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6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38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50" b="1" i="0">
                <a:solidFill>
                  <a:srgbClr val="055A82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20295C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50" b="1" i="0">
                <a:solidFill>
                  <a:srgbClr val="055A82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50" b="1" i="0">
                <a:solidFill>
                  <a:srgbClr val="055A82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6257" y="345506"/>
            <a:ext cx="11119485" cy="7835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50" b="1" i="0">
                <a:solidFill>
                  <a:srgbClr val="055A82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7074" y="1524317"/>
            <a:ext cx="10737850" cy="2021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20295C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552555" y="6571687"/>
            <a:ext cx="134620" cy="165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5B6B79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ice.org.uk/guidance/qs10" TargetMode="External"/><Relationship Id="rId13" Type="http://schemas.openxmlformats.org/officeDocument/2006/relationships/hyperlink" Target="https://www.gov.uk/government/statistics/smoking-profile-november-2025-update/smoking-profile-statistical-commentary-november-2025" TargetMode="External"/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goldcopd.org/2026-gold-report-and-pocket-guide/" TargetMode="External"/><Relationship Id="rId12" Type="http://schemas.openxmlformats.org/officeDocument/2006/relationships/hyperlink" Target="https://www.nhs.uk/conditions/chronic-obstructive-pulmonary-disease-copd/treatment/" TargetMode="External"/><Relationship Id="rId2" Type="http://schemas.openxmlformats.org/officeDocument/2006/relationships/audio" Target="../media/media11.m4a"/><Relationship Id="rId16" Type="http://schemas.openxmlformats.org/officeDocument/2006/relationships/image" Target="../media/image2.png"/><Relationship Id="rId1" Type="http://schemas.microsoft.com/office/2007/relationships/media" Target="../media/media11.m4a"/><Relationship Id="rId6" Type="http://schemas.openxmlformats.org/officeDocument/2006/relationships/hyperlink" Target="https://www.brit-thoracic.org.uk/clinical-resources/quality-standards/pulmonary-rehabilitation/" TargetMode="External"/><Relationship Id="rId11" Type="http://schemas.openxmlformats.org/officeDocument/2006/relationships/image" Target="../media/image19.png"/><Relationship Id="rId5" Type="http://schemas.openxmlformats.org/officeDocument/2006/relationships/hyperlink" Target="https://www.asthmaandlung.org.uk/conditions/copd-chronic-obstructive-pulmonary-disease/what-chronic-obstructive-pulmonary-disease" TargetMode="External"/><Relationship Id="rId15" Type="http://schemas.openxmlformats.org/officeDocument/2006/relationships/hyperlink" Target="https://www.who.int/news-room/fact-sheets/detail/chronic-obstructive-pulmonary-disease-(copd)" TargetMode="External"/><Relationship Id="rId10" Type="http://schemas.openxmlformats.org/officeDocument/2006/relationships/hyperlink" Target="https://www.nhs.uk/conditions/chronic-obstructive-pulmonary-disease-copd/" TargetMode="External"/><Relationship Id="rId4" Type="http://schemas.openxmlformats.org/officeDocument/2006/relationships/image" Target="../media/image17.png"/><Relationship Id="rId9" Type="http://schemas.openxmlformats.org/officeDocument/2006/relationships/image" Target="../media/image18.png"/><Relationship Id="rId14" Type="http://schemas.openxmlformats.org/officeDocument/2006/relationships/hyperlink" Target="https://openstax.org/details/books/anatomy-and-physiology-2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r>
              <a:rPr lang="en-GB" dirty="0" err="1"/>
              <a:t>ll</a:t>
            </a:r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810000" cy="2971800"/>
          </a:xfrm>
          <a:custGeom>
            <a:avLst/>
            <a:gdLst/>
            <a:ahLst/>
            <a:cxnLst/>
            <a:rect l="l" t="t" r="r" b="b"/>
            <a:pathLst>
              <a:path w="3810000" h="2971800">
                <a:moveTo>
                  <a:pt x="3674718" y="0"/>
                </a:moveTo>
                <a:lnTo>
                  <a:pt x="0" y="0"/>
                </a:lnTo>
                <a:lnTo>
                  <a:pt x="0" y="2143573"/>
                </a:lnTo>
                <a:lnTo>
                  <a:pt x="39369" y="2192993"/>
                </a:lnTo>
                <a:lnTo>
                  <a:pt x="68413" y="2227539"/>
                </a:lnTo>
                <a:lnTo>
                  <a:pt x="98136" y="2261452"/>
                </a:lnTo>
                <a:lnTo>
                  <a:pt x="128528" y="2294722"/>
                </a:lnTo>
                <a:lnTo>
                  <a:pt x="159578" y="2327338"/>
                </a:lnTo>
                <a:lnTo>
                  <a:pt x="191275" y="2359288"/>
                </a:lnTo>
                <a:lnTo>
                  <a:pt x="223608" y="2390561"/>
                </a:lnTo>
                <a:lnTo>
                  <a:pt x="256566" y="2421146"/>
                </a:lnTo>
                <a:lnTo>
                  <a:pt x="290138" y="2451031"/>
                </a:lnTo>
                <a:lnTo>
                  <a:pt x="324314" y="2480207"/>
                </a:lnTo>
                <a:lnTo>
                  <a:pt x="359083" y="2508660"/>
                </a:lnTo>
                <a:lnTo>
                  <a:pt x="394433" y="2536381"/>
                </a:lnTo>
                <a:lnTo>
                  <a:pt x="430355" y="2563358"/>
                </a:lnTo>
                <a:lnTo>
                  <a:pt x="466836" y="2589580"/>
                </a:lnTo>
                <a:lnTo>
                  <a:pt x="503866" y="2615035"/>
                </a:lnTo>
                <a:lnTo>
                  <a:pt x="541435" y="2639713"/>
                </a:lnTo>
                <a:lnTo>
                  <a:pt x="579531" y="2663602"/>
                </a:lnTo>
                <a:lnTo>
                  <a:pt x="618144" y="2686691"/>
                </a:lnTo>
                <a:lnTo>
                  <a:pt x="657263" y="2708970"/>
                </a:lnTo>
                <a:lnTo>
                  <a:pt x="696876" y="2730426"/>
                </a:lnTo>
                <a:lnTo>
                  <a:pt x="736973" y="2751048"/>
                </a:lnTo>
                <a:lnTo>
                  <a:pt x="777544" y="2770826"/>
                </a:lnTo>
                <a:lnTo>
                  <a:pt x="818576" y="2789748"/>
                </a:lnTo>
                <a:lnTo>
                  <a:pt x="860061" y="2807804"/>
                </a:lnTo>
                <a:lnTo>
                  <a:pt x="901985" y="2824981"/>
                </a:lnTo>
                <a:lnTo>
                  <a:pt x="944339" y="2841268"/>
                </a:lnTo>
                <a:lnTo>
                  <a:pt x="987112" y="2856656"/>
                </a:lnTo>
                <a:lnTo>
                  <a:pt x="1030293" y="2871131"/>
                </a:lnTo>
                <a:lnTo>
                  <a:pt x="1073871" y="2884684"/>
                </a:lnTo>
                <a:lnTo>
                  <a:pt x="1117836" y="2897302"/>
                </a:lnTo>
                <a:lnTo>
                  <a:pt x="1162175" y="2908976"/>
                </a:lnTo>
                <a:lnTo>
                  <a:pt x="1206879" y="2919693"/>
                </a:lnTo>
                <a:lnTo>
                  <a:pt x="1251937" y="2929442"/>
                </a:lnTo>
                <a:lnTo>
                  <a:pt x="1297337" y="2938213"/>
                </a:lnTo>
                <a:lnTo>
                  <a:pt x="1343069" y="2945993"/>
                </a:lnTo>
                <a:lnTo>
                  <a:pt x="1389122" y="2952773"/>
                </a:lnTo>
                <a:lnTo>
                  <a:pt x="1435485" y="2958540"/>
                </a:lnTo>
                <a:lnTo>
                  <a:pt x="1482148" y="2963284"/>
                </a:lnTo>
                <a:lnTo>
                  <a:pt x="1529099" y="2966992"/>
                </a:lnTo>
                <a:lnTo>
                  <a:pt x="1576327" y="2969656"/>
                </a:lnTo>
                <a:lnTo>
                  <a:pt x="1623823" y="2971262"/>
                </a:lnTo>
                <a:lnTo>
                  <a:pt x="1671574" y="2971800"/>
                </a:lnTo>
                <a:lnTo>
                  <a:pt x="1719332" y="2971262"/>
                </a:lnTo>
                <a:lnTo>
                  <a:pt x="1766834" y="2969656"/>
                </a:lnTo>
                <a:lnTo>
                  <a:pt x="1814069" y="2966992"/>
                </a:lnTo>
                <a:lnTo>
                  <a:pt x="1861026" y="2963284"/>
                </a:lnTo>
                <a:lnTo>
                  <a:pt x="1907695" y="2958540"/>
                </a:lnTo>
                <a:lnTo>
                  <a:pt x="1954064" y="2952773"/>
                </a:lnTo>
                <a:lnTo>
                  <a:pt x="2000123" y="2945993"/>
                </a:lnTo>
                <a:lnTo>
                  <a:pt x="2045860" y="2938213"/>
                </a:lnTo>
                <a:lnTo>
                  <a:pt x="2091266" y="2929442"/>
                </a:lnTo>
                <a:lnTo>
                  <a:pt x="2136328" y="2919693"/>
                </a:lnTo>
                <a:lnTo>
                  <a:pt x="2181037" y="2908976"/>
                </a:lnTo>
                <a:lnTo>
                  <a:pt x="2225381" y="2897302"/>
                </a:lnTo>
                <a:lnTo>
                  <a:pt x="2269350" y="2884684"/>
                </a:lnTo>
                <a:lnTo>
                  <a:pt x="2312932" y="2871131"/>
                </a:lnTo>
                <a:lnTo>
                  <a:pt x="2356117" y="2856656"/>
                </a:lnTo>
                <a:lnTo>
                  <a:pt x="2398894" y="2841268"/>
                </a:lnTo>
                <a:lnTo>
                  <a:pt x="2441252" y="2824981"/>
                </a:lnTo>
                <a:lnTo>
                  <a:pt x="2483180" y="2807804"/>
                </a:lnTo>
                <a:lnTo>
                  <a:pt x="2524667" y="2789748"/>
                </a:lnTo>
                <a:lnTo>
                  <a:pt x="2565703" y="2770826"/>
                </a:lnTo>
                <a:lnTo>
                  <a:pt x="2606276" y="2751048"/>
                </a:lnTo>
                <a:lnTo>
                  <a:pt x="2646376" y="2730426"/>
                </a:lnTo>
                <a:lnTo>
                  <a:pt x="2685992" y="2708970"/>
                </a:lnTo>
                <a:lnTo>
                  <a:pt x="2725113" y="2686691"/>
                </a:lnTo>
                <a:lnTo>
                  <a:pt x="2763728" y="2663602"/>
                </a:lnTo>
                <a:lnTo>
                  <a:pt x="2801827" y="2639713"/>
                </a:lnTo>
                <a:lnTo>
                  <a:pt x="2839398" y="2615035"/>
                </a:lnTo>
                <a:lnTo>
                  <a:pt x="2876430" y="2589580"/>
                </a:lnTo>
                <a:lnTo>
                  <a:pt x="2912913" y="2563358"/>
                </a:lnTo>
                <a:lnTo>
                  <a:pt x="2948836" y="2536381"/>
                </a:lnTo>
                <a:lnTo>
                  <a:pt x="2984188" y="2508660"/>
                </a:lnTo>
                <a:lnTo>
                  <a:pt x="3018958" y="2480207"/>
                </a:lnTo>
                <a:lnTo>
                  <a:pt x="3053135" y="2451031"/>
                </a:lnTo>
                <a:lnTo>
                  <a:pt x="3086709" y="2421146"/>
                </a:lnTo>
                <a:lnTo>
                  <a:pt x="3119668" y="2390561"/>
                </a:lnTo>
                <a:lnTo>
                  <a:pt x="3152001" y="2359288"/>
                </a:lnTo>
                <a:lnTo>
                  <a:pt x="3183699" y="2327338"/>
                </a:lnTo>
                <a:lnTo>
                  <a:pt x="3214750" y="2294722"/>
                </a:lnTo>
                <a:lnTo>
                  <a:pt x="3245142" y="2261452"/>
                </a:lnTo>
                <a:lnTo>
                  <a:pt x="3274866" y="2227539"/>
                </a:lnTo>
                <a:lnTo>
                  <a:pt x="3303910" y="2192993"/>
                </a:lnTo>
                <a:lnTo>
                  <a:pt x="3332264" y="2157827"/>
                </a:lnTo>
                <a:lnTo>
                  <a:pt x="3359916" y="2122050"/>
                </a:lnTo>
                <a:lnTo>
                  <a:pt x="3386856" y="2085675"/>
                </a:lnTo>
                <a:lnTo>
                  <a:pt x="3413073" y="2048713"/>
                </a:lnTo>
                <a:lnTo>
                  <a:pt x="3438556" y="2011174"/>
                </a:lnTo>
                <a:lnTo>
                  <a:pt x="3463294" y="1973070"/>
                </a:lnTo>
                <a:lnTo>
                  <a:pt x="3487277" y="1934412"/>
                </a:lnTo>
                <a:lnTo>
                  <a:pt x="3510493" y="1895212"/>
                </a:lnTo>
                <a:lnTo>
                  <a:pt x="3532932" y="1855480"/>
                </a:lnTo>
                <a:lnTo>
                  <a:pt x="3554582" y="1815228"/>
                </a:lnTo>
                <a:lnTo>
                  <a:pt x="3575433" y="1774466"/>
                </a:lnTo>
                <a:lnTo>
                  <a:pt x="3595474" y="1733207"/>
                </a:lnTo>
                <a:lnTo>
                  <a:pt x="3614695" y="1691461"/>
                </a:lnTo>
                <a:lnTo>
                  <a:pt x="3633084" y="1649239"/>
                </a:lnTo>
                <a:lnTo>
                  <a:pt x="3650630" y="1606552"/>
                </a:lnTo>
                <a:lnTo>
                  <a:pt x="3667322" y="1563413"/>
                </a:lnTo>
                <a:lnTo>
                  <a:pt x="3683151" y="1519831"/>
                </a:lnTo>
                <a:lnTo>
                  <a:pt x="3698104" y="1475819"/>
                </a:lnTo>
                <a:lnTo>
                  <a:pt x="3712171" y="1431386"/>
                </a:lnTo>
                <a:lnTo>
                  <a:pt x="3725342" y="1386545"/>
                </a:lnTo>
                <a:lnTo>
                  <a:pt x="3737604" y="1341307"/>
                </a:lnTo>
                <a:lnTo>
                  <a:pt x="3748948" y="1295683"/>
                </a:lnTo>
                <a:lnTo>
                  <a:pt x="3759363" y="1249683"/>
                </a:lnTo>
                <a:lnTo>
                  <a:pt x="3768837" y="1203320"/>
                </a:lnTo>
                <a:lnTo>
                  <a:pt x="3777360" y="1156604"/>
                </a:lnTo>
                <a:lnTo>
                  <a:pt x="3784922" y="1109547"/>
                </a:lnTo>
                <a:lnTo>
                  <a:pt x="3791510" y="1062160"/>
                </a:lnTo>
                <a:lnTo>
                  <a:pt x="3797114" y="1014453"/>
                </a:lnTo>
                <a:lnTo>
                  <a:pt x="3801724" y="966438"/>
                </a:lnTo>
                <a:lnTo>
                  <a:pt x="3805328" y="918127"/>
                </a:lnTo>
                <a:lnTo>
                  <a:pt x="3807916" y="869530"/>
                </a:lnTo>
                <a:lnTo>
                  <a:pt x="3809477" y="820659"/>
                </a:lnTo>
                <a:lnTo>
                  <a:pt x="3810000" y="771525"/>
                </a:lnTo>
                <a:lnTo>
                  <a:pt x="3809477" y="722390"/>
                </a:lnTo>
                <a:lnTo>
                  <a:pt x="3807916" y="673519"/>
                </a:lnTo>
                <a:lnTo>
                  <a:pt x="3805328" y="624922"/>
                </a:lnTo>
                <a:lnTo>
                  <a:pt x="3801724" y="576611"/>
                </a:lnTo>
                <a:lnTo>
                  <a:pt x="3797114" y="528596"/>
                </a:lnTo>
                <a:lnTo>
                  <a:pt x="3791510" y="480889"/>
                </a:lnTo>
                <a:lnTo>
                  <a:pt x="3784922" y="433502"/>
                </a:lnTo>
                <a:lnTo>
                  <a:pt x="3777360" y="386445"/>
                </a:lnTo>
                <a:lnTo>
                  <a:pt x="3768837" y="339729"/>
                </a:lnTo>
                <a:lnTo>
                  <a:pt x="3759363" y="293366"/>
                </a:lnTo>
                <a:lnTo>
                  <a:pt x="3748948" y="247366"/>
                </a:lnTo>
                <a:lnTo>
                  <a:pt x="3737604" y="201742"/>
                </a:lnTo>
                <a:lnTo>
                  <a:pt x="3725342" y="156504"/>
                </a:lnTo>
                <a:lnTo>
                  <a:pt x="3712171" y="111663"/>
                </a:lnTo>
                <a:lnTo>
                  <a:pt x="3698104" y="67230"/>
                </a:lnTo>
                <a:lnTo>
                  <a:pt x="3683151" y="23218"/>
                </a:lnTo>
                <a:lnTo>
                  <a:pt x="3674718" y="0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334625" y="3309596"/>
            <a:ext cx="1857375" cy="3549015"/>
          </a:xfrm>
          <a:custGeom>
            <a:avLst/>
            <a:gdLst/>
            <a:ahLst/>
            <a:cxnLst/>
            <a:rect l="l" t="t" r="r" b="b"/>
            <a:pathLst>
              <a:path w="1857375" h="3549015">
                <a:moveTo>
                  <a:pt x="1857375" y="0"/>
                </a:moveTo>
                <a:lnTo>
                  <a:pt x="1815315" y="5226"/>
                </a:lnTo>
                <a:lnTo>
                  <a:pt x="1768879" y="12054"/>
                </a:lnTo>
                <a:lnTo>
                  <a:pt x="1722779" y="19891"/>
                </a:lnTo>
                <a:lnTo>
                  <a:pt x="1677025" y="28722"/>
                </a:lnTo>
                <a:lnTo>
                  <a:pt x="1631630" y="38538"/>
                </a:lnTo>
                <a:lnTo>
                  <a:pt x="1586605" y="49326"/>
                </a:lnTo>
                <a:lnTo>
                  <a:pt x="1541962" y="61076"/>
                </a:lnTo>
                <a:lnTo>
                  <a:pt x="1497712" y="73774"/>
                </a:lnTo>
                <a:lnTo>
                  <a:pt x="1453867" y="87410"/>
                </a:lnTo>
                <a:lnTo>
                  <a:pt x="1410438" y="101973"/>
                </a:lnTo>
                <a:lnTo>
                  <a:pt x="1367438" y="117450"/>
                </a:lnTo>
                <a:lnTo>
                  <a:pt x="1324877" y="133830"/>
                </a:lnTo>
                <a:lnTo>
                  <a:pt x="1282767" y="151101"/>
                </a:lnTo>
                <a:lnTo>
                  <a:pt x="1241120" y="169252"/>
                </a:lnTo>
                <a:lnTo>
                  <a:pt x="1199948" y="188272"/>
                </a:lnTo>
                <a:lnTo>
                  <a:pt x="1159261" y="208148"/>
                </a:lnTo>
                <a:lnTo>
                  <a:pt x="1119072" y="228869"/>
                </a:lnTo>
                <a:lnTo>
                  <a:pt x="1079392" y="250423"/>
                </a:lnTo>
                <a:lnTo>
                  <a:pt x="1040233" y="272800"/>
                </a:lnTo>
                <a:lnTo>
                  <a:pt x="1001606" y="295987"/>
                </a:lnTo>
                <a:lnTo>
                  <a:pt x="963523" y="319972"/>
                </a:lnTo>
                <a:lnTo>
                  <a:pt x="925996" y="344745"/>
                </a:lnTo>
                <a:lnTo>
                  <a:pt x="889035" y="370293"/>
                </a:lnTo>
                <a:lnTo>
                  <a:pt x="852653" y="396605"/>
                </a:lnTo>
                <a:lnTo>
                  <a:pt x="816862" y="423670"/>
                </a:lnTo>
                <a:lnTo>
                  <a:pt x="781672" y="451475"/>
                </a:lnTo>
                <a:lnTo>
                  <a:pt x="747096" y="480010"/>
                </a:lnTo>
                <a:lnTo>
                  <a:pt x="713144" y="509262"/>
                </a:lnTo>
                <a:lnTo>
                  <a:pt x="679829" y="539221"/>
                </a:lnTo>
                <a:lnTo>
                  <a:pt x="647163" y="569873"/>
                </a:lnTo>
                <a:lnTo>
                  <a:pt x="615156" y="601209"/>
                </a:lnTo>
                <a:lnTo>
                  <a:pt x="583820" y="633216"/>
                </a:lnTo>
                <a:lnTo>
                  <a:pt x="553167" y="665883"/>
                </a:lnTo>
                <a:lnTo>
                  <a:pt x="523209" y="699198"/>
                </a:lnTo>
                <a:lnTo>
                  <a:pt x="493957" y="733149"/>
                </a:lnTo>
                <a:lnTo>
                  <a:pt x="465422" y="767725"/>
                </a:lnTo>
                <a:lnTo>
                  <a:pt x="437617" y="802915"/>
                </a:lnTo>
                <a:lnTo>
                  <a:pt x="410552" y="838707"/>
                </a:lnTo>
                <a:lnTo>
                  <a:pt x="384240" y="875089"/>
                </a:lnTo>
                <a:lnTo>
                  <a:pt x="358692" y="912049"/>
                </a:lnTo>
                <a:lnTo>
                  <a:pt x="333919" y="949576"/>
                </a:lnTo>
                <a:lnTo>
                  <a:pt x="309933" y="987659"/>
                </a:lnTo>
                <a:lnTo>
                  <a:pt x="286747" y="1026286"/>
                </a:lnTo>
                <a:lnTo>
                  <a:pt x="264370" y="1065445"/>
                </a:lnTo>
                <a:lnTo>
                  <a:pt x="242816" y="1105125"/>
                </a:lnTo>
                <a:lnTo>
                  <a:pt x="222095" y="1145314"/>
                </a:lnTo>
                <a:lnTo>
                  <a:pt x="202218" y="1186001"/>
                </a:lnTo>
                <a:lnTo>
                  <a:pt x="183199" y="1227173"/>
                </a:lnTo>
                <a:lnTo>
                  <a:pt x="165048" y="1268820"/>
                </a:lnTo>
                <a:lnTo>
                  <a:pt x="147777" y="1310930"/>
                </a:lnTo>
                <a:lnTo>
                  <a:pt x="131397" y="1353491"/>
                </a:lnTo>
                <a:lnTo>
                  <a:pt x="115920" y="1396491"/>
                </a:lnTo>
                <a:lnTo>
                  <a:pt x="101357" y="1439920"/>
                </a:lnTo>
                <a:lnTo>
                  <a:pt x="87721" y="1483765"/>
                </a:lnTo>
                <a:lnTo>
                  <a:pt x="75022" y="1528015"/>
                </a:lnTo>
                <a:lnTo>
                  <a:pt x="63273" y="1572658"/>
                </a:lnTo>
                <a:lnTo>
                  <a:pt x="52485" y="1617683"/>
                </a:lnTo>
                <a:lnTo>
                  <a:pt x="42669" y="1663078"/>
                </a:lnTo>
                <a:lnTo>
                  <a:pt x="33837" y="1708832"/>
                </a:lnTo>
                <a:lnTo>
                  <a:pt x="26001" y="1754933"/>
                </a:lnTo>
                <a:lnTo>
                  <a:pt x="19172" y="1801369"/>
                </a:lnTo>
                <a:lnTo>
                  <a:pt x="13362" y="1848128"/>
                </a:lnTo>
                <a:lnTo>
                  <a:pt x="8582" y="1895200"/>
                </a:lnTo>
                <a:lnTo>
                  <a:pt x="4845" y="1942573"/>
                </a:lnTo>
                <a:lnTo>
                  <a:pt x="2161" y="1990235"/>
                </a:lnTo>
                <a:lnTo>
                  <a:pt x="542" y="2038174"/>
                </a:lnTo>
                <a:lnTo>
                  <a:pt x="0" y="2086379"/>
                </a:lnTo>
                <a:lnTo>
                  <a:pt x="542" y="2134578"/>
                </a:lnTo>
                <a:lnTo>
                  <a:pt x="2161" y="2182512"/>
                </a:lnTo>
                <a:lnTo>
                  <a:pt x="4845" y="2230168"/>
                </a:lnTo>
                <a:lnTo>
                  <a:pt x="8582" y="2277535"/>
                </a:lnTo>
                <a:lnTo>
                  <a:pt x="13362" y="2324602"/>
                </a:lnTo>
                <a:lnTo>
                  <a:pt x="19172" y="2371357"/>
                </a:lnTo>
                <a:lnTo>
                  <a:pt x="26001" y="2417788"/>
                </a:lnTo>
                <a:lnTo>
                  <a:pt x="33837" y="2463884"/>
                </a:lnTo>
                <a:lnTo>
                  <a:pt x="42669" y="2509634"/>
                </a:lnTo>
                <a:lnTo>
                  <a:pt x="52485" y="2555024"/>
                </a:lnTo>
                <a:lnTo>
                  <a:pt x="63273" y="2600045"/>
                </a:lnTo>
                <a:lnTo>
                  <a:pt x="75022" y="2644685"/>
                </a:lnTo>
                <a:lnTo>
                  <a:pt x="87721" y="2688931"/>
                </a:lnTo>
                <a:lnTo>
                  <a:pt x="101357" y="2732772"/>
                </a:lnTo>
                <a:lnTo>
                  <a:pt x="115920" y="2776197"/>
                </a:lnTo>
                <a:lnTo>
                  <a:pt x="131397" y="2819194"/>
                </a:lnTo>
                <a:lnTo>
                  <a:pt x="147777" y="2861752"/>
                </a:lnTo>
                <a:lnTo>
                  <a:pt x="165048" y="2903859"/>
                </a:lnTo>
                <a:lnTo>
                  <a:pt x="183199" y="2945502"/>
                </a:lnTo>
                <a:lnTo>
                  <a:pt x="202218" y="2986672"/>
                </a:lnTo>
                <a:lnTo>
                  <a:pt x="222095" y="3027356"/>
                </a:lnTo>
                <a:lnTo>
                  <a:pt x="242816" y="3067542"/>
                </a:lnTo>
                <a:lnTo>
                  <a:pt x="264370" y="3107220"/>
                </a:lnTo>
                <a:lnTo>
                  <a:pt x="286747" y="3146376"/>
                </a:lnTo>
                <a:lnTo>
                  <a:pt x="309933" y="3185001"/>
                </a:lnTo>
                <a:lnTo>
                  <a:pt x="333919" y="3223082"/>
                </a:lnTo>
                <a:lnTo>
                  <a:pt x="358692" y="3260607"/>
                </a:lnTo>
                <a:lnTo>
                  <a:pt x="384240" y="3297565"/>
                </a:lnTo>
                <a:lnTo>
                  <a:pt x="410552" y="3333945"/>
                </a:lnTo>
                <a:lnTo>
                  <a:pt x="437617" y="3369735"/>
                </a:lnTo>
                <a:lnTo>
                  <a:pt x="465422" y="3404923"/>
                </a:lnTo>
                <a:lnTo>
                  <a:pt x="493957" y="3439498"/>
                </a:lnTo>
                <a:lnTo>
                  <a:pt x="523209" y="3473448"/>
                </a:lnTo>
                <a:lnTo>
                  <a:pt x="553167" y="3506761"/>
                </a:lnTo>
                <a:lnTo>
                  <a:pt x="583820" y="3539427"/>
                </a:lnTo>
                <a:lnTo>
                  <a:pt x="592605" y="3548400"/>
                </a:lnTo>
                <a:lnTo>
                  <a:pt x="1857375" y="3548400"/>
                </a:lnTo>
                <a:lnTo>
                  <a:pt x="1857375" y="0"/>
                </a:lnTo>
                <a:close/>
              </a:path>
            </a:pathLst>
          </a:custGeom>
          <a:solidFill>
            <a:srgbClr val="1C7192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10894" y="1921573"/>
            <a:ext cx="262699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5" dirty="0">
                <a:solidFill>
                  <a:srgbClr val="E8A23C"/>
                </a:solidFill>
                <a:latin typeface="Calibri"/>
                <a:cs typeface="Calibri"/>
              </a:rPr>
              <a:t>PERSON-CENTRED </a:t>
            </a:r>
            <a:r>
              <a:rPr sz="1400" b="1" spc="5" dirty="0">
                <a:solidFill>
                  <a:srgbClr val="E8A23C"/>
                </a:solidFill>
                <a:latin typeface="Calibri"/>
                <a:cs typeface="Calibri"/>
              </a:rPr>
              <a:t>CARE</a:t>
            </a:r>
            <a:r>
              <a:rPr sz="1400" b="1" spc="-70" dirty="0">
                <a:solidFill>
                  <a:srgbClr val="E8A2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E8A23C"/>
                </a:solidFill>
                <a:latin typeface="Calibri"/>
                <a:cs typeface="Calibri"/>
              </a:rPr>
              <a:t>PLANNING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0894" y="2293619"/>
            <a:ext cx="7426325" cy="3937616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  <a:t>Student Name: Lavina    </a:t>
            </a:r>
            <a:r>
              <a:rPr lang="en-US" sz="4200" dirty="0" err="1">
                <a:solidFill>
                  <a:schemeClr val="bg1"/>
                </a:solidFill>
                <a:latin typeface="Cambria"/>
                <a:cs typeface="Cambria"/>
              </a:rPr>
              <a:t>fernandes</a:t>
            </a:r>
            <a: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  <a:t>                           Student ID: 2440648</a:t>
            </a:r>
            <a:b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</a:br>
            <a: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  <a:t>lecturer Name: Shaila Hussain</a:t>
            </a:r>
            <a:b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</a:br>
            <a:r>
              <a:rPr lang="en-US" sz="4200" dirty="0">
                <a:solidFill>
                  <a:schemeClr val="bg1"/>
                </a:solidFill>
                <a:latin typeface="Cambria"/>
                <a:cs typeface="Cambria"/>
              </a:rPr>
              <a:t>Course Name: Introduction to Physiology</a:t>
            </a:r>
            <a:endParaRPr sz="4200" dirty="0">
              <a:solidFill>
                <a:schemeClr val="bg1"/>
              </a:solidFill>
              <a:latin typeface="Cambria"/>
              <a:cs typeface="Cambr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33425" y="771525"/>
            <a:ext cx="2793111" cy="1114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70256D6-8B93-3E42-B885-71BC608C83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9906000" y="4953000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6"/>
    </mc:Choice>
    <mc:Fallback xmlns="">
      <p:transition spd="slow" advTm="15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67746A9-85DE-2BD2-81F7-CF7CEEB86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79BB0C15-99DC-2082-1864-3B79CBD9D32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9B303DB8-0D4B-201D-FF30-8AE33777293C}"/>
              </a:ext>
            </a:extLst>
          </p:cNvPr>
          <p:cNvSpPr/>
          <p:nvPr/>
        </p:nvSpPr>
        <p:spPr>
          <a:xfrm>
            <a:off x="0" y="0"/>
            <a:ext cx="3810000" cy="2971800"/>
          </a:xfrm>
          <a:custGeom>
            <a:avLst/>
            <a:gdLst/>
            <a:ahLst/>
            <a:cxnLst/>
            <a:rect l="l" t="t" r="r" b="b"/>
            <a:pathLst>
              <a:path w="3810000" h="2971800">
                <a:moveTo>
                  <a:pt x="3674718" y="0"/>
                </a:moveTo>
                <a:lnTo>
                  <a:pt x="0" y="0"/>
                </a:lnTo>
                <a:lnTo>
                  <a:pt x="0" y="2143573"/>
                </a:lnTo>
                <a:lnTo>
                  <a:pt x="39369" y="2192993"/>
                </a:lnTo>
                <a:lnTo>
                  <a:pt x="68413" y="2227539"/>
                </a:lnTo>
                <a:lnTo>
                  <a:pt x="98136" y="2261452"/>
                </a:lnTo>
                <a:lnTo>
                  <a:pt x="128528" y="2294722"/>
                </a:lnTo>
                <a:lnTo>
                  <a:pt x="159578" y="2327338"/>
                </a:lnTo>
                <a:lnTo>
                  <a:pt x="191275" y="2359288"/>
                </a:lnTo>
                <a:lnTo>
                  <a:pt x="223608" y="2390561"/>
                </a:lnTo>
                <a:lnTo>
                  <a:pt x="256566" y="2421146"/>
                </a:lnTo>
                <a:lnTo>
                  <a:pt x="290138" y="2451031"/>
                </a:lnTo>
                <a:lnTo>
                  <a:pt x="324314" y="2480207"/>
                </a:lnTo>
                <a:lnTo>
                  <a:pt x="359083" y="2508660"/>
                </a:lnTo>
                <a:lnTo>
                  <a:pt x="394433" y="2536381"/>
                </a:lnTo>
                <a:lnTo>
                  <a:pt x="430355" y="2563358"/>
                </a:lnTo>
                <a:lnTo>
                  <a:pt x="466836" y="2589580"/>
                </a:lnTo>
                <a:lnTo>
                  <a:pt x="503866" y="2615035"/>
                </a:lnTo>
                <a:lnTo>
                  <a:pt x="541435" y="2639713"/>
                </a:lnTo>
                <a:lnTo>
                  <a:pt x="579531" y="2663602"/>
                </a:lnTo>
                <a:lnTo>
                  <a:pt x="618144" y="2686691"/>
                </a:lnTo>
                <a:lnTo>
                  <a:pt x="657263" y="2708970"/>
                </a:lnTo>
                <a:lnTo>
                  <a:pt x="696876" y="2730426"/>
                </a:lnTo>
                <a:lnTo>
                  <a:pt x="736973" y="2751048"/>
                </a:lnTo>
                <a:lnTo>
                  <a:pt x="777544" y="2770826"/>
                </a:lnTo>
                <a:lnTo>
                  <a:pt x="818576" y="2789748"/>
                </a:lnTo>
                <a:lnTo>
                  <a:pt x="860061" y="2807804"/>
                </a:lnTo>
                <a:lnTo>
                  <a:pt x="901985" y="2824981"/>
                </a:lnTo>
                <a:lnTo>
                  <a:pt x="944339" y="2841268"/>
                </a:lnTo>
                <a:lnTo>
                  <a:pt x="987112" y="2856656"/>
                </a:lnTo>
                <a:lnTo>
                  <a:pt x="1030293" y="2871131"/>
                </a:lnTo>
                <a:lnTo>
                  <a:pt x="1073871" y="2884684"/>
                </a:lnTo>
                <a:lnTo>
                  <a:pt x="1117836" y="2897302"/>
                </a:lnTo>
                <a:lnTo>
                  <a:pt x="1162175" y="2908976"/>
                </a:lnTo>
                <a:lnTo>
                  <a:pt x="1206879" y="2919693"/>
                </a:lnTo>
                <a:lnTo>
                  <a:pt x="1251937" y="2929442"/>
                </a:lnTo>
                <a:lnTo>
                  <a:pt x="1297337" y="2938213"/>
                </a:lnTo>
                <a:lnTo>
                  <a:pt x="1343069" y="2945993"/>
                </a:lnTo>
                <a:lnTo>
                  <a:pt x="1389122" y="2952773"/>
                </a:lnTo>
                <a:lnTo>
                  <a:pt x="1435485" y="2958540"/>
                </a:lnTo>
                <a:lnTo>
                  <a:pt x="1482148" y="2963284"/>
                </a:lnTo>
                <a:lnTo>
                  <a:pt x="1529099" y="2966992"/>
                </a:lnTo>
                <a:lnTo>
                  <a:pt x="1576327" y="2969656"/>
                </a:lnTo>
                <a:lnTo>
                  <a:pt x="1623823" y="2971262"/>
                </a:lnTo>
                <a:lnTo>
                  <a:pt x="1671574" y="2971800"/>
                </a:lnTo>
                <a:lnTo>
                  <a:pt x="1719332" y="2971262"/>
                </a:lnTo>
                <a:lnTo>
                  <a:pt x="1766834" y="2969656"/>
                </a:lnTo>
                <a:lnTo>
                  <a:pt x="1814069" y="2966992"/>
                </a:lnTo>
                <a:lnTo>
                  <a:pt x="1861026" y="2963284"/>
                </a:lnTo>
                <a:lnTo>
                  <a:pt x="1907695" y="2958540"/>
                </a:lnTo>
                <a:lnTo>
                  <a:pt x="1954064" y="2952773"/>
                </a:lnTo>
                <a:lnTo>
                  <a:pt x="2000123" y="2945993"/>
                </a:lnTo>
                <a:lnTo>
                  <a:pt x="2045860" y="2938213"/>
                </a:lnTo>
                <a:lnTo>
                  <a:pt x="2091266" y="2929442"/>
                </a:lnTo>
                <a:lnTo>
                  <a:pt x="2136328" y="2919693"/>
                </a:lnTo>
                <a:lnTo>
                  <a:pt x="2181037" y="2908976"/>
                </a:lnTo>
                <a:lnTo>
                  <a:pt x="2225381" y="2897302"/>
                </a:lnTo>
                <a:lnTo>
                  <a:pt x="2269350" y="2884684"/>
                </a:lnTo>
                <a:lnTo>
                  <a:pt x="2312932" y="2871131"/>
                </a:lnTo>
                <a:lnTo>
                  <a:pt x="2356117" y="2856656"/>
                </a:lnTo>
                <a:lnTo>
                  <a:pt x="2398894" y="2841268"/>
                </a:lnTo>
                <a:lnTo>
                  <a:pt x="2441252" y="2824981"/>
                </a:lnTo>
                <a:lnTo>
                  <a:pt x="2483180" y="2807804"/>
                </a:lnTo>
                <a:lnTo>
                  <a:pt x="2524667" y="2789748"/>
                </a:lnTo>
                <a:lnTo>
                  <a:pt x="2565703" y="2770826"/>
                </a:lnTo>
                <a:lnTo>
                  <a:pt x="2606276" y="2751048"/>
                </a:lnTo>
                <a:lnTo>
                  <a:pt x="2646376" y="2730426"/>
                </a:lnTo>
                <a:lnTo>
                  <a:pt x="2685992" y="2708970"/>
                </a:lnTo>
                <a:lnTo>
                  <a:pt x="2725113" y="2686691"/>
                </a:lnTo>
                <a:lnTo>
                  <a:pt x="2763728" y="2663602"/>
                </a:lnTo>
                <a:lnTo>
                  <a:pt x="2801827" y="2639713"/>
                </a:lnTo>
                <a:lnTo>
                  <a:pt x="2839398" y="2615035"/>
                </a:lnTo>
                <a:lnTo>
                  <a:pt x="2876430" y="2589580"/>
                </a:lnTo>
                <a:lnTo>
                  <a:pt x="2912913" y="2563358"/>
                </a:lnTo>
                <a:lnTo>
                  <a:pt x="2948836" y="2536381"/>
                </a:lnTo>
                <a:lnTo>
                  <a:pt x="2984188" y="2508660"/>
                </a:lnTo>
                <a:lnTo>
                  <a:pt x="3018958" y="2480207"/>
                </a:lnTo>
                <a:lnTo>
                  <a:pt x="3053135" y="2451031"/>
                </a:lnTo>
                <a:lnTo>
                  <a:pt x="3086709" y="2421146"/>
                </a:lnTo>
                <a:lnTo>
                  <a:pt x="3119668" y="2390561"/>
                </a:lnTo>
                <a:lnTo>
                  <a:pt x="3152001" y="2359288"/>
                </a:lnTo>
                <a:lnTo>
                  <a:pt x="3183699" y="2327338"/>
                </a:lnTo>
                <a:lnTo>
                  <a:pt x="3214750" y="2294722"/>
                </a:lnTo>
                <a:lnTo>
                  <a:pt x="3245142" y="2261452"/>
                </a:lnTo>
                <a:lnTo>
                  <a:pt x="3274866" y="2227539"/>
                </a:lnTo>
                <a:lnTo>
                  <a:pt x="3303910" y="2192993"/>
                </a:lnTo>
                <a:lnTo>
                  <a:pt x="3332264" y="2157827"/>
                </a:lnTo>
                <a:lnTo>
                  <a:pt x="3359916" y="2122050"/>
                </a:lnTo>
                <a:lnTo>
                  <a:pt x="3386856" y="2085675"/>
                </a:lnTo>
                <a:lnTo>
                  <a:pt x="3413073" y="2048713"/>
                </a:lnTo>
                <a:lnTo>
                  <a:pt x="3438556" y="2011174"/>
                </a:lnTo>
                <a:lnTo>
                  <a:pt x="3463294" y="1973070"/>
                </a:lnTo>
                <a:lnTo>
                  <a:pt x="3487277" y="1934412"/>
                </a:lnTo>
                <a:lnTo>
                  <a:pt x="3510493" y="1895212"/>
                </a:lnTo>
                <a:lnTo>
                  <a:pt x="3532932" y="1855480"/>
                </a:lnTo>
                <a:lnTo>
                  <a:pt x="3554582" y="1815228"/>
                </a:lnTo>
                <a:lnTo>
                  <a:pt x="3575433" y="1774466"/>
                </a:lnTo>
                <a:lnTo>
                  <a:pt x="3595474" y="1733207"/>
                </a:lnTo>
                <a:lnTo>
                  <a:pt x="3614695" y="1691461"/>
                </a:lnTo>
                <a:lnTo>
                  <a:pt x="3633084" y="1649239"/>
                </a:lnTo>
                <a:lnTo>
                  <a:pt x="3650630" y="1606552"/>
                </a:lnTo>
                <a:lnTo>
                  <a:pt x="3667322" y="1563413"/>
                </a:lnTo>
                <a:lnTo>
                  <a:pt x="3683151" y="1519831"/>
                </a:lnTo>
                <a:lnTo>
                  <a:pt x="3698104" y="1475819"/>
                </a:lnTo>
                <a:lnTo>
                  <a:pt x="3712171" y="1431386"/>
                </a:lnTo>
                <a:lnTo>
                  <a:pt x="3725342" y="1386545"/>
                </a:lnTo>
                <a:lnTo>
                  <a:pt x="3737604" y="1341307"/>
                </a:lnTo>
                <a:lnTo>
                  <a:pt x="3748948" y="1295683"/>
                </a:lnTo>
                <a:lnTo>
                  <a:pt x="3759363" y="1249683"/>
                </a:lnTo>
                <a:lnTo>
                  <a:pt x="3768837" y="1203320"/>
                </a:lnTo>
                <a:lnTo>
                  <a:pt x="3777360" y="1156604"/>
                </a:lnTo>
                <a:lnTo>
                  <a:pt x="3784922" y="1109547"/>
                </a:lnTo>
                <a:lnTo>
                  <a:pt x="3791510" y="1062160"/>
                </a:lnTo>
                <a:lnTo>
                  <a:pt x="3797114" y="1014453"/>
                </a:lnTo>
                <a:lnTo>
                  <a:pt x="3801724" y="966438"/>
                </a:lnTo>
                <a:lnTo>
                  <a:pt x="3805328" y="918127"/>
                </a:lnTo>
                <a:lnTo>
                  <a:pt x="3807916" y="869530"/>
                </a:lnTo>
                <a:lnTo>
                  <a:pt x="3809477" y="820659"/>
                </a:lnTo>
                <a:lnTo>
                  <a:pt x="3810000" y="771525"/>
                </a:lnTo>
                <a:lnTo>
                  <a:pt x="3809477" y="722390"/>
                </a:lnTo>
                <a:lnTo>
                  <a:pt x="3807916" y="673519"/>
                </a:lnTo>
                <a:lnTo>
                  <a:pt x="3805328" y="624922"/>
                </a:lnTo>
                <a:lnTo>
                  <a:pt x="3801724" y="576611"/>
                </a:lnTo>
                <a:lnTo>
                  <a:pt x="3797114" y="528596"/>
                </a:lnTo>
                <a:lnTo>
                  <a:pt x="3791510" y="480889"/>
                </a:lnTo>
                <a:lnTo>
                  <a:pt x="3784922" y="433502"/>
                </a:lnTo>
                <a:lnTo>
                  <a:pt x="3777360" y="386445"/>
                </a:lnTo>
                <a:lnTo>
                  <a:pt x="3768837" y="339729"/>
                </a:lnTo>
                <a:lnTo>
                  <a:pt x="3759363" y="293366"/>
                </a:lnTo>
                <a:lnTo>
                  <a:pt x="3748948" y="247366"/>
                </a:lnTo>
                <a:lnTo>
                  <a:pt x="3737604" y="201742"/>
                </a:lnTo>
                <a:lnTo>
                  <a:pt x="3725342" y="156504"/>
                </a:lnTo>
                <a:lnTo>
                  <a:pt x="3712171" y="111663"/>
                </a:lnTo>
                <a:lnTo>
                  <a:pt x="3698104" y="67230"/>
                </a:lnTo>
                <a:lnTo>
                  <a:pt x="3683151" y="23218"/>
                </a:lnTo>
                <a:lnTo>
                  <a:pt x="3674718" y="0"/>
                </a:lnTo>
                <a:close/>
              </a:path>
            </a:pathLst>
          </a:custGeom>
          <a:solidFill>
            <a:srgbClr val="2D75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C4A45055-E26E-1475-042D-07F77B30207F}"/>
              </a:ext>
            </a:extLst>
          </p:cNvPr>
          <p:cNvSpPr/>
          <p:nvPr/>
        </p:nvSpPr>
        <p:spPr>
          <a:xfrm>
            <a:off x="10334625" y="3309596"/>
            <a:ext cx="1857375" cy="3549015"/>
          </a:xfrm>
          <a:custGeom>
            <a:avLst/>
            <a:gdLst/>
            <a:ahLst/>
            <a:cxnLst/>
            <a:rect l="l" t="t" r="r" b="b"/>
            <a:pathLst>
              <a:path w="1857375" h="3549015">
                <a:moveTo>
                  <a:pt x="1857375" y="0"/>
                </a:moveTo>
                <a:lnTo>
                  <a:pt x="1815315" y="5226"/>
                </a:lnTo>
                <a:lnTo>
                  <a:pt x="1768879" y="12054"/>
                </a:lnTo>
                <a:lnTo>
                  <a:pt x="1722779" y="19891"/>
                </a:lnTo>
                <a:lnTo>
                  <a:pt x="1677025" y="28722"/>
                </a:lnTo>
                <a:lnTo>
                  <a:pt x="1631630" y="38538"/>
                </a:lnTo>
                <a:lnTo>
                  <a:pt x="1586605" y="49326"/>
                </a:lnTo>
                <a:lnTo>
                  <a:pt x="1541962" y="61076"/>
                </a:lnTo>
                <a:lnTo>
                  <a:pt x="1497712" y="73774"/>
                </a:lnTo>
                <a:lnTo>
                  <a:pt x="1453867" y="87410"/>
                </a:lnTo>
                <a:lnTo>
                  <a:pt x="1410438" y="101973"/>
                </a:lnTo>
                <a:lnTo>
                  <a:pt x="1367438" y="117450"/>
                </a:lnTo>
                <a:lnTo>
                  <a:pt x="1324877" y="133830"/>
                </a:lnTo>
                <a:lnTo>
                  <a:pt x="1282767" y="151101"/>
                </a:lnTo>
                <a:lnTo>
                  <a:pt x="1241120" y="169252"/>
                </a:lnTo>
                <a:lnTo>
                  <a:pt x="1199948" y="188272"/>
                </a:lnTo>
                <a:lnTo>
                  <a:pt x="1159261" y="208148"/>
                </a:lnTo>
                <a:lnTo>
                  <a:pt x="1119072" y="228869"/>
                </a:lnTo>
                <a:lnTo>
                  <a:pt x="1079392" y="250423"/>
                </a:lnTo>
                <a:lnTo>
                  <a:pt x="1040233" y="272800"/>
                </a:lnTo>
                <a:lnTo>
                  <a:pt x="1001606" y="295987"/>
                </a:lnTo>
                <a:lnTo>
                  <a:pt x="963523" y="319972"/>
                </a:lnTo>
                <a:lnTo>
                  <a:pt x="925996" y="344745"/>
                </a:lnTo>
                <a:lnTo>
                  <a:pt x="889035" y="370293"/>
                </a:lnTo>
                <a:lnTo>
                  <a:pt x="852653" y="396605"/>
                </a:lnTo>
                <a:lnTo>
                  <a:pt x="816862" y="423670"/>
                </a:lnTo>
                <a:lnTo>
                  <a:pt x="781672" y="451475"/>
                </a:lnTo>
                <a:lnTo>
                  <a:pt x="747096" y="480010"/>
                </a:lnTo>
                <a:lnTo>
                  <a:pt x="713144" y="509262"/>
                </a:lnTo>
                <a:lnTo>
                  <a:pt x="679829" y="539221"/>
                </a:lnTo>
                <a:lnTo>
                  <a:pt x="647163" y="569873"/>
                </a:lnTo>
                <a:lnTo>
                  <a:pt x="615156" y="601209"/>
                </a:lnTo>
                <a:lnTo>
                  <a:pt x="583820" y="633216"/>
                </a:lnTo>
                <a:lnTo>
                  <a:pt x="553167" y="665883"/>
                </a:lnTo>
                <a:lnTo>
                  <a:pt x="523209" y="699198"/>
                </a:lnTo>
                <a:lnTo>
                  <a:pt x="493957" y="733149"/>
                </a:lnTo>
                <a:lnTo>
                  <a:pt x="465422" y="767725"/>
                </a:lnTo>
                <a:lnTo>
                  <a:pt x="437617" y="802915"/>
                </a:lnTo>
                <a:lnTo>
                  <a:pt x="410552" y="838707"/>
                </a:lnTo>
                <a:lnTo>
                  <a:pt x="384240" y="875089"/>
                </a:lnTo>
                <a:lnTo>
                  <a:pt x="358692" y="912049"/>
                </a:lnTo>
                <a:lnTo>
                  <a:pt x="333919" y="949576"/>
                </a:lnTo>
                <a:lnTo>
                  <a:pt x="309933" y="987659"/>
                </a:lnTo>
                <a:lnTo>
                  <a:pt x="286747" y="1026286"/>
                </a:lnTo>
                <a:lnTo>
                  <a:pt x="264370" y="1065445"/>
                </a:lnTo>
                <a:lnTo>
                  <a:pt x="242816" y="1105125"/>
                </a:lnTo>
                <a:lnTo>
                  <a:pt x="222095" y="1145314"/>
                </a:lnTo>
                <a:lnTo>
                  <a:pt x="202218" y="1186001"/>
                </a:lnTo>
                <a:lnTo>
                  <a:pt x="183199" y="1227173"/>
                </a:lnTo>
                <a:lnTo>
                  <a:pt x="165048" y="1268820"/>
                </a:lnTo>
                <a:lnTo>
                  <a:pt x="147777" y="1310930"/>
                </a:lnTo>
                <a:lnTo>
                  <a:pt x="131397" y="1353491"/>
                </a:lnTo>
                <a:lnTo>
                  <a:pt x="115920" y="1396491"/>
                </a:lnTo>
                <a:lnTo>
                  <a:pt x="101357" y="1439920"/>
                </a:lnTo>
                <a:lnTo>
                  <a:pt x="87721" y="1483765"/>
                </a:lnTo>
                <a:lnTo>
                  <a:pt x="75022" y="1528015"/>
                </a:lnTo>
                <a:lnTo>
                  <a:pt x="63273" y="1572658"/>
                </a:lnTo>
                <a:lnTo>
                  <a:pt x="52485" y="1617683"/>
                </a:lnTo>
                <a:lnTo>
                  <a:pt x="42669" y="1663078"/>
                </a:lnTo>
                <a:lnTo>
                  <a:pt x="33837" y="1708832"/>
                </a:lnTo>
                <a:lnTo>
                  <a:pt x="26001" y="1754933"/>
                </a:lnTo>
                <a:lnTo>
                  <a:pt x="19172" y="1801369"/>
                </a:lnTo>
                <a:lnTo>
                  <a:pt x="13362" y="1848128"/>
                </a:lnTo>
                <a:lnTo>
                  <a:pt x="8582" y="1895200"/>
                </a:lnTo>
                <a:lnTo>
                  <a:pt x="4845" y="1942573"/>
                </a:lnTo>
                <a:lnTo>
                  <a:pt x="2161" y="1990235"/>
                </a:lnTo>
                <a:lnTo>
                  <a:pt x="542" y="2038174"/>
                </a:lnTo>
                <a:lnTo>
                  <a:pt x="0" y="2086379"/>
                </a:lnTo>
                <a:lnTo>
                  <a:pt x="542" y="2134578"/>
                </a:lnTo>
                <a:lnTo>
                  <a:pt x="2161" y="2182512"/>
                </a:lnTo>
                <a:lnTo>
                  <a:pt x="4845" y="2230168"/>
                </a:lnTo>
                <a:lnTo>
                  <a:pt x="8582" y="2277535"/>
                </a:lnTo>
                <a:lnTo>
                  <a:pt x="13362" y="2324602"/>
                </a:lnTo>
                <a:lnTo>
                  <a:pt x="19172" y="2371357"/>
                </a:lnTo>
                <a:lnTo>
                  <a:pt x="26001" y="2417788"/>
                </a:lnTo>
                <a:lnTo>
                  <a:pt x="33837" y="2463884"/>
                </a:lnTo>
                <a:lnTo>
                  <a:pt x="42669" y="2509634"/>
                </a:lnTo>
                <a:lnTo>
                  <a:pt x="52485" y="2555024"/>
                </a:lnTo>
                <a:lnTo>
                  <a:pt x="63273" y="2600045"/>
                </a:lnTo>
                <a:lnTo>
                  <a:pt x="75022" y="2644685"/>
                </a:lnTo>
                <a:lnTo>
                  <a:pt x="87721" y="2688931"/>
                </a:lnTo>
                <a:lnTo>
                  <a:pt x="101357" y="2732772"/>
                </a:lnTo>
                <a:lnTo>
                  <a:pt x="115920" y="2776197"/>
                </a:lnTo>
                <a:lnTo>
                  <a:pt x="131397" y="2819194"/>
                </a:lnTo>
                <a:lnTo>
                  <a:pt x="147777" y="2861752"/>
                </a:lnTo>
                <a:lnTo>
                  <a:pt x="165048" y="2903859"/>
                </a:lnTo>
                <a:lnTo>
                  <a:pt x="183199" y="2945502"/>
                </a:lnTo>
                <a:lnTo>
                  <a:pt x="202218" y="2986672"/>
                </a:lnTo>
                <a:lnTo>
                  <a:pt x="222095" y="3027356"/>
                </a:lnTo>
                <a:lnTo>
                  <a:pt x="242816" y="3067542"/>
                </a:lnTo>
                <a:lnTo>
                  <a:pt x="264370" y="3107220"/>
                </a:lnTo>
                <a:lnTo>
                  <a:pt x="286747" y="3146376"/>
                </a:lnTo>
                <a:lnTo>
                  <a:pt x="309933" y="3185001"/>
                </a:lnTo>
                <a:lnTo>
                  <a:pt x="333919" y="3223082"/>
                </a:lnTo>
                <a:lnTo>
                  <a:pt x="358692" y="3260607"/>
                </a:lnTo>
                <a:lnTo>
                  <a:pt x="384240" y="3297565"/>
                </a:lnTo>
                <a:lnTo>
                  <a:pt x="410552" y="3333945"/>
                </a:lnTo>
                <a:lnTo>
                  <a:pt x="437617" y="3369735"/>
                </a:lnTo>
                <a:lnTo>
                  <a:pt x="465422" y="3404923"/>
                </a:lnTo>
                <a:lnTo>
                  <a:pt x="493957" y="3439498"/>
                </a:lnTo>
                <a:lnTo>
                  <a:pt x="523209" y="3473448"/>
                </a:lnTo>
                <a:lnTo>
                  <a:pt x="553167" y="3506761"/>
                </a:lnTo>
                <a:lnTo>
                  <a:pt x="583820" y="3539427"/>
                </a:lnTo>
                <a:lnTo>
                  <a:pt x="592605" y="3548400"/>
                </a:lnTo>
                <a:lnTo>
                  <a:pt x="1857375" y="3548400"/>
                </a:lnTo>
                <a:lnTo>
                  <a:pt x="1857375" y="0"/>
                </a:lnTo>
                <a:close/>
              </a:path>
            </a:pathLst>
          </a:custGeom>
          <a:solidFill>
            <a:srgbClr val="1C7192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1EB158CC-262B-5774-05F6-AD841393D6C4}"/>
              </a:ext>
            </a:extLst>
          </p:cNvPr>
          <p:cNvSpPr txBox="1"/>
          <p:nvPr/>
        </p:nvSpPr>
        <p:spPr>
          <a:xfrm>
            <a:off x="810894" y="1921573"/>
            <a:ext cx="262699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5" dirty="0">
                <a:solidFill>
                  <a:srgbClr val="E8A23C"/>
                </a:solidFill>
                <a:latin typeface="Calibri"/>
                <a:cs typeface="Calibri"/>
              </a:rPr>
              <a:t>PERSON-CENTRED </a:t>
            </a:r>
            <a:r>
              <a:rPr sz="1400" b="1" spc="5" dirty="0">
                <a:solidFill>
                  <a:srgbClr val="E8A23C"/>
                </a:solidFill>
                <a:latin typeface="Calibri"/>
                <a:cs typeface="Calibri"/>
              </a:rPr>
              <a:t>CARE</a:t>
            </a:r>
            <a:r>
              <a:rPr sz="1400" b="1" spc="-70" dirty="0">
                <a:solidFill>
                  <a:srgbClr val="E8A23C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E8A23C"/>
                </a:solidFill>
                <a:latin typeface="Calibri"/>
                <a:cs typeface="Calibri"/>
              </a:rPr>
              <a:t>PLANNING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DF671A04-54FB-2BA4-8B55-4ADCFCBACF9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10894" y="2293619"/>
            <a:ext cx="7426325" cy="1399540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4200" spc="-25" dirty="0">
                <a:solidFill>
                  <a:srgbClr val="FFFFFF"/>
                </a:solidFill>
                <a:latin typeface="Cambria"/>
                <a:cs typeface="Cambria"/>
              </a:rPr>
              <a:t>Living </a:t>
            </a:r>
            <a:r>
              <a:rPr sz="4200" dirty="0">
                <a:solidFill>
                  <a:srgbClr val="FFFFFF"/>
                </a:solidFill>
                <a:latin typeface="Cambria"/>
                <a:cs typeface="Cambria"/>
              </a:rPr>
              <a:t>with</a:t>
            </a:r>
            <a:r>
              <a:rPr sz="4200" spc="-5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4200" spc="-15" dirty="0">
                <a:solidFill>
                  <a:srgbClr val="FFFFFF"/>
                </a:solidFill>
                <a:latin typeface="Cambria"/>
                <a:cs typeface="Cambria"/>
              </a:rPr>
              <a:t>COPD:</a:t>
            </a:r>
            <a:endParaRPr sz="42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370"/>
              </a:spcBef>
            </a:pPr>
            <a:r>
              <a:rPr sz="4200" dirty="0">
                <a:solidFill>
                  <a:srgbClr val="FFFFFF"/>
                </a:solidFill>
                <a:latin typeface="Cambria"/>
                <a:cs typeface="Cambria"/>
              </a:rPr>
              <a:t>A Case </a:t>
            </a:r>
            <a:r>
              <a:rPr sz="4200" spc="-35" dirty="0">
                <a:solidFill>
                  <a:srgbClr val="FFFFFF"/>
                </a:solidFill>
                <a:latin typeface="Cambria"/>
                <a:cs typeface="Cambria"/>
              </a:rPr>
              <a:t>Study </a:t>
            </a:r>
            <a:r>
              <a:rPr sz="4200" spc="-5" dirty="0">
                <a:solidFill>
                  <a:srgbClr val="FFFFFF"/>
                </a:solidFill>
                <a:latin typeface="Cambria"/>
                <a:cs typeface="Cambria"/>
              </a:rPr>
              <a:t>of </a:t>
            </a:r>
            <a:r>
              <a:rPr sz="4200" spc="-15" dirty="0">
                <a:solidFill>
                  <a:srgbClr val="FFFFFF"/>
                </a:solidFill>
                <a:latin typeface="Cambria"/>
                <a:cs typeface="Cambria"/>
              </a:rPr>
              <a:t>Mr </a:t>
            </a:r>
            <a:r>
              <a:rPr sz="4200" spc="10" dirty="0">
                <a:solidFill>
                  <a:srgbClr val="FFFFFF"/>
                </a:solidFill>
                <a:latin typeface="Cambria"/>
                <a:cs typeface="Cambria"/>
              </a:rPr>
              <a:t>John</a:t>
            </a:r>
            <a:r>
              <a:rPr sz="4200" spc="-20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4200" spc="-15" dirty="0">
                <a:solidFill>
                  <a:srgbClr val="FFFFFF"/>
                </a:solidFill>
                <a:latin typeface="Cambria"/>
                <a:cs typeface="Cambria"/>
              </a:rPr>
              <a:t>Carter</a:t>
            </a:r>
            <a:endParaRPr sz="4200">
              <a:latin typeface="Cambria"/>
              <a:cs typeface="Cambria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F5281860-CA3C-55F4-FCBA-5099F04DEC26}"/>
              </a:ext>
            </a:extLst>
          </p:cNvPr>
          <p:cNvSpPr/>
          <p:nvPr/>
        </p:nvSpPr>
        <p:spPr>
          <a:xfrm>
            <a:off x="733425" y="771525"/>
            <a:ext cx="2793111" cy="11144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B8E60B27-60E3-EB47-CBFC-71A380149571}"/>
              </a:ext>
            </a:extLst>
          </p:cNvPr>
          <p:cNvSpPr txBox="1"/>
          <p:nvPr/>
        </p:nvSpPr>
        <p:spPr>
          <a:xfrm>
            <a:off x="809307" y="4105627"/>
            <a:ext cx="7255509" cy="119380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265"/>
              </a:spcBef>
            </a:pPr>
            <a:r>
              <a:rPr sz="1550" spc="10" dirty="0">
                <a:solidFill>
                  <a:srgbClr val="C9DCDF"/>
                </a:solidFill>
                <a:latin typeface="Calibri"/>
                <a:cs typeface="Calibri"/>
              </a:rPr>
              <a:t>Chronic </a:t>
            </a:r>
            <a:r>
              <a:rPr sz="1550" spc="5" dirty="0">
                <a:solidFill>
                  <a:srgbClr val="C9DCDF"/>
                </a:solidFill>
                <a:latin typeface="Calibri"/>
                <a:cs typeface="Calibri"/>
              </a:rPr>
              <a:t>Obstructive </a:t>
            </a:r>
            <a:r>
              <a:rPr sz="1550" spc="15" dirty="0">
                <a:solidFill>
                  <a:srgbClr val="C9DCDF"/>
                </a:solidFill>
                <a:latin typeface="Calibri"/>
                <a:cs typeface="Calibri"/>
              </a:rPr>
              <a:t>Pulmonary </a:t>
            </a:r>
            <a:r>
              <a:rPr sz="1550" spc="10" dirty="0">
                <a:solidFill>
                  <a:srgbClr val="C9DCDF"/>
                </a:solidFill>
                <a:latin typeface="Calibri"/>
                <a:cs typeface="Calibri"/>
              </a:rPr>
              <a:t>Disease </a:t>
            </a:r>
            <a:r>
              <a:rPr sz="1550" spc="20" dirty="0">
                <a:solidFill>
                  <a:srgbClr val="C9DCDF"/>
                </a:solidFill>
                <a:latin typeface="Calibri"/>
                <a:cs typeface="Calibri"/>
              </a:rPr>
              <a:t>— </a:t>
            </a:r>
            <a:r>
              <a:rPr sz="1550" spc="-5" dirty="0">
                <a:solidFill>
                  <a:srgbClr val="C9DCDF"/>
                </a:solidFill>
                <a:latin typeface="Calibri"/>
                <a:cs typeface="Calibri"/>
              </a:rPr>
              <a:t>anatomy, </a:t>
            </a:r>
            <a:r>
              <a:rPr sz="1550" dirty="0">
                <a:solidFill>
                  <a:srgbClr val="C9DCDF"/>
                </a:solidFill>
                <a:latin typeface="Calibri"/>
                <a:cs typeface="Calibri"/>
              </a:rPr>
              <a:t>risk factors</a:t>
            </a:r>
            <a:r>
              <a:rPr sz="1550" spc="165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550" spc="5" dirty="0">
                <a:solidFill>
                  <a:srgbClr val="C9DCDF"/>
                </a:solidFill>
                <a:latin typeface="Calibri"/>
                <a:cs typeface="Calibri"/>
              </a:rPr>
              <a:t>and an </a:t>
            </a:r>
            <a:r>
              <a:rPr sz="1550" spc="20" dirty="0">
                <a:solidFill>
                  <a:srgbClr val="C9DCDF"/>
                </a:solidFill>
                <a:latin typeface="Calibri"/>
                <a:cs typeface="Calibri"/>
              </a:rPr>
              <a:t>evidence-based,</a:t>
            </a:r>
            <a:endParaRPr sz="155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170"/>
              </a:spcBef>
            </a:pPr>
            <a:r>
              <a:rPr sz="1550" spc="15" dirty="0">
                <a:solidFill>
                  <a:srgbClr val="C9DCDF"/>
                </a:solidFill>
                <a:latin typeface="Calibri"/>
                <a:cs typeface="Calibri"/>
              </a:rPr>
              <a:t>person-centred </a:t>
            </a:r>
            <a:r>
              <a:rPr sz="1550" spc="10" dirty="0">
                <a:solidFill>
                  <a:srgbClr val="C9DCDF"/>
                </a:solidFill>
                <a:latin typeface="Calibri"/>
                <a:cs typeface="Calibri"/>
              </a:rPr>
              <a:t>approach to care, </a:t>
            </a:r>
            <a:r>
              <a:rPr sz="1550" spc="15" dirty="0">
                <a:solidFill>
                  <a:srgbClr val="C9DCDF"/>
                </a:solidFill>
                <a:latin typeface="Calibri"/>
                <a:cs typeface="Calibri"/>
              </a:rPr>
              <a:t>aligned </a:t>
            </a:r>
            <a:r>
              <a:rPr sz="1550" spc="10" dirty="0">
                <a:solidFill>
                  <a:srgbClr val="C9DCDF"/>
                </a:solidFill>
                <a:latin typeface="Calibri"/>
                <a:cs typeface="Calibri"/>
              </a:rPr>
              <a:t>with </a:t>
            </a:r>
            <a:r>
              <a:rPr sz="1550" spc="15" dirty="0">
                <a:solidFill>
                  <a:srgbClr val="C9DCDF"/>
                </a:solidFill>
                <a:latin typeface="Calibri"/>
                <a:cs typeface="Calibri"/>
              </a:rPr>
              <a:t>current </a:t>
            </a:r>
            <a:r>
              <a:rPr sz="1550" spc="20" dirty="0">
                <a:solidFill>
                  <a:srgbClr val="C9DCDF"/>
                </a:solidFill>
                <a:latin typeface="Calibri"/>
                <a:cs typeface="Calibri"/>
              </a:rPr>
              <a:t>NHS </a:t>
            </a:r>
            <a:r>
              <a:rPr sz="1550" spc="30" dirty="0">
                <a:solidFill>
                  <a:srgbClr val="C9DCDF"/>
                </a:solidFill>
                <a:latin typeface="Calibri"/>
                <a:cs typeface="Calibri"/>
              </a:rPr>
              <a:t>and </a:t>
            </a:r>
            <a:r>
              <a:rPr sz="1550" spc="5" dirty="0">
                <a:solidFill>
                  <a:srgbClr val="C9DCDF"/>
                </a:solidFill>
                <a:latin typeface="Calibri"/>
                <a:cs typeface="Calibri"/>
              </a:rPr>
              <a:t>NICE</a:t>
            </a:r>
            <a:r>
              <a:rPr sz="1550" spc="70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550" spc="10" dirty="0">
                <a:solidFill>
                  <a:srgbClr val="C9DCDF"/>
                </a:solidFill>
                <a:latin typeface="Calibri"/>
                <a:cs typeface="Calibri"/>
              </a:rPr>
              <a:t>guidance.</a:t>
            </a:r>
            <a:endParaRPr sz="155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COPD</a:t>
            </a:r>
            <a:r>
              <a:rPr sz="11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25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chronic</a:t>
            </a:r>
            <a:r>
              <a:rPr sz="11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respiratory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condition</a:t>
            </a: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characterised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persistent</a:t>
            </a:r>
            <a:r>
              <a:rPr sz="1100" spc="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airflow</a:t>
            </a:r>
            <a:r>
              <a:rPr sz="1100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limitation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(World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Organization, 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1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</a:pPr>
            <a:r>
              <a:rPr sz="1250" i="1" spc="-10" dirty="0">
                <a:solidFill>
                  <a:srgbClr val="9FB4C4"/>
                </a:solidFill>
                <a:latin typeface="Calibri"/>
                <a:cs typeface="Calibri"/>
              </a:rPr>
              <a:t>Fictional </a:t>
            </a:r>
            <a:r>
              <a:rPr sz="1250" i="1" spc="-5" dirty="0">
                <a:solidFill>
                  <a:srgbClr val="9FB4C4"/>
                </a:solidFill>
                <a:latin typeface="Calibri"/>
                <a:cs typeface="Calibri"/>
              </a:rPr>
              <a:t>patient </a:t>
            </a:r>
            <a:r>
              <a:rPr sz="1250" i="1" spc="5" dirty="0">
                <a:solidFill>
                  <a:srgbClr val="9FB4C4"/>
                </a:solidFill>
                <a:latin typeface="Calibri"/>
                <a:cs typeface="Calibri"/>
              </a:rPr>
              <a:t>· </a:t>
            </a:r>
            <a:r>
              <a:rPr sz="1250" i="1" spc="25" dirty="0">
                <a:solidFill>
                  <a:srgbClr val="9FB4C4"/>
                </a:solidFill>
                <a:latin typeface="Calibri"/>
                <a:cs typeface="Calibri"/>
              </a:rPr>
              <a:t>62 </a:t>
            </a:r>
            <a:r>
              <a:rPr sz="1250" i="1" dirty="0">
                <a:solidFill>
                  <a:srgbClr val="9FB4C4"/>
                </a:solidFill>
                <a:latin typeface="Calibri"/>
                <a:cs typeface="Calibri"/>
              </a:rPr>
              <a:t>years </a:t>
            </a:r>
            <a:r>
              <a:rPr sz="1250" i="1" spc="5" dirty="0">
                <a:solidFill>
                  <a:srgbClr val="9FB4C4"/>
                </a:solidFill>
                <a:latin typeface="Calibri"/>
                <a:cs typeface="Calibri"/>
              </a:rPr>
              <a:t>· </a:t>
            </a:r>
            <a:r>
              <a:rPr sz="1250" i="1" spc="-10" dirty="0">
                <a:solidFill>
                  <a:srgbClr val="9FB4C4"/>
                </a:solidFill>
                <a:latin typeface="Calibri"/>
                <a:cs typeface="Calibri"/>
              </a:rPr>
              <a:t>GOLD </a:t>
            </a:r>
            <a:r>
              <a:rPr sz="1250" i="1" spc="-5" dirty="0">
                <a:solidFill>
                  <a:srgbClr val="9FB4C4"/>
                </a:solidFill>
                <a:latin typeface="Calibri"/>
                <a:cs typeface="Calibri"/>
              </a:rPr>
              <a:t>Stage </a:t>
            </a:r>
            <a:r>
              <a:rPr sz="1250" i="1" spc="10" dirty="0">
                <a:solidFill>
                  <a:srgbClr val="9FB4C4"/>
                </a:solidFill>
                <a:latin typeface="Calibri"/>
                <a:cs typeface="Calibri"/>
              </a:rPr>
              <a:t>2</a:t>
            </a:r>
            <a:r>
              <a:rPr sz="1250" i="1" spc="-165" dirty="0">
                <a:solidFill>
                  <a:srgbClr val="9FB4C4"/>
                </a:solidFill>
                <a:latin typeface="Calibri"/>
                <a:cs typeface="Calibri"/>
              </a:rPr>
              <a:t> </a:t>
            </a:r>
            <a:r>
              <a:rPr sz="1250" i="1" spc="-5" dirty="0">
                <a:solidFill>
                  <a:srgbClr val="9FB4C4"/>
                </a:solidFill>
                <a:latin typeface="Calibri"/>
                <a:cs typeface="Calibri"/>
              </a:rPr>
              <a:t>COPD</a:t>
            </a:r>
            <a:endParaRPr sz="1250" dirty="0">
              <a:latin typeface="Calibri"/>
              <a:cs typeface="Calibri"/>
            </a:endParaRP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E3FEA1C4-E1C9-C716-8463-C85459B95F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3863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487"/>
    </mc:Choice>
    <mc:Fallback xmlns="">
      <p:transition spd="slow" advTm="61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152590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P</a:t>
            </a:r>
            <a:r>
              <a:rPr sz="1250" b="1" spc="-7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AT</a:t>
            </a:r>
            <a:r>
              <a:rPr sz="1250" b="1" spc="-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3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EN</a:t>
            </a:r>
            <a:r>
              <a:rPr sz="1250" b="1" spc="-8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12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5" dirty="0">
                <a:solidFill>
                  <a:srgbClr val="055A82"/>
                </a:solidFill>
                <a:latin typeface="Calibri"/>
                <a:cs typeface="Calibri"/>
              </a:rPr>
              <a:t>PR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F</a:t>
            </a:r>
            <a:r>
              <a:rPr sz="1250" b="1" spc="-12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3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LE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525843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20295C"/>
                </a:solidFill>
                <a:latin typeface="Cambria"/>
                <a:cs typeface="Cambria"/>
              </a:rPr>
              <a:t>Information </a:t>
            </a: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About </a:t>
            </a:r>
            <a:r>
              <a:rPr sz="3000" spc="10" dirty="0">
                <a:solidFill>
                  <a:srgbClr val="20295C"/>
                </a:solidFill>
                <a:latin typeface="Cambria"/>
                <a:cs typeface="Cambria"/>
              </a:rPr>
              <a:t>the</a:t>
            </a:r>
            <a:r>
              <a:rPr sz="3000" spc="-80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Person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1419225"/>
            <a:ext cx="4248150" cy="5076825"/>
          </a:xfrm>
          <a:custGeom>
            <a:avLst/>
            <a:gdLst/>
            <a:ahLst/>
            <a:cxnLst/>
            <a:rect l="l" t="t" r="r" b="b"/>
            <a:pathLst>
              <a:path w="4248150" h="5076825">
                <a:moveTo>
                  <a:pt x="4152391" y="0"/>
                </a:moveTo>
                <a:lnTo>
                  <a:pt x="95745" y="0"/>
                </a:lnTo>
                <a:lnTo>
                  <a:pt x="58480" y="7532"/>
                </a:lnTo>
                <a:lnTo>
                  <a:pt x="28046" y="28066"/>
                </a:lnTo>
                <a:lnTo>
                  <a:pt x="7525" y="58507"/>
                </a:lnTo>
                <a:lnTo>
                  <a:pt x="0" y="95758"/>
                </a:lnTo>
                <a:lnTo>
                  <a:pt x="0" y="4981079"/>
                </a:lnTo>
                <a:lnTo>
                  <a:pt x="7525" y="5018344"/>
                </a:lnTo>
                <a:lnTo>
                  <a:pt x="28046" y="5048778"/>
                </a:lnTo>
                <a:lnTo>
                  <a:pt x="58480" y="5069299"/>
                </a:lnTo>
                <a:lnTo>
                  <a:pt x="95745" y="5076825"/>
                </a:lnTo>
                <a:lnTo>
                  <a:pt x="4152391" y="5076825"/>
                </a:lnTo>
                <a:lnTo>
                  <a:pt x="4189642" y="5069299"/>
                </a:lnTo>
                <a:lnTo>
                  <a:pt x="4220083" y="5048778"/>
                </a:lnTo>
                <a:lnTo>
                  <a:pt x="4240617" y="5018344"/>
                </a:lnTo>
                <a:lnTo>
                  <a:pt x="4248150" y="4981079"/>
                </a:lnTo>
                <a:lnTo>
                  <a:pt x="4248150" y="95758"/>
                </a:lnTo>
                <a:lnTo>
                  <a:pt x="4240617" y="58507"/>
                </a:lnTo>
                <a:lnTo>
                  <a:pt x="4220083" y="28066"/>
                </a:lnTo>
                <a:lnTo>
                  <a:pt x="4189642" y="7532"/>
                </a:lnTo>
                <a:lnTo>
                  <a:pt x="4152391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3425" y="1695450"/>
            <a:ext cx="771525" cy="771525"/>
          </a:xfrm>
          <a:custGeom>
            <a:avLst/>
            <a:gdLst/>
            <a:ahLst/>
            <a:cxnLst/>
            <a:rect l="l" t="t" r="r" b="b"/>
            <a:pathLst>
              <a:path w="771525" h="771525">
                <a:moveTo>
                  <a:pt x="385762" y="0"/>
                </a:moveTo>
                <a:lnTo>
                  <a:pt x="337372" y="3005"/>
                </a:lnTo>
                <a:lnTo>
                  <a:pt x="290776" y="11781"/>
                </a:lnTo>
                <a:lnTo>
                  <a:pt x="246335" y="25966"/>
                </a:lnTo>
                <a:lnTo>
                  <a:pt x="204411" y="45197"/>
                </a:lnTo>
                <a:lnTo>
                  <a:pt x="165366" y="69114"/>
                </a:lnTo>
                <a:lnTo>
                  <a:pt x="129560" y="97354"/>
                </a:lnTo>
                <a:lnTo>
                  <a:pt x="97356" y="129555"/>
                </a:lnTo>
                <a:lnTo>
                  <a:pt x="69114" y="165356"/>
                </a:lnTo>
                <a:lnTo>
                  <a:pt x="45197" y="204396"/>
                </a:lnTo>
                <a:lnTo>
                  <a:pt x="25965" y="246311"/>
                </a:lnTo>
                <a:lnTo>
                  <a:pt x="11781" y="290741"/>
                </a:lnTo>
                <a:lnTo>
                  <a:pt x="3005" y="337324"/>
                </a:lnTo>
                <a:lnTo>
                  <a:pt x="0" y="385699"/>
                </a:lnTo>
                <a:lnTo>
                  <a:pt x="3005" y="434100"/>
                </a:lnTo>
                <a:lnTo>
                  <a:pt x="11781" y="480706"/>
                </a:lnTo>
                <a:lnTo>
                  <a:pt x="25965" y="525155"/>
                </a:lnTo>
                <a:lnTo>
                  <a:pt x="45197" y="567086"/>
                </a:lnTo>
                <a:lnTo>
                  <a:pt x="69114" y="606138"/>
                </a:lnTo>
                <a:lnTo>
                  <a:pt x="97356" y="641949"/>
                </a:lnTo>
                <a:lnTo>
                  <a:pt x="129560" y="674158"/>
                </a:lnTo>
                <a:lnTo>
                  <a:pt x="165366" y="702403"/>
                </a:lnTo>
                <a:lnTo>
                  <a:pt x="204411" y="726323"/>
                </a:lnTo>
                <a:lnTo>
                  <a:pt x="246335" y="745556"/>
                </a:lnTo>
                <a:lnTo>
                  <a:pt x="290776" y="759742"/>
                </a:lnTo>
                <a:lnTo>
                  <a:pt x="337372" y="768519"/>
                </a:lnTo>
                <a:lnTo>
                  <a:pt x="385762" y="771525"/>
                </a:lnTo>
                <a:lnTo>
                  <a:pt x="434150" y="768519"/>
                </a:lnTo>
                <a:lnTo>
                  <a:pt x="480744" y="759742"/>
                </a:lnTo>
                <a:lnTo>
                  <a:pt x="525184" y="745556"/>
                </a:lnTo>
                <a:lnTo>
                  <a:pt x="567107" y="726323"/>
                </a:lnTo>
                <a:lnTo>
                  <a:pt x="606153" y="702403"/>
                </a:lnTo>
                <a:lnTo>
                  <a:pt x="641959" y="674158"/>
                </a:lnTo>
                <a:lnTo>
                  <a:pt x="674164" y="641949"/>
                </a:lnTo>
                <a:lnTo>
                  <a:pt x="702406" y="606138"/>
                </a:lnTo>
                <a:lnTo>
                  <a:pt x="726325" y="567086"/>
                </a:lnTo>
                <a:lnTo>
                  <a:pt x="745557" y="525155"/>
                </a:lnTo>
                <a:lnTo>
                  <a:pt x="759742" y="480706"/>
                </a:lnTo>
                <a:lnTo>
                  <a:pt x="768519" y="434100"/>
                </a:lnTo>
                <a:lnTo>
                  <a:pt x="771525" y="385699"/>
                </a:lnTo>
                <a:lnTo>
                  <a:pt x="768519" y="337324"/>
                </a:lnTo>
                <a:lnTo>
                  <a:pt x="759742" y="290741"/>
                </a:lnTo>
                <a:lnTo>
                  <a:pt x="745557" y="246311"/>
                </a:lnTo>
                <a:lnTo>
                  <a:pt x="726325" y="204396"/>
                </a:lnTo>
                <a:lnTo>
                  <a:pt x="702406" y="165356"/>
                </a:lnTo>
                <a:lnTo>
                  <a:pt x="674164" y="129555"/>
                </a:lnTo>
                <a:lnTo>
                  <a:pt x="641959" y="97354"/>
                </a:lnTo>
                <a:lnTo>
                  <a:pt x="606153" y="69114"/>
                </a:lnTo>
                <a:lnTo>
                  <a:pt x="567107" y="45197"/>
                </a:lnTo>
                <a:lnTo>
                  <a:pt x="525184" y="25966"/>
                </a:lnTo>
                <a:lnTo>
                  <a:pt x="480744" y="11781"/>
                </a:lnTo>
                <a:lnTo>
                  <a:pt x="434150" y="3005"/>
                </a:lnTo>
                <a:lnTo>
                  <a:pt x="3857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1552" y="1898395"/>
            <a:ext cx="257175" cy="3352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b="1" spc="-10" dirty="0">
                <a:solidFill>
                  <a:srgbClr val="FFFFFF"/>
                </a:solidFill>
                <a:latin typeface="Cambria"/>
                <a:cs typeface="Cambria"/>
              </a:rPr>
              <a:t>JC</a:t>
            </a:r>
            <a:endParaRPr sz="2000">
              <a:latin typeface="Cambria"/>
              <a:cs typeface="Cambri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650" y="1635881"/>
            <a:ext cx="1581150" cy="634365"/>
          </a:xfrm>
          <a:prstGeom prst="rect">
            <a:avLst/>
          </a:prstGeom>
        </p:spPr>
        <p:txBody>
          <a:bodyPr vert="horz" wrap="square" lIns="0" tIns="113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90"/>
              </a:spcBef>
            </a:pPr>
            <a:r>
              <a:rPr sz="1800" b="1" spc="-15" dirty="0">
                <a:solidFill>
                  <a:srgbClr val="20295C"/>
                </a:solidFill>
                <a:latin typeface="Cambria"/>
                <a:cs typeface="Cambria"/>
              </a:rPr>
              <a:t>Mr </a:t>
            </a:r>
            <a:r>
              <a:rPr sz="1800" b="1" spc="-5" dirty="0">
                <a:solidFill>
                  <a:srgbClr val="20295C"/>
                </a:solidFill>
                <a:latin typeface="Cambria"/>
                <a:cs typeface="Cambria"/>
              </a:rPr>
              <a:t>John</a:t>
            </a:r>
            <a:r>
              <a:rPr sz="1800" b="1" spc="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20295C"/>
                </a:solidFill>
                <a:latin typeface="Cambria"/>
                <a:cs typeface="Cambria"/>
              </a:rPr>
              <a:t>Carter</a:t>
            </a:r>
            <a:endParaRPr sz="18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520"/>
              </a:spcBef>
            </a:pPr>
            <a:r>
              <a:rPr sz="1100" i="1" spc="-5" dirty="0">
                <a:solidFill>
                  <a:srgbClr val="5B6B79"/>
                </a:solidFill>
                <a:latin typeface="Calibri"/>
                <a:cs typeface="Calibri"/>
              </a:rPr>
              <a:t>Fictional</a:t>
            </a:r>
            <a:r>
              <a:rPr sz="1100" i="1" spc="10" dirty="0">
                <a:solidFill>
                  <a:srgbClr val="5B6B79"/>
                </a:solidFill>
                <a:latin typeface="Calibri"/>
                <a:cs typeface="Calibri"/>
              </a:rPr>
              <a:t> </a:t>
            </a:r>
            <a:r>
              <a:rPr sz="1100" i="1" spc="-10" dirty="0">
                <a:solidFill>
                  <a:srgbClr val="5B6B79"/>
                </a:solidFill>
                <a:latin typeface="Calibri"/>
                <a:cs typeface="Calibri"/>
              </a:rPr>
              <a:t>patient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0894" y="2757106"/>
            <a:ext cx="22161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20" dirty="0">
                <a:solidFill>
                  <a:srgbClr val="1C7192"/>
                </a:solidFill>
                <a:latin typeface="Calibri"/>
                <a:cs typeface="Calibri"/>
              </a:rPr>
              <a:t>A</a:t>
            </a:r>
            <a:r>
              <a:rPr sz="950" b="1" spc="-5" dirty="0">
                <a:solidFill>
                  <a:srgbClr val="1C7192"/>
                </a:solidFill>
                <a:latin typeface="Calibri"/>
                <a:cs typeface="Calibri"/>
              </a:rPr>
              <a:t>g</a:t>
            </a:r>
            <a:r>
              <a:rPr sz="950" b="1" spc="10" dirty="0">
                <a:solidFill>
                  <a:srgbClr val="1C7192"/>
                </a:solidFill>
                <a:latin typeface="Calibri"/>
                <a:cs typeface="Calibri"/>
              </a:rPr>
              <a:t>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29230" y="2724150"/>
            <a:ext cx="45656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62</a:t>
            </a:r>
            <a:r>
              <a:rPr sz="950" spc="-1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years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10894" y="3120390"/>
            <a:ext cx="41275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15" dirty="0">
                <a:solidFill>
                  <a:srgbClr val="1C7192"/>
                </a:solidFill>
                <a:latin typeface="Calibri"/>
                <a:cs typeface="Calibri"/>
              </a:rPr>
              <a:t>Gender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29230" y="3108578"/>
            <a:ext cx="28829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M</a:t>
            </a:r>
            <a:r>
              <a:rPr sz="950" spc="65" dirty="0">
                <a:solidFill>
                  <a:srgbClr val="1B1F29"/>
                </a:solidFill>
                <a:latin typeface="Calibri"/>
                <a:cs typeface="Calibri"/>
              </a:rPr>
              <a:t>a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le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10894" y="3490023"/>
            <a:ext cx="62547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15" dirty="0">
                <a:solidFill>
                  <a:srgbClr val="1C7192"/>
                </a:solidFill>
                <a:latin typeface="Calibri"/>
                <a:cs typeface="Calibri"/>
              </a:rPr>
              <a:t>Occupation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9230" y="3456241"/>
            <a:ext cx="148526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Retired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construction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worker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0894" y="3874452"/>
            <a:ext cx="82486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20" dirty="0">
                <a:solidFill>
                  <a:srgbClr val="1C7192"/>
                </a:solidFill>
                <a:latin typeface="Calibri"/>
                <a:cs typeface="Calibri"/>
              </a:rPr>
              <a:t>Living</a:t>
            </a:r>
            <a:r>
              <a:rPr sz="950" b="1" spc="-60" dirty="0">
                <a:solidFill>
                  <a:srgbClr val="1C7192"/>
                </a:solidFill>
                <a:latin typeface="Calibri"/>
                <a:cs typeface="Calibri"/>
              </a:rPr>
              <a:t> </a:t>
            </a:r>
            <a:r>
              <a:rPr sz="950" b="1" spc="15" dirty="0">
                <a:solidFill>
                  <a:srgbClr val="1C7192"/>
                </a:solidFill>
                <a:latin typeface="Calibri"/>
                <a:cs typeface="Calibri"/>
              </a:rPr>
              <a:t>situation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29230" y="3848036"/>
            <a:ext cx="177609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Lives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alone;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daughter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lives</a:t>
            </a:r>
            <a:r>
              <a:rPr sz="950" spc="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nearby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0894" y="4230370"/>
            <a:ext cx="53213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20" dirty="0">
                <a:solidFill>
                  <a:srgbClr val="1C7192"/>
                </a:solidFill>
                <a:latin typeface="Calibri"/>
                <a:cs typeface="Calibri"/>
              </a:rPr>
              <a:t>Diagnosis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0894" y="4614798"/>
            <a:ext cx="874394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20" dirty="0">
                <a:solidFill>
                  <a:srgbClr val="1C7192"/>
                </a:solidFill>
                <a:latin typeface="Calibri"/>
                <a:cs typeface="Calibri"/>
              </a:rPr>
              <a:t>Smoking</a:t>
            </a:r>
            <a:r>
              <a:rPr sz="950" b="1" spc="25" dirty="0">
                <a:solidFill>
                  <a:srgbClr val="1C7192"/>
                </a:solidFill>
                <a:latin typeface="Calibri"/>
                <a:cs typeface="Calibri"/>
              </a:rPr>
              <a:t> </a:t>
            </a:r>
            <a:r>
              <a:rPr sz="950" b="1" spc="10" dirty="0">
                <a:solidFill>
                  <a:srgbClr val="1C7192"/>
                </a:solidFill>
                <a:latin typeface="Calibri"/>
                <a:cs typeface="Calibri"/>
              </a:rPr>
              <a:t>history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10894" y="4999354"/>
            <a:ext cx="122999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20" dirty="0">
                <a:solidFill>
                  <a:srgbClr val="1C7192"/>
                </a:solidFill>
                <a:latin typeface="Calibri"/>
                <a:cs typeface="Calibri"/>
              </a:rPr>
              <a:t>Occupational</a:t>
            </a:r>
            <a:r>
              <a:rPr sz="950" b="1" spc="-50" dirty="0">
                <a:solidFill>
                  <a:srgbClr val="1C7192"/>
                </a:solidFill>
                <a:latin typeface="Calibri"/>
                <a:cs typeface="Calibri"/>
              </a:rPr>
              <a:t> </a:t>
            </a:r>
            <a:r>
              <a:rPr sz="950" b="1" spc="15" dirty="0">
                <a:solidFill>
                  <a:srgbClr val="1C7192"/>
                </a:solidFill>
                <a:latin typeface="Calibri"/>
                <a:cs typeface="Calibri"/>
              </a:rPr>
              <a:t>exposure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10894" y="5391150"/>
            <a:ext cx="76009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15" dirty="0">
                <a:solidFill>
                  <a:srgbClr val="1C7192"/>
                </a:solidFill>
                <a:latin typeface="Calibri"/>
                <a:cs typeface="Calibri"/>
              </a:rPr>
              <a:t>Exacerbations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29230" y="4196715"/>
            <a:ext cx="1924050" cy="148780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7785">
              <a:lnSpc>
                <a:spcPct val="105500"/>
              </a:lnSpc>
              <a:spcBef>
                <a:spcPts val="60"/>
              </a:spcBef>
            </a:pP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Moderate COPD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— GOLD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Stage 2 (3 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years)</a:t>
            </a:r>
            <a:endParaRPr sz="950">
              <a:latin typeface="Calibri"/>
              <a:cs typeface="Calibri"/>
            </a:endParaRPr>
          </a:p>
          <a:p>
            <a:pPr marL="12700" marR="5080">
              <a:lnSpc>
                <a:spcPct val="105400"/>
              </a:lnSpc>
              <a:spcBef>
                <a:spcPts val="625"/>
              </a:spcBef>
            </a:pP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20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cigarettes/day,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40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years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(40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pack- 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years)</a:t>
            </a:r>
            <a:endParaRPr sz="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8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Construction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dust,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cement,</a:t>
            </a:r>
            <a:r>
              <a:rPr sz="950" spc="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chemical</a:t>
            </a:r>
            <a:endParaRPr sz="9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fumes</a:t>
            </a:r>
            <a:endParaRPr sz="950">
              <a:latin typeface="Calibri"/>
              <a:cs typeface="Calibri"/>
            </a:endParaRPr>
          </a:p>
          <a:p>
            <a:pPr marL="12700" marR="716915">
              <a:lnSpc>
                <a:spcPct val="105500"/>
              </a:lnSpc>
              <a:spcBef>
                <a:spcPts val="680"/>
              </a:spcBef>
            </a:pP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2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in the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last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12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months 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(antibiotics/steroids)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974590" y="1435036"/>
            <a:ext cx="3486785" cy="2660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550" b="1" dirty="0">
                <a:solidFill>
                  <a:srgbClr val="20295C"/>
                </a:solidFill>
                <a:latin typeface="Cambria"/>
                <a:cs typeface="Cambria"/>
              </a:rPr>
              <a:t>Key </a:t>
            </a:r>
            <a:r>
              <a:rPr sz="1550" b="1" spc="25" dirty="0">
                <a:solidFill>
                  <a:srgbClr val="20295C"/>
                </a:solidFill>
                <a:latin typeface="Cambria"/>
                <a:cs typeface="Cambria"/>
              </a:rPr>
              <a:t>Health </a:t>
            </a:r>
            <a:r>
              <a:rPr sz="1550" b="1" spc="20" dirty="0">
                <a:solidFill>
                  <a:srgbClr val="20295C"/>
                </a:solidFill>
                <a:latin typeface="Cambria"/>
                <a:cs typeface="Cambria"/>
              </a:rPr>
              <a:t>Measurements </a:t>
            </a:r>
            <a:r>
              <a:rPr sz="1550" b="1" spc="-15" dirty="0">
                <a:solidFill>
                  <a:srgbClr val="20295C"/>
                </a:solidFill>
                <a:latin typeface="Cambria"/>
                <a:cs typeface="Cambria"/>
              </a:rPr>
              <a:t>to</a:t>
            </a:r>
            <a:r>
              <a:rPr sz="1550" b="1" spc="20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1550" b="1" spc="10" dirty="0">
                <a:solidFill>
                  <a:srgbClr val="20295C"/>
                </a:solidFill>
                <a:latin typeface="Cambria"/>
                <a:cs typeface="Cambria"/>
              </a:rPr>
              <a:t>Monitor</a:t>
            </a:r>
            <a:endParaRPr sz="1550">
              <a:latin typeface="Cambria"/>
              <a:cs typeface="Cambri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895850" y="1924050"/>
            <a:ext cx="6762750" cy="657225"/>
          </a:xfrm>
          <a:custGeom>
            <a:avLst/>
            <a:gdLst/>
            <a:ahLst/>
            <a:cxnLst/>
            <a:rect l="l" t="t" r="r" b="b"/>
            <a:pathLst>
              <a:path w="6762750" h="657225">
                <a:moveTo>
                  <a:pt x="670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602488"/>
                </a:lnTo>
                <a:lnTo>
                  <a:pt x="4302" y="623792"/>
                </a:lnTo>
                <a:lnTo>
                  <a:pt x="16033" y="641191"/>
                </a:lnTo>
                <a:lnTo>
                  <a:pt x="33432" y="652922"/>
                </a:lnTo>
                <a:lnTo>
                  <a:pt x="54737" y="657225"/>
                </a:lnTo>
                <a:lnTo>
                  <a:pt x="6708013" y="657225"/>
                </a:lnTo>
                <a:lnTo>
                  <a:pt x="6729317" y="652922"/>
                </a:lnTo>
                <a:lnTo>
                  <a:pt x="6746716" y="641191"/>
                </a:lnTo>
                <a:lnTo>
                  <a:pt x="6758447" y="623792"/>
                </a:lnTo>
                <a:lnTo>
                  <a:pt x="6762750" y="602488"/>
                </a:lnTo>
                <a:lnTo>
                  <a:pt x="6762750" y="54737"/>
                </a:lnTo>
                <a:lnTo>
                  <a:pt x="6758447" y="33432"/>
                </a:lnTo>
                <a:lnTo>
                  <a:pt x="6746716" y="16033"/>
                </a:lnTo>
                <a:lnTo>
                  <a:pt x="6729317" y="4302"/>
                </a:lnTo>
                <a:lnTo>
                  <a:pt x="670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029200" y="2038350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6"/>
                </a:lnTo>
                <a:lnTo>
                  <a:pt x="117410" y="21304"/>
                </a:lnTo>
                <a:lnTo>
                  <a:pt x="78501" y="46046"/>
                </a:lnTo>
                <a:lnTo>
                  <a:pt x="46046" y="78501"/>
                </a:lnTo>
                <a:lnTo>
                  <a:pt x="21304" y="117410"/>
                </a:lnTo>
                <a:lnTo>
                  <a:pt x="5536" y="161512"/>
                </a:lnTo>
                <a:lnTo>
                  <a:pt x="0" y="209550"/>
                </a:lnTo>
                <a:lnTo>
                  <a:pt x="5536" y="257587"/>
                </a:lnTo>
                <a:lnTo>
                  <a:pt x="21304" y="301689"/>
                </a:lnTo>
                <a:lnTo>
                  <a:pt x="46046" y="340598"/>
                </a:lnTo>
                <a:lnTo>
                  <a:pt x="78501" y="373053"/>
                </a:lnTo>
                <a:lnTo>
                  <a:pt x="117410" y="397795"/>
                </a:lnTo>
                <a:lnTo>
                  <a:pt x="161512" y="413563"/>
                </a:lnTo>
                <a:lnTo>
                  <a:pt x="209550" y="419100"/>
                </a:lnTo>
                <a:lnTo>
                  <a:pt x="257587" y="413563"/>
                </a:lnTo>
                <a:lnTo>
                  <a:pt x="301689" y="397795"/>
                </a:lnTo>
                <a:lnTo>
                  <a:pt x="340598" y="373053"/>
                </a:lnTo>
                <a:lnTo>
                  <a:pt x="373053" y="340598"/>
                </a:lnTo>
                <a:lnTo>
                  <a:pt x="397795" y="301689"/>
                </a:lnTo>
                <a:lnTo>
                  <a:pt x="413563" y="257587"/>
                </a:lnTo>
                <a:lnTo>
                  <a:pt x="419100" y="209550"/>
                </a:lnTo>
                <a:lnTo>
                  <a:pt x="413563" y="161512"/>
                </a:lnTo>
                <a:lnTo>
                  <a:pt x="397795" y="117410"/>
                </a:lnTo>
                <a:lnTo>
                  <a:pt x="373053" y="78501"/>
                </a:lnTo>
                <a:lnTo>
                  <a:pt x="340598" y="46046"/>
                </a:lnTo>
                <a:lnTo>
                  <a:pt x="301689" y="21304"/>
                </a:lnTo>
                <a:lnTo>
                  <a:pt x="257587" y="5536"/>
                </a:lnTo>
                <a:lnTo>
                  <a:pt x="20955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182234" y="2115756"/>
            <a:ext cx="122555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88329" y="2152015"/>
            <a:ext cx="273685" cy="19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50" dirty="0">
                <a:solidFill>
                  <a:srgbClr val="20295C"/>
                </a:solidFill>
                <a:latin typeface="Calibri"/>
                <a:cs typeface="Calibri"/>
              </a:rPr>
              <a:t>B</a:t>
            </a:r>
            <a:r>
              <a:rPr sz="1100" b="1" spc="10" dirty="0">
                <a:solidFill>
                  <a:srgbClr val="20295C"/>
                </a:solidFill>
                <a:latin typeface="Calibri"/>
                <a:cs typeface="Calibri"/>
              </a:rPr>
              <a:t>M</a:t>
            </a:r>
            <a:r>
              <a:rPr sz="1100" b="1" spc="5" dirty="0">
                <a:solidFill>
                  <a:srgbClr val="20295C"/>
                </a:solidFill>
                <a:latin typeface="Calibri"/>
                <a:cs typeface="Calibri"/>
              </a:rPr>
              <a:t>I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674356" y="2163445"/>
            <a:ext cx="288925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27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kg/m²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= above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the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healthy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range of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18.5–24.9</a:t>
            </a:r>
            <a:r>
              <a:rPr sz="950" spc="7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kg/m²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4895850" y="2695575"/>
            <a:ext cx="6762750" cy="657225"/>
          </a:xfrm>
          <a:custGeom>
            <a:avLst/>
            <a:gdLst/>
            <a:ahLst/>
            <a:cxnLst/>
            <a:rect l="l" t="t" r="r" b="b"/>
            <a:pathLst>
              <a:path w="6762750" h="657225">
                <a:moveTo>
                  <a:pt x="670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602488"/>
                </a:lnTo>
                <a:lnTo>
                  <a:pt x="4302" y="623792"/>
                </a:lnTo>
                <a:lnTo>
                  <a:pt x="16033" y="641191"/>
                </a:lnTo>
                <a:lnTo>
                  <a:pt x="33432" y="652922"/>
                </a:lnTo>
                <a:lnTo>
                  <a:pt x="54737" y="657225"/>
                </a:lnTo>
                <a:lnTo>
                  <a:pt x="6708013" y="657225"/>
                </a:lnTo>
                <a:lnTo>
                  <a:pt x="6729317" y="652922"/>
                </a:lnTo>
                <a:lnTo>
                  <a:pt x="6746716" y="641191"/>
                </a:lnTo>
                <a:lnTo>
                  <a:pt x="6758447" y="623792"/>
                </a:lnTo>
                <a:lnTo>
                  <a:pt x="6762750" y="602488"/>
                </a:lnTo>
                <a:lnTo>
                  <a:pt x="6762750" y="54737"/>
                </a:lnTo>
                <a:lnTo>
                  <a:pt x="6758447" y="33432"/>
                </a:lnTo>
                <a:lnTo>
                  <a:pt x="6746716" y="16033"/>
                </a:lnTo>
                <a:lnTo>
                  <a:pt x="6729317" y="4302"/>
                </a:lnTo>
                <a:lnTo>
                  <a:pt x="6708013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029200" y="2819400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6"/>
                </a:lnTo>
                <a:lnTo>
                  <a:pt x="117410" y="21304"/>
                </a:lnTo>
                <a:lnTo>
                  <a:pt x="78501" y="46046"/>
                </a:lnTo>
                <a:lnTo>
                  <a:pt x="46046" y="78501"/>
                </a:lnTo>
                <a:lnTo>
                  <a:pt x="21304" y="117410"/>
                </a:lnTo>
                <a:lnTo>
                  <a:pt x="5536" y="161512"/>
                </a:lnTo>
                <a:lnTo>
                  <a:pt x="0" y="209550"/>
                </a:lnTo>
                <a:lnTo>
                  <a:pt x="5536" y="257587"/>
                </a:lnTo>
                <a:lnTo>
                  <a:pt x="21304" y="301689"/>
                </a:lnTo>
                <a:lnTo>
                  <a:pt x="46046" y="340598"/>
                </a:lnTo>
                <a:lnTo>
                  <a:pt x="78501" y="373053"/>
                </a:lnTo>
                <a:lnTo>
                  <a:pt x="117410" y="397795"/>
                </a:lnTo>
                <a:lnTo>
                  <a:pt x="161512" y="413563"/>
                </a:lnTo>
                <a:lnTo>
                  <a:pt x="209550" y="419100"/>
                </a:lnTo>
                <a:lnTo>
                  <a:pt x="257587" y="413563"/>
                </a:lnTo>
                <a:lnTo>
                  <a:pt x="301689" y="397795"/>
                </a:lnTo>
                <a:lnTo>
                  <a:pt x="340598" y="373053"/>
                </a:lnTo>
                <a:lnTo>
                  <a:pt x="373053" y="340598"/>
                </a:lnTo>
                <a:lnTo>
                  <a:pt x="397795" y="301689"/>
                </a:lnTo>
                <a:lnTo>
                  <a:pt x="413563" y="257587"/>
                </a:lnTo>
                <a:lnTo>
                  <a:pt x="419100" y="209550"/>
                </a:lnTo>
                <a:lnTo>
                  <a:pt x="413563" y="161512"/>
                </a:lnTo>
                <a:lnTo>
                  <a:pt x="397795" y="117410"/>
                </a:lnTo>
                <a:lnTo>
                  <a:pt x="373053" y="78501"/>
                </a:lnTo>
                <a:lnTo>
                  <a:pt x="340598" y="46046"/>
                </a:lnTo>
                <a:lnTo>
                  <a:pt x="301689" y="21304"/>
                </a:lnTo>
                <a:lnTo>
                  <a:pt x="257587" y="5536"/>
                </a:lnTo>
                <a:lnTo>
                  <a:pt x="20955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182234" y="2894012"/>
            <a:ext cx="122555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688329" y="2929953"/>
            <a:ext cx="143002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20" dirty="0">
                <a:solidFill>
                  <a:srgbClr val="20295C"/>
                </a:solidFill>
                <a:latin typeface="Calibri"/>
                <a:cs typeface="Calibri"/>
              </a:rPr>
              <a:t>Blood </a:t>
            </a:r>
            <a:r>
              <a:rPr sz="1100" b="1" spc="15" dirty="0">
                <a:solidFill>
                  <a:srgbClr val="20295C"/>
                </a:solidFill>
                <a:latin typeface="Calibri"/>
                <a:cs typeface="Calibri"/>
              </a:rPr>
              <a:t>pressure &amp;</a:t>
            </a:r>
            <a:r>
              <a:rPr sz="1100" b="1" spc="-50" dirty="0">
                <a:solidFill>
                  <a:srgbClr val="20295C"/>
                </a:solidFill>
                <a:latin typeface="Calibri"/>
                <a:cs typeface="Calibri"/>
              </a:rPr>
              <a:t> </a:t>
            </a:r>
            <a:r>
              <a:rPr sz="1100" b="1" spc="25" dirty="0">
                <a:solidFill>
                  <a:srgbClr val="20295C"/>
                </a:solidFill>
                <a:latin typeface="Calibri"/>
                <a:cs typeface="Calibri"/>
              </a:rPr>
              <a:t>pulse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674356" y="2941256"/>
            <a:ext cx="248983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Checked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during appropriate health</a:t>
            </a:r>
            <a:r>
              <a:rPr sz="950" spc="-8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assessments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4895850" y="3476625"/>
            <a:ext cx="6762750" cy="657225"/>
          </a:xfrm>
          <a:custGeom>
            <a:avLst/>
            <a:gdLst/>
            <a:ahLst/>
            <a:cxnLst/>
            <a:rect l="l" t="t" r="r" b="b"/>
            <a:pathLst>
              <a:path w="6762750" h="657225">
                <a:moveTo>
                  <a:pt x="670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602488"/>
                </a:lnTo>
                <a:lnTo>
                  <a:pt x="4302" y="623792"/>
                </a:lnTo>
                <a:lnTo>
                  <a:pt x="16033" y="641191"/>
                </a:lnTo>
                <a:lnTo>
                  <a:pt x="33432" y="652922"/>
                </a:lnTo>
                <a:lnTo>
                  <a:pt x="54737" y="657225"/>
                </a:lnTo>
                <a:lnTo>
                  <a:pt x="6708013" y="657225"/>
                </a:lnTo>
                <a:lnTo>
                  <a:pt x="6729317" y="652922"/>
                </a:lnTo>
                <a:lnTo>
                  <a:pt x="6746716" y="641191"/>
                </a:lnTo>
                <a:lnTo>
                  <a:pt x="6758447" y="623792"/>
                </a:lnTo>
                <a:lnTo>
                  <a:pt x="6762750" y="602488"/>
                </a:lnTo>
                <a:lnTo>
                  <a:pt x="6762750" y="54737"/>
                </a:lnTo>
                <a:lnTo>
                  <a:pt x="6758447" y="33432"/>
                </a:lnTo>
                <a:lnTo>
                  <a:pt x="6746716" y="16033"/>
                </a:lnTo>
                <a:lnTo>
                  <a:pt x="6729317" y="4302"/>
                </a:lnTo>
                <a:lnTo>
                  <a:pt x="670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029200" y="359092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6"/>
                </a:lnTo>
                <a:lnTo>
                  <a:pt x="117410" y="21304"/>
                </a:lnTo>
                <a:lnTo>
                  <a:pt x="78501" y="46046"/>
                </a:lnTo>
                <a:lnTo>
                  <a:pt x="46046" y="78501"/>
                </a:lnTo>
                <a:lnTo>
                  <a:pt x="21304" y="117410"/>
                </a:lnTo>
                <a:lnTo>
                  <a:pt x="5536" y="161512"/>
                </a:lnTo>
                <a:lnTo>
                  <a:pt x="0" y="209550"/>
                </a:lnTo>
                <a:lnTo>
                  <a:pt x="5536" y="257587"/>
                </a:lnTo>
                <a:lnTo>
                  <a:pt x="21304" y="301689"/>
                </a:lnTo>
                <a:lnTo>
                  <a:pt x="46046" y="340598"/>
                </a:lnTo>
                <a:lnTo>
                  <a:pt x="78501" y="373053"/>
                </a:lnTo>
                <a:lnTo>
                  <a:pt x="117410" y="397795"/>
                </a:lnTo>
                <a:lnTo>
                  <a:pt x="161512" y="413563"/>
                </a:lnTo>
                <a:lnTo>
                  <a:pt x="209550" y="419100"/>
                </a:lnTo>
                <a:lnTo>
                  <a:pt x="257587" y="413563"/>
                </a:lnTo>
                <a:lnTo>
                  <a:pt x="301689" y="397795"/>
                </a:lnTo>
                <a:lnTo>
                  <a:pt x="340598" y="373053"/>
                </a:lnTo>
                <a:lnTo>
                  <a:pt x="373053" y="340598"/>
                </a:lnTo>
                <a:lnTo>
                  <a:pt x="397795" y="301689"/>
                </a:lnTo>
                <a:lnTo>
                  <a:pt x="413563" y="257587"/>
                </a:lnTo>
                <a:lnTo>
                  <a:pt x="419100" y="209550"/>
                </a:lnTo>
                <a:lnTo>
                  <a:pt x="413563" y="161512"/>
                </a:lnTo>
                <a:lnTo>
                  <a:pt x="397795" y="117410"/>
                </a:lnTo>
                <a:lnTo>
                  <a:pt x="373053" y="78501"/>
                </a:lnTo>
                <a:lnTo>
                  <a:pt x="340598" y="46046"/>
                </a:lnTo>
                <a:lnTo>
                  <a:pt x="301689" y="21304"/>
                </a:lnTo>
                <a:lnTo>
                  <a:pt x="257587" y="5536"/>
                </a:lnTo>
                <a:lnTo>
                  <a:pt x="20955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5182234" y="3672840"/>
            <a:ext cx="12255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688329" y="3708082"/>
            <a:ext cx="1011555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20" dirty="0">
                <a:solidFill>
                  <a:srgbClr val="20295C"/>
                </a:solidFill>
                <a:latin typeface="Calibri"/>
                <a:cs typeface="Calibri"/>
              </a:rPr>
              <a:t>Respiratory</a:t>
            </a:r>
            <a:r>
              <a:rPr sz="1100" b="1" spc="-85" dirty="0">
                <a:solidFill>
                  <a:srgbClr val="20295C"/>
                </a:solidFill>
                <a:latin typeface="Calibri"/>
                <a:cs typeface="Calibri"/>
              </a:rPr>
              <a:t> </a:t>
            </a:r>
            <a:r>
              <a:rPr sz="1100" b="1" spc="25" dirty="0">
                <a:solidFill>
                  <a:srgbClr val="20295C"/>
                </a:solidFill>
                <a:latin typeface="Calibri"/>
                <a:cs typeface="Calibri"/>
              </a:rPr>
              <a:t>rate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674356" y="3719512"/>
            <a:ext cx="261429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Useful for identifying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changes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in respiratory</a:t>
            </a:r>
            <a:r>
              <a:rPr sz="950" spc="10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status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895850" y="4248150"/>
            <a:ext cx="6762750" cy="666750"/>
          </a:xfrm>
          <a:custGeom>
            <a:avLst/>
            <a:gdLst/>
            <a:ahLst/>
            <a:cxnLst/>
            <a:rect l="l" t="t" r="r" b="b"/>
            <a:pathLst>
              <a:path w="6762750" h="666750">
                <a:moveTo>
                  <a:pt x="6707251" y="0"/>
                </a:moveTo>
                <a:lnTo>
                  <a:pt x="55499" y="0"/>
                </a:lnTo>
                <a:lnTo>
                  <a:pt x="33914" y="4367"/>
                </a:lnTo>
                <a:lnTo>
                  <a:pt x="16271" y="16271"/>
                </a:lnTo>
                <a:lnTo>
                  <a:pt x="4367" y="33914"/>
                </a:lnTo>
                <a:lnTo>
                  <a:pt x="0" y="55499"/>
                </a:lnTo>
                <a:lnTo>
                  <a:pt x="0" y="611251"/>
                </a:lnTo>
                <a:lnTo>
                  <a:pt x="4367" y="632835"/>
                </a:lnTo>
                <a:lnTo>
                  <a:pt x="16271" y="650478"/>
                </a:lnTo>
                <a:lnTo>
                  <a:pt x="33914" y="662382"/>
                </a:lnTo>
                <a:lnTo>
                  <a:pt x="55499" y="666750"/>
                </a:lnTo>
                <a:lnTo>
                  <a:pt x="6707251" y="666750"/>
                </a:lnTo>
                <a:lnTo>
                  <a:pt x="6728835" y="662382"/>
                </a:lnTo>
                <a:lnTo>
                  <a:pt x="6746478" y="650478"/>
                </a:lnTo>
                <a:lnTo>
                  <a:pt x="6758382" y="632835"/>
                </a:lnTo>
                <a:lnTo>
                  <a:pt x="6762750" y="611251"/>
                </a:lnTo>
                <a:lnTo>
                  <a:pt x="6762750" y="55499"/>
                </a:lnTo>
                <a:lnTo>
                  <a:pt x="6758382" y="33914"/>
                </a:lnTo>
                <a:lnTo>
                  <a:pt x="6746478" y="16271"/>
                </a:lnTo>
                <a:lnTo>
                  <a:pt x="6728835" y="4367"/>
                </a:lnTo>
                <a:lnTo>
                  <a:pt x="6707251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29200" y="4371975"/>
            <a:ext cx="419100" cy="419100"/>
          </a:xfrm>
          <a:custGeom>
            <a:avLst/>
            <a:gdLst/>
            <a:ahLst/>
            <a:cxnLst/>
            <a:rect l="l" t="t" r="r" b="b"/>
            <a:pathLst>
              <a:path w="419100" h="419100">
                <a:moveTo>
                  <a:pt x="209550" y="0"/>
                </a:moveTo>
                <a:lnTo>
                  <a:pt x="161512" y="5536"/>
                </a:lnTo>
                <a:lnTo>
                  <a:pt x="117410" y="21304"/>
                </a:lnTo>
                <a:lnTo>
                  <a:pt x="78501" y="46046"/>
                </a:lnTo>
                <a:lnTo>
                  <a:pt x="46046" y="78501"/>
                </a:lnTo>
                <a:lnTo>
                  <a:pt x="21304" y="117410"/>
                </a:lnTo>
                <a:lnTo>
                  <a:pt x="5536" y="161512"/>
                </a:lnTo>
                <a:lnTo>
                  <a:pt x="0" y="209550"/>
                </a:lnTo>
                <a:lnTo>
                  <a:pt x="5536" y="257587"/>
                </a:lnTo>
                <a:lnTo>
                  <a:pt x="21304" y="301689"/>
                </a:lnTo>
                <a:lnTo>
                  <a:pt x="46046" y="340598"/>
                </a:lnTo>
                <a:lnTo>
                  <a:pt x="78501" y="373053"/>
                </a:lnTo>
                <a:lnTo>
                  <a:pt x="117410" y="397795"/>
                </a:lnTo>
                <a:lnTo>
                  <a:pt x="161512" y="413563"/>
                </a:lnTo>
                <a:lnTo>
                  <a:pt x="209550" y="419100"/>
                </a:lnTo>
                <a:lnTo>
                  <a:pt x="257587" y="413563"/>
                </a:lnTo>
                <a:lnTo>
                  <a:pt x="301689" y="397795"/>
                </a:lnTo>
                <a:lnTo>
                  <a:pt x="340598" y="373053"/>
                </a:lnTo>
                <a:lnTo>
                  <a:pt x="373053" y="340598"/>
                </a:lnTo>
                <a:lnTo>
                  <a:pt x="397795" y="301689"/>
                </a:lnTo>
                <a:lnTo>
                  <a:pt x="413563" y="257587"/>
                </a:lnTo>
                <a:lnTo>
                  <a:pt x="419100" y="209550"/>
                </a:lnTo>
                <a:lnTo>
                  <a:pt x="413563" y="161512"/>
                </a:lnTo>
                <a:lnTo>
                  <a:pt x="397795" y="117410"/>
                </a:lnTo>
                <a:lnTo>
                  <a:pt x="373053" y="78501"/>
                </a:lnTo>
                <a:lnTo>
                  <a:pt x="340598" y="46046"/>
                </a:lnTo>
                <a:lnTo>
                  <a:pt x="301689" y="21304"/>
                </a:lnTo>
                <a:lnTo>
                  <a:pt x="257587" y="5536"/>
                </a:lnTo>
                <a:lnTo>
                  <a:pt x="20955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182234" y="4450778"/>
            <a:ext cx="122555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688329" y="4486909"/>
            <a:ext cx="1139825" cy="19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25" dirty="0">
                <a:solidFill>
                  <a:srgbClr val="20295C"/>
                </a:solidFill>
                <a:latin typeface="Calibri"/>
                <a:cs typeface="Calibri"/>
              </a:rPr>
              <a:t>Oxygen</a:t>
            </a:r>
            <a:r>
              <a:rPr sz="1100" b="1" spc="-90" dirty="0">
                <a:solidFill>
                  <a:srgbClr val="20295C"/>
                </a:solidFill>
                <a:latin typeface="Calibri"/>
                <a:cs typeface="Calibri"/>
              </a:rPr>
              <a:t> </a:t>
            </a:r>
            <a:r>
              <a:rPr sz="1100" b="1" spc="20" dirty="0">
                <a:solidFill>
                  <a:srgbClr val="20295C"/>
                </a:solidFill>
                <a:latin typeface="Calibri"/>
                <a:cs typeface="Calibri"/>
              </a:rPr>
              <a:t>saturation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674356" y="4498340"/>
            <a:ext cx="186055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Monitored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when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clinically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indicated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895850" y="5029200"/>
            <a:ext cx="6762750" cy="657225"/>
          </a:xfrm>
          <a:custGeom>
            <a:avLst/>
            <a:gdLst/>
            <a:ahLst/>
            <a:cxnLst/>
            <a:rect l="l" t="t" r="r" b="b"/>
            <a:pathLst>
              <a:path w="6762750" h="657225">
                <a:moveTo>
                  <a:pt x="670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602462"/>
                </a:lnTo>
                <a:lnTo>
                  <a:pt x="4302" y="623776"/>
                </a:lnTo>
                <a:lnTo>
                  <a:pt x="16033" y="641183"/>
                </a:lnTo>
                <a:lnTo>
                  <a:pt x="33432" y="652920"/>
                </a:lnTo>
                <a:lnTo>
                  <a:pt x="54737" y="657225"/>
                </a:lnTo>
                <a:lnTo>
                  <a:pt x="6708013" y="657225"/>
                </a:lnTo>
                <a:lnTo>
                  <a:pt x="6729317" y="652920"/>
                </a:lnTo>
                <a:lnTo>
                  <a:pt x="6746716" y="641183"/>
                </a:lnTo>
                <a:lnTo>
                  <a:pt x="6758447" y="623776"/>
                </a:lnTo>
                <a:lnTo>
                  <a:pt x="6762750" y="602462"/>
                </a:lnTo>
                <a:lnTo>
                  <a:pt x="6762750" y="54737"/>
                </a:lnTo>
                <a:lnTo>
                  <a:pt x="6758447" y="33432"/>
                </a:lnTo>
                <a:lnTo>
                  <a:pt x="6746716" y="16033"/>
                </a:lnTo>
                <a:lnTo>
                  <a:pt x="6729317" y="4302"/>
                </a:lnTo>
                <a:lnTo>
                  <a:pt x="670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029200" y="5143500"/>
            <a:ext cx="419100" cy="428625"/>
          </a:xfrm>
          <a:custGeom>
            <a:avLst/>
            <a:gdLst/>
            <a:ahLst/>
            <a:cxnLst/>
            <a:rect l="l" t="t" r="r" b="b"/>
            <a:pathLst>
              <a:path w="419100" h="428625">
                <a:moveTo>
                  <a:pt x="209550" y="0"/>
                </a:moveTo>
                <a:lnTo>
                  <a:pt x="161512" y="5663"/>
                </a:lnTo>
                <a:lnTo>
                  <a:pt x="117410" y="21795"/>
                </a:lnTo>
                <a:lnTo>
                  <a:pt x="78501" y="47106"/>
                </a:lnTo>
                <a:lnTo>
                  <a:pt x="46046" y="80308"/>
                </a:lnTo>
                <a:lnTo>
                  <a:pt x="21304" y="120113"/>
                </a:lnTo>
                <a:lnTo>
                  <a:pt x="5536" y="165231"/>
                </a:lnTo>
                <a:lnTo>
                  <a:pt x="0" y="214375"/>
                </a:lnTo>
                <a:lnTo>
                  <a:pt x="5536" y="263473"/>
                </a:lnTo>
                <a:lnTo>
                  <a:pt x="21304" y="308558"/>
                </a:lnTo>
                <a:lnTo>
                  <a:pt x="46046" y="348340"/>
                </a:lnTo>
                <a:lnTo>
                  <a:pt x="78501" y="381528"/>
                </a:lnTo>
                <a:lnTo>
                  <a:pt x="117410" y="406832"/>
                </a:lnTo>
                <a:lnTo>
                  <a:pt x="161512" y="422961"/>
                </a:lnTo>
                <a:lnTo>
                  <a:pt x="209550" y="428625"/>
                </a:lnTo>
                <a:lnTo>
                  <a:pt x="257587" y="422961"/>
                </a:lnTo>
                <a:lnTo>
                  <a:pt x="301689" y="406832"/>
                </a:lnTo>
                <a:lnTo>
                  <a:pt x="340598" y="381528"/>
                </a:lnTo>
                <a:lnTo>
                  <a:pt x="373053" y="348340"/>
                </a:lnTo>
                <a:lnTo>
                  <a:pt x="397795" y="308558"/>
                </a:lnTo>
                <a:lnTo>
                  <a:pt x="413563" y="263473"/>
                </a:lnTo>
                <a:lnTo>
                  <a:pt x="419100" y="214375"/>
                </a:lnTo>
                <a:lnTo>
                  <a:pt x="413563" y="165231"/>
                </a:lnTo>
                <a:lnTo>
                  <a:pt x="397795" y="120113"/>
                </a:lnTo>
                <a:lnTo>
                  <a:pt x="373053" y="80308"/>
                </a:lnTo>
                <a:lnTo>
                  <a:pt x="340598" y="47106"/>
                </a:lnTo>
                <a:lnTo>
                  <a:pt x="301689" y="21795"/>
                </a:lnTo>
                <a:lnTo>
                  <a:pt x="257587" y="5663"/>
                </a:lnTo>
                <a:lnTo>
                  <a:pt x="20955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5182234" y="5228907"/>
            <a:ext cx="122555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FFFFFF"/>
                </a:solidFill>
                <a:latin typeface="Calibri"/>
                <a:cs typeface="Calibri"/>
              </a:rPr>
              <a:t>5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48" name="object 4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3</a:t>
            </a:fld>
            <a:endParaRPr dirty="0"/>
          </a:p>
        </p:txBody>
      </p:sp>
      <p:sp>
        <p:nvSpPr>
          <p:cNvPr id="45" name="object 45"/>
          <p:cNvSpPr txBox="1"/>
          <p:nvPr/>
        </p:nvSpPr>
        <p:spPr>
          <a:xfrm>
            <a:off x="5688329" y="5264721"/>
            <a:ext cx="70231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15" dirty="0">
                <a:solidFill>
                  <a:srgbClr val="20295C"/>
                </a:solidFill>
                <a:latin typeface="Calibri"/>
                <a:cs typeface="Calibri"/>
              </a:rPr>
              <a:t>Spirometry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674356" y="5276278"/>
            <a:ext cx="3026410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Assesses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airflow limitation </a:t>
            </a:r>
            <a:r>
              <a:rPr sz="950" spc="3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supports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COPD</a:t>
            </a:r>
            <a:r>
              <a:rPr sz="950" spc="-2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assessment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812482" y="5850572"/>
            <a:ext cx="3458210" cy="4394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90"/>
              </a:spcBef>
            </a:pPr>
            <a:r>
              <a:rPr sz="900" spc="-5" dirty="0">
                <a:latin typeface="Calibri"/>
                <a:cs typeface="Calibri"/>
              </a:rPr>
              <a:t>The respiratory </a:t>
            </a:r>
            <a:r>
              <a:rPr sz="900" dirty="0">
                <a:latin typeface="Calibri"/>
                <a:cs typeface="Calibri"/>
              </a:rPr>
              <a:t>system </a:t>
            </a:r>
            <a:r>
              <a:rPr sz="900" spc="-10" dirty="0">
                <a:latin typeface="Calibri"/>
                <a:cs typeface="Calibri"/>
              </a:rPr>
              <a:t>relies </a:t>
            </a:r>
            <a:r>
              <a:rPr sz="900" spc="-15" dirty="0">
                <a:latin typeface="Calibri"/>
                <a:cs typeface="Calibri"/>
              </a:rPr>
              <a:t>on </a:t>
            </a:r>
            <a:r>
              <a:rPr sz="900" spc="-10" dirty="0">
                <a:latin typeface="Calibri"/>
                <a:cs typeface="Calibri"/>
              </a:rPr>
              <a:t>the </a:t>
            </a:r>
            <a:r>
              <a:rPr sz="900" spc="-5" dirty="0">
                <a:latin typeface="Calibri"/>
                <a:cs typeface="Calibri"/>
              </a:rPr>
              <a:t>coordinated </a:t>
            </a:r>
            <a:r>
              <a:rPr sz="900" dirty="0">
                <a:latin typeface="Calibri"/>
                <a:cs typeface="Calibri"/>
              </a:rPr>
              <a:t>function </a:t>
            </a:r>
            <a:r>
              <a:rPr sz="900" spc="-15" dirty="0">
                <a:latin typeface="Calibri"/>
                <a:cs typeface="Calibri"/>
              </a:rPr>
              <a:t>of </a:t>
            </a:r>
            <a:r>
              <a:rPr sz="900" spc="15" dirty="0">
                <a:latin typeface="Calibri"/>
                <a:cs typeface="Calibri"/>
              </a:rPr>
              <a:t>the </a:t>
            </a:r>
            <a:r>
              <a:rPr sz="900" spc="-5" dirty="0">
                <a:latin typeface="Calibri"/>
                <a:cs typeface="Calibri"/>
              </a:rPr>
              <a:t>airways,  alveoli and diaphragm </a:t>
            </a:r>
            <a:r>
              <a:rPr sz="900" dirty="0">
                <a:latin typeface="Calibri"/>
                <a:cs typeface="Calibri"/>
              </a:rPr>
              <a:t>to </a:t>
            </a:r>
            <a:r>
              <a:rPr sz="900" spc="-5" dirty="0">
                <a:latin typeface="Calibri"/>
                <a:cs typeface="Calibri"/>
              </a:rPr>
              <a:t>enable </a:t>
            </a:r>
            <a:r>
              <a:rPr sz="900" spc="-15" dirty="0">
                <a:latin typeface="Calibri"/>
                <a:cs typeface="Calibri"/>
              </a:rPr>
              <a:t>gas </a:t>
            </a:r>
            <a:r>
              <a:rPr sz="900" spc="-5" dirty="0">
                <a:latin typeface="Calibri"/>
                <a:cs typeface="Calibri"/>
              </a:rPr>
              <a:t>exchange, and damage </a:t>
            </a:r>
            <a:r>
              <a:rPr sz="900" dirty="0">
                <a:latin typeface="Calibri"/>
                <a:cs typeface="Calibri"/>
              </a:rPr>
              <a:t>to </a:t>
            </a:r>
            <a:r>
              <a:rPr sz="900" spc="-5" dirty="0">
                <a:latin typeface="Calibri"/>
                <a:cs typeface="Calibri"/>
              </a:rPr>
              <a:t>this </a:t>
            </a:r>
            <a:r>
              <a:rPr sz="900" spc="-15" dirty="0">
                <a:latin typeface="Calibri"/>
                <a:cs typeface="Calibri"/>
              </a:rPr>
              <a:t>system  </a:t>
            </a:r>
            <a:r>
              <a:rPr sz="900" dirty="0">
                <a:latin typeface="Calibri"/>
                <a:cs typeface="Calibri"/>
              </a:rPr>
              <a:t>underlies </a:t>
            </a:r>
            <a:r>
              <a:rPr sz="900" spc="15" dirty="0">
                <a:latin typeface="Calibri"/>
                <a:cs typeface="Calibri"/>
              </a:rPr>
              <a:t>the </a:t>
            </a:r>
            <a:r>
              <a:rPr sz="900" dirty="0">
                <a:latin typeface="Calibri"/>
                <a:cs typeface="Calibri"/>
              </a:rPr>
              <a:t>breathlessness </a:t>
            </a:r>
            <a:r>
              <a:rPr sz="900" spc="5" dirty="0">
                <a:latin typeface="Calibri"/>
                <a:cs typeface="Calibri"/>
              </a:rPr>
              <a:t>seen in</a:t>
            </a:r>
            <a:r>
              <a:rPr sz="900" spc="-135" dirty="0">
                <a:latin typeface="Calibri"/>
                <a:cs typeface="Calibri"/>
              </a:rPr>
              <a:t> </a:t>
            </a:r>
            <a:r>
              <a:rPr sz="900" spc="-15" dirty="0">
                <a:latin typeface="Calibri"/>
                <a:cs typeface="Calibri"/>
              </a:rPr>
              <a:t>COPD </a:t>
            </a:r>
            <a:r>
              <a:rPr sz="900" dirty="0">
                <a:latin typeface="Calibri"/>
                <a:cs typeface="Calibri"/>
              </a:rPr>
              <a:t>(OpenStax, </a:t>
            </a:r>
            <a:r>
              <a:rPr sz="900" spc="-10" dirty="0">
                <a:latin typeface="Calibri"/>
                <a:cs typeface="Calibri"/>
              </a:rPr>
              <a:t>2022)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51" name="Audio 50">
            <a:hlinkClick r:id="" action="ppaction://media"/>
            <a:extLst>
              <a:ext uri="{FF2B5EF4-FFF2-40B4-BE49-F238E27FC236}">
                <a16:creationId xmlns:a16="http://schemas.microsoft.com/office/drawing/2014/main" id="{E8476199-F0DD-AF86-FCCA-55F2035D70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3125" t="-203125" r="-203125" b="-203125"/>
          <a:stretch>
            <a:fillRect/>
          </a:stretch>
        </p:blipFill>
        <p:spPr>
          <a:xfrm>
            <a:off x="9984541" y="4821872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94"/>
    </mc:Choice>
    <mc:Fallback xmlns="">
      <p:transition spd="slow" advTm="169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297497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U</a:t>
            </a:r>
            <a:r>
              <a:rPr sz="1250" b="1" spc="-7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r>
              <a:rPr sz="1250" b="1" spc="-8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R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S</a:t>
            </a:r>
            <a:r>
              <a:rPr sz="1250" b="1" spc="-6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</a:t>
            </a:r>
            <a:r>
              <a:rPr sz="1250" b="1" spc="-8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3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NG</a:t>
            </a:r>
            <a:r>
              <a:rPr sz="1250" b="1" spc="3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H</a:t>
            </a:r>
            <a:r>
              <a:rPr sz="1250" b="1" spc="-114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r>
              <a:rPr sz="1250" b="1" spc="14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90" dirty="0">
                <a:solidFill>
                  <a:srgbClr val="055A82"/>
                </a:solidFill>
                <a:latin typeface="Calibri"/>
                <a:cs typeface="Calibri"/>
              </a:rPr>
              <a:t>CO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250" b="1" spc="-7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886650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Anatomy and Physiology </a:t>
            </a:r>
            <a:r>
              <a:rPr sz="3000" spc="5" dirty="0">
                <a:solidFill>
                  <a:srgbClr val="20295C"/>
                </a:solidFill>
                <a:latin typeface="Cambria"/>
                <a:cs typeface="Cambria"/>
              </a:rPr>
              <a:t>of </a:t>
            </a:r>
            <a:r>
              <a:rPr sz="3000" spc="-15" dirty="0">
                <a:solidFill>
                  <a:srgbClr val="20295C"/>
                </a:solidFill>
                <a:latin typeface="Cambria"/>
                <a:cs typeface="Cambria"/>
              </a:rPr>
              <a:t>the </a:t>
            </a: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Respiratory</a:t>
            </a:r>
            <a:r>
              <a:rPr sz="3000" spc="6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30" dirty="0">
                <a:solidFill>
                  <a:srgbClr val="20295C"/>
                </a:solidFill>
                <a:latin typeface="Cambria"/>
                <a:cs typeface="Cambria"/>
              </a:rPr>
              <a:t>System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3875" y="1504950"/>
            <a:ext cx="4848225" cy="4438650"/>
          </a:xfrm>
          <a:custGeom>
            <a:avLst/>
            <a:gdLst/>
            <a:ahLst/>
            <a:cxnLst/>
            <a:rect l="l" t="t" r="r" b="b"/>
            <a:pathLst>
              <a:path w="4848225" h="4438650">
                <a:moveTo>
                  <a:pt x="4775073" y="0"/>
                </a:moveTo>
                <a:lnTo>
                  <a:pt x="73190" y="0"/>
                </a:lnTo>
                <a:lnTo>
                  <a:pt x="44700" y="5750"/>
                </a:lnTo>
                <a:lnTo>
                  <a:pt x="21436" y="21431"/>
                </a:lnTo>
                <a:lnTo>
                  <a:pt x="5751" y="44684"/>
                </a:lnTo>
                <a:lnTo>
                  <a:pt x="0" y="73151"/>
                </a:lnTo>
                <a:lnTo>
                  <a:pt x="0" y="4365459"/>
                </a:lnTo>
                <a:lnTo>
                  <a:pt x="5751" y="4393949"/>
                </a:lnTo>
                <a:lnTo>
                  <a:pt x="21436" y="4417213"/>
                </a:lnTo>
                <a:lnTo>
                  <a:pt x="44700" y="4432898"/>
                </a:lnTo>
                <a:lnTo>
                  <a:pt x="73190" y="4438650"/>
                </a:lnTo>
                <a:lnTo>
                  <a:pt x="4775073" y="4438650"/>
                </a:lnTo>
                <a:lnTo>
                  <a:pt x="4803540" y="4432898"/>
                </a:lnTo>
                <a:lnTo>
                  <a:pt x="4826793" y="4417213"/>
                </a:lnTo>
                <a:lnTo>
                  <a:pt x="4842474" y="4393949"/>
                </a:lnTo>
                <a:lnTo>
                  <a:pt x="4848225" y="4365459"/>
                </a:lnTo>
                <a:lnTo>
                  <a:pt x="4848225" y="73151"/>
                </a:lnTo>
                <a:lnTo>
                  <a:pt x="4842474" y="44684"/>
                </a:lnTo>
                <a:lnTo>
                  <a:pt x="4826793" y="21431"/>
                </a:lnTo>
                <a:lnTo>
                  <a:pt x="4803540" y="5750"/>
                </a:lnTo>
                <a:lnTo>
                  <a:pt x="4775073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90825" y="1828800"/>
            <a:ext cx="361950" cy="1190625"/>
          </a:xfrm>
          <a:custGeom>
            <a:avLst/>
            <a:gdLst/>
            <a:ahLst/>
            <a:cxnLst/>
            <a:rect l="l" t="t" r="r" b="b"/>
            <a:pathLst>
              <a:path w="361950" h="1190625">
                <a:moveTo>
                  <a:pt x="307594" y="0"/>
                </a:moveTo>
                <a:lnTo>
                  <a:pt x="54356" y="0"/>
                </a:lnTo>
                <a:lnTo>
                  <a:pt x="33164" y="4260"/>
                </a:lnTo>
                <a:lnTo>
                  <a:pt x="15890" y="15890"/>
                </a:lnTo>
                <a:lnTo>
                  <a:pt x="4260" y="33164"/>
                </a:lnTo>
                <a:lnTo>
                  <a:pt x="0" y="54355"/>
                </a:lnTo>
                <a:lnTo>
                  <a:pt x="0" y="1136269"/>
                </a:lnTo>
                <a:lnTo>
                  <a:pt x="4260" y="1157460"/>
                </a:lnTo>
                <a:lnTo>
                  <a:pt x="15890" y="1174734"/>
                </a:lnTo>
                <a:lnTo>
                  <a:pt x="33164" y="1186364"/>
                </a:lnTo>
                <a:lnTo>
                  <a:pt x="54356" y="1190625"/>
                </a:lnTo>
                <a:lnTo>
                  <a:pt x="307594" y="1190625"/>
                </a:lnTo>
                <a:lnTo>
                  <a:pt x="328785" y="1186364"/>
                </a:lnTo>
                <a:lnTo>
                  <a:pt x="346059" y="1174734"/>
                </a:lnTo>
                <a:lnTo>
                  <a:pt x="357689" y="1157460"/>
                </a:lnTo>
                <a:lnTo>
                  <a:pt x="361950" y="1136269"/>
                </a:lnTo>
                <a:lnTo>
                  <a:pt x="361950" y="54355"/>
                </a:lnTo>
                <a:lnTo>
                  <a:pt x="357689" y="33164"/>
                </a:lnTo>
                <a:lnTo>
                  <a:pt x="346059" y="15890"/>
                </a:lnTo>
                <a:lnTo>
                  <a:pt x="328785" y="4260"/>
                </a:lnTo>
                <a:lnTo>
                  <a:pt x="307594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47900" y="2971800"/>
            <a:ext cx="704850" cy="866775"/>
          </a:xfrm>
          <a:custGeom>
            <a:avLst/>
            <a:gdLst/>
            <a:ahLst/>
            <a:cxnLst/>
            <a:rect l="l" t="t" r="r" b="b"/>
            <a:pathLst>
              <a:path w="704850" h="866775">
                <a:moveTo>
                  <a:pt x="704850" y="0"/>
                </a:moveTo>
                <a:lnTo>
                  <a:pt x="0" y="866775"/>
                </a:lnTo>
              </a:path>
            </a:pathLst>
          </a:custGeom>
          <a:ln w="76200">
            <a:solidFill>
              <a:srgbClr val="1C71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71800" y="2971800"/>
            <a:ext cx="1047750" cy="866775"/>
          </a:xfrm>
          <a:custGeom>
            <a:avLst/>
            <a:gdLst/>
            <a:ahLst/>
            <a:cxnLst/>
            <a:rect l="l" t="t" r="r" b="b"/>
            <a:pathLst>
              <a:path w="1047750" h="866775">
                <a:moveTo>
                  <a:pt x="0" y="0"/>
                </a:moveTo>
                <a:lnTo>
                  <a:pt x="1047750" y="866775"/>
                </a:lnTo>
              </a:path>
            </a:pathLst>
          </a:custGeom>
          <a:ln w="76200">
            <a:solidFill>
              <a:srgbClr val="1C719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7750" y="3609975"/>
            <a:ext cx="1790700" cy="1971675"/>
          </a:xfrm>
          <a:custGeom>
            <a:avLst/>
            <a:gdLst/>
            <a:ahLst/>
            <a:cxnLst/>
            <a:rect l="l" t="t" r="r" b="b"/>
            <a:pathLst>
              <a:path w="1790700" h="1971675">
                <a:moveTo>
                  <a:pt x="895350" y="0"/>
                </a:moveTo>
                <a:lnTo>
                  <a:pt x="849271" y="1282"/>
                </a:lnTo>
                <a:lnTo>
                  <a:pt x="803797" y="5089"/>
                </a:lnTo>
                <a:lnTo>
                  <a:pt x="758985" y="11357"/>
                </a:lnTo>
                <a:lnTo>
                  <a:pt x="714891" y="20026"/>
                </a:lnTo>
                <a:lnTo>
                  <a:pt x="671571" y="31033"/>
                </a:lnTo>
                <a:lnTo>
                  <a:pt x="629081" y="44316"/>
                </a:lnTo>
                <a:lnTo>
                  <a:pt x="587478" y="59814"/>
                </a:lnTo>
                <a:lnTo>
                  <a:pt x="546818" y="77464"/>
                </a:lnTo>
                <a:lnTo>
                  <a:pt x="507157" y="97204"/>
                </a:lnTo>
                <a:lnTo>
                  <a:pt x="468550" y="118973"/>
                </a:lnTo>
                <a:lnTo>
                  <a:pt x="431056" y="142708"/>
                </a:lnTo>
                <a:lnTo>
                  <a:pt x="394729" y="168349"/>
                </a:lnTo>
                <a:lnTo>
                  <a:pt x="359626" y="195832"/>
                </a:lnTo>
                <a:lnTo>
                  <a:pt x="325803" y="225096"/>
                </a:lnTo>
                <a:lnTo>
                  <a:pt x="293317" y="256078"/>
                </a:lnTo>
                <a:lnTo>
                  <a:pt x="262223" y="288718"/>
                </a:lnTo>
                <a:lnTo>
                  <a:pt x="232578" y="322953"/>
                </a:lnTo>
                <a:lnTo>
                  <a:pt x="204438" y="358721"/>
                </a:lnTo>
                <a:lnTo>
                  <a:pt x="177859" y="395960"/>
                </a:lnTo>
                <a:lnTo>
                  <a:pt x="152898" y="434609"/>
                </a:lnTo>
                <a:lnTo>
                  <a:pt x="129611" y="474604"/>
                </a:lnTo>
                <a:lnTo>
                  <a:pt x="108053" y="515886"/>
                </a:lnTo>
                <a:lnTo>
                  <a:pt x="88282" y="558391"/>
                </a:lnTo>
                <a:lnTo>
                  <a:pt x="70354" y="602057"/>
                </a:lnTo>
                <a:lnTo>
                  <a:pt x="54324" y="646823"/>
                </a:lnTo>
                <a:lnTo>
                  <a:pt x="40248" y="692627"/>
                </a:lnTo>
                <a:lnTo>
                  <a:pt x="28184" y="739406"/>
                </a:lnTo>
                <a:lnTo>
                  <a:pt x="18188" y="787100"/>
                </a:lnTo>
                <a:lnTo>
                  <a:pt x="10315" y="835645"/>
                </a:lnTo>
                <a:lnTo>
                  <a:pt x="4622" y="884980"/>
                </a:lnTo>
                <a:lnTo>
                  <a:pt x="1164" y="935044"/>
                </a:lnTo>
                <a:lnTo>
                  <a:pt x="0" y="985774"/>
                </a:lnTo>
                <a:lnTo>
                  <a:pt x="1164" y="1036515"/>
                </a:lnTo>
                <a:lnTo>
                  <a:pt x="4622" y="1086589"/>
                </a:lnTo>
                <a:lnTo>
                  <a:pt x="10315" y="1135934"/>
                </a:lnTo>
                <a:lnTo>
                  <a:pt x="18188" y="1184489"/>
                </a:lnTo>
                <a:lnTo>
                  <a:pt x="28184" y="1232192"/>
                </a:lnTo>
                <a:lnTo>
                  <a:pt x="40248" y="1278979"/>
                </a:lnTo>
                <a:lnTo>
                  <a:pt x="54324" y="1324791"/>
                </a:lnTo>
                <a:lnTo>
                  <a:pt x="70354" y="1369564"/>
                </a:lnTo>
                <a:lnTo>
                  <a:pt x="88282" y="1413236"/>
                </a:lnTo>
                <a:lnTo>
                  <a:pt x="108053" y="1455747"/>
                </a:lnTo>
                <a:lnTo>
                  <a:pt x="129611" y="1497034"/>
                </a:lnTo>
                <a:lnTo>
                  <a:pt x="152898" y="1537034"/>
                </a:lnTo>
                <a:lnTo>
                  <a:pt x="177859" y="1575687"/>
                </a:lnTo>
                <a:lnTo>
                  <a:pt x="204438" y="1612930"/>
                </a:lnTo>
                <a:lnTo>
                  <a:pt x="232578" y="1648702"/>
                </a:lnTo>
                <a:lnTo>
                  <a:pt x="262223" y="1682940"/>
                </a:lnTo>
                <a:lnTo>
                  <a:pt x="293317" y="1715583"/>
                </a:lnTo>
                <a:lnTo>
                  <a:pt x="325803" y="1746568"/>
                </a:lnTo>
                <a:lnTo>
                  <a:pt x="359626" y="1775834"/>
                </a:lnTo>
                <a:lnTo>
                  <a:pt x="394729" y="1803319"/>
                </a:lnTo>
                <a:lnTo>
                  <a:pt x="431056" y="1828960"/>
                </a:lnTo>
                <a:lnTo>
                  <a:pt x="468550" y="1852697"/>
                </a:lnTo>
                <a:lnTo>
                  <a:pt x="507157" y="1874467"/>
                </a:lnTo>
                <a:lnTo>
                  <a:pt x="546818" y="1894208"/>
                </a:lnTo>
                <a:lnTo>
                  <a:pt x="587478" y="1911859"/>
                </a:lnTo>
                <a:lnTo>
                  <a:pt x="629081" y="1927357"/>
                </a:lnTo>
                <a:lnTo>
                  <a:pt x="671571" y="1940641"/>
                </a:lnTo>
                <a:lnTo>
                  <a:pt x="714891" y="1951648"/>
                </a:lnTo>
                <a:lnTo>
                  <a:pt x="758985" y="1960317"/>
                </a:lnTo>
                <a:lnTo>
                  <a:pt x="803797" y="1966585"/>
                </a:lnTo>
                <a:lnTo>
                  <a:pt x="849271" y="1970392"/>
                </a:lnTo>
                <a:lnTo>
                  <a:pt x="895350" y="1971675"/>
                </a:lnTo>
                <a:lnTo>
                  <a:pt x="941428" y="1970392"/>
                </a:lnTo>
                <a:lnTo>
                  <a:pt x="986902" y="1966585"/>
                </a:lnTo>
                <a:lnTo>
                  <a:pt x="1031714" y="1960317"/>
                </a:lnTo>
                <a:lnTo>
                  <a:pt x="1075808" y="1951648"/>
                </a:lnTo>
                <a:lnTo>
                  <a:pt x="1119128" y="1940641"/>
                </a:lnTo>
                <a:lnTo>
                  <a:pt x="1161618" y="1927357"/>
                </a:lnTo>
                <a:lnTo>
                  <a:pt x="1203221" y="1911859"/>
                </a:lnTo>
                <a:lnTo>
                  <a:pt x="1243881" y="1894208"/>
                </a:lnTo>
                <a:lnTo>
                  <a:pt x="1283542" y="1874467"/>
                </a:lnTo>
                <a:lnTo>
                  <a:pt x="1322149" y="1852697"/>
                </a:lnTo>
                <a:lnTo>
                  <a:pt x="1359643" y="1828960"/>
                </a:lnTo>
                <a:lnTo>
                  <a:pt x="1395970" y="1803319"/>
                </a:lnTo>
                <a:lnTo>
                  <a:pt x="1431073" y="1775834"/>
                </a:lnTo>
                <a:lnTo>
                  <a:pt x="1464896" y="1746568"/>
                </a:lnTo>
                <a:lnTo>
                  <a:pt x="1497382" y="1715583"/>
                </a:lnTo>
                <a:lnTo>
                  <a:pt x="1528476" y="1682940"/>
                </a:lnTo>
                <a:lnTo>
                  <a:pt x="1558121" y="1648702"/>
                </a:lnTo>
                <a:lnTo>
                  <a:pt x="1586261" y="1612930"/>
                </a:lnTo>
                <a:lnTo>
                  <a:pt x="1612840" y="1575687"/>
                </a:lnTo>
                <a:lnTo>
                  <a:pt x="1637801" y="1537034"/>
                </a:lnTo>
                <a:lnTo>
                  <a:pt x="1661088" y="1497034"/>
                </a:lnTo>
                <a:lnTo>
                  <a:pt x="1682646" y="1455747"/>
                </a:lnTo>
                <a:lnTo>
                  <a:pt x="1702417" y="1413236"/>
                </a:lnTo>
                <a:lnTo>
                  <a:pt x="1720345" y="1369564"/>
                </a:lnTo>
                <a:lnTo>
                  <a:pt x="1736375" y="1324791"/>
                </a:lnTo>
                <a:lnTo>
                  <a:pt x="1750451" y="1278979"/>
                </a:lnTo>
                <a:lnTo>
                  <a:pt x="1762515" y="1232192"/>
                </a:lnTo>
                <a:lnTo>
                  <a:pt x="1772511" y="1184489"/>
                </a:lnTo>
                <a:lnTo>
                  <a:pt x="1780384" y="1135934"/>
                </a:lnTo>
                <a:lnTo>
                  <a:pt x="1786077" y="1086589"/>
                </a:lnTo>
                <a:lnTo>
                  <a:pt x="1789535" y="1036515"/>
                </a:lnTo>
                <a:lnTo>
                  <a:pt x="1790700" y="985774"/>
                </a:lnTo>
                <a:lnTo>
                  <a:pt x="1789535" y="935044"/>
                </a:lnTo>
                <a:lnTo>
                  <a:pt x="1786077" y="884980"/>
                </a:lnTo>
                <a:lnTo>
                  <a:pt x="1780384" y="835645"/>
                </a:lnTo>
                <a:lnTo>
                  <a:pt x="1772511" y="787100"/>
                </a:lnTo>
                <a:lnTo>
                  <a:pt x="1762515" y="739406"/>
                </a:lnTo>
                <a:lnTo>
                  <a:pt x="1750451" y="692627"/>
                </a:lnTo>
                <a:lnTo>
                  <a:pt x="1736375" y="646823"/>
                </a:lnTo>
                <a:lnTo>
                  <a:pt x="1720345" y="602057"/>
                </a:lnTo>
                <a:lnTo>
                  <a:pt x="1702417" y="558391"/>
                </a:lnTo>
                <a:lnTo>
                  <a:pt x="1682646" y="515886"/>
                </a:lnTo>
                <a:lnTo>
                  <a:pt x="1661088" y="474604"/>
                </a:lnTo>
                <a:lnTo>
                  <a:pt x="1637801" y="434609"/>
                </a:lnTo>
                <a:lnTo>
                  <a:pt x="1612840" y="395960"/>
                </a:lnTo>
                <a:lnTo>
                  <a:pt x="1586261" y="358721"/>
                </a:lnTo>
                <a:lnTo>
                  <a:pt x="1558121" y="322953"/>
                </a:lnTo>
                <a:lnTo>
                  <a:pt x="1528476" y="288718"/>
                </a:lnTo>
                <a:lnTo>
                  <a:pt x="1497382" y="256078"/>
                </a:lnTo>
                <a:lnTo>
                  <a:pt x="1464896" y="225096"/>
                </a:lnTo>
                <a:lnTo>
                  <a:pt x="1431073" y="195832"/>
                </a:lnTo>
                <a:lnTo>
                  <a:pt x="1395970" y="168349"/>
                </a:lnTo>
                <a:lnTo>
                  <a:pt x="1359643" y="142708"/>
                </a:lnTo>
                <a:lnTo>
                  <a:pt x="1322149" y="118973"/>
                </a:lnTo>
                <a:lnTo>
                  <a:pt x="1283542" y="97204"/>
                </a:lnTo>
                <a:lnTo>
                  <a:pt x="1243881" y="77464"/>
                </a:lnTo>
                <a:lnTo>
                  <a:pt x="1203221" y="59814"/>
                </a:lnTo>
                <a:lnTo>
                  <a:pt x="1161618" y="44316"/>
                </a:lnTo>
                <a:lnTo>
                  <a:pt x="1119128" y="31033"/>
                </a:lnTo>
                <a:lnTo>
                  <a:pt x="1075808" y="20026"/>
                </a:lnTo>
                <a:lnTo>
                  <a:pt x="1031714" y="11357"/>
                </a:lnTo>
                <a:lnTo>
                  <a:pt x="986902" y="5089"/>
                </a:lnTo>
                <a:lnTo>
                  <a:pt x="941428" y="1282"/>
                </a:lnTo>
                <a:lnTo>
                  <a:pt x="895350" y="0"/>
                </a:lnTo>
                <a:close/>
              </a:path>
            </a:pathLst>
          </a:custGeom>
          <a:solidFill>
            <a:srgbClr val="055A82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152775" y="3609975"/>
            <a:ext cx="1781175" cy="1971675"/>
          </a:xfrm>
          <a:custGeom>
            <a:avLst/>
            <a:gdLst/>
            <a:ahLst/>
            <a:cxnLst/>
            <a:rect l="l" t="t" r="r" b="b"/>
            <a:pathLst>
              <a:path w="1781175" h="1971675">
                <a:moveTo>
                  <a:pt x="890651" y="0"/>
                </a:moveTo>
                <a:lnTo>
                  <a:pt x="844820" y="1282"/>
                </a:lnTo>
                <a:lnTo>
                  <a:pt x="799590" y="5089"/>
                </a:lnTo>
                <a:lnTo>
                  <a:pt x="755018" y="11357"/>
                </a:lnTo>
                <a:lnTo>
                  <a:pt x="711160" y="20026"/>
                </a:lnTo>
                <a:lnTo>
                  <a:pt x="668070" y="31033"/>
                </a:lnTo>
                <a:lnTo>
                  <a:pt x="625806" y="44316"/>
                </a:lnTo>
                <a:lnTo>
                  <a:pt x="584424" y="59814"/>
                </a:lnTo>
                <a:lnTo>
                  <a:pt x="543978" y="77464"/>
                </a:lnTo>
                <a:lnTo>
                  <a:pt x="504526" y="97204"/>
                </a:lnTo>
                <a:lnTo>
                  <a:pt x="466123" y="118973"/>
                </a:lnTo>
                <a:lnTo>
                  <a:pt x="428825" y="142708"/>
                </a:lnTo>
                <a:lnTo>
                  <a:pt x="392689" y="168349"/>
                </a:lnTo>
                <a:lnTo>
                  <a:pt x="357769" y="195832"/>
                </a:lnTo>
                <a:lnTo>
                  <a:pt x="324123" y="225096"/>
                </a:lnTo>
                <a:lnTo>
                  <a:pt x="291806" y="256078"/>
                </a:lnTo>
                <a:lnTo>
                  <a:pt x="260873" y="288718"/>
                </a:lnTo>
                <a:lnTo>
                  <a:pt x="231382" y="322953"/>
                </a:lnTo>
                <a:lnTo>
                  <a:pt x="203388" y="358721"/>
                </a:lnTo>
                <a:lnTo>
                  <a:pt x="176947" y="395960"/>
                </a:lnTo>
                <a:lnTo>
                  <a:pt x="152114" y="434609"/>
                </a:lnTo>
                <a:lnTo>
                  <a:pt x="128947" y="474604"/>
                </a:lnTo>
                <a:lnTo>
                  <a:pt x="107501" y="515886"/>
                </a:lnTo>
                <a:lnTo>
                  <a:pt x="87831" y="558391"/>
                </a:lnTo>
                <a:lnTo>
                  <a:pt x="69994" y="602057"/>
                </a:lnTo>
                <a:lnTo>
                  <a:pt x="54046" y="646823"/>
                </a:lnTo>
                <a:lnTo>
                  <a:pt x="40043" y="692627"/>
                </a:lnTo>
                <a:lnTo>
                  <a:pt x="28041" y="739406"/>
                </a:lnTo>
                <a:lnTo>
                  <a:pt x="18095" y="787100"/>
                </a:lnTo>
                <a:lnTo>
                  <a:pt x="10262" y="835645"/>
                </a:lnTo>
                <a:lnTo>
                  <a:pt x="4598" y="884980"/>
                </a:lnTo>
                <a:lnTo>
                  <a:pt x="1158" y="935044"/>
                </a:lnTo>
                <a:lnTo>
                  <a:pt x="0" y="985774"/>
                </a:lnTo>
                <a:lnTo>
                  <a:pt x="1158" y="1036515"/>
                </a:lnTo>
                <a:lnTo>
                  <a:pt x="4598" y="1086589"/>
                </a:lnTo>
                <a:lnTo>
                  <a:pt x="10262" y="1135934"/>
                </a:lnTo>
                <a:lnTo>
                  <a:pt x="18095" y="1184489"/>
                </a:lnTo>
                <a:lnTo>
                  <a:pt x="28041" y="1232192"/>
                </a:lnTo>
                <a:lnTo>
                  <a:pt x="40043" y="1278979"/>
                </a:lnTo>
                <a:lnTo>
                  <a:pt x="54046" y="1324791"/>
                </a:lnTo>
                <a:lnTo>
                  <a:pt x="69994" y="1369564"/>
                </a:lnTo>
                <a:lnTo>
                  <a:pt x="87831" y="1413236"/>
                </a:lnTo>
                <a:lnTo>
                  <a:pt x="107501" y="1455747"/>
                </a:lnTo>
                <a:lnTo>
                  <a:pt x="128947" y="1497034"/>
                </a:lnTo>
                <a:lnTo>
                  <a:pt x="152114" y="1537034"/>
                </a:lnTo>
                <a:lnTo>
                  <a:pt x="176947" y="1575687"/>
                </a:lnTo>
                <a:lnTo>
                  <a:pt x="203388" y="1612930"/>
                </a:lnTo>
                <a:lnTo>
                  <a:pt x="231382" y="1648702"/>
                </a:lnTo>
                <a:lnTo>
                  <a:pt x="260873" y="1682940"/>
                </a:lnTo>
                <a:lnTo>
                  <a:pt x="291806" y="1715583"/>
                </a:lnTo>
                <a:lnTo>
                  <a:pt x="324123" y="1746568"/>
                </a:lnTo>
                <a:lnTo>
                  <a:pt x="357769" y="1775834"/>
                </a:lnTo>
                <a:lnTo>
                  <a:pt x="392689" y="1803319"/>
                </a:lnTo>
                <a:lnTo>
                  <a:pt x="428825" y="1828960"/>
                </a:lnTo>
                <a:lnTo>
                  <a:pt x="466123" y="1852697"/>
                </a:lnTo>
                <a:lnTo>
                  <a:pt x="504526" y="1874467"/>
                </a:lnTo>
                <a:lnTo>
                  <a:pt x="543978" y="1894208"/>
                </a:lnTo>
                <a:lnTo>
                  <a:pt x="584424" y="1911859"/>
                </a:lnTo>
                <a:lnTo>
                  <a:pt x="625806" y="1927357"/>
                </a:lnTo>
                <a:lnTo>
                  <a:pt x="668070" y="1940641"/>
                </a:lnTo>
                <a:lnTo>
                  <a:pt x="711160" y="1951648"/>
                </a:lnTo>
                <a:lnTo>
                  <a:pt x="755018" y="1960317"/>
                </a:lnTo>
                <a:lnTo>
                  <a:pt x="799590" y="1966585"/>
                </a:lnTo>
                <a:lnTo>
                  <a:pt x="844820" y="1970392"/>
                </a:lnTo>
                <a:lnTo>
                  <a:pt x="890651" y="1971675"/>
                </a:lnTo>
                <a:lnTo>
                  <a:pt x="936470" y="1970392"/>
                </a:lnTo>
                <a:lnTo>
                  <a:pt x="981688" y="1966585"/>
                </a:lnTo>
                <a:lnTo>
                  <a:pt x="1026250" y="1960317"/>
                </a:lnTo>
                <a:lnTo>
                  <a:pt x="1070100" y="1951648"/>
                </a:lnTo>
                <a:lnTo>
                  <a:pt x="1113180" y="1940641"/>
                </a:lnTo>
                <a:lnTo>
                  <a:pt x="1155436" y="1927357"/>
                </a:lnTo>
                <a:lnTo>
                  <a:pt x="1196811" y="1911859"/>
                </a:lnTo>
                <a:lnTo>
                  <a:pt x="1237249" y="1894208"/>
                </a:lnTo>
                <a:lnTo>
                  <a:pt x="1276695" y="1874467"/>
                </a:lnTo>
                <a:lnTo>
                  <a:pt x="1315092" y="1852697"/>
                </a:lnTo>
                <a:lnTo>
                  <a:pt x="1352385" y="1828960"/>
                </a:lnTo>
                <a:lnTo>
                  <a:pt x="1388516" y="1803319"/>
                </a:lnTo>
                <a:lnTo>
                  <a:pt x="1423431" y="1775834"/>
                </a:lnTo>
                <a:lnTo>
                  <a:pt x="1457074" y="1746568"/>
                </a:lnTo>
                <a:lnTo>
                  <a:pt x="1489387" y="1715583"/>
                </a:lnTo>
                <a:lnTo>
                  <a:pt x="1520316" y="1682940"/>
                </a:lnTo>
                <a:lnTo>
                  <a:pt x="1549805" y="1648702"/>
                </a:lnTo>
                <a:lnTo>
                  <a:pt x="1577797" y="1612930"/>
                </a:lnTo>
                <a:lnTo>
                  <a:pt x="1604236" y="1575687"/>
                </a:lnTo>
                <a:lnTo>
                  <a:pt x="1629066" y="1537034"/>
                </a:lnTo>
                <a:lnTo>
                  <a:pt x="1652232" y="1497034"/>
                </a:lnTo>
                <a:lnTo>
                  <a:pt x="1673677" y="1455747"/>
                </a:lnTo>
                <a:lnTo>
                  <a:pt x="1693346" y="1413236"/>
                </a:lnTo>
                <a:lnTo>
                  <a:pt x="1711182" y="1369564"/>
                </a:lnTo>
                <a:lnTo>
                  <a:pt x="1727129" y="1324791"/>
                </a:lnTo>
                <a:lnTo>
                  <a:pt x="1741132" y="1278979"/>
                </a:lnTo>
                <a:lnTo>
                  <a:pt x="1753134" y="1232192"/>
                </a:lnTo>
                <a:lnTo>
                  <a:pt x="1763079" y="1184489"/>
                </a:lnTo>
                <a:lnTo>
                  <a:pt x="1770912" y="1135934"/>
                </a:lnTo>
                <a:lnTo>
                  <a:pt x="1776576" y="1086589"/>
                </a:lnTo>
                <a:lnTo>
                  <a:pt x="1780016" y="1036515"/>
                </a:lnTo>
                <a:lnTo>
                  <a:pt x="1781175" y="985774"/>
                </a:lnTo>
                <a:lnTo>
                  <a:pt x="1780016" y="935044"/>
                </a:lnTo>
                <a:lnTo>
                  <a:pt x="1776576" y="884980"/>
                </a:lnTo>
                <a:lnTo>
                  <a:pt x="1770912" y="835645"/>
                </a:lnTo>
                <a:lnTo>
                  <a:pt x="1763079" y="787100"/>
                </a:lnTo>
                <a:lnTo>
                  <a:pt x="1753134" y="739406"/>
                </a:lnTo>
                <a:lnTo>
                  <a:pt x="1741132" y="692627"/>
                </a:lnTo>
                <a:lnTo>
                  <a:pt x="1727129" y="646823"/>
                </a:lnTo>
                <a:lnTo>
                  <a:pt x="1711182" y="602057"/>
                </a:lnTo>
                <a:lnTo>
                  <a:pt x="1693346" y="558391"/>
                </a:lnTo>
                <a:lnTo>
                  <a:pt x="1673677" y="515886"/>
                </a:lnTo>
                <a:lnTo>
                  <a:pt x="1652232" y="474604"/>
                </a:lnTo>
                <a:lnTo>
                  <a:pt x="1629066" y="434609"/>
                </a:lnTo>
                <a:lnTo>
                  <a:pt x="1604236" y="395960"/>
                </a:lnTo>
                <a:lnTo>
                  <a:pt x="1577797" y="358721"/>
                </a:lnTo>
                <a:lnTo>
                  <a:pt x="1549805" y="322953"/>
                </a:lnTo>
                <a:lnTo>
                  <a:pt x="1520317" y="288718"/>
                </a:lnTo>
                <a:lnTo>
                  <a:pt x="1489387" y="256078"/>
                </a:lnTo>
                <a:lnTo>
                  <a:pt x="1457074" y="225096"/>
                </a:lnTo>
                <a:lnTo>
                  <a:pt x="1423431" y="195832"/>
                </a:lnTo>
                <a:lnTo>
                  <a:pt x="1388516" y="168349"/>
                </a:lnTo>
                <a:lnTo>
                  <a:pt x="1352385" y="142708"/>
                </a:lnTo>
                <a:lnTo>
                  <a:pt x="1315092" y="118973"/>
                </a:lnTo>
                <a:lnTo>
                  <a:pt x="1276695" y="97204"/>
                </a:lnTo>
                <a:lnTo>
                  <a:pt x="1237249" y="77464"/>
                </a:lnTo>
                <a:lnTo>
                  <a:pt x="1196811" y="59814"/>
                </a:lnTo>
                <a:lnTo>
                  <a:pt x="1155436" y="44316"/>
                </a:lnTo>
                <a:lnTo>
                  <a:pt x="1113180" y="31033"/>
                </a:lnTo>
                <a:lnTo>
                  <a:pt x="1070100" y="20026"/>
                </a:lnTo>
                <a:lnTo>
                  <a:pt x="1026250" y="11357"/>
                </a:lnTo>
                <a:lnTo>
                  <a:pt x="981688" y="5089"/>
                </a:lnTo>
                <a:lnTo>
                  <a:pt x="936470" y="1282"/>
                </a:lnTo>
                <a:lnTo>
                  <a:pt x="890651" y="0"/>
                </a:lnTo>
                <a:close/>
              </a:path>
            </a:pathLst>
          </a:custGeom>
          <a:solidFill>
            <a:srgbClr val="055A82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66850" y="3981450"/>
            <a:ext cx="247650" cy="2476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828800" y="4343400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28650" y="0"/>
                </a:moveTo>
                <a:lnTo>
                  <a:pt x="78545" y="10098"/>
                </a:lnTo>
                <a:lnTo>
                  <a:pt x="37655" y="37639"/>
                </a:lnTo>
                <a:lnTo>
                  <a:pt x="10100" y="78491"/>
                </a:lnTo>
                <a:lnTo>
                  <a:pt x="0" y="128524"/>
                </a:lnTo>
                <a:lnTo>
                  <a:pt x="10100" y="178629"/>
                </a:lnTo>
                <a:lnTo>
                  <a:pt x="37655" y="219519"/>
                </a:lnTo>
                <a:lnTo>
                  <a:pt x="78545" y="247074"/>
                </a:lnTo>
                <a:lnTo>
                  <a:pt x="128650" y="257175"/>
                </a:lnTo>
                <a:lnTo>
                  <a:pt x="178683" y="247074"/>
                </a:lnTo>
                <a:lnTo>
                  <a:pt x="219535" y="219519"/>
                </a:lnTo>
                <a:lnTo>
                  <a:pt x="247076" y="178629"/>
                </a:lnTo>
                <a:lnTo>
                  <a:pt x="257175" y="128524"/>
                </a:lnTo>
                <a:lnTo>
                  <a:pt x="247076" y="78491"/>
                </a:lnTo>
                <a:lnTo>
                  <a:pt x="219535" y="37639"/>
                </a:lnTo>
                <a:lnTo>
                  <a:pt x="178683" y="10098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371600" y="4619625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28524" y="0"/>
                </a:moveTo>
                <a:lnTo>
                  <a:pt x="78491" y="10098"/>
                </a:lnTo>
                <a:lnTo>
                  <a:pt x="37639" y="37639"/>
                </a:lnTo>
                <a:lnTo>
                  <a:pt x="10098" y="78491"/>
                </a:lnTo>
                <a:lnTo>
                  <a:pt x="0" y="128524"/>
                </a:lnTo>
                <a:lnTo>
                  <a:pt x="10098" y="178629"/>
                </a:lnTo>
                <a:lnTo>
                  <a:pt x="37639" y="219519"/>
                </a:lnTo>
                <a:lnTo>
                  <a:pt x="78491" y="247074"/>
                </a:lnTo>
                <a:lnTo>
                  <a:pt x="128524" y="257175"/>
                </a:lnTo>
                <a:lnTo>
                  <a:pt x="178629" y="247074"/>
                </a:lnTo>
                <a:lnTo>
                  <a:pt x="219519" y="219519"/>
                </a:lnTo>
                <a:lnTo>
                  <a:pt x="247074" y="178629"/>
                </a:lnTo>
                <a:lnTo>
                  <a:pt x="257175" y="128524"/>
                </a:lnTo>
                <a:lnTo>
                  <a:pt x="247074" y="78491"/>
                </a:lnTo>
                <a:lnTo>
                  <a:pt x="219519" y="37639"/>
                </a:lnTo>
                <a:lnTo>
                  <a:pt x="178629" y="10098"/>
                </a:lnTo>
                <a:lnTo>
                  <a:pt x="128524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924050" y="4895850"/>
            <a:ext cx="247650" cy="2476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52575" y="5162550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28650" y="0"/>
                </a:moveTo>
                <a:lnTo>
                  <a:pt x="78545" y="10100"/>
                </a:lnTo>
                <a:lnTo>
                  <a:pt x="37655" y="37655"/>
                </a:lnTo>
                <a:lnTo>
                  <a:pt x="10100" y="78545"/>
                </a:lnTo>
                <a:lnTo>
                  <a:pt x="0" y="128650"/>
                </a:lnTo>
                <a:lnTo>
                  <a:pt x="10100" y="178683"/>
                </a:lnTo>
                <a:lnTo>
                  <a:pt x="37655" y="219535"/>
                </a:lnTo>
                <a:lnTo>
                  <a:pt x="78545" y="247076"/>
                </a:lnTo>
                <a:lnTo>
                  <a:pt x="128650" y="257175"/>
                </a:lnTo>
                <a:lnTo>
                  <a:pt x="178683" y="247076"/>
                </a:lnTo>
                <a:lnTo>
                  <a:pt x="219535" y="219535"/>
                </a:lnTo>
                <a:lnTo>
                  <a:pt x="247076" y="178683"/>
                </a:lnTo>
                <a:lnTo>
                  <a:pt x="257175" y="128650"/>
                </a:lnTo>
                <a:lnTo>
                  <a:pt x="247076" y="78545"/>
                </a:lnTo>
                <a:lnTo>
                  <a:pt x="219535" y="37655"/>
                </a:lnTo>
                <a:lnTo>
                  <a:pt x="178683" y="10100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295775" y="3981450"/>
            <a:ext cx="257175" cy="247650"/>
          </a:xfrm>
          <a:custGeom>
            <a:avLst/>
            <a:gdLst/>
            <a:ahLst/>
            <a:cxnLst/>
            <a:rect l="l" t="t" r="r" b="b"/>
            <a:pathLst>
              <a:path w="257175" h="247650">
                <a:moveTo>
                  <a:pt x="128650" y="0"/>
                </a:moveTo>
                <a:lnTo>
                  <a:pt x="78545" y="9739"/>
                </a:lnTo>
                <a:lnTo>
                  <a:pt x="37655" y="36290"/>
                </a:lnTo>
                <a:lnTo>
                  <a:pt x="10100" y="75652"/>
                </a:lnTo>
                <a:lnTo>
                  <a:pt x="0" y="123825"/>
                </a:lnTo>
                <a:lnTo>
                  <a:pt x="10100" y="171997"/>
                </a:lnTo>
                <a:lnTo>
                  <a:pt x="37655" y="211359"/>
                </a:lnTo>
                <a:lnTo>
                  <a:pt x="78545" y="237910"/>
                </a:lnTo>
                <a:lnTo>
                  <a:pt x="128650" y="247650"/>
                </a:lnTo>
                <a:lnTo>
                  <a:pt x="178683" y="237910"/>
                </a:lnTo>
                <a:lnTo>
                  <a:pt x="219535" y="211359"/>
                </a:lnTo>
                <a:lnTo>
                  <a:pt x="247076" y="171997"/>
                </a:lnTo>
                <a:lnTo>
                  <a:pt x="257175" y="123825"/>
                </a:lnTo>
                <a:lnTo>
                  <a:pt x="247076" y="75652"/>
                </a:lnTo>
                <a:lnTo>
                  <a:pt x="219535" y="36290"/>
                </a:lnTo>
                <a:lnTo>
                  <a:pt x="178683" y="9739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33825" y="4343400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28650" y="0"/>
                </a:moveTo>
                <a:lnTo>
                  <a:pt x="78545" y="10098"/>
                </a:lnTo>
                <a:lnTo>
                  <a:pt x="37655" y="37639"/>
                </a:lnTo>
                <a:lnTo>
                  <a:pt x="10100" y="78491"/>
                </a:lnTo>
                <a:lnTo>
                  <a:pt x="0" y="128524"/>
                </a:lnTo>
                <a:lnTo>
                  <a:pt x="10100" y="178629"/>
                </a:lnTo>
                <a:lnTo>
                  <a:pt x="37655" y="219519"/>
                </a:lnTo>
                <a:lnTo>
                  <a:pt x="78545" y="247074"/>
                </a:lnTo>
                <a:lnTo>
                  <a:pt x="128650" y="257175"/>
                </a:lnTo>
                <a:lnTo>
                  <a:pt x="178683" y="247074"/>
                </a:lnTo>
                <a:lnTo>
                  <a:pt x="219535" y="219519"/>
                </a:lnTo>
                <a:lnTo>
                  <a:pt x="247076" y="178629"/>
                </a:lnTo>
                <a:lnTo>
                  <a:pt x="257175" y="128524"/>
                </a:lnTo>
                <a:lnTo>
                  <a:pt x="247076" y="78491"/>
                </a:lnTo>
                <a:lnTo>
                  <a:pt x="219535" y="37639"/>
                </a:lnTo>
                <a:lnTo>
                  <a:pt x="178683" y="10098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391025" y="4619625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28650" y="0"/>
                </a:moveTo>
                <a:lnTo>
                  <a:pt x="78545" y="10098"/>
                </a:lnTo>
                <a:lnTo>
                  <a:pt x="37655" y="37639"/>
                </a:lnTo>
                <a:lnTo>
                  <a:pt x="10100" y="78491"/>
                </a:lnTo>
                <a:lnTo>
                  <a:pt x="0" y="128524"/>
                </a:lnTo>
                <a:lnTo>
                  <a:pt x="10100" y="178629"/>
                </a:lnTo>
                <a:lnTo>
                  <a:pt x="37655" y="219519"/>
                </a:lnTo>
                <a:lnTo>
                  <a:pt x="78545" y="247074"/>
                </a:lnTo>
                <a:lnTo>
                  <a:pt x="128650" y="257175"/>
                </a:lnTo>
                <a:lnTo>
                  <a:pt x="178683" y="247074"/>
                </a:lnTo>
                <a:lnTo>
                  <a:pt x="219535" y="219519"/>
                </a:lnTo>
                <a:lnTo>
                  <a:pt x="247076" y="178629"/>
                </a:lnTo>
                <a:lnTo>
                  <a:pt x="257175" y="128524"/>
                </a:lnTo>
                <a:lnTo>
                  <a:pt x="247076" y="78491"/>
                </a:lnTo>
                <a:lnTo>
                  <a:pt x="219535" y="37639"/>
                </a:lnTo>
                <a:lnTo>
                  <a:pt x="178683" y="10098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838575" y="4895850"/>
            <a:ext cx="257175" cy="247650"/>
          </a:xfrm>
          <a:custGeom>
            <a:avLst/>
            <a:gdLst/>
            <a:ahLst/>
            <a:cxnLst/>
            <a:rect l="l" t="t" r="r" b="b"/>
            <a:pathLst>
              <a:path w="257175" h="247650">
                <a:moveTo>
                  <a:pt x="128650" y="0"/>
                </a:moveTo>
                <a:lnTo>
                  <a:pt x="78545" y="9739"/>
                </a:lnTo>
                <a:lnTo>
                  <a:pt x="37655" y="36290"/>
                </a:lnTo>
                <a:lnTo>
                  <a:pt x="10100" y="75652"/>
                </a:lnTo>
                <a:lnTo>
                  <a:pt x="0" y="123825"/>
                </a:lnTo>
                <a:lnTo>
                  <a:pt x="10100" y="171997"/>
                </a:lnTo>
                <a:lnTo>
                  <a:pt x="37655" y="211359"/>
                </a:lnTo>
                <a:lnTo>
                  <a:pt x="78545" y="237910"/>
                </a:lnTo>
                <a:lnTo>
                  <a:pt x="128650" y="247650"/>
                </a:lnTo>
                <a:lnTo>
                  <a:pt x="178683" y="237910"/>
                </a:lnTo>
                <a:lnTo>
                  <a:pt x="219535" y="211359"/>
                </a:lnTo>
                <a:lnTo>
                  <a:pt x="247076" y="171997"/>
                </a:lnTo>
                <a:lnTo>
                  <a:pt x="257175" y="123825"/>
                </a:lnTo>
                <a:lnTo>
                  <a:pt x="247076" y="75652"/>
                </a:lnTo>
                <a:lnTo>
                  <a:pt x="219535" y="36290"/>
                </a:lnTo>
                <a:lnTo>
                  <a:pt x="178683" y="9739"/>
                </a:lnTo>
                <a:lnTo>
                  <a:pt x="128650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210050" y="5162550"/>
            <a:ext cx="247650" cy="257175"/>
          </a:xfrm>
          <a:custGeom>
            <a:avLst/>
            <a:gdLst/>
            <a:ahLst/>
            <a:cxnLst/>
            <a:rect l="l" t="t" r="r" b="b"/>
            <a:pathLst>
              <a:path w="247650" h="257175">
                <a:moveTo>
                  <a:pt x="123825" y="0"/>
                </a:moveTo>
                <a:lnTo>
                  <a:pt x="75652" y="10100"/>
                </a:lnTo>
                <a:lnTo>
                  <a:pt x="36290" y="37655"/>
                </a:lnTo>
                <a:lnTo>
                  <a:pt x="9739" y="78545"/>
                </a:lnTo>
                <a:lnTo>
                  <a:pt x="0" y="128650"/>
                </a:lnTo>
                <a:lnTo>
                  <a:pt x="9739" y="178683"/>
                </a:lnTo>
                <a:lnTo>
                  <a:pt x="36290" y="219535"/>
                </a:lnTo>
                <a:lnTo>
                  <a:pt x="75652" y="247076"/>
                </a:lnTo>
                <a:lnTo>
                  <a:pt x="123825" y="257175"/>
                </a:lnTo>
                <a:lnTo>
                  <a:pt x="171997" y="247076"/>
                </a:lnTo>
                <a:lnTo>
                  <a:pt x="211359" y="219535"/>
                </a:lnTo>
                <a:lnTo>
                  <a:pt x="237910" y="178683"/>
                </a:lnTo>
                <a:lnTo>
                  <a:pt x="247650" y="128650"/>
                </a:lnTo>
                <a:lnTo>
                  <a:pt x="237910" y="78545"/>
                </a:lnTo>
                <a:lnTo>
                  <a:pt x="211359" y="37655"/>
                </a:lnTo>
                <a:lnTo>
                  <a:pt x="171997" y="10100"/>
                </a:lnTo>
                <a:lnTo>
                  <a:pt x="123825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120264" y="5624195"/>
            <a:ext cx="170370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i="1" spc="15" dirty="0">
                <a:solidFill>
                  <a:srgbClr val="5B6B79"/>
                </a:solidFill>
                <a:latin typeface="Calibri"/>
                <a:cs typeface="Calibri"/>
              </a:rPr>
              <a:t>Simplified </a:t>
            </a:r>
            <a:r>
              <a:rPr sz="950" i="1" spc="5" dirty="0">
                <a:solidFill>
                  <a:srgbClr val="5B6B79"/>
                </a:solidFill>
                <a:latin typeface="Calibri"/>
                <a:cs typeface="Calibri"/>
              </a:rPr>
              <a:t>lower </a:t>
            </a:r>
            <a:r>
              <a:rPr sz="950" i="1" spc="15" dirty="0">
                <a:solidFill>
                  <a:srgbClr val="5B6B79"/>
                </a:solidFill>
                <a:latin typeface="Calibri"/>
                <a:cs typeface="Calibri"/>
              </a:rPr>
              <a:t>respiratory</a:t>
            </a:r>
            <a:r>
              <a:rPr sz="950" i="1" spc="35" dirty="0">
                <a:solidFill>
                  <a:srgbClr val="5B6B79"/>
                </a:solidFill>
                <a:latin typeface="Calibri"/>
                <a:cs typeface="Calibri"/>
              </a:rPr>
              <a:t> </a:t>
            </a:r>
            <a:r>
              <a:rPr sz="950" i="1" spc="5" dirty="0">
                <a:solidFill>
                  <a:srgbClr val="5B6B79"/>
                </a:solidFill>
                <a:latin typeface="Calibri"/>
                <a:cs typeface="Calibri"/>
              </a:rPr>
              <a:t>tract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667375" y="2400300"/>
            <a:ext cx="6038850" cy="1409700"/>
          </a:xfrm>
          <a:custGeom>
            <a:avLst/>
            <a:gdLst/>
            <a:ahLst/>
            <a:cxnLst/>
            <a:rect l="l" t="t" r="r" b="b"/>
            <a:pathLst>
              <a:path w="6038850" h="1409700">
                <a:moveTo>
                  <a:pt x="5975223" y="0"/>
                </a:moveTo>
                <a:lnTo>
                  <a:pt x="63626" y="0"/>
                </a:lnTo>
                <a:lnTo>
                  <a:pt x="38844" y="4994"/>
                </a:lnTo>
                <a:lnTo>
                  <a:pt x="18621" y="18621"/>
                </a:lnTo>
                <a:lnTo>
                  <a:pt x="4994" y="38844"/>
                </a:lnTo>
                <a:lnTo>
                  <a:pt x="0" y="63626"/>
                </a:lnTo>
                <a:lnTo>
                  <a:pt x="0" y="1346073"/>
                </a:lnTo>
                <a:lnTo>
                  <a:pt x="4994" y="1370855"/>
                </a:lnTo>
                <a:lnTo>
                  <a:pt x="18621" y="1391078"/>
                </a:lnTo>
                <a:lnTo>
                  <a:pt x="38844" y="1404705"/>
                </a:lnTo>
                <a:lnTo>
                  <a:pt x="63626" y="1409700"/>
                </a:lnTo>
                <a:lnTo>
                  <a:pt x="5975223" y="1409700"/>
                </a:lnTo>
                <a:lnTo>
                  <a:pt x="6000005" y="1404705"/>
                </a:lnTo>
                <a:lnTo>
                  <a:pt x="6020228" y="1391078"/>
                </a:lnTo>
                <a:lnTo>
                  <a:pt x="6033855" y="1370855"/>
                </a:lnTo>
                <a:lnTo>
                  <a:pt x="6038850" y="1346073"/>
                </a:lnTo>
                <a:lnTo>
                  <a:pt x="6038850" y="63626"/>
                </a:lnTo>
                <a:lnTo>
                  <a:pt x="6033855" y="38844"/>
                </a:lnTo>
                <a:lnTo>
                  <a:pt x="6020228" y="18621"/>
                </a:lnTo>
                <a:lnTo>
                  <a:pt x="6000005" y="4994"/>
                </a:lnTo>
                <a:lnTo>
                  <a:pt x="597522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038090">
              <a:lnSpc>
                <a:spcPct val="100000"/>
              </a:lnSpc>
              <a:spcBef>
                <a:spcPts val="125"/>
              </a:spcBef>
            </a:pPr>
            <a:r>
              <a:rPr spc="25" dirty="0"/>
              <a:t>Main </a:t>
            </a:r>
            <a:r>
              <a:rPr dirty="0"/>
              <a:t>Parts </a:t>
            </a:r>
            <a:r>
              <a:rPr spc="15" dirty="0"/>
              <a:t>of </a:t>
            </a:r>
            <a:r>
              <a:rPr spc="25" dirty="0"/>
              <a:t>the </a:t>
            </a:r>
            <a:r>
              <a:rPr spc="15" dirty="0"/>
              <a:t>Respiratory</a:t>
            </a:r>
            <a:r>
              <a:rPr spc="50" dirty="0"/>
              <a:t> </a:t>
            </a:r>
            <a:r>
              <a:rPr dirty="0"/>
              <a:t>System</a:t>
            </a:r>
          </a:p>
          <a:p>
            <a:pPr marL="5038090">
              <a:lnSpc>
                <a:spcPct val="100000"/>
              </a:lnSpc>
              <a:spcBef>
                <a:spcPts val="1075"/>
              </a:spcBef>
            </a:pP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Nose &amp;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nasal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cavity • </a:t>
            </a:r>
            <a:r>
              <a:rPr sz="1050" b="0" spc="-15" dirty="0">
                <a:solidFill>
                  <a:srgbClr val="1B1F29"/>
                </a:solidFill>
                <a:latin typeface="Calibri"/>
                <a:cs typeface="Calibri"/>
              </a:rPr>
              <a:t>Pharynx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&amp; larynx • Trachea •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Bronchi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•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Bronchioles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•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Alveoli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• Diaphragm</a:t>
            </a:r>
            <a:r>
              <a:rPr sz="1050" b="0" spc="-3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&amp;</a:t>
            </a:r>
            <a:endParaRPr sz="1050">
              <a:latin typeface="Calibri"/>
              <a:cs typeface="Calibri"/>
            </a:endParaRPr>
          </a:p>
          <a:p>
            <a:pPr marL="5038090">
              <a:lnSpc>
                <a:spcPct val="100000"/>
              </a:lnSpc>
              <a:spcBef>
                <a:spcPts val="240"/>
              </a:spcBef>
            </a:pP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intercostal</a:t>
            </a:r>
            <a:r>
              <a:rPr sz="1050" b="0" spc="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muscles</a:t>
            </a:r>
            <a:endParaRPr sz="1050">
              <a:latin typeface="Calibri"/>
              <a:cs typeface="Calibri"/>
            </a:endParaRPr>
          </a:p>
          <a:p>
            <a:pPr marL="5025390">
              <a:lnSpc>
                <a:spcPct val="100000"/>
              </a:lnSpc>
            </a:pPr>
            <a:endParaRPr sz="1300">
              <a:latin typeface="Calibri"/>
              <a:cs typeface="Calibri"/>
            </a:endParaRPr>
          </a:p>
          <a:p>
            <a:pPr marL="5220970">
              <a:lnSpc>
                <a:spcPct val="100000"/>
              </a:lnSpc>
              <a:spcBef>
                <a:spcPts val="885"/>
              </a:spcBef>
            </a:pPr>
            <a:r>
              <a:rPr sz="1200" dirty="0">
                <a:solidFill>
                  <a:srgbClr val="055A82"/>
                </a:solidFill>
                <a:latin typeface="Calibri"/>
                <a:cs typeface="Calibri"/>
              </a:rPr>
              <a:t>Normal </a:t>
            </a:r>
            <a:r>
              <a:rPr sz="1200" spc="-5" dirty="0">
                <a:solidFill>
                  <a:srgbClr val="055A82"/>
                </a:solidFill>
                <a:latin typeface="Calibri"/>
                <a:cs typeface="Calibri"/>
              </a:rPr>
              <a:t>Respiratory</a:t>
            </a:r>
            <a:r>
              <a:rPr sz="1200" spc="-6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00" spc="5" dirty="0">
                <a:solidFill>
                  <a:srgbClr val="055A82"/>
                </a:solidFill>
                <a:latin typeface="Calibri"/>
                <a:cs typeface="Calibri"/>
              </a:rPr>
              <a:t>Function</a:t>
            </a:r>
            <a:endParaRPr sz="1200">
              <a:latin typeface="Calibri"/>
              <a:cs typeface="Calibri"/>
            </a:endParaRPr>
          </a:p>
          <a:p>
            <a:pPr marL="5025390">
              <a:lnSpc>
                <a:spcPct val="100000"/>
              </a:lnSpc>
              <a:spcBef>
                <a:spcPts val="20"/>
              </a:spcBef>
            </a:pPr>
            <a:endParaRPr sz="1700">
              <a:latin typeface="Calibri"/>
              <a:cs typeface="Calibri"/>
            </a:endParaRPr>
          </a:p>
          <a:p>
            <a:pPr marL="5220970" marR="5080">
              <a:lnSpc>
                <a:spcPct val="110300"/>
              </a:lnSpc>
            </a:pP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On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inhalation, the diaphragm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contracts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1050" b="0" spc="-15" dirty="0">
                <a:solidFill>
                  <a:srgbClr val="1B1F29"/>
                </a:solidFill>
                <a:latin typeface="Calibri"/>
                <a:cs typeface="Calibri"/>
              </a:rPr>
              <a:t>moves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downward, expanding the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chest </a:t>
            </a:r>
            <a:r>
              <a:rPr sz="1050" b="0" spc="15" dirty="0">
                <a:solidFill>
                  <a:srgbClr val="1B1F29"/>
                </a:solidFill>
                <a:latin typeface="Calibri"/>
                <a:cs typeface="Calibri"/>
              </a:rPr>
              <a:t>so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air enters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the 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lungs.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Oxygen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passes </a:t>
            </a:r>
            <a:r>
              <a:rPr sz="1050" b="0" spc="5" dirty="0">
                <a:solidFill>
                  <a:srgbClr val="1B1F29"/>
                </a:solidFill>
                <a:latin typeface="Calibri"/>
                <a:cs typeface="Calibri"/>
              </a:rPr>
              <a:t>from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the alveoli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into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the blood, while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carbon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dioxide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moves </a:t>
            </a:r>
            <a:r>
              <a:rPr sz="1050" b="0" spc="-15" dirty="0">
                <a:solidFill>
                  <a:srgbClr val="1B1F29"/>
                </a:solidFill>
                <a:latin typeface="Calibri"/>
                <a:cs typeface="Calibri"/>
              </a:rPr>
              <a:t>from </a:t>
            </a:r>
            <a:r>
              <a:rPr sz="1050" b="0" spc="-5" dirty="0">
                <a:solidFill>
                  <a:srgbClr val="1B1F29"/>
                </a:solidFill>
                <a:latin typeface="Calibri"/>
                <a:cs typeface="Calibri"/>
              </a:rPr>
              <a:t>the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blood </a:t>
            </a:r>
            <a:r>
              <a:rPr sz="1050" b="0" spc="10" dirty="0">
                <a:solidFill>
                  <a:srgbClr val="1B1F29"/>
                </a:solidFill>
                <a:latin typeface="Calibri"/>
                <a:cs typeface="Calibri"/>
              </a:rPr>
              <a:t>into  </a:t>
            </a:r>
            <a:r>
              <a:rPr sz="1050" b="0" dirty="0">
                <a:solidFill>
                  <a:srgbClr val="1B1F29"/>
                </a:solidFill>
                <a:latin typeface="Calibri"/>
                <a:cs typeface="Calibri"/>
              </a:rPr>
              <a:t>the alveoli </a:t>
            </a:r>
            <a:r>
              <a:rPr sz="1050" b="0" spc="1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b="0" spc="25" dirty="0">
                <a:solidFill>
                  <a:srgbClr val="1B1F29"/>
                </a:solidFill>
                <a:latin typeface="Calibri"/>
                <a:cs typeface="Calibri"/>
              </a:rPr>
              <a:t>be</a:t>
            </a:r>
            <a:r>
              <a:rPr sz="1050" b="0" spc="-10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b="0" spc="-10" dirty="0">
                <a:solidFill>
                  <a:srgbClr val="1B1F29"/>
                </a:solidFill>
                <a:latin typeface="Calibri"/>
                <a:cs typeface="Calibri"/>
              </a:rPr>
              <a:t>exhaled.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667375" y="3981450"/>
            <a:ext cx="6038850" cy="1962150"/>
          </a:xfrm>
          <a:custGeom>
            <a:avLst/>
            <a:gdLst/>
            <a:ahLst/>
            <a:cxnLst/>
            <a:rect l="l" t="t" r="r" b="b"/>
            <a:pathLst>
              <a:path w="6038850" h="1962150">
                <a:moveTo>
                  <a:pt x="5974969" y="0"/>
                </a:moveTo>
                <a:lnTo>
                  <a:pt x="63880" y="0"/>
                </a:lnTo>
                <a:lnTo>
                  <a:pt x="39004" y="5016"/>
                </a:lnTo>
                <a:lnTo>
                  <a:pt x="18700" y="18700"/>
                </a:lnTo>
                <a:lnTo>
                  <a:pt x="5016" y="39004"/>
                </a:lnTo>
                <a:lnTo>
                  <a:pt x="0" y="63881"/>
                </a:lnTo>
                <a:lnTo>
                  <a:pt x="0" y="1898256"/>
                </a:lnTo>
                <a:lnTo>
                  <a:pt x="5016" y="1923129"/>
                </a:lnTo>
                <a:lnTo>
                  <a:pt x="18700" y="1943438"/>
                </a:lnTo>
                <a:lnTo>
                  <a:pt x="39004" y="1957129"/>
                </a:lnTo>
                <a:lnTo>
                  <a:pt x="63880" y="1962150"/>
                </a:lnTo>
                <a:lnTo>
                  <a:pt x="5974969" y="1962150"/>
                </a:lnTo>
                <a:lnTo>
                  <a:pt x="5999845" y="1957129"/>
                </a:lnTo>
                <a:lnTo>
                  <a:pt x="6020149" y="1943438"/>
                </a:lnTo>
                <a:lnTo>
                  <a:pt x="6033833" y="1923129"/>
                </a:lnTo>
                <a:lnTo>
                  <a:pt x="6038850" y="1898256"/>
                </a:lnTo>
                <a:lnTo>
                  <a:pt x="6038850" y="63881"/>
                </a:lnTo>
                <a:lnTo>
                  <a:pt x="6033833" y="39004"/>
                </a:lnTo>
                <a:lnTo>
                  <a:pt x="6020149" y="18700"/>
                </a:lnTo>
                <a:lnTo>
                  <a:pt x="5999845" y="5016"/>
                </a:lnTo>
                <a:lnTo>
                  <a:pt x="5974969" y="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935345" y="4098544"/>
            <a:ext cx="9436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E8A23C"/>
                </a:solidFill>
                <a:latin typeface="Calibri"/>
                <a:cs typeface="Calibri"/>
              </a:rPr>
              <a:t>Effect </a:t>
            </a:r>
            <a:r>
              <a:rPr sz="1200" b="1" spc="15" dirty="0">
                <a:solidFill>
                  <a:srgbClr val="E8A23C"/>
                </a:solidFill>
                <a:latin typeface="Calibri"/>
                <a:cs typeface="Calibri"/>
              </a:rPr>
              <a:t>of</a:t>
            </a:r>
            <a:r>
              <a:rPr sz="1200" b="1" spc="-125" dirty="0">
                <a:solidFill>
                  <a:srgbClr val="E8A23C"/>
                </a:solidFill>
                <a:latin typeface="Calibri"/>
                <a:cs typeface="Calibri"/>
              </a:rPr>
              <a:t> </a:t>
            </a:r>
            <a:r>
              <a:rPr sz="1200" b="1" dirty="0">
                <a:solidFill>
                  <a:srgbClr val="E8A23C"/>
                </a:solidFill>
                <a:latin typeface="Calibri"/>
                <a:cs typeface="Calibri"/>
              </a:rPr>
              <a:t>COPD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4</a:t>
            </a:fld>
            <a:endParaRPr dirty="0"/>
          </a:p>
        </p:txBody>
      </p:sp>
      <p:sp>
        <p:nvSpPr>
          <p:cNvPr id="25" name="object 25"/>
          <p:cNvSpPr txBox="1"/>
          <p:nvPr/>
        </p:nvSpPr>
        <p:spPr>
          <a:xfrm>
            <a:off x="5935345" y="4706732"/>
            <a:ext cx="5470525" cy="108648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marR="12065">
              <a:lnSpc>
                <a:spcPct val="111200"/>
              </a:lnSpc>
              <a:spcBef>
                <a:spcPts val="120"/>
              </a:spcBef>
            </a:pP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COPD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causes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long-term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inflammation and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narrowing </a:t>
            </a:r>
            <a:r>
              <a:rPr sz="1050" spc="-15" dirty="0">
                <a:solidFill>
                  <a:srgbClr val="E3EAEF"/>
                </a:solidFill>
                <a:latin typeface="Calibri"/>
                <a:cs typeface="Calibri"/>
              </a:rPr>
              <a:t>of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the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airways,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with 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excess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mucus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further 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restricting</a:t>
            </a:r>
            <a:r>
              <a:rPr sz="1050" spc="2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airflow.</a:t>
            </a:r>
            <a:r>
              <a:rPr sz="1050" spc="-5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15" dirty="0">
                <a:solidFill>
                  <a:srgbClr val="E3EAEF"/>
                </a:solidFill>
                <a:latin typeface="Calibri"/>
                <a:cs typeface="Calibri"/>
              </a:rPr>
              <a:t>In</a:t>
            </a:r>
            <a:r>
              <a:rPr sz="1050" spc="-3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emphysema,</a:t>
            </a:r>
            <a:r>
              <a:rPr sz="1050" spc="-4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damaged</a:t>
            </a:r>
            <a:r>
              <a:rPr sz="1050" spc="-3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alveolar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walls</a:t>
            </a:r>
            <a:r>
              <a:rPr sz="1050" spc="-4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reduce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the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 surface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area</a:t>
            </a:r>
            <a:r>
              <a:rPr sz="1050" spc="-5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for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gas</a:t>
            </a:r>
            <a:r>
              <a:rPr sz="1050" spc="-5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exchange,  and lost elastic </a:t>
            </a:r>
            <a:r>
              <a:rPr sz="1050" spc="5" dirty="0">
                <a:solidFill>
                  <a:srgbClr val="E3EAEF"/>
                </a:solidFill>
                <a:latin typeface="Calibri"/>
                <a:cs typeface="Calibri"/>
              </a:rPr>
              <a:t>recoil </a:t>
            </a:r>
            <a:r>
              <a:rPr sz="1050" spc="-15" dirty="0">
                <a:solidFill>
                  <a:srgbClr val="E3EAEF"/>
                </a:solidFill>
                <a:latin typeface="Calibri"/>
                <a:cs typeface="Calibri"/>
              </a:rPr>
              <a:t>traps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air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in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the </a:t>
            </a:r>
            <a:r>
              <a:rPr sz="1050" spc="-10" dirty="0">
                <a:solidFill>
                  <a:srgbClr val="E3EAEF"/>
                </a:solidFill>
                <a:latin typeface="Calibri"/>
                <a:cs typeface="Calibri"/>
              </a:rPr>
              <a:t>lungs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,explaining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Mr Carter's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breathlessness and </a:t>
            </a:r>
            <a:r>
              <a:rPr sz="1050" dirty="0">
                <a:solidFill>
                  <a:srgbClr val="E3EAEF"/>
                </a:solidFill>
                <a:latin typeface="Calibri"/>
                <a:cs typeface="Calibri"/>
              </a:rPr>
              <a:t>reduced  exercise</a:t>
            </a:r>
            <a:r>
              <a:rPr sz="1050" spc="-1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E3EAEF"/>
                </a:solidFill>
                <a:latin typeface="Calibri"/>
                <a:cs typeface="Calibri"/>
              </a:rPr>
              <a:t>tolerance.</a:t>
            </a:r>
            <a:endParaRPr sz="105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380"/>
              </a:spcBef>
            </a:pPr>
            <a:r>
              <a:rPr sz="950" spc="20" dirty="0">
                <a:solidFill>
                  <a:srgbClr val="FFFFFF"/>
                </a:solidFill>
                <a:latin typeface="Calibri"/>
                <a:cs typeface="Calibri"/>
              </a:rPr>
              <a:t>COPD </a:t>
            </a:r>
            <a:r>
              <a:rPr sz="950" spc="10" dirty="0">
                <a:solidFill>
                  <a:srgbClr val="FFFFFF"/>
                </a:solidFill>
                <a:latin typeface="Calibri"/>
                <a:cs typeface="Calibri"/>
              </a:rPr>
              <a:t>primarily </a:t>
            </a:r>
            <a:r>
              <a:rPr sz="950" spc="20" dirty="0">
                <a:solidFill>
                  <a:srgbClr val="FFFFFF"/>
                </a:solidFill>
                <a:latin typeface="Calibri"/>
                <a:cs typeface="Calibri"/>
              </a:rPr>
              <a:t>affects </a:t>
            </a:r>
            <a:r>
              <a:rPr sz="950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950" spc="10" dirty="0">
                <a:solidFill>
                  <a:srgbClr val="FFFFFF"/>
                </a:solidFill>
                <a:latin typeface="Calibri"/>
                <a:cs typeface="Calibri"/>
              </a:rPr>
              <a:t>lungs </a:t>
            </a:r>
            <a:r>
              <a:rPr sz="950" spc="30" dirty="0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sz="950" spc="15" dirty="0">
                <a:solidFill>
                  <a:srgbClr val="FFFFFF"/>
                </a:solidFill>
                <a:latin typeface="Calibri"/>
                <a:cs typeface="Calibri"/>
              </a:rPr>
              <a:t>causes </a:t>
            </a:r>
            <a:r>
              <a:rPr sz="950" spc="20" dirty="0">
                <a:solidFill>
                  <a:srgbClr val="FFFFFF"/>
                </a:solidFill>
                <a:latin typeface="Calibri"/>
                <a:cs typeface="Calibri"/>
              </a:rPr>
              <a:t>symptoms such </a:t>
            </a:r>
            <a:r>
              <a:rPr sz="950" dirty="0">
                <a:solidFill>
                  <a:srgbClr val="FFFFFF"/>
                </a:solidFill>
                <a:latin typeface="Calibri"/>
                <a:cs typeface="Calibri"/>
              </a:rPr>
              <a:t>as </a:t>
            </a:r>
            <a:r>
              <a:rPr sz="950" spc="15" dirty="0">
                <a:solidFill>
                  <a:srgbClr val="FFFFFF"/>
                </a:solidFill>
                <a:latin typeface="Calibri"/>
                <a:cs typeface="Calibri"/>
              </a:rPr>
              <a:t>breathlessness, </a:t>
            </a:r>
            <a:r>
              <a:rPr sz="950" spc="10" dirty="0">
                <a:solidFill>
                  <a:srgbClr val="FFFFFF"/>
                </a:solidFill>
                <a:latin typeface="Calibri"/>
                <a:cs typeface="Calibri"/>
              </a:rPr>
              <a:t>chronic </a:t>
            </a:r>
            <a:r>
              <a:rPr sz="950" spc="15" dirty="0">
                <a:solidFill>
                  <a:srgbClr val="FFFFFF"/>
                </a:solidFill>
                <a:latin typeface="Calibri"/>
                <a:cs typeface="Calibri"/>
              </a:rPr>
              <a:t>cough </a:t>
            </a:r>
            <a:r>
              <a:rPr sz="950" spc="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950" spc="20" dirty="0">
                <a:solidFill>
                  <a:srgbClr val="FFFFFF"/>
                </a:solidFill>
                <a:latin typeface="Calibri"/>
                <a:cs typeface="Calibri"/>
              </a:rPr>
              <a:t> sputum</a:t>
            </a:r>
            <a:endParaRPr sz="950">
              <a:latin typeface="Calibri"/>
              <a:cs typeface="Calibri"/>
            </a:endParaRPr>
          </a:p>
          <a:p>
            <a:pPr marL="15240">
              <a:lnSpc>
                <a:spcPct val="100000"/>
              </a:lnSpc>
              <a:spcBef>
                <a:spcPts val="60"/>
              </a:spcBef>
            </a:pPr>
            <a:r>
              <a:rPr sz="950" spc="15" dirty="0">
                <a:solidFill>
                  <a:srgbClr val="FFFFFF"/>
                </a:solidFill>
                <a:latin typeface="Calibri"/>
                <a:cs typeface="Calibri"/>
              </a:rPr>
              <a:t>production (Global </a:t>
            </a:r>
            <a:r>
              <a:rPr sz="950" spc="5" dirty="0">
                <a:solidFill>
                  <a:srgbClr val="FFFFFF"/>
                </a:solidFill>
                <a:latin typeface="Calibri"/>
                <a:cs typeface="Calibri"/>
              </a:rPr>
              <a:t>Initiative </a:t>
            </a:r>
            <a:r>
              <a:rPr sz="950" spc="10" dirty="0">
                <a:solidFill>
                  <a:srgbClr val="FFFFFF"/>
                </a:solidFill>
                <a:latin typeface="Calibri"/>
                <a:cs typeface="Calibri"/>
              </a:rPr>
              <a:t>for </a:t>
            </a:r>
            <a:r>
              <a:rPr sz="950" spc="5" dirty="0">
                <a:solidFill>
                  <a:srgbClr val="FFFFFF"/>
                </a:solidFill>
                <a:latin typeface="Calibri"/>
                <a:cs typeface="Calibri"/>
              </a:rPr>
              <a:t>Chronic </a:t>
            </a:r>
            <a:r>
              <a:rPr sz="950" spc="15" dirty="0">
                <a:solidFill>
                  <a:srgbClr val="FFFFFF"/>
                </a:solidFill>
                <a:latin typeface="Calibri"/>
                <a:cs typeface="Calibri"/>
              </a:rPr>
              <a:t>Obstructive </a:t>
            </a:r>
            <a:r>
              <a:rPr sz="950" spc="25" dirty="0">
                <a:solidFill>
                  <a:srgbClr val="FFFFFF"/>
                </a:solidFill>
                <a:latin typeface="Calibri"/>
                <a:cs typeface="Calibri"/>
              </a:rPr>
              <a:t>Lung </a:t>
            </a:r>
            <a:r>
              <a:rPr sz="950" spc="10" dirty="0">
                <a:solidFill>
                  <a:srgbClr val="FFFFFF"/>
                </a:solidFill>
                <a:latin typeface="Calibri"/>
                <a:cs typeface="Calibri"/>
              </a:rPr>
              <a:t>Disease,</a:t>
            </a:r>
            <a:r>
              <a:rPr sz="950" spc="1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950" spc="25" dirty="0">
                <a:solidFill>
                  <a:srgbClr val="FFFFFF"/>
                </a:solidFill>
                <a:latin typeface="Calibri"/>
                <a:cs typeface="Calibri"/>
              </a:rPr>
              <a:t>2026)</a:t>
            </a:r>
            <a:r>
              <a:rPr sz="950" spc="25" dirty="0">
                <a:latin typeface="Calibri"/>
                <a:cs typeface="Calibri"/>
              </a:rPr>
              <a:t>.</a:t>
            </a:r>
            <a:endParaRPr sz="950">
              <a:latin typeface="Calibri"/>
              <a:cs typeface="Calibri"/>
            </a:endParaRPr>
          </a:p>
        </p:txBody>
      </p:sp>
      <p:pic>
        <p:nvPicPr>
          <p:cNvPr id="29" name="Audio 28">
            <a:hlinkClick r:id="" action="ppaction://media"/>
            <a:extLst>
              <a:ext uri="{FF2B5EF4-FFF2-40B4-BE49-F238E27FC236}">
                <a16:creationId xmlns:a16="http://schemas.microsoft.com/office/drawing/2014/main" id="{9F67E736-DF55-0573-82FC-D56AB1ED02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61"/>
    </mc:Choice>
    <mc:Fallback xmlns="">
      <p:transition spd="slow" advTm="64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172910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C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AR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PL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 N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·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1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F</a:t>
            </a:r>
            <a:r>
              <a:rPr sz="1250" b="1" spc="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3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517588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5" dirty="0">
                <a:solidFill>
                  <a:srgbClr val="20295C"/>
                </a:solidFill>
                <a:latin typeface="Cambria"/>
                <a:cs typeface="Cambria"/>
              </a:rPr>
              <a:t>Lifestyle 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and </a:t>
            </a: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Health</a:t>
            </a:r>
            <a:r>
              <a:rPr sz="3000" spc="1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15" dirty="0">
                <a:solidFill>
                  <a:srgbClr val="20295C"/>
                </a:solidFill>
                <a:latin typeface="Cambria"/>
                <a:cs typeface="Cambria"/>
              </a:rPr>
              <a:t>Behavior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1466850"/>
            <a:ext cx="2162175" cy="2324100"/>
          </a:xfrm>
          <a:custGeom>
            <a:avLst/>
            <a:gdLst/>
            <a:ahLst/>
            <a:cxnLst/>
            <a:rect l="l" t="t" r="r" b="b"/>
            <a:pathLst>
              <a:path w="2162175" h="2324100">
                <a:moveTo>
                  <a:pt x="2098040" y="0"/>
                </a:moveTo>
                <a:lnTo>
                  <a:pt x="64134" y="0"/>
                </a:lnTo>
                <a:lnTo>
                  <a:pt x="39170" y="5038"/>
                </a:lnTo>
                <a:lnTo>
                  <a:pt x="18784" y="18780"/>
                </a:lnTo>
                <a:lnTo>
                  <a:pt x="5040" y="39165"/>
                </a:lnTo>
                <a:lnTo>
                  <a:pt x="0" y="64135"/>
                </a:lnTo>
                <a:lnTo>
                  <a:pt x="0" y="2259965"/>
                </a:lnTo>
                <a:lnTo>
                  <a:pt x="5040" y="2284934"/>
                </a:lnTo>
                <a:lnTo>
                  <a:pt x="18784" y="2305319"/>
                </a:lnTo>
                <a:lnTo>
                  <a:pt x="39170" y="2319061"/>
                </a:lnTo>
                <a:lnTo>
                  <a:pt x="64134" y="2324100"/>
                </a:lnTo>
                <a:lnTo>
                  <a:pt x="2098040" y="2324100"/>
                </a:lnTo>
                <a:lnTo>
                  <a:pt x="2123009" y="2319061"/>
                </a:lnTo>
                <a:lnTo>
                  <a:pt x="2143394" y="2305319"/>
                </a:lnTo>
                <a:lnTo>
                  <a:pt x="2157136" y="2284934"/>
                </a:lnTo>
                <a:lnTo>
                  <a:pt x="2162175" y="2259965"/>
                </a:lnTo>
                <a:lnTo>
                  <a:pt x="2162175" y="64135"/>
                </a:lnTo>
                <a:lnTo>
                  <a:pt x="2157136" y="39165"/>
                </a:lnTo>
                <a:lnTo>
                  <a:pt x="2143394" y="18780"/>
                </a:lnTo>
                <a:lnTo>
                  <a:pt x="2123009" y="5038"/>
                </a:lnTo>
                <a:lnTo>
                  <a:pt x="209804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57300" y="1666875"/>
            <a:ext cx="552450" cy="542925"/>
          </a:xfrm>
          <a:custGeom>
            <a:avLst/>
            <a:gdLst/>
            <a:ahLst/>
            <a:cxnLst/>
            <a:rect l="l" t="t" r="r" b="b"/>
            <a:pathLst>
              <a:path w="552450" h="542925">
                <a:moveTo>
                  <a:pt x="276225" y="0"/>
                </a:moveTo>
                <a:lnTo>
                  <a:pt x="226580" y="4373"/>
                </a:lnTo>
                <a:lnTo>
                  <a:pt x="179852" y="16982"/>
                </a:lnTo>
                <a:lnTo>
                  <a:pt x="136821" y="37060"/>
                </a:lnTo>
                <a:lnTo>
                  <a:pt x="98268" y="63839"/>
                </a:lnTo>
                <a:lnTo>
                  <a:pt x="64973" y="96552"/>
                </a:lnTo>
                <a:lnTo>
                  <a:pt x="37718" y="134431"/>
                </a:lnTo>
                <a:lnTo>
                  <a:pt x="17284" y="176711"/>
                </a:lnTo>
                <a:lnTo>
                  <a:pt x="4451" y="222622"/>
                </a:lnTo>
                <a:lnTo>
                  <a:pt x="0" y="271399"/>
                </a:lnTo>
                <a:lnTo>
                  <a:pt x="4451" y="320213"/>
                </a:lnTo>
                <a:lnTo>
                  <a:pt x="17284" y="366154"/>
                </a:lnTo>
                <a:lnTo>
                  <a:pt x="37718" y="408455"/>
                </a:lnTo>
                <a:lnTo>
                  <a:pt x="64973" y="446350"/>
                </a:lnTo>
                <a:lnTo>
                  <a:pt x="98268" y="479074"/>
                </a:lnTo>
                <a:lnTo>
                  <a:pt x="136821" y="505859"/>
                </a:lnTo>
                <a:lnTo>
                  <a:pt x="179852" y="525940"/>
                </a:lnTo>
                <a:lnTo>
                  <a:pt x="226580" y="538551"/>
                </a:lnTo>
                <a:lnTo>
                  <a:pt x="276225" y="542925"/>
                </a:lnTo>
                <a:lnTo>
                  <a:pt x="325869" y="538551"/>
                </a:lnTo>
                <a:lnTo>
                  <a:pt x="372597" y="525940"/>
                </a:lnTo>
                <a:lnTo>
                  <a:pt x="415628" y="505859"/>
                </a:lnTo>
                <a:lnTo>
                  <a:pt x="454181" y="479074"/>
                </a:lnTo>
                <a:lnTo>
                  <a:pt x="487476" y="446350"/>
                </a:lnTo>
                <a:lnTo>
                  <a:pt x="514730" y="408455"/>
                </a:lnTo>
                <a:lnTo>
                  <a:pt x="535165" y="366154"/>
                </a:lnTo>
                <a:lnTo>
                  <a:pt x="547998" y="320213"/>
                </a:lnTo>
                <a:lnTo>
                  <a:pt x="552450" y="271399"/>
                </a:lnTo>
                <a:lnTo>
                  <a:pt x="547998" y="222622"/>
                </a:lnTo>
                <a:lnTo>
                  <a:pt x="535165" y="176711"/>
                </a:lnTo>
                <a:lnTo>
                  <a:pt x="514731" y="134431"/>
                </a:lnTo>
                <a:lnTo>
                  <a:pt x="487476" y="96552"/>
                </a:lnTo>
                <a:lnTo>
                  <a:pt x="454181" y="63839"/>
                </a:lnTo>
                <a:lnTo>
                  <a:pt x="415628" y="37060"/>
                </a:lnTo>
                <a:lnTo>
                  <a:pt x="372597" y="16982"/>
                </a:lnTo>
                <a:lnTo>
                  <a:pt x="325869" y="4373"/>
                </a:lnTo>
                <a:lnTo>
                  <a:pt x="276225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52219" y="1830006"/>
            <a:ext cx="57340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0295C"/>
                </a:solidFill>
                <a:latin typeface="Calibri"/>
                <a:cs typeface="Calibri"/>
              </a:rPr>
              <a:t>Smoking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724150" y="1466850"/>
            <a:ext cx="2162175" cy="2324100"/>
          </a:xfrm>
          <a:custGeom>
            <a:avLst/>
            <a:gdLst/>
            <a:ahLst/>
            <a:cxnLst/>
            <a:rect l="l" t="t" r="r" b="b"/>
            <a:pathLst>
              <a:path w="2162175" h="2324100">
                <a:moveTo>
                  <a:pt x="2098040" y="0"/>
                </a:moveTo>
                <a:lnTo>
                  <a:pt x="64135" y="0"/>
                </a:lnTo>
                <a:lnTo>
                  <a:pt x="39165" y="5038"/>
                </a:lnTo>
                <a:lnTo>
                  <a:pt x="18780" y="18780"/>
                </a:lnTo>
                <a:lnTo>
                  <a:pt x="5038" y="39165"/>
                </a:lnTo>
                <a:lnTo>
                  <a:pt x="0" y="64135"/>
                </a:lnTo>
                <a:lnTo>
                  <a:pt x="0" y="2259965"/>
                </a:lnTo>
                <a:lnTo>
                  <a:pt x="5038" y="2284934"/>
                </a:lnTo>
                <a:lnTo>
                  <a:pt x="18780" y="2305319"/>
                </a:lnTo>
                <a:lnTo>
                  <a:pt x="39165" y="2319061"/>
                </a:lnTo>
                <a:lnTo>
                  <a:pt x="64135" y="2324100"/>
                </a:lnTo>
                <a:lnTo>
                  <a:pt x="2098040" y="2324100"/>
                </a:lnTo>
                <a:lnTo>
                  <a:pt x="2123009" y="2319061"/>
                </a:lnTo>
                <a:lnTo>
                  <a:pt x="2143394" y="2305319"/>
                </a:lnTo>
                <a:lnTo>
                  <a:pt x="2157136" y="2284934"/>
                </a:lnTo>
                <a:lnTo>
                  <a:pt x="2162175" y="2259965"/>
                </a:lnTo>
                <a:lnTo>
                  <a:pt x="2162175" y="64135"/>
                </a:lnTo>
                <a:lnTo>
                  <a:pt x="2157136" y="39165"/>
                </a:lnTo>
                <a:lnTo>
                  <a:pt x="2143394" y="18780"/>
                </a:lnTo>
                <a:lnTo>
                  <a:pt x="2123009" y="5038"/>
                </a:lnTo>
                <a:lnTo>
                  <a:pt x="209804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533775" y="1666875"/>
            <a:ext cx="542925" cy="542925"/>
          </a:xfrm>
          <a:custGeom>
            <a:avLst/>
            <a:gdLst/>
            <a:ahLst/>
            <a:cxnLst/>
            <a:rect l="l" t="t" r="r" b="b"/>
            <a:pathLst>
              <a:path w="542925" h="542925">
                <a:moveTo>
                  <a:pt x="271525" y="0"/>
                </a:moveTo>
                <a:lnTo>
                  <a:pt x="222711" y="4373"/>
                </a:lnTo>
                <a:lnTo>
                  <a:pt x="176770" y="16982"/>
                </a:lnTo>
                <a:lnTo>
                  <a:pt x="134469" y="37060"/>
                </a:lnTo>
                <a:lnTo>
                  <a:pt x="96574" y="63839"/>
                </a:lnTo>
                <a:lnTo>
                  <a:pt x="63850" y="96552"/>
                </a:lnTo>
                <a:lnTo>
                  <a:pt x="37065" y="134431"/>
                </a:lnTo>
                <a:lnTo>
                  <a:pt x="16984" y="176711"/>
                </a:lnTo>
                <a:lnTo>
                  <a:pt x="4373" y="222622"/>
                </a:lnTo>
                <a:lnTo>
                  <a:pt x="0" y="271399"/>
                </a:lnTo>
                <a:lnTo>
                  <a:pt x="4373" y="320213"/>
                </a:lnTo>
                <a:lnTo>
                  <a:pt x="16984" y="366154"/>
                </a:lnTo>
                <a:lnTo>
                  <a:pt x="37065" y="408455"/>
                </a:lnTo>
                <a:lnTo>
                  <a:pt x="63850" y="446350"/>
                </a:lnTo>
                <a:lnTo>
                  <a:pt x="96574" y="479074"/>
                </a:lnTo>
                <a:lnTo>
                  <a:pt x="134469" y="505859"/>
                </a:lnTo>
                <a:lnTo>
                  <a:pt x="176770" y="525940"/>
                </a:lnTo>
                <a:lnTo>
                  <a:pt x="222711" y="538551"/>
                </a:lnTo>
                <a:lnTo>
                  <a:pt x="271525" y="542925"/>
                </a:lnTo>
                <a:lnTo>
                  <a:pt x="320302" y="538551"/>
                </a:lnTo>
                <a:lnTo>
                  <a:pt x="366213" y="525940"/>
                </a:lnTo>
                <a:lnTo>
                  <a:pt x="408493" y="505859"/>
                </a:lnTo>
                <a:lnTo>
                  <a:pt x="446372" y="479074"/>
                </a:lnTo>
                <a:lnTo>
                  <a:pt x="479085" y="446350"/>
                </a:lnTo>
                <a:lnTo>
                  <a:pt x="505864" y="408455"/>
                </a:lnTo>
                <a:lnTo>
                  <a:pt x="525942" y="366154"/>
                </a:lnTo>
                <a:lnTo>
                  <a:pt x="538551" y="320213"/>
                </a:lnTo>
                <a:lnTo>
                  <a:pt x="542925" y="271399"/>
                </a:lnTo>
                <a:lnTo>
                  <a:pt x="538551" y="222622"/>
                </a:lnTo>
                <a:lnTo>
                  <a:pt x="525942" y="176711"/>
                </a:lnTo>
                <a:lnTo>
                  <a:pt x="505864" y="134431"/>
                </a:lnTo>
                <a:lnTo>
                  <a:pt x="479085" y="96552"/>
                </a:lnTo>
                <a:lnTo>
                  <a:pt x="446372" y="63839"/>
                </a:lnTo>
                <a:lnTo>
                  <a:pt x="408493" y="37060"/>
                </a:lnTo>
                <a:lnTo>
                  <a:pt x="366213" y="16982"/>
                </a:lnTo>
                <a:lnTo>
                  <a:pt x="320302" y="4373"/>
                </a:lnTo>
                <a:lnTo>
                  <a:pt x="271525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640709" y="1802447"/>
            <a:ext cx="33591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10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400" b="1" spc="2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400" b="1" spc="-3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400" b="1" spc="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3225" y="2607541"/>
            <a:ext cx="1701164" cy="635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1200"/>
              </a:lnSpc>
              <a:spcBef>
                <a:spcPts val="95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Regularly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eats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processed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foods;</a:t>
            </a:r>
            <a:r>
              <a:rPr sz="900" spc="-9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20" dirty="0">
                <a:solidFill>
                  <a:srgbClr val="1B1F29"/>
                </a:solidFill>
                <a:latin typeface="Calibri"/>
                <a:cs typeface="Calibri"/>
              </a:rPr>
              <a:t>BMI 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27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kg/m².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A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healthier, balanced diet 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could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support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general health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 weight.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991100" y="1466850"/>
            <a:ext cx="2162175" cy="2324100"/>
          </a:xfrm>
          <a:custGeom>
            <a:avLst/>
            <a:gdLst/>
            <a:ahLst/>
            <a:cxnLst/>
            <a:rect l="l" t="t" r="r" b="b"/>
            <a:pathLst>
              <a:path w="2162175" h="2324100">
                <a:moveTo>
                  <a:pt x="2098040" y="0"/>
                </a:moveTo>
                <a:lnTo>
                  <a:pt x="64135" y="0"/>
                </a:lnTo>
                <a:lnTo>
                  <a:pt x="39165" y="5038"/>
                </a:lnTo>
                <a:lnTo>
                  <a:pt x="18780" y="18780"/>
                </a:lnTo>
                <a:lnTo>
                  <a:pt x="5038" y="39165"/>
                </a:lnTo>
                <a:lnTo>
                  <a:pt x="0" y="64135"/>
                </a:lnTo>
                <a:lnTo>
                  <a:pt x="0" y="2259965"/>
                </a:lnTo>
                <a:lnTo>
                  <a:pt x="5038" y="2284934"/>
                </a:lnTo>
                <a:lnTo>
                  <a:pt x="18780" y="2305319"/>
                </a:lnTo>
                <a:lnTo>
                  <a:pt x="39165" y="2319061"/>
                </a:lnTo>
                <a:lnTo>
                  <a:pt x="64135" y="2324100"/>
                </a:lnTo>
                <a:lnTo>
                  <a:pt x="2098040" y="2324100"/>
                </a:lnTo>
                <a:lnTo>
                  <a:pt x="2123009" y="2319061"/>
                </a:lnTo>
                <a:lnTo>
                  <a:pt x="2143394" y="2305319"/>
                </a:lnTo>
                <a:lnTo>
                  <a:pt x="2157136" y="2284934"/>
                </a:lnTo>
                <a:lnTo>
                  <a:pt x="2162175" y="2259965"/>
                </a:lnTo>
                <a:lnTo>
                  <a:pt x="2162175" y="64135"/>
                </a:lnTo>
                <a:lnTo>
                  <a:pt x="2157136" y="39165"/>
                </a:lnTo>
                <a:lnTo>
                  <a:pt x="2143394" y="18780"/>
                </a:lnTo>
                <a:lnTo>
                  <a:pt x="2123009" y="5038"/>
                </a:lnTo>
                <a:lnTo>
                  <a:pt x="209804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00725" y="1666875"/>
            <a:ext cx="542925" cy="542925"/>
          </a:xfrm>
          <a:custGeom>
            <a:avLst/>
            <a:gdLst/>
            <a:ahLst/>
            <a:cxnLst/>
            <a:rect l="l" t="t" r="r" b="b"/>
            <a:pathLst>
              <a:path w="542925" h="542925">
                <a:moveTo>
                  <a:pt x="271525" y="0"/>
                </a:moveTo>
                <a:lnTo>
                  <a:pt x="222711" y="4373"/>
                </a:lnTo>
                <a:lnTo>
                  <a:pt x="176770" y="16982"/>
                </a:lnTo>
                <a:lnTo>
                  <a:pt x="134469" y="37060"/>
                </a:lnTo>
                <a:lnTo>
                  <a:pt x="96574" y="63839"/>
                </a:lnTo>
                <a:lnTo>
                  <a:pt x="63850" y="96552"/>
                </a:lnTo>
                <a:lnTo>
                  <a:pt x="37065" y="134431"/>
                </a:lnTo>
                <a:lnTo>
                  <a:pt x="16984" y="176711"/>
                </a:lnTo>
                <a:lnTo>
                  <a:pt x="4373" y="222622"/>
                </a:lnTo>
                <a:lnTo>
                  <a:pt x="0" y="271399"/>
                </a:lnTo>
                <a:lnTo>
                  <a:pt x="4373" y="320213"/>
                </a:lnTo>
                <a:lnTo>
                  <a:pt x="16984" y="366154"/>
                </a:lnTo>
                <a:lnTo>
                  <a:pt x="37065" y="408455"/>
                </a:lnTo>
                <a:lnTo>
                  <a:pt x="63850" y="446350"/>
                </a:lnTo>
                <a:lnTo>
                  <a:pt x="96574" y="479074"/>
                </a:lnTo>
                <a:lnTo>
                  <a:pt x="134469" y="505859"/>
                </a:lnTo>
                <a:lnTo>
                  <a:pt x="176770" y="525940"/>
                </a:lnTo>
                <a:lnTo>
                  <a:pt x="222711" y="538551"/>
                </a:lnTo>
                <a:lnTo>
                  <a:pt x="271525" y="542925"/>
                </a:lnTo>
                <a:lnTo>
                  <a:pt x="320302" y="538551"/>
                </a:lnTo>
                <a:lnTo>
                  <a:pt x="366213" y="525940"/>
                </a:lnTo>
                <a:lnTo>
                  <a:pt x="408493" y="505859"/>
                </a:lnTo>
                <a:lnTo>
                  <a:pt x="446372" y="479074"/>
                </a:lnTo>
                <a:lnTo>
                  <a:pt x="479085" y="446350"/>
                </a:lnTo>
                <a:lnTo>
                  <a:pt x="505864" y="408455"/>
                </a:lnTo>
                <a:lnTo>
                  <a:pt x="525942" y="366154"/>
                </a:lnTo>
                <a:lnTo>
                  <a:pt x="538551" y="320213"/>
                </a:lnTo>
                <a:lnTo>
                  <a:pt x="542925" y="271399"/>
                </a:lnTo>
                <a:lnTo>
                  <a:pt x="538551" y="222622"/>
                </a:lnTo>
                <a:lnTo>
                  <a:pt x="525942" y="176711"/>
                </a:lnTo>
                <a:lnTo>
                  <a:pt x="505864" y="134431"/>
                </a:lnTo>
                <a:lnTo>
                  <a:pt x="479085" y="96552"/>
                </a:lnTo>
                <a:lnTo>
                  <a:pt x="446372" y="63839"/>
                </a:lnTo>
                <a:lnTo>
                  <a:pt x="408493" y="37060"/>
                </a:lnTo>
                <a:lnTo>
                  <a:pt x="366213" y="16982"/>
                </a:lnTo>
                <a:lnTo>
                  <a:pt x="320302" y="4373"/>
                </a:lnTo>
                <a:lnTo>
                  <a:pt x="271525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212460" y="2876273"/>
            <a:ext cx="1550035" cy="63563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Very </a:t>
            </a:r>
            <a:r>
              <a:rPr sz="900" spc="10" dirty="0">
                <a:solidFill>
                  <a:srgbClr val="1B1F29"/>
                </a:solidFill>
                <a:latin typeface="Calibri"/>
                <a:cs typeface="Calibri"/>
              </a:rPr>
              <a:t>little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exercise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due</a:t>
            </a:r>
            <a:r>
              <a:rPr sz="900" spc="-114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to</a:t>
            </a:r>
            <a:endParaRPr sz="900">
              <a:latin typeface="Calibri"/>
              <a:cs typeface="Calibri"/>
            </a:endParaRPr>
          </a:p>
          <a:p>
            <a:pPr marL="12700" marR="5080">
              <a:lnSpc>
                <a:spcPts val="1200"/>
              </a:lnSpc>
              <a:spcBef>
                <a:spcPts val="6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breathlessness, risking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reduced 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muscle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strength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fitness</a:t>
            </a:r>
            <a:r>
              <a:rPr sz="900" spc="-1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over  </a:t>
            </a:r>
            <a:r>
              <a:rPr sz="900" spc="10" dirty="0">
                <a:solidFill>
                  <a:srgbClr val="1B1F29"/>
                </a:solidFill>
                <a:latin typeface="Calibri"/>
                <a:cs typeface="Calibri"/>
              </a:rPr>
              <a:t>time.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258050" y="1466850"/>
            <a:ext cx="2162175" cy="2324100"/>
          </a:xfrm>
          <a:custGeom>
            <a:avLst/>
            <a:gdLst/>
            <a:ahLst/>
            <a:cxnLst/>
            <a:rect l="l" t="t" r="r" b="b"/>
            <a:pathLst>
              <a:path w="2162175" h="2324100">
                <a:moveTo>
                  <a:pt x="2098040" y="0"/>
                </a:moveTo>
                <a:lnTo>
                  <a:pt x="64134" y="0"/>
                </a:lnTo>
                <a:lnTo>
                  <a:pt x="39165" y="5038"/>
                </a:lnTo>
                <a:lnTo>
                  <a:pt x="18780" y="18780"/>
                </a:lnTo>
                <a:lnTo>
                  <a:pt x="5038" y="39165"/>
                </a:lnTo>
                <a:lnTo>
                  <a:pt x="0" y="64135"/>
                </a:lnTo>
                <a:lnTo>
                  <a:pt x="0" y="2259965"/>
                </a:lnTo>
                <a:lnTo>
                  <a:pt x="5038" y="2284934"/>
                </a:lnTo>
                <a:lnTo>
                  <a:pt x="18780" y="2305319"/>
                </a:lnTo>
                <a:lnTo>
                  <a:pt x="39165" y="2319061"/>
                </a:lnTo>
                <a:lnTo>
                  <a:pt x="64134" y="2324100"/>
                </a:lnTo>
                <a:lnTo>
                  <a:pt x="2098040" y="2324100"/>
                </a:lnTo>
                <a:lnTo>
                  <a:pt x="2123009" y="2319061"/>
                </a:lnTo>
                <a:lnTo>
                  <a:pt x="2143394" y="2305319"/>
                </a:lnTo>
                <a:lnTo>
                  <a:pt x="2157136" y="2284934"/>
                </a:lnTo>
                <a:lnTo>
                  <a:pt x="2162175" y="2259965"/>
                </a:lnTo>
                <a:lnTo>
                  <a:pt x="2162175" y="64135"/>
                </a:lnTo>
                <a:lnTo>
                  <a:pt x="2157136" y="39165"/>
                </a:lnTo>
                <a:lnTo>
                  <a:pt x="2143394" y="18780"/>
                </a:lnTo>
                <a:lnTo>
                  <a:pt x="2123009" y="5038"/>
                </a:lnTo>
                <a:lnTo>
                  <a:pt x="209804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067675" y="1666875"/>
            <a:ext cx="542925" cy="542925"/>
          </a:xfrm>
          <a:custGeom>
            <a:avLst/>
            <a:gdLst/>
            <a:ahLst/>
            <a:cxnLst/>
            <a:rect l="l" t="t" r="r" b="b"/>
            <a:pathLst>
              <a:path w="542925" h="542925">
                <a:moveTo>
                  <a:pt x="271525" y="0"/>
                </a:moveTo>
                <a:lnTo>
                  <a:pt x="222711" y="4373"/>
                </a:lnTo>
                <a:lnTo>
                  <a:pt x="176770" y="16982"/>
                </a:lnTo>
                <a:lnTo>
                  <a:pt x="134469" y="37060"/>
                </a:lnTo>
                <a:lnTo>
                  <a:pt x="96574" y="63839"/>
                </a:lnTo>
                <a:lnTo>
                  <a:pt x="63850" y="96552"/>
                </a:lnTo>
                <a:lnTo>
                  <a:pt x="37065" y="134431"/>
                </a:lnTo>
                <a:lnTo>
                  <a:pt x="16984" y="176711"/>
                </a:lnTo>
                <a:lnTo>
                  <a:pt x="4373" y="222622"/>
                </a:lnTo>
                <a:lnTo>
                  <a:pt x="0" y="271399"/>
                </a:lnTo>
                <a:lnTo>
                  <a:pt x="4373" y="320213"/>
                </a:lnTo>
                <a:lnTo>
                  <a:pt x="16984" y="366154"/>
                </a:lnTo>
                <a:lnTo>
                  <a:pt x="37065" y="408455"/>
                </a:lnTo>
                <a:lnTo>
                  <a:pt x="63850" y="446350"/>
                </a:lnTo>
                <a:lnTo>
                  <a:pt x="96574" y="479074"/>
                </a:lnTo>
                <a:lnTo>
                  <a:pt x="134469" y="505859"/>
                </a:lnTo>
                <a:lnTo>
                  <a:pt x="176770" y="525940"/>
                </a:lnTo>
                <a:lnTo>
                  <a:pt x="222711" y="538551"/>
                </a:lnTo>
                <a:lnTo>
                  <a:pt x="271525" y="542925"/>
                </a:lnTo>
                <a:lnTo>
                  <a:pt x="320302" y="538551"/>
                </a:lnTo>
                <a:lnTo>
                  <a:pt x="366213" y="525940"/>
                </a:lnTo>
                <a:lnTo>
                  <a:pt x="408493" y="505859"/>
                </a:lnTo>
                <a:lnTo>
                  <a:pt x="446372" y="479074"/>
                </a:lnTo>
                <a:lnTo>
                  <a:pt x="479085" y="446350"/>
                </a:lnTo>
                <a:lnTo>
                  <a:pt x="505864" y="408455"/>
                </a:lnTo>
                <a:lnTo>
                  <a:pt x="525942" y="366154"/>
                </a:lnTo>
                <a:lnTo>
                  <a:pt x="538551" y="320213"/>
                </a:lnTo>
                <a:lnTo>
                  <a:pt x="542925" y="271399"/>
                </a:lnTo>
                <a:lnTo>
                  <a:pt x="538551" y="222622"/>
                </a:lnTo>
                <a:lnTo>
                  <a:pt x="525942" y="176711"/>
                </a:lnTo>
                <a:lnTo>
                  <a:pt x="505864" y="134431"/>
                </a:lnTo>
                <a:lnTo>
                  <a:pt x="479085" y="96552"/>
                </a:lnTo>
                <a:lnTo>
                  <a:pt x="446372" y="63839"/>
                </a:lnTo>
                <a:lnTo>
                  <a:pt x="408493" y="37060"/>
                </a:lnTo>
                <a:lnTo>
                  <a:pt x="366213" y="16982"/>
                </a:lnTo>
                <a:lnTo>
                  <a:pt x="320302" y="4373"/>
                </a:lnTo>
                <a:lnTo>
                  <a:pt x="271525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481951" y="2951860"/>
            <a:ext cx="1650364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200"/>
              </a:lnSpc>
              <a:spcBef>
                <a:spcPts val="10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Coughing and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breathing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difficulties 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may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disturb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sleep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—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should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be 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discussed </a:t>
            </a:r>
            <a:r>
              <a:rPr sz="900" spc="-30" dirty="0">
                <a:solidFill>
                  <a:srgbClr val="1B1F29"/>
                </a:solidFill>
                <a:latin typeface="Calibri"/>
                <a:cs typeface="Calibri"/>
              </a:rPr>
              <a:t>at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health</a:t>
            </a:r>
            <a:r>
              <a:rPr sz="900" spc="2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reviews.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9525000" y="1466850"/>
            <a:ext cx="2162175" cy="2324100"/>
          </a:xfrm>
          <a:custGeom>
            <a:avLst/>
            <a:gdLst/>
            <a:ahLst/>
            <a:cxnLst/>
            <a:rect l="l" t="t" r="r" b="b"/>
            <a:pathLst>
              <a:path w="2162175" h="2324100">
                <a:moveTo>
                  <a:pt x="2098040" y="0"/>
                </a:moveTo>
                <a:lnTo>
                  <a:pt x="64134" y="0"/>
                </a:lnTo>
                <a:lnTo>
                  <a:pt x="39165" y="5038"/>
                </a:lnTo>
                <a:lnTo>
                  <a:pt x="18780" y="18780"/>
                </a:lnTo>
                <a:lnTo>
                  <a:pt x="5038" y="39165"/>
                </a:lnTo>
                <a:lnTo>
                  <a:pt x="0" y="64135"/>
                </a:lnTo>
                <a:lnTo>
                  <a:pt x="0" y="2259965"/>
                </a:lnTo>
                <a:lnTo>
                  <a:pt x="5038" y="2284934"/>
                </a:lnTo>
                <a:lnTo>
                  <a:pt x="18780" y="2305319"/>
                </a:lnTo>
                <a:lnTo>
                  <a:pt x="39165" y="2319061"/>
                </a:lnTo>
                <a:lnTo>
                  <a:pt x="64134" y="2324100"/>
                </a:lnTo>
                <a:lnTo>
                  <a:pt x="2098040" y="2324100"/>
                </a:lnTo>
                <a:lnTo>
                  <a:pt x="2123009" y="2319061"/>
                </a:lnTo>
                <a:lnTo>
                  <a:pt x="2143394" y="2305319"/>
                </a:lnTo>
                <a:lnTo>
                  <a:pt x="2157136" y="2284934"/>
                </a:lnTo>
                <a:lnTo>
                  <a:pt x="2162175" y="2259965"/>
                </a:lnTo>
                <a:lnTo>
                  <a:pt x="2162175" y="64135"/>
                </a:lnTo>
                <a:lnTo>
                  <a:pt x="2157136" y="39165"/>
                </a:lnTo>
                <a:lnTo>
                  <a:pt x="2143394" y="18780"/>
                </a:lnTo>
                <a:lnTo>
                  <a:pt x="2123009" y="5038"/>
                </a:lnTo>
                <a:lnTo>
                  <a:pt x="209804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334625" y="1666875"/>
            <a:ext cx="542925" cy="542925"/>
          </a:xfrm>
          <a:custGeom>
            <a:avLst/>
            <a:gdLst/>
            <a:ahLst/>
            <a:cxnLst/>
            <a:rect l="l" t="t" r="r" b="b"/>
            <a:pathLst>
              <a:path w="542925" h="542925">
                <a:moveTo>
                  <a:pt x="271525" y="0"/>
                </a:moveTo>
                <a:lnTo>
                  <a:pt x="222711" y="4373"/>
                </a:lnTo>
                <a:lnTo>
                  <a:pt x="176770" y="16982"/>
                </a:lnTo>
                <a:lnTo>
                  <a:pt x="134469" y="37060"/>
                </a:lnTo>
                <a:lnTo>
                  <a:pt x="96574" y="63839"/>
                </a:lnTo>
                <a:lnTo>
                  <a:pt x="63850" y="96552"/>
                </a:lnTo>
                <a:lnTo>
                  <a:pt x="37065" y="134431"/>
                </a:lnTo>
                <a:lnTo>
                  <a:pt x="16984" y="176711"/>
                </a:lnTo>
                <a:lnTo>
                  <a:pt x="4373" y="222622"/>
                </a:lnTo>
                <a:lnTo>
                  <a:pt x="0" y="271399"/>
                </a:lnTo>
                <a:lnTo>
                  <a:pt x="4373" y="320213"/>
                </a:lnTo>
                <a:lnTo>
                  <a:pt x="16984" y="366154"/>
                </a:lnTo>
                <a:lnTo>
                  <a:pt x="37065" y="408455"/>
                </a:lnTo>
                <a:lnTo>
                  <a:pt x="63850" y="446350"/>
                </a:lnTo>
                <a:lnTo>
                  <a:pt x="96574" y="479074"/>
                </a:lnTo>
                <a:lnTo>
                  <a:pt x="134469" y="505859"/>
                </a:lnTo>
                <a:lnTo>
                  <a:pt x="176770" y="525940"/>
                </a:lnTo>
                <a:lnTo>
                  <a:pt x="222711" y="538551"/>
                </a:lnTo>
                <a:lnTo>
                  <a:pt x="271525" y="542925"/>
                </a:lnTo>
                <a:lnTo>
                  <a:pt x="320302" y="538551"/>
                </a:lnTo>
                <a:lnTo>
                  <a:pt x="366213" y="525940"/>
                </a:lnTo>
                <a:lnTo>
                  <a:pt x="408493" y="505859"/>
                </a:lnTo>
                <a:lnTo>
                  <a:pt x="446372" y="479074"/>
                </a:lnTo>
                <a:lnTo>
                  <a:pt x="479085" y="446350"/>
                </a:lnTo>
                <a:lnTo>
                  <a:pt x="505864" y="408455"/>
                </a:lnTo>
                <a:lnTo>
                  <a:pt x="525942" y="366154"/>
                </a:lnTo>
                <a:lnTo>
                  <a:pt x="538551" y="320213"/>
                </a:lnTo>
                <a:lnTo>
                  <a:pt x="542925" y="271399"/>
                </a:lnTo>
                <a:lnTo>
                  <a:pt x="538551" y="222622"/>
                </a:lnTo>
                <a:lnTo>
                  <a:pt x="525942" y="176711"/>
                </a:lnTo>
                <a:lnTo>
                  <a:pt x="505864" y="134431"/>
                </a:lnTo>
                <a:lnTo>
                  <a:pt x="479085" y="96552"/>
                </a:lnTo>
                <a:lnTo>
                  <a:pt x="446372" y="63839"/>
                </a:lnTo>
                <a:lnTo>
                  <a:pt x="408493" y="37060"/>
                </a:lnTo>
                <a:lnTo>
                  <a:pt x="366213" y="16982"/>
                </a:lnTo>
                <a:lnTo>
                  <a:pt x="320302" y="4373"/>
                </a:lnTo>
                <a:lnTo>
                  <a:pt x="271525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0362945" y="1830006"/>
            <a:ext cx="501650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2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1200" b="1" spc="-55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b="1" spc="2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200" b="1" spc="30" dirty="0">
                <a:solidFill>
                  <a:srgbClr val="FFFFFF"/>
                </a:solidFill>
                <a:latin typeface="Calibri"/>
                <a:cs typeface="Calibri"/>
              </a:rPr>
              <a:t>h</a:t>
            </a:r>
            <a:r>
              <a:rPr sz="1200" b="1" spc="-45" dirty="0">
                <a:solidFill>
                  <a:srgbClr val="FFFFFF"/>
                </a:solidFill>
                <a:latin typeface="Calibri"/>
                <a:cs typeface="Calibri"/>
              </a:rPr>
              <a:t>o</a:t>
            </a:r>
            <a:r>
              <a:rPr sz="1200" b="1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751441" y="3027636"/>
            <a:ext cx="1656080" cy="33147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5"/>
              </a:spcBef>
            </a:pP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No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significant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alcohol</a:t>
            </a:r>
            <a:r>
              <a:rPr sz="900" spc="-9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consumption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reported.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561975" y="4162425"/>
            <a:ext cx="11191875" cy="2038350"/>
          </a:xfrm>
          <a:custGeom>
            <a:avLst/>
            <a:gdLst/>
            <a:ahLst/>
            <a:cxnLst/>
            <a:rect l="l" t="t" r="r" b="b"/>
            <a:pathLst>
              <a:path w="11191875" h="2038350">
                <a:moveTo>
                  <a:pt x="11114151" y="0"/>
                </a:moveTo>
                <a:lnTo>
                  <a:pt x="77660" y="0"/>
                </a:lnTo>
                <a:lnTo>
                  <a:pt x="47432" y="6105"/>
                </a:lnTo>
                <a:lnTo>
                  <a:pt x="22747" y="22748"/>
                </a:lnTo>
                <a:lnTo>
                  <a:pt x="6103" y="47416"/>
                </a:lnTo>
                <a:lnTo>
                  <a:pt x="0" y="77597"/>
                </a:lnTo>
                <a:lnTo>
                  <a:pt x="0" y="1960689"/>
                </a:lnTo>
                <a:lnTo>
                  <a:pt x="6103" y="1990917"/>
                </a:lnTo>
                <a:lnTo>
                  <a:pt x="22747" y="2015602"/>
                </a:lnTo>
                <a:lnTo>
                  <a:pt x="47432" y="2032246"/>
                </a:lnTo>
                <a:lnTo>
                  <a:pt x="77660" y="2038350"/>
                </a:lnTo>
                <a:lnTo>
                  <a:pt x="11114151" y="2038350"/>
                </a:lnTo>
                <a:lnTo>
                  <a:pt x="11144404" y="2032246"/>
                </a:lnTo>
                <a:lnTo>
                  <a:pt x="11169110" y="2015602"/>
                </a:lnTo>
                <a:lnTo>
                  <a:pt x="11185767" y="1990917"/>
                </a:lnTo>
                <a:lnTo>
                  <a:pt x="11191875" y="1960689"/>
                </a:lnTo>
                <a:lnTo>
                  <a:pt x="11191875" y="77597"/>
                </a:lnTo>
                <a:lnTo>
                  <a:pt x="11185767" y="47416"/>
                </a:lnTo>
                <a:lnTo>
                  <a:pt x="11169110" y="22748"/>
                </a:lnTo>
                <a:lnTo>
                  <a:pt x="11144404" y="6105"/>
                </a:lnTo>
                <a:lnTo>
                  <a:pt x="11114151" y="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3425" y="4581525"/>
            <a:ext cx="104775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3425" y="4867275"/>
            <a:ext cx="104775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33425" y="5143500"/>
            <a:ext cx="104775" cy="114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33425" y="5429250"/>
            <a:ext cx="104775" cy="114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3425" y="5715000"/>
            <a:ext cx="104775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65175" y="4151566"/>
            <a:ext cx="3030220" cy="16954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-5" dirty="0">
                <a:solidFill>
                  <a:srgbClr val="E8A23C"/>
                </a:solidFill>
                <a:latin typeface="Cambria"/>
                <a:cs typeface="Cambria"/>
              </a:rPr>
              <a:t>Care</a:t>
            </a:r>
            <a:r>
              <a:rPr sz="1400" b="1" spc="-25" dirty="0">
                <a:solidFill>
                  <a:srgbClr val="E8A23C"/>
                </a:solidFill>
                <a:latin typeface="Cambria"/>
                <a:cs typeface="Cambria"/>
              </a:rPr>
              <a:t> </a:t>
            </a:r>
            <a:r>
              <a:rPr sz="1400" b="1" dirty="0">
                <a:solidFill>
                  <a:srgbClr val="E8A23C"/>
                </a:solidFill>
                <a:latin typeface="Cambria"/>
                <a:cs typeface="Cambria"/>
              </a:rPr>
              <a:t>Priorities</a:t>
            </a:r>
            <a:endParaRPr sz="1400">
              <a:latin typeface="Cambria"/>
              <a:cs typeface="Cambria"/>
            </a:endParaRPr>
          </a:p>
          <a:p>
            <a:pPr marL="287020" marR="243840">
              <a:lnSpc>
                <a:spcPct val="169300"/>
              </a:lnSpc>
              <a:spcBef>
                <a:spcPts val="260"/>
              </a:spcBef>
            </a:pP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Encourage </a:t>
            </a:r>
            <a:r>
              <a:rPr sz="1100" spc="30" dirty="0">
                <a:solidFill>
                  <a:srgbClr val="E3EAEF"/>
                </a:solidFill>
                <a:latin typeface="Calibri"/>
                <a:cs typeface="Calibri"/>
              </a:rPr>
              <a:t>and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support smoking</a:t>
            </a:r>
            <a:r>
              <a:rPr sz="1100" spc="-7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cessation  Offer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pulmonary</a:t>
            </a:r>
            <a:r>
              <a:rPr sz="110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rehabilitation</a:t>
            </a:r>
            <a:endParaRPr sz="1100">
              <a:latin typeface="Calibri"/>
              <a:cs typeface="Calibri"/>
            </a:endParaRPr>
          </a:p>
          <a:p>
            <a:pPr marL="287020" marR="395605">
              <a:lnSpc>
                <a:spcPct val="169300"/>
              </a:lnSpc>
            </a:pP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Gradually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increase </a:t>
            </a: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safe </a:t>
            </a:r>
            <a:r>
              <a:rPr sz="1100" spc="10" dirty="0">
                <a:solidFill>
                  <a:srgbClr val="E3EAEF"/>
                </a:solidFill>
                <a:latin typeface="Calibri"/>
                <a:cs typeface="Calibri"/>
              </a:rPr>
              <a:t>physical </a:t>
            </a: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activity 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Provide healthy eating</a:t>
            </a:r>
            <a:r>
              <a:rPr sz="1100" spc="-1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E3EAEF"/>
                </a:solidFill>
                <a:latin typeface="Calibri"/>
                <a:cs typeface="Calibri"/>
              </a:rPr>
              <a:t>advice</a:t>
            </a:r>
            <a:endParaRPr sz="1100">
              <a:latin typeface="Calibri"/>
              <a:cs typeface="Calibri"/>
            </a:endParaRPr>
          </a:p>
          <a:p>
            <a:pPr marL="287020">
              <a:lnSpc>
                <a:spcPct val="100000"/>
              </a:lnSpc>
              <a:spcBef>
                <a:spcPts val="915"/>
              </a:spcBef>
            </a:pP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Assess </a:t>
            </a:r>
            <a:r>
              <a:rPr sz="1100" spc="15" dirty="0">
                <a:solidFill>
                  <a:srgbClr val="E3EAEF"/>
                </a:solidFill>
                <a:latin typeface="Calibri"/>
                <a:cs typeface="Calibri"/>
              </a:rPr>
              <a:t>sleep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quality </a:t>
            </a:r>
            <a:r>
              <a:rPr sz="1100" spc="30" dirty="0">
                <a:solidFill>
                  <a:srgbClr val="E3EAEF"/>
                </a:solidFill>
                <a:latin typeface="Calibri"/>
                <a:cs typeface="Calibri"/>
              </a:rPr>
              <a:t>and </a:t>
            </a:r>
            <a:r>
              <a:rPr sz="1100" spc="20" dirty="0">
                <a:solidFill>
                  <a:srgbClr val="E3EAEF"/>
                </a:solidFill>
                <a:latin typeface="Calibri"/>
                <a:cs typeface="Calibri"/>
              </a:rPr>
              <a:t>night-time</a:t>
            </a:r>
            <a:r>
              <a:rPr sz="1100" spc="-15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spc="25" dirty="0">
                <a:solidFill>
                  <a:srgbClr val="E3EAEF"/>
                </a:solidFill>
                <a:latin typeface="Calibri"/>
                <a:cs typeface="Calibri"/>
              </a:rPr>
              <a:t>symptoms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2" name="object 3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5</a:t>
            </a:fld>
            <a:endParaRPr dirty="0"/>
          </a:p>
        </p:txBody>
      </p:sp>
      <p:sp>
        <p:nvSpPr>
          <p:cNvPr id="28" name="object 28"/>
          <p:cNvSpPr txBox="1"/>
          <p:nvPr/>
        </p:nvSpPr>
        <p:spPr>
          <a:xfrm>
            <a:off x="775334" y="2617299"/>
            <a:ext cx="1588135" cy="1259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200"/>
              </a:lnSpc>
              <a:spcBef>
                <a:spcPts val="10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20 cigarettes/day, 40 pack-years. 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Continued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smoking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drives</a:t>
            </a:r>
            <a:r>
              <a:rPr sz="900" spc="-7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further 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airway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inflammation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lung 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damage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—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cessation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is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a</a:t>
            </a:r>
            <a:r>
              <a:rPr sz="900" spc="-3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major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ts val="1019"/>
              </a:lnSpc>
              <a:spcBef>
                <a:spcPts val="125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priority.</a:t>
            </a:r>
            <a:endParaRPr sz="900">
              <a:latin typeface="Calibri"/>
              <a:cs typeface="Calibri"/>
            </a:endParaRPr>
          </a:p>
          <a:p>
            <a:pPr marL="13335">
              <a:lnSpc>
                <a:spcPts val="900"/>
              </a:lnSpc>
            </a:pPr>
            <a:r>
              <a:rPr sz="800" dirty="0">
                <a:latin typeface="Calibri"/>
                <a:cs typeface="Calibri"/>
              </a:rPr>
              <a:t>Smoking remains </a:t>
            </a:r>
            <a:r>
              <a:rPr sz="800" spc="-5" dirty="0">
                <a:latin typeface="Calibri"/>
                <a:cs typeface="Calibri"/>
              </a:rPr>
              <a:t>the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leading</a:t>
            </a:r>
            <a:endParaRPr sz="800">
              <a:latin typeface="Calibri"/>
              <a:cs typeface="Calibri"/>
            </a:endParaRPr>
          </a:p>
          <a:p>
            <a:pPr marL="13335" marR="10160">
              <a:lnSpc>
                <a:spcPct val="97800"/>
              </a:lnSpc>
              <a:spcBef>
                <a:spcPts val="40"/>
              </a:spcBef>
            </a:pPr>
            <a:r>
              <a:rPr sz="800" spc="5" dirty="0">
                <a:latin typeface="Calibri"/>
                <a:cs typeface="Calibri"/>
              </a:rPr>
              <a:t>modifiable </a:t>
            </a:r>
            <a:r>
              <a:rPr sz="800" spc="10" dirty="0">
                <a:latin typeface="Calibri"/>
                <a:cs typeface="Calibri"/>
              </a:rPr>
              <a:t>risk</a:t>
            </a:r>
            <a:r>
              <a:rPr sz="800" spc="-130" dirty="0">
                <a:latin typeface="Calibri"/>
                <a:cs typeface="Calibri"/>
              </a:rPr>
              <a:t> </a:t>
            </a:r>
            <a:r>
              <a:rPr sz="800" spc="-5" dirty="0">
                <a:latin typeface="Calibri"/>
                <a:cs typeface="Calibri"/>
              </a:rPr>
              <a:t>factor </a:t>
            </a:r>
            <a:r>
              <a:rPr sz="800" dirty="0">
                <a:latin typeface="Calibri"/>
                <a:cs typeface="Calibri"/>
              </a:rPr>
              <a:t>for </a:t>
            </a:r>
            <a:r>
              <a:rPr sz="800" spc="-10" dirty="0">
                <a:latin typeface="Calibri"/>
                <a:cs typeface="Calibri"/>
              </a:rPr>
              <a:t>COPD(Office  </a:t>
            </a:r>
            <a:r>
              <a:rPr sz="800" dirty="0">
                <a:latin typeface="Calibri"/>
                <a:cs typeface="Calibri"/>
              </a:rPr>
              <a:t>for </a:t>
            </a:r>
            <a:r>
              <a:rPr sz="800" spc="-5" dirty="0">
                <a:latin typeface="Calibri"/>
                <a:cs typeface="Calibri"/>
              </a:rPr>
              <a:t>Health Improvement </a:t>
            </a:r>
            <a:r>
              <a:rPr sz="800" spc="5" dirty="0">
                <a:latin typeface="Calibri"/>
                <a:cs typeface="Calibri"/>
              </a:rPr>
              <a:t>and  </a:t>
            </a:r>
            <a:r>
              <a:rPr sz="800" dirty="0">
                <a:latin typeface="Calibri"/>
                <a:cs typeface="Calibri"/>
              </a:rPr>
              <a:t>Disparities,</a:t>
            </a:r>
            <a:r>
              <a:rPr sz="800" spc="-20" dirty="0">
                <a:latin typeface="Calibri"/>
                <a:cs typeface="Calibri"/>
              </a:rPr>
              <a:t> </a:t>
            </a:r>
            <a:r>
              <a:rPr sz="800" spc="-15" dirty="0">
                <a:latin typeface="Calibri"/>
                <a:cs typeface="Calibri"/>
              </a:rPr>
              <a:t>2025).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29279" y="3447732"/>
            <a:ext cx="33591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10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1400" b="1" spc="25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400" b="1" spc="-3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400" b="1" spc="5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373370" y="1616392"/>
            <a:ext cx="1199515" cy="42227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670"/>
              </a:lnSpc>
              <a:spcBef>
                <a:spcPts val="125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Diet</a:t>
            </a:r>
            <a:endParaRPr sz="1400">
              <a:latin typeface="Calibri"/>
              <a:cs typeface="Calibri"/>
            </a:endParaRPr>
          </a:p>
          <a:p>
            <a:pPr marL="163195">
              <a:lnSpc>
                <a:spcPts val="1430"/>
              </a:lnSpc>
            </a:pPr>
            <a:r>
              <a:rPr sz="1200" b="1" spc="-10" dirty="0">
                <a:solidFill>
                  <a:srgbClr val="FFC000"/>
                </a:solidFill>
                <a:latin typeface="Calibri"/>
                <a:cs typeface="Calibri"/>
              </a:rPr>
              <a:t>Physical</a:t>
            </a:r>
            <a:r>
              <a:rPr sz="1200" b="1" spc="-15" dirty="0">
                <a:solidFill>
                  <a:srgbClr val="FFC000"/>
                </a:solidFill>
                <a:latin typeface="Calibri"/>
                <a:cs typeface="Calibri"/>
              </a:rPr>
              <a:t> </a:t>
            </a:r>
            <a:r>
              <a:rPr sz="1200" b="1" spc="-5" dirty="0">
                <a:solidFill>
                  <a:srgbClr val="FFC000"/>
                </a:solidFill>
                <a:latin typeface="Calibri"/>
                <a:cs typeface="Calibri"/>
              </a:rPr>
              <a:t>Activity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120380" y="1835848"/>
            <a:ext cx="45212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2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400" spc="-65" dirty="0">
                <a:solidFill>
                  <a:srgbClr val="FFFFFF"/>
                </a:solidFill>
                <a:latin typeface="Calibri"/>
                <a:cs typeface="Calibri"/>
              </a:rPr>
              <a:t>L</a:t>
            </a:r>
            <a:r>
              <a:rPr sz="1400" spc="6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400" spc="-1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400" spc="1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35" name="Audio 34">
            <a:hlinkClick r:id="" action="ppaction://media"/>
            <a:extLst>
              <a:ext uri="{FF2B5EF4-FFF2-40B4-BE49-F238E27FC236}">
                <a16:creationId xmlns:a16="http://schemas.microsoft.com/office/drawing/2014/main" id="{0E1D2A7D-410B-8E83-B5BF-05AFC6768F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66"/>
    </mc:Choice>
    <mc:Fallback xmlns="">
      <p:transition spd="slow" advTm="73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172910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C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AR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PL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 N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·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2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F</a:t>
            </a:r>
            <a:r>
              <a:rPr sz="1250" b="1" spc="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3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308673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45" dirty="0">
                <a:solidFill>
                  <a:srgbClr val="20295C"/>
                </a:solidFill>
                <a:latin typeface="Cambria"/>
                <a:cs typeface="Cambria"/>
              </a:rPr>
              <a:t>Everyday</a:t>
            </a:r>
            <a:r>
              <a:rPr sz="3000" spc="-6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Routine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871726" y="1786001"/>
            <a:ext cx="8429625" cy="0"/>
          </a:xfrm>
          <a:custGeom>
            <a:avLst/>
            <a:gdLst/>
            <a:ahLst/>
            <a:cxnLst/>
            <a:rect l="l" t="t" r="r" b="b"/>
            <a:pathLst>
              <a:path w="8429625">
                <a:moveTo>
                  <a:pt x="0" y="0"/>
                </a:moveTo>
                <a:lnTo>
                  <a:pt x="8429625" y="0"/>
                </a:lnTo>
              </a:path>
            </a:pathLst>
          </a:custGeom>
          <a:ln w="25400">
            <a:solidFill>
              <a:srgbClr val="CAD7D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90675" y="1504950"/>
            <a:ext cx="542925" cy="552450"/>
          </a:xfrm>
          <a:custGeom>
            <a:avLst/>
            <a:gdLst/>
            <a:ahLst/>
            <a:cxnLst/>
            <a:rect l="l" t="t" r="r" b="b"/>
            <a:pathLst>
              <a:path w="542925" h="552450">
                <a:moveTo>
                  <a:pt x="271525" y="0"/>
                </a:moveTo>
                <a:lnTo>
                  <a:pt x="222711" y="4451"/>
                </a:lnTo>
                <a:lnTo>
                  <a:pt x="176770" y="17284"/>
                </a:lnTo>
                <a:lnTo>
                  <a:pt x="134469" y="37719"/>
                </a:lnTo>
                <a:lnTo>
                  <a:pt x="96574" y="64973"/>
                </a:lnTo>
                <a:lnTo>
                  <a:pt x="63850" y="98268"/>
                </a:lnTo>
                <a:lnTo>
                  <a:pt x="37065" y="136821"/>
                </a:lnTo>
                <a:lnTo>
                  <a:pt x="16984" y="179852"/>
                </a:lnTo>
                <a:lnTo>
                  <a:pt x="4373" y="226580"/>
                </a:lnTo>
                <a:lnTo>
                  <a:pt x="0" y="276225"/>
                </a:lnTo>
                <a:lnTo>
                  <a:pt x="4373" y="325869"/>
                </a:lnTo>
                <a:lnTo>
                  <a:pt x="16984" y="372597"/>
                </a:lnTo>
                <a:lnTo>
                  <a:pt x="37065" y="415628"/>
                </a:lnTo>
                <a:lnTo>
                  <a:pt x="63850" y="454181"/>
                </a:lnTo>
                <a:lnTo>
                  <a:pt x="96574" y="487476"/>
                </a:lnTo>
                <a:lnTo>
                  <a:pt x="134469" y="514731"/>
                </a:lnTo>
                <a:lnTo>
                  <a:pt x="176770" y="535165"/>
                </a:lnTo>
                <a:lnTo>
                  <a:pt x="222711" y="547998"/>
                </a:lnTo>
                <a:lnTo>
                  <a:pt x="271525" y="552450"/>
                </a:lnTo>
                <a:lnTo>
                  <a:pt x="320302" y="547998"/>
                </a:lnTo>
                <a:lnTo>
                  <a:pt x="366213" y="535165"/>
                </a:lnTo>
                <a:lnTo>
                  <a:pt x="408493" y="514731"/>
                </a:lnTo>
                <a:lnTo>
                  <a:pt x="446372" y="487476"/>
                </a:lnTo>
                <a:lnTo>
                  <a:pt x="479085" y="454181"/>
                </a:lnTo>
                <a:lnTo>
                  <a:pt x="505864" y="415628"/>
                </a:lnTo>
                <a:lnTo>
                  <a:pt x="525942" y="372597"/>
                </a:lnTo>
                <a:lnTo>
                  <a:pt x="538551" y="325869"/>
                </a:lnTo>
                <a:lnTo>
                  <a:pt x="542925" y="276225"/>
                </a:lnTo>
                <a:lnTo>
                  <a:pt x="538551" y="226580"/>
                </a:lnTo>
                <a:lnTo>
                  <a:pt x="525942" y="179852"/>
                </a:lnTo>
                <a:lnTo>
                  <a:pt x="505864" y="136821"/>
                </a:lnTo>
                <a:lnTo>
                  <a:pt x="479085" y="98268"/>
                </a:lnTo>
                <a:lnTo>
                  <a:pt x="446372" y="64973"/>
                </a:lnTo>
                <a:lnTo>
                  <a:pt x="408493" y="37719"/>
                </a:lnTo>
                <a:lnTo>
                  <a:pt x="366213" y="17284"/>
                </a:lnTo>
                <a:lnTo>
                  <a:pt x="320302" y="4451"/>
                </a:lnTo>
                <a:lnTo>
                  <a:pt x="271525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787525" y="1601152"/>
            <a:ext cx="15621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 spc="1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99488" y="2263394"/>
            <a:ext cx="59753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30" dirty="0">
                <a:solidFill>
                  <a:srgbClr val="20295C"/>
                </a:solidFill>
                <a:latin typeface="Calibri"/>
                <a:cs typeface="Calibri"/>
              </a:rPr>
              <a:t>M</a:t>
            </a:r>
            <a:r>
              <a:rPr sz="1250" b="1" spc="-5" dirty="0">
                <a:solidFill>
                  <a:srgbClr val="20295C"/>
                </a:solidFill>
                <a:latin typeface="Calibri"/>
                <a:cs typeface="Calibri"/>
              </a:rPr>
              <a:t>o</a:t>
            </a:r>
            <a:r>
              <a:rPr sz="1250" b="1" dirty="0">
                <a:solidFill>
                  <a:srgbClr val="20295C"/>
                </a:solidFill>
                <a:latin typeface="Calibri"/>
                <a:cs typeface="Calibri"/>
              </a:rPr>
              <a:t>r</a:t>
            </a:r>
            <a:r>
              <a:rPr sz="1250" b="1" spc="-10" dirty="0">
                <a:solidFill>
                  <a:srgbClr val="20295C"/>
                </a:solidFill>
                <a:latin typeface="Calibri"/>
                <a:cs typeface="Calibri"/>
              </a:rPr>
              <a:t>ni</a:t>
            </a:r>
            <a:r>
              <a:rPr sz="1250" b="1" dirty="0">
                <a:solidFill>
                  <a:srgbClr val="20295C"/>
                </a:solidFill>
                <a:latin typeface="Calibri"/>
                <a:cs typeface="Calibri"/>
              </a:rPr>
              <a:t>n</a:t>
            </a:r>
            <a:r>
              <a:rPr sz="1250" b="1" spc="10" dirty="0">
                <a:solidFill>
                  <a:srgbClr val="20295C"/>
                </a:solidFill>
                <a:latin typeface="Calibri"/>
                <a:cs typeface="Calibri"/>
              </a:rPr>
              <a:t>g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4825" y="2609850"/>
            <a:ext cx="2628900" cy="1600200"/>
          </a:xfrm>
          <a:custGeom>
            <a:avLst/>
            <a:gdLst/>
            <a:ahLst/>
            <a:cxnLst/>
            <a:rect l="l" t="t" r="r" b="b"/>
            <a:pathLst>
              <a:path w="2628900" h="1600200">
                <a:moveTo>
                  <a:pt x="2574036" y="0"/>
                </a:moveTo>
                <a:lnTo>
                  <a:pt x="54876" y="0"/>
                </a:lnTo>
                <a:lnTo>
                  <a:pt x="33513" y="4304"/>
                </a:lnTo>
                <a:lnTo>
                  <a:pt x="16070" y="16049"/>
                </a:lnTo>
                <a:lnTo>
                  <a:pt x="4311" y="33486"/>
                </a:lnTo>
                <a:lnTo>
                  <a:pt x="0" y="54863"/>
                </a:lnTo>
                <a:lnTo>
                  <a:pt x="0" y="1545336"/>
                </a:lnTo>
                <a:lnTo>
                  <a:pt x="4311" y="1566713"/>
                </a:lnTo>
                <a:lnTo>
                  <a:pt x="16070" y="1584150"/>
                </a:lnTo>
                <a:lnTo>
                  <a:pt x="33513" y="1595895"/>
                </a:lnTo>
                <a:lnTo>
                  <a:pt x="54876" y="1600200"/>
                </a:lnTo>
                <a:lnTo>
                  <a:pt x="2574036" y="1600200"/>
                </a:lnTo>
                <a:lnTo>
                  <a:pt x="2595413" y="1595895"/>
                </a:lnTo>
                <a:lnTo>
                  <a:pt x="2612850" y="1584150"/>
                </a:lnTo>
                <a:lnTo>
                  <a:pt x="2624595" y="1566713"/>
                </a:lnTo>
                <a:lnTo>
                  <a:pt x="2628900" y="1545336"/>
                </a:lnTo>
                <a:lnTo>
                  <a:pt x="2628900" y="54863"/>
                </a:lnTo>
                <a:lnTo>
                  <a:pt x="2624595" y="33486"/>
                </a:lnTo>
                <a:lnTo>
                  <a:pt x="2612850" y="16049"/>
                </a:lnTo>
                <a:lnTo>
                  <a:pt x="2595413" y="4304"/>
                </a:lnTo>
                <a:lnTo>
                  <a:pt x="2574036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19455" y="2738847"/>
            <a:ext cx="2084070" cy="52197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 algn="just">
              <a:lnSpc>
                <a:spcPct val="115399"/>
              </a:lnSpc>
              <a:spcBef>
                <a:spcPts val="55"/>
              </a:spcBef>
            </a:pP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Takes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prescribed medication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and</a:t>
            </a:r>
            <a:r>
              <a:rPr sz="950" spc="-8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inhalers. 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Completes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personal care at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comfortable 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pace,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with breaks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if</a:t>
            </a:r>
            <a:r>
              <a:rPr sz="950" spc="-4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breathless.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400550" y="1504950"/>
            <a:ext cx="552450" cy="552450"/>
          </a:xfrm>
          <a:custGeom>
            <a:avLst/>
            <a:gdLst/>
            <a:ahLst/>
            <a:cxnLst/>
            <a:rect l="l" t="t" r="r" b="b"/>
            <a:pathLst>
              <a:path w="552450" h="552450">
                <a:moveTo>
                  <a:pt x="276225" y="0"/>
                </a:moveTo>
                <a:lnTo>
                  <a:pt x="226580" y="4451"/>
                </a:lnTo>
                <a:lnTo>
                  <a:pt x="179852" y="17284"/>
                </a:lnTo>
                <a:lnTo>
                  <a:pt x="136821" y="37719"/>
                </a:lnTo>
                <a:lnTo>
                  <a:pt x="98268" y="64973"/>
                </a:lnTo>
                <a:lnTo>
                  <a:pt x="64973" y="98268"/>
                </a:lnTo>
                <a:lnTo>
                  <a:pt x="37718" y="136821"/>
                </a:lnTo>
                <a:lnTo>
                  <a:pt x="17284" y="179852"/>
                </a:lnTo>
                <a:lnTo>
                  <a:pt x="4451" y="226580"/>
                </a:lnTo>
                <a:lnTo>
                  <a:pt x="0" y="276225"/>
                </a:lnTo>
                <a:lnTo>
                  <a:pt x="4451" y="325869"/>
                </a:lnTo>
                <a:lnTo>
                  <a:pt x="17284" y="372597"/>
                </a:lnTo>
                <a:lnTo>
                  <a:pt x="37719" y="415628"/>
                </a:lnTo>
                <a:lnTo>
                  <a:pt x="64973" y="454181"/>
                </a:lnTo>
                <a:lnTo>
                  <a:pt x="98268" y="487476"/>
                </a:lnTo>
                <a:lnTo>
                  <a:pt x="136821" y="514731"/>
                </a:lnTo>
                <a:lnTo>
                  <a:pt x="179852" y="535165"/>
                </a:lnTo>
                <a:lnTo>
                  <a:pt x="226580" y="547998"/>
                </a:lnTo>
                <a:lnTo>
                  <a:pt x="276225" y="552450"/>
                </a:lnTo>
                <a:lnTo>
                  <a:pt x="325869" y="547998"/>
                </a:lnTo>
                <a:lnTo>
                  <a:pt x="372597" y="535165"/>
                </a:lnTo>
                <a:lnTo>
                  <a:pt x="415628" y="514731"/>
                </a:lnTo>
                <a:lnTo>
                  <a:pt x="454181" y="487476"/>
                </a:lnTo>
                <a:lnTo>
                  <a:pt x="487476" y="454181"/>
                </a:lnTo>
                <a:lnTo>
                  <a:pt x="514730" y="415628"/>
                </a:lnTo>
                <a:lnTo>
                  <a:pt x="535165" y="372597"/>
                </a:lnTo>
                <a:lnTo>
                  <a:pt x="547998" y="325869"/>
                </a:lnTo>
                <a:lnTo>
                  <a:pt x="552450" y="276225"/>
                </a:lnTo>
                <a:lnTo>
                  <a:pt x="547998" y="226580"/>
                </a:lnTo>
                <a:lnTo>
                  <a:pt x="535165" y="179852"/>
                </a:lnTo>
                <a:lnTo>
                  <a:pt x="514730" y="136821"/>
                </a:lnTo>
                <a:lnTo>
                  <a:pt x="487476" y="98268"/>
                </a:lnTo>
                <a:lnTo>
                  <a:pt x="454181" y="64973"/>
                </a:lnTo>
                <a:lnTo>
                  <a:pt x="415628" y="37719"/>
                </a:lnTo>
                <a:lnTo>
                  <a:pt x="372597" y="17284"/>
                </a:lnTo>
                <a:lnTo>
                  <a:pt x="325869" y="4451"/>
                </a:lnTo>
                <a:lnTo>
                  <a:pt x="276225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601590" y="1601152"/>
            <a:ext cx="15621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 spc="10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20159" y="2263394"/>
            <a:ext cx="582930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-5" dirty="0">
                <a:solidFill>
                  <a:srgbClr val="20295C"/>
                </a:solidFill>
                <a:latin typeface="Calibri"/>
                <a:cs typeface="Calibri"/>
              </a:rPr>
              <a:t>Daytime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314700" y="2609850"/>
            <a:ext cx="2628900" cy="1600200"/>
          </a:xfrm>
          <a:custGeom>
            <a:avLst/>
            <a:gdLst/>
            <a:ahLst/>
            <a:cxnLst/>
            <a:rect l="l" t="t" r="r" b="b"/>
            <a:pathLst>
              <a:path w="2628900" h="1600200">
                <a:moveTo>
                  <a:pt x="2574036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1545336"/>
                </a:lnTo>
                <a:lnTo>
                  <a:pt x="4304" y="1566713"/>
                </a:lnTo>
                <a:lnTo>
                  <a:pt x="16049" y="1584150"/>
                </a:lnTo>
                <a:lnTo>
                  <a:pt x="33486" y="1595895"/>
                </a:lnTo>
                <a:lnTo>
                  <a:pt x="54863" y="1600200"/>
                </a:lnTo>
                <a:lnTo>
                  <a:pt x="2574036" y="1600200"/>
                </a:lnTo>
                <a:lnTo>
                  <a:pt x="2595413" y="1595895"/>
                </a:lnTo>
                <a:lnTo>
                  <a:pt x="2612850" y="1584150"/>
                </a:lnTo>
                <a:lnTo>
                  <a:pt x="2624595" y="1566713"/>
                </a:lnTo>
                <a:lnTo>
                  <a:pt x="2628900" y="1545336"/>
                </a:lnTo>
                <a:lnTo>
                  <a:pt x="2628900" y="54863"/>
                </a:lnTo>
                <a:lnTo>
                  <a:pt x="2624595" y="33486"/>
                </a:lnTo>
                <a:lnTo>
                  <a:pt x="2612850" y="16049"/>
                </a:lnTo>
                <a:lnTo>
                  <a:pt x="2595413" y="4304"/>
                </a:lnTo>
                <a:lnTo>
                  <a:pt x="2574036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533521" y="2738847"/>
            <a:ext cx="2080260" cy="68389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ct val="114199"/>
              </a:lnSpc>
              <a:spcBef>
                <a:spcPts val="70"/>
              </a:spcBef>
            </a:pP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Household</a:t>
            </a:r>
            <a:r>
              <a:rPr sz="95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tasks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completed</a:t>
            </a:r>
            <a:r>
              <a:rPr sz="95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in</a:t>
            </a:r>
            <a:r>
              <a:rPr sz="95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stages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 with 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rest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periods.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Walking,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shopping </a:t>
            </a:r>
            <a:r>
              <a:rPr sz="950" spc="-20" dirty="0">
                <a:solidFill>
                  <a:srgbClr val="1B1F29"/>
                </a:solidFill>
                <a:latin typeface="Calibri"/>
                <a:cs typeface="Calibri"/>
              </a:rPr>
              <a:t>and 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cleaning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can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be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difficult; activity may </a:t>
            </a:r>
            <a:r>
              <a:rPr sz="950" spc="-20" dirty="0">
                <a:solidFill>
                  <a:srgbClr val="1B1F29"/>
                </a:solidFill>
                <a:latin typeface="Calibri"/>
                <a:cs typeface="Calibri"/>
              </a:rPr>
              <a:t>be 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avoided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from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fear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of</a:t>
            </a:r>
            <a:r>
              <a:rPr sz="950" spc="-114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breathlessness.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210425" y="1504950"/>
            <a:ext cx="552450" cy="552450"/>
          </a:xfrm>
          <a:custGeom>
            <a:avLst/>
            <a:gdLst/>
            <a:ahLst/>
            <a:cxnLst/>
            <a:rect l="l" t="t" r="r" b="b"/>
            <a:pathLst>
              <a:path w="552450" h="552450">
                <a:moveTo>
                  <a:pt x="276225" y="0"/>
                </a:moveTo>
                <a:lnTo>
                  <a:pt x="226580" y="4451"/>
                </a:lnTo>
                <a:lnTo>
                  <a:pt x="179852" y="17284"/>
                </a:lnTo>
                <a:lnTo>
                  <a:pt x="136821" y="37719"/>
                </a:lnTo>
                <a:lnTo>
                  <a:pt x="98268" y="64973"/>
                </a:lnTo>
                <a:lnTo>
                  <a:pt x="64973" y="98268"/>
                </a:lnTo>
                <a:lnTo>
                  <a:pt x="37719" y="136821"/>
                </a:lnTo>
                <a:lnTo>
                  <a:pt x="17284" y="179852"/>
                </a:lnTo>
                <a:lnTo>
                  <a:pt x="4451" y="226580"/>
                </a:lnTo>
                <a:lnTo>
                  <a:pt x="0" y="276225"/>
                </a:lnTo>
                <a:lnTo>
                  <a:pt x="4451" y="325869"/>
                </a:lnTo>
                <a:lnTo>
                  <a:pt x="17284" y="372597"/>
                </a:lnTo>
                <a:lnTo>
                  <a:pt x="37719" y="415628"/>
                </a:lnTo>
                <a:lnTo>
                  <a:pt x="64973" y="454181"/>
                </a:lnTo>
                <a:lnTo>
                  <a:pt x="98268" y="487476"/>
                </a:lnTo>
                <a:lnTo>
                  <a:pt x="136821" y="514731"/>
                </a:lnTo>
                <a:lnTo>
                  <a:pt x="179852" y="535165"/>
                </a:lnTo>
                <a:lnTo>
                  <a:pt x="226580" y="547998"/>
                </a:lnTo>
                <a:lnTo>
                  <a:pt x="276225" y="552450"/>
                </a:lnTo>
                <a:lnTo>
                  <a:pt x="325869" y="547998"/>
                </a:lnTo>
                <a:lnTo>
                  <a:pt x="372597" y="535165"/>
                </a:lnTo>
                <a:lnTo>
                  <a:pt x="415628" y="514731"/>
                </a:lnTo>
                <a:lnTo>
                  <a:pt x="454181" y="487476"/>
                </a:lnTo>
                <a:lnTo>
                  <a:pt x="487476" y="454181"/>
                </a:lnTo>
                <a:lnTo>
                  <a:pt x="514730" y="415628"/>
                </a:lnTo>
                <a:lnTo>
                  <a:pt x="535165" y="372597"/>
                </a:lnTo>
                <a:lnTo>
                  <a:pt x="547998" y="325869"/>
                </a:lnTo>
                <a:lnTo>
                  <a:pt x="552450" y="276225"/>
                </a:lnTo>
                <a:lnTo>
                  <a:pt x="547998" y="226580"/>
                </a:lnTo>
                <a:lnTo>
                  <a:pt x="535165" y="179852"/>
                </a:lnTo>
                <a:lnTo>
                  <a:pt x="514730" y="136821"/>
                </a:lnTo>
                <a:lnTo>
                  <a:pt x="487476" y="98268"/>
                </a:lnTo>
                <a:lnTo>
                  <a:pt x="454181" y="64973"/>
                </a:lnTo>
                <a:lnTo>
                  <a:pt x="415628" y="37719"/>
                </a:lnTo>
                <a:lnTo>
                  <a:pt x="372597" y="17284"/>
                </a:lnTo>
                <a:lnTo>
                  <a:pt x="325869" y="4451"/>
                </a:lnTo>
                <a:lnTo>
                  <a:pt x="276225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7415276" y="1601152"/>
            <a:ext cx="15621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 spc="10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54926" y="2263394"/>
            <a:ext cx="54038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-15" dirty="0">
                <a:solidFill>
                  <a:srgbClr val="20295C"/>
                </a:solidFill>
                <a:latin typeface="Calibri"/>
                <a:cs typeface="Calibri"/>
              </a:rPr>
              <a:t>E</a:t>
            </a:r>
            <a:r>
              <a:rPr sz="1250" b="1" spc="-70" dirty="0">
                <a:solidFill>
                  <a:srgbClr val="20295C"/>
                </a:solidFill>
                <a:latin typeface="Calibri"/>
                <a:cs typeface="Calibri"/>
              </a:rPr>
              <a:t>v</a:t>
            </a:r>
            <a:r>
              <a:rPr sz="1250" b="1" spc="40" dirty="0">
                <a:solidFill>
                  <a:srgbClr val="20295C"/>
                </a:solidFill>
                <a:latin typeface="Calibri"/>
                <a:cs typeface="Calibri"/>
              </a:rPr>
              <a:t>e</a:t>
            </a:r>
            <a:r>
              <a:rPr sz="1250" b="1" dirty="0">
                <a:solidFill>
                  <a:srgbClr val="20295C"/>
                </a:solidFill>
                <a:latin typeface="Calibri"/>
                <a:cs typeface="Calibri"/>
              </a:rPr>
              <a:t>n</a:t>
            </a:r>
            <a:r>
              <a:rPr sz="1250" b="1" spc="-10" dirty="0">
                <a:solidFill>
                  <a:srgbClr val="20295C"/>
                </a:solidFill>
                <a:latin typeface="Calibri"/>
                <a:cs typeface="Calibri"/>
              </a:rPr>
              <a:t>i</a:t>
            </a:r>
            <a:r>
              <a:rPr sz="1250" b="1" dirty="0">
                <a:solidFill>
                  <a:srgbClr val="20295C"/>
                </a:solidFill>
                <a:latin typeface="Calibri"/>
                <a:cs typeface="Calibri"/>
              </a:rPr>
              <a:t>n</a:t>
            </a:r>
            <a:r>
              <a:rPr sz="1250" b="1" spc="10" dirty="0">
                <a:solidFill>
                  <a:srgbClr val="20295C"/>
                </a:solidFill>
                <a:latin typeface="Calibri"/>
                <a:cs typeface="Calibri"/>
              </a:rPr>
              <a:t>g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124575" y="2609850"/>
            <a:ext cx="2628900" cy="1600200"/>
          </a:xfrm>
          <a:custGeom>
            <a:avLst/>
            <a:gdLst/>
            <a:ahLst/>
            <a:cxnLst/>
            <a:rect l="l" t="t" r="r" b="b"/>
            <a:pathLst>
              <a:path w="2628900" h="1600200">
                <a:moveTo>
                  <a:pt x="2574035" y="0"/>
                </a:moveTo>
                <a:lnTo>
                  <a:pt x="54863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1545336"/>
                </a:lnTo>
                <a:lnTo>
                  <a:pt x="4304" y="1566713"/>
                </a:lnTo>
                <a:lnTo>
                  <a:pt x="16049" y="1584150"/>
                </a:lnTo>
                <a:lnTo>
                  <a:pt x="33486" y="1595895"/>
                </a:lnTo>
                <a:lnTo>
                  <a:pt x="54863" y="1600200"/>
                </a:lnTo>
                <a:lnTo>
                  <a:pt x="2574035" y="1600200"/>
                </a:lnTo>
                <a:lnTo>
                  <a:pt x="2595413" y="1595895"/>
                </a:lnTo>
                <a:lnTo>
                  <a:pt x="2612850" y="1584150"/>
                </a:lnTo>
                <a:lnTo>
                  <a:pt x="2624595" y="1566713"/>
                </a:lnTo>
                <a:lnTo>
                  <a:pt x="2628900" y="1545336"/>
                </a:lnTo>
                <a:lnTo>
                  <a:pt x="2628900" y="54863"/>
                </a:lnTo>
                <a:lnTo>
                  <a:pt x="2624595" y="33486"/>
                </a:lnTo>
                <a:lnTo>
                  <a:pt x="2612850" y="16049"/>
                </a:lnTo>
                <a:lnTo>
                  <a:pt x="2595413" y="4304"/>
                </a:lnTo>
                <a:lnTo>
                  <a:pt x="2574035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347078" y="2738847"/>
            <a:ext cx="2072639" cy="52197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15399"/>
              </a:lnSpc>
              <a:spcBef>
                <a:spcPts val="55"/>
              </a:spcBef>
            </a:pP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Takes medication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as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prescribed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and 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monitors changes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in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symptoms. Coughing 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or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breathlessness may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affect</a:t>
            </a:r>
            <a:r>
              <a:rPr sz="950" spc="-4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sleep.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0020300" y="1504950"/>
            <a:ext cx="552450" cy="552450"/>
          </a:xfrm>
          <a:custGeom>
            <a:avLst/>
            <a:gdLst/>
            <a:ahLst/>
            <a:cxnLst/>
            <a:rect l="l" t="t" r="r" b="b"/>
            <a:pathLst>
              <a:path w="552450" h="552450">
                <a:moveTo>
                  <a:pt x="276225" y="0"/>
                </a:moveTo>
                <a:lnTo>
                  <a:pt x="226580" y="4451"/>
                </a:lnTo>
                <a:lnTo>
                  <a:pt x="179852" y="17284"/>
                </a:lnTo>
                <a:lnTo>
                  <a:pt x="136821" y="37719"/>
                </a:lnTo>
                <a:lnTo>
                  <a:pt x="98268" y="64973"/>
                </a:lnTo>
                <a:lnTo>
                  <a:pt x="64973" y="98268"/>
                </a:lnTo>
                <a:lnTo>
                  <a:pt x="37719" y="136821"/>
                </a:lnTo>
                <a:lnTo>
                  <a:pt x="17284" y="179852"/>
                </a:lnTo>
                <a:lnTo>
                  <a:pt x="4451" y="226580"/>
                </a:lnTo>
                <a:lnTo>
                  <a:pt x="0" y="276225"/>
                </a:lnTo>
                <a:lnTo>
                  <a:pt x="4451" y="325869"/>
                </a:lnTo>
                <a:lnTo>
                  <a:pt x="17284" y="372597"/>
                </a:lnTo>
                <a:lnTo>
                  <a:pt x="37719" y="415628"/>
                </a:lnTo>
                <a:lnTo>
                  <a:pt x="64973" y="454181"/>
                </a:lnTo>
                <a:lnTo>
                  <a:pt x="98268" y="487476"/>
                </a:lnTo>
                <a:lnTo>
                  <a:pt x="136821" y="514731"/>
                </a:lnTo>
                <a:lnTo>
                  <a:pt x="179852" y="535165"/>
                </a:lnTo>
                <a:lnTo>
                  <a:pt x="226580" y="547998"/>
                </a:lnTo>
                <a:lnTo>
                  <a:pt x="276225" y="552450"/>
                </a:lnTo>
                <a:lnTo>
                  <a:pt x="325869" y="547998"/>
                </a:lnTo>
                <a:lnTo>
                  <a:pt x="372597" y="535165"/>
                </a:lnTo>
                <a:lnTo>
                  <a:pt x="415628" y="514731"/>
                </a:lnTo>
                <a:lnTo>
                  <a:pt x="454181" y="487476"/>
                </a:lnTo>
                <a:lnTo>
                  <a:pt x="487476" y="454181"/>
                </a:lnTo>
                <a:lnTo>
                  <a:pt x="514730" y="415628"/>
                </a:lnTo>
                <a:lnTo>
                  <a:pt x="535165" y="372597"/>
                </a:lnTo>
                <a:lnTo>
                  <a:pt x="547998" y="325869"/>
                </a:lnTo>
                <a:lnTo>
                  <a:pt x="552450" y="276225"/>
                </a:lnTo>
                <a:lnTo>
                  <a:pt x="547998" y="226580"/>
                </a:lnTo>
                <a:lnTo>
                  <a:pt x="535165" y="179852"/>
                </a:lnTo>
                <a:lnTo>
                  <a:pt x="514730" y="136821"/>
                </a:lnTo>
                <a:lnTo>
                  <a:pt x="487476" y="98268"/>
                </a:lnTo>
                <a:lnTo>
                  <a:pt x="454181" y="64973"/>
                </a:lnTo>
                <a:lnTo>
                  <a:pt x="415628" y="37719"/>
                </a:lnTo>
                <a:lnTo>
                  <a:pt x="372597" y="17284"/>
                </a:lnTo>
                <a:lnTo>
                  <a:pt x="325869" y="4451"/>
                </a:lnTo>
                <a:lnTo>
                  <a:pt x="276225" y="0"/>
                </a:lnTo>
                <a:close/>
              </a:path>
            </a:pathLst>
          </a:custGeom>
          <a:solidFill>
            <a:srgbClr val="E8A2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0229215" y="1601152"/>
            <a:ext cx="15621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 spc="10" dirty="0">
                <a:solidFill>
                  <a:srgbClr val="FFFFFF"/>
                </a:solidFill>
                <a:latin typeface="Calibri"/>
                <a:cs typeface="Calibri"/>
              </a:rPr>
              <a:t>4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455784" y="2263394"/>
            <a:ext cx="155892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5" dirty="0">
                <a:solidFill>
                  <a:srgbClr val="20295C"/>
                </a:solidFill>
                <a:latin typeface="Calibri"/>
                <a:cs typeface="Calibri"/>
              </a:rPr>
              <a:t>During </a:t>
            </a:r>
            <a:r>
              <a:rPr sz="1250" b="1" spc="30" dirty="0">
                <a:solidFill>
                  <a:srgbClr val="20295C"/>
                </a:solidFill>
                <a:latin typeface="Calibri"/>
                <a:cs typeface="Calibri"/>
              </a:rPr>
              <a:t>an</a:t>
            </a:r>
            <a:r>
              <a:rPr sz="1250" b="1" spc="-190" dirty="0">
                <a:solidFill>
                  <a:srgbClr val="20295C"/>
                </a:solidFill>
                <a:latin typeface="Calibri"/>
                <a:cs typeface="Calibri"/>
              </a:rPr>
              <a:t> </a:t>
            </a:r>
            <a:r>
              <a:rPr sz="1250" b="1" spc="-5" dirty="0">
                <a:solidFill>
                  <a:srgbClr val="20295C"/>
                </a:solidFill>
                <a:latin typeface="Calibri"/>
                <a:cs typeface="Calibri"/>
              </a:rPr>
              <a:t>Exacerbation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934450" y="2609850"/>
            <a:ext cx="2628900" cy="1600200"/>
          </a:xfrm>
          <a:custGeom>
            <a:avLst/>
            <a:gdLst/>
            <a:ahLst/>
            <a:cxnLst/>
            <a:rect l="l" t="t" r="r" b="b"/>
            <a:pathLst>
              <a:path w="2628900" h="1600200">
                <a:moveTo>
                  <a:pt x="2574035" y="0"/>
                </a:moveTo>
                <a:lnTo>
                  <a:pt x="54864" y="0"/>
                </a:lnTo>
                <a:lnTo>
                  <a:pt x="33486" y="4304"/>
                </a:lnTo>
                <a:lnTo>
                  <a:pt x="16049" y="16049"/>
                </a:lnTo>
                <a:lnTo>
                  <a:pt x="4304" y="33486"/>
                </a:lnTo>
                <a:lnTo>
                  <a:pt x="0" y="54863"/>
                </a:lnTo>
                <a:lnTo>
                  <a:pt x="0" y="1545336"/>
                </a:lnTo>
                <a:lnTo>
                  <a:pt x="4304" y="1566713"/>
                </a:lnTo>
                <a:lnTo>
                  <a:pt x="16049" y="1584150"/>
                </a:lnTo>
                <a:lnTo>
                  <a:pt x="33486" y="1595895"/>
                </a:lnTo>
                <a:lnTo>
                  <a:pt x="54864" y="1600200"/>
                </a:lnTo>
                <a:lnTo>
                  <a:pt x="2574035" y="1600200"/>
                </a:lnTo>
                <a:lnTo>
                  <a:pt x="2595413" y="1595895"/>
                </a:lnTo>
                <a:lnTo>
                  <a:pt x="2612850" y="1584150"/>
                </a:lnTo>
                <a:lnTo>
                  <a:pt x="2624595" y="1566713"/>
                </a:lnTo>
                <a:lnTo>
                  <a:pt x="2628900" y="1545336"/>
                </a:lnTo>
                <a:lnTo>
                  <a:pt x="2628900" y="54863"/>
                </a:lnTo>
                <a:lnTo>
                  <a:pt x="2624595" y="33486"/>
                </a:lnTo>
                <a:lnTo>
                  <a:pt x="2612850" y="16049"/>
                </a:lnTo>
                <a:lnTo>
                  <a:pt x="2595413" y="4304"/>
                </a:lnTo>
                <a:lnTo>
                  <a:pt x="2574035" y="0"/>
                </a:lnTo>
                <a:close/>
              </a:path>
            </a:pathLst>
          </a:custGeom>
          <a:solidFill>
            <a:srgbClr val="FAF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161144" y="2738847"/>
            <a:ext cx="2177415" cy="683895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>
              <a:lnSpc>
                <a:spcPct val="114199"/>
              </a:lnSpc>
              <a:spcBef>
                <a:spcPts val="70"/>
              </a:spcBef>
            </a:pP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Symptoms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worsen,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making </a:t>
            </a:r>
            <a:r>
              <a:rPr sz="950" spc="-15" dirty="0">
                <a:solidFill>
                  <a:srgbClr val="1B1F29"/>
                </a:solidFill>
                <a:latin typeface="Calibri"/>
                <a:cs typeface="Calibri"/>
              </a:rPr>
              <a:t>normal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activities  harder.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May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need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extra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support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from  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healthcare professionals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and,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with consent, 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his</a:t>
            </a:r>
            <a:r>
              <a:rPr sz="950" spc="-8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daughter.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04825" y="4886325"/>
            <a:ext cx="95250" cy="952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36257" y="4450778"/>
            <a:ext cx="1645285" cy="577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20295C"/>
                </a:solidFill>
                <a:latin typeface="Cambria"/>
                <a:cs typeface="Cambria"/>
              </a:rPr>
              <a:t>Support</a:t>
            </a:r>
            <a:r>
              <a:rPr sz="1500" b="1" spc="-10" dirty="0">
                <a:solidFill>
                  <a:srgbClr val="20295C"/>
                </a:solidFill>
                <a:latin typeface="Cambria"/>
                <a:cs typeface="Cambria"/>
              </a:rPr>
              <a:t> Required</a:t>
            </a:r>
            <a:endParaRPr sz="1500">
              <a:latin typeface="Cambria"/>
              <a:cs typeface="Cambria"/>
            </a:endParaRPr>
          </a:p>
          <a:p>
            <a:pPr marL="287020">
              <a:lnSpc>
                <a:spcPct val="100000"/>
              </a:lnSpc>
              <a:spcBef>
                <a:spcPts val="1285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Pulmonary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rehabilitation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504825" y="5210175"/>
            <a:ext cx="95250" cy="1047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810894" y="5172075"/>
            <a:ext cx="195770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Regular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review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of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inhaler</a:t>
            </a:r>
            <a:r>
              <a:rPr sz="1050" spc="2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technique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04825" y="5543550"/>
            <a:ext cx="95250" cy="952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172200" y="4886325"/>
            <a:ext cx="104775" cy="952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484620" y="4842509"/>
            <a:ext cx="380809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Regular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appointments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with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primary and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respiratory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care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professionals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6172200" y="5210175"/>
            <a:ext cx="104775" cy="1047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6484620" y="5172075"/>
            <a:ext cx="3583940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Support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from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his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daughter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when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needed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agreed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by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Mr</a:t>
            </a:r>
            <a:r>
              <a:rPr sz="1050" spc="6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Carter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6</a:t>
            </a:fld>
            <a:endParaRPr dirty="0"/>
          </a:p>
        </p:txBody>
      </p:sp>
      <p:sp>
        <p:nvSpPr>
          <p:cNvPr id="34" name="object 34"/>
          <p:cNvSpPr txBox="1"/>
          <p:nvPr/>
        </p:nvSpPr>
        <p:spPr>
          <a:xfrm>
            <a:off x="810894" y="5501322"/>
            <a:ext cx="8855075" cy="478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Written COPD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self-management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exacerbation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action</a:t>
            </a:r>
            <a:r>
              <a:rPr sz="1050" spc="1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plan</a:t>
            </a:r>
            <a:endParaRPr sz="105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1160"/>
              </a:spcBef>
            </a:pPr>
            <a:r>
              <a:rPr sz="950" spc="15" dirty="0">
                <a:latin typeface="Calibri"/>
                <a:cs typeface="Calibri"/>
              </a:rPr>
              <a:t>Assessment </a:t>
            </a:r>
            <a:r>
              <a:rPr sz="950" spc="10" dirty="0">
                <a:latin typeface="Calibri"/>
                <a:cs typeface="Calibri"/>
              </a:rPr>
              <a:t>of </a:t>
            </a:r>
            <a:r>
              <a:rPr sz="950" spc="25" dirty="0">
                <a:latin typeface="Calibri"/>
                <a:cs typeface="Calibri"/>
              </a:rPr>
              <a:t>COPD </a:t>
            </a:r>
            <a:r>
              <a:rPr sz="950" spc="10" dirty="0">
                <a:latin typeface="Calibri"/>
                <a:cs typeface="Calibri"/>
              </a:rPr>
              <a:t>includes </a:t>
            </a:r>
            <a:r>
              <a:rPr sz="950" spc="15" dirty="0">
                <a:latin typeface="Calibri"/>
                <a:cs typeface="Calibri"/>
              </a:rPr>
              <a:t>clinical </a:t>
            </a:r>
            <a:r>
              <a:rPr sz="950" spc="10" dirty="0">
                <a:latin typeface="Calibri"/>
                <a:cs typeface="Calibri"/>
              </a:rPr>
              <a:t>history, physical </a:t>
            </a:r>
            <a:r>
              <a:rPr sz="950" spc="15" dirty="0">
                <a:latin typeface="Calibri"/>
                <a:cs typeface="Calibri"/>
              </a:rPr>
              <a:t>examination </a:t>
            </a:r>
            <a:r>
              <a:rPr sz="950" spc="35" dirty="0">
                <a:latin typeface="Calibri"/>
                <a:cs typeface="Calibri"/>
              </a:rPr>
              <a:t>and </a:t>
            </a:r>
            <a:r>
              <a:rPr sz="950" spc="15" dirty="0">
                <a:latin typeface="Calibri"/>
                <a:cs typeface="Calibri"/>
              </a:rPr>
              <a:t>spirometry, alongside monitoring </a:t>
            </a:r>
            <a:r>
              <a:rPr sz="950" spc="10" dirty="0">
                <a:latin typeface="Calibri"/>
                <a:cs typeface="Calibri"/>
              </a:rPr>
              <a:t>of </a:t>
            </a:r>
            <a:r>
              <a:rPr sz="950" spc="20" dirty="0">
                <a:latin typeface="Calibri"/>
                <a:cs typeface="Calibri"/>
              </a:rPr>
              <a:t>measurements such </a:t>
            </a:r>
            <a:r>
              <a:rPr sz="950" dirty="0">
                <a:latin typeface="Calibri"/>
                <a:cs typeface="Calibri"/>
              </a:rPr>
              <a:t>as </a:t>
            </a:r>
            <a:r>
              <a:rPr sz="950" spc="30" dirty="0">
                <a:latin typeface="Calibri"/>
                <a:cs typeface="Calibri"/>
              </a:rPr>
              <a:t>BMI </a:t>
            </a:r>
            <a:r>
              <a:rPr sz="950" spc="10" dirty="0">
                <a:latin typeface="Calibri"/>
                <a:cs typeface="Calibri"/>
              </a:rPr>
              <a:t>and </a:t>
            </a:r>
            <a:r>
              <a:rPr sz="950" spc="20" dirty="0">
                <a:latin typeface="Calibri"/>
                <a:cs typeface="Calibri"/>
              </a:rPr>
              <a:t>oxygen saturation </a:t>
            </a:r>
            <a:r>
              <a:rPr sz="950" spc="15" dirty="0">
                <a:latin typeface="Calibri"/>
                <a:cs typeface="Calibri"/>
              </a:rPr>
              <a:t>(NHS,</a:t>
            </a:r>
            <a:r>
              <a:rPr sz="950" spc="55" dirty="0">
                <a:latin typeface="Calibri"/>
                <a:cs typeface="Calibri"/>
              </a:rPr>
              <a:t> </a:t>
            </a:r>
            <a:r>
              <a:rPr sz="950" spc="25" dirty="0">
                <a:latin typeface="Calibri"/>
                <a:cs typeface="Calibri"/>
              </a:rPr>
              <a:t>2023).</a:t>
            </a:r>
            <a:endParaRPr sz="950">
              <a:latin typeface="Calibri"/>
              <a:cs typeface="Calibri"/>
            </a:endParaRP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0008B667-94D2-EECD-5C3D-07516B11B7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77"/>
    </mc:Choice>
    <mc:Fallback xmlns="">
      <p:transition spd="slow" advTm="53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172910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C </a:t>
            </a:r>
            <a:r>
              <a:rPr sz="1250" b="1" spc="75" dirty="0">
                <a:solidFill>
                  <a:srgbClr val="055A82"/>
                </a:solidFill>
                <a:latin typeface="Calibri"/>
                <a:cs typeface="Calibri"/>
              </a:rPr>
              <a:t>AR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PL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 N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·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3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F</a:t>
            </a:r>
            <a:r>
              <a:rPr sz="1250" b="1" spc="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3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756793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20295C"/>
                </a:solidFill>
                <a:latin typeface="Cambria"/>
                <a:cs typeface="Cambria"/>
              </a:rPr>
              <a:t>Communication 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and </a:t>
            </a:r>
            <a:r>
              <a:rPr sz="3000" spc="-5" dirty="0">
                <a:solidFill>
                  <a:srgbClr val="20295C"/>
                </a:solidFill>
                <a:latin typeface="Cambria"/>
                <a:cs typeface="Cambria"/>
              </a:rPr>
              <a:t>Ethical</a:t>
            </a:r>
            <a:r>
              <a:rPr sz="3000" spc="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Considerations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1485900"/>
            <a:ext cx="5029200" cy="4476750"/>
          </a:xfrm>
          <a:custGeom>
            <a:avLst/>
            <a:gdLst/>
            <a:ahLst/>
            <a:cxnLst/>
            <a:rect l="l" t="t" r="r" b="b"/>
            <a:pathLst>
              <a:path w="5029200" h="4476750">
                <a:moveTo>
                  <a:pt x="4956048" y="0"/>
                </a:moveTo>
                <a:lnTo>
                  <a:pt x="73101" y="0"/>
                </a:lnTo>
                <a:lnTo>
                  <a:pt x="44646" y="5750"/>
                </a:lnTo>
                <a:lnTo>
                  <a:pt x="21410" y="21431"/>
                </a:lnTo>
                <a:lnTo>
                  <a:pt x="5744" y="44684"/>
                </a:lnTo>
                <a:lnTo>
                  <a:pt x="0" y="73151"/>
                </a:lnTo>
                <a:lnTo>
                  <a:pt x="0" y="4403648"/>
                </a:lnTo>
                <a:lnTo>
                  <a:pt x="5744" y="4432103"/>
                </a:lnTo>
                <a:lnTo>
                  <a:pt x="21410" y="4455339"/>
                </a:lnTo>
                <a:lnTo>
                  <a:pt x="44646" y="4471005"/>
                </a:lnTo>
                <a:lnTo>
                  <a:pt x="73101" y="4476750"/>
                </a:lnTo>
                <a:lnTo>
                  <a:pt x="4956048" y="4476750"/>
                </a:lnTo>
                <a:lnTo>
                  <a:pt x="4984515" y="4471005"/>
                </a:lnTo>
                <a:lnTo>
                  <a:pt x="5007768" y="4455339"/>
                </a:lnTo>
                <a:lnTo>
                  <a:pt x="5023449" y="4432103"/>
                </a:lnTo>
                <a:lnTo>
                  <a:pt x="5029200" y="4403648"/>
                </a:lnTo>
                <a:lnTo>
                  <a:pt x="5029200" y="73151"/>
                </a:lnTo>
                <a:lnTo>
                  <a:pt x="5023449" y="44684"/>
                </a:lnTo>
                <a:lnTo>
                  <a:pt x="5007768" y="21431"/>
                </a:lnTo>
                <a:lnTo>
                  <a:pt x="4984515" y="5750"/>
                </a:lnTo>
                <a:lnTo>
                  <a:pt x="495604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10894" y="1682432"/>
            <a:ext cx="1506855" cy="2660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550" b="1" spc="10" dirty="0">
                <a:solidFill>
                  <a:srgbClr val="20295C"/>
                </a:solidFill>
                <a:latin typeface="Cambria"/>
                <a:cs typeface="Cambria"/>
              </a:rPr>
              <a:t>Co</a:t>
            </a:r>
            <a:r>
              <a:rPr sz="1550" b="1" spc="35" dirty="0">
                <a:solidFill>
                  <a:srgbClr val="20295C"/>
                </a:solidFill>
                <a:latin typeface="Cambria"/>
                <a:cs typeface="Cambria"/>
              </a:rPr>
              <a:t>mm</a:t>
            </a:r>
            <a:r>
              <a:rPr sz="1550" b="1" spc="45" dirty="0">
                <a:solidFill>
                  <a:srgbClr val="20295C"/>
                </a:solidFill>
                <a:latin typeface="Cambria"/>
                <a:cs typeface="Cambria"/>
              </a:rPr>
              <a:t>u</a:t>
            </a:r>
            <a:r>
              <a:rPr sz="1550" b="1" spc="35" dirty="0">
                <a:solidFill>
                  <a:srgbClr val="20295C"/>
                </a:solidFill>
                <a:latin typeface="Cambria"/>
                <a:cs typeface="Cambria"/>
              </a:rPr>
              <a:t>n</a:t>
            </a:r>
            <a:r>
              <a:rPr sz="1550" b="1" spc="-45" dirty="0">
                <a:solidFill>
                  <a:srgbClr val="20295C"/>
                </a:solidFill>
                <a:latin typeface="Cambria"/>
                <a:cs typeface="Cambria"/>
              </a:rPr>
              <a:t>i</a:t>
            </a:r>
            <a:r>
              <a:rPr sz="1550" b="1" spc="15" dirty="0">
                <a:solidFill>
                  <a:srgbClr val="20295C"/>
                </a:solidFill>
                <a:latin typeface="Cambria"/>
                <a:cs typeface="Cambria"/>
              </a:rPr>
              <a:t>c</a:t>
            </a:r>
            <a:r>
              <a:rPr sz="1550" b="1" spc="65" dirty="0">
                <a:solidFill>
                  <a:srgbClr val="20295C"/>
                </a:solidFill>
                <a:latin typeface="Cambria"/>
                <a:cs typeface="Cambria"/>
              </a:rPr>
              <a:t>a</a:t>
            </a:r>
            <a:r>
              <a:rPr sz="1550" b="1" spc="30" dirty="0">
                <a:solidFill>
                  <a:srgbClr val="20295C"/>
                </a:solidFill>
                <a:latin typeface="Cambria"/>
                <a:cs typeface="Cambria"/>
              </a:rPr>
              <a:t>t</a:t>
            </a:r>
            <a:r>
              <a:rPr sz="1550" b="1" spc="-45" dirty="0">
                <a:solidFill>
                  <a:srgbClr val="20295C"/>
                </a:solidFill>
                <a:latin typeface="Cambria"/>
                <a:cs typeface="Cambria"/>
              </a:rPr>
              <a:t>i</a:t>
            </a:r>
            <a:r>
              <a:rPr sz="1550" b="1" spc="90" dirty="0">
                <a:solidFill>
                  <a:srgbClr val="20295C"/>
                </a:solidFill>
                <a:latin typeface="Cambria"/>
                <a:cs typeface="Cambria"/>
              </a:rPr>
              <a:t>o</a:t>
            </a:r>
            <a:r>
              <a:rPr sz="1550" b="1" spc="15" dirty="0">
                <a:solidFill>
                  <a:srgbClr val="20295C"/>
                </a:solidFill>
                <a:latin typeface="Cambria"/>
                <a:cs typeface="Cambria"/>
              </a:rPr>
              <a:t>n</a:t>
            </a:r>
            <a:endParaRPr sz="1550">
              <a:latin typeface="Cambria"/>
              <a:cs typeface="Cambri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33425" y="2171700"/>
            <a:ext cx="295275" cy="285750"/>
          </a:xfrm>
          <a:custGeom>
            <a:avLst/>
            <a:gdLst/>
            <a:ahLst/>
            <a:cxnLst/>
            <a:rect l="l" t="t" r="r" b="b"/>
            <a:pathLst>
              <a:path w="295275" h="285750">
                <a:moveTo>
                  <a:pt x="147637" y="0"/>
                </a:moveTo>
                <a:lnTo>
                  <a:pt x="100974" y="7287"/>
                </a:lnTo>
                <a:lnTo>
                  <a:pt x="60446" y="27578"/>
                </a:lnTo>
                <a:lnTo>
                  <a:pt x="28486" y="58512"/>
                </a:lnTo>
                <a:lnTo>
                  <a:pt x="7527" y="97731"/>
                </a:lnTo>
                <a:lnTo>
                  <a:pt x="0" y="142875"/>
                </a:lnTo>
                <a:lnTo>
                  <a:pt x="7527" y="188018"/>
                </a:lnTo>
                <a:lnTo>
                  <a:pt x="28486" y="227237"/>
                </a:lnTo>
                <a:lnTo>
                  <a:pt x="60446" y="258171"/>
                </a:lnTo>
                <a:lnTo>
                  <a:pt x="100974" y="278462"/>
                </a:lnTo>
                <a:lnTo>
                  <a:pt x="147637" y="285750"/>
                </a:lnTo>
                <a:lnTo>
                  <a:pt x="194300" y="278462"/>
                </a:lnTo>
                <a:lnTo>
                  <a:pt x="234828" y="258171"/>
                </a:lnTo>
                <a:lnTo>
                  <a:pt x="266788" y="227237"/>
                </a:lnTo>
                <a:lnTo>
                  <a:pt x="287747" y="188018"/>
                </a:lnTo>
                <a:lnTo>
                  <a:pt x="295275" y="142875"/>
                </a:lnTo>
                <a:lnTo>
                  <a:pt x="287747" y="97731"/>
                </a:lnTo>
                <a:lnTo>
                  <a:pt x="266788" y="58512"/>
                </a:lnTo>
                <a:lnTo>
                  <a:pt x="234828" y="27578"/>
                </a:lnTo>
                <a:lnTo>
                  <a:pt x="194300" y="7287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803909" y="2195448"/>
            <a:ext cx="14668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5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22692" y="2156777"/>
            <a:ext cx="3342640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Use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simple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language;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avoid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unnecessary medical</a:t>
            </a:r>
            <a:r>
              <a:rPr sz="1050" spc="10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terminology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33425" y="2790825"/>
            <a:ext cx="295275" cy="295275"/>
          </a:xfrm>
          <a:custGeom>
            <a:avLst/>
            <a:gdLst/>
            <a:ahLst/>
            <a:cxnLst/>
            <a:rect l="l" t="t" r="r" b="b"/>
            <a:pathLst>
              <a:path w="295275" h="295275">
                <a:moveTo>
                  <a:pt x="147637" y="0"/>
                </a:moveTo>
                <a:lnTo>
                  <a:pt x="100974" y="7520"/>
                </a:lnTo>
                <a:lnTo>
                  <a:pt x="60446" y="28464"/>
                </a:lnTo>
                <a:lnTo>
                  <a:pt x="28486" y="60405"/>
                </a:lnTo>
                <a:lnTo>
                  <a:pt x="7527" y="100917"/>
                </a:lnTo>
                <a:lnTo>
                  <a:pt x="0" y="147574"/>
                </a:lnTo>
                <a:lnTo>
                  <a:pt x="7527" y="194292"/>
                </a:lnTo>
                <a:lnTo>
                  <a:pt x="28486" y="234842"/>
                </a:lnTo>
                <a:lnTo>
                  <a:pt x="60446" y="266802"/>
                </a:lnTo>
                <a:lnTo>
                  <a:pt x="100974" y="287753"/>
                </a:lnTo>
                <a:lnTo>
                  <a:pt x="147637" y="295275"/>
                </a:lnTo>
                <a:lnTo>
                  <a:pt x="194300" y="287753"/>
                </a:lnTo>
                <a:lnTo>
                  <a:pt x="234828" y="266802"/>
                </a:lnTo>
                <a:lnTo>
                  <a:pt x="266788" y="234842"/>
                </a:lnTo>
                <a:lnTo>
                  <a:pt x="287747" y="194292"/>
                </a:lnTo>
                <a:lnTo>
                  <a:pt x="295275" y="147574"/>
                </a:lnTo>
                <a:lnTo>
                  <a:pt x="287747" y="100917"/>
                </a:lnTo>
                <a:lnTo>
                  <a:pt x="266788" y="60405"/>
                </a:lnTo>
                <a:lnTo>
                  <a:pt x="234828" y="28464"/>
                </a:lnTo>
                <a:lnTo>
                  <a:pt x="194300" y="7520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03909" y="2817812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2692" y="2780029"/>
            <a:ext cx="244792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Give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Mr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Carter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enough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time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ask</a:t>
            </a:r>
            <a:r>
              <a:rPr sz="1050" spc="-114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questions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733425" y="3409950"/>
            <a:ext cx="295275" cy="295275"/>
          </a:xfrm>
          <a:custGeom>
            <a:avLst/>
            <a:gdLst/>
            <a:ahLst/>
            <a:cxnLst/>
            <a:rect l="l" t="t" r="r" b="b"/>
            <a:pathLst>
              <a:path w="295275" h="295275">
                <a:moveTo>
                  <a:pt x="147637" y="0"/>
                </a:moveTo>
                <a:lnTo>
                  <a:pt x="100974" y="7520"/>
                </a:lnTo>
                <a:lnTo>
                  <a:pt x="60446" y="28464"/>
                </a:lnTo>
                <a:lnTo>
                  <a:pt x="28486" y="60405"/>
                </a:lnTo>
                <a:lnTo>
                  <a:pt x="7527" y="100917"/>
                </a:lnTo>
                <a:lnTo>
                  <a:pt x="0" y="147574"/>
                </a:lnTo>
                <a:lnTo>
                  <a:pt x="7527" y="194292"/>
                </a:lnTo>
                <a:lnTo>
                  <a:pt x="28486" y="234842"/>
                </a:lnTo>
                <a:lnTo>
                  <a:pt x="60446" y="266802"/>
                </a:lnTo>
                <a:lnTo>
                  <a:pt x="100974" y="287753"/>
                </a:lnTo>
                <a:lnTo>
                  <a:pt x="147637" y="295275"/>
                </a:lnTo>
                <a:lnTo>
                  <a:pt x="194300" y="287753"/>
                </a:lnTo>
                <a:lnTo>
                  <a:pt x="234828" y="266802"/>
                </a:lnTo>
                <a:lnTo>
                  <a:pt x="266788" y="234842"/>
                </a:lnTo>
                <a:lnTo>
                  <a:pt x="287747" y="194292"/>
                </a:lnTo>
                <a:lnTo>
                  <a:pt x="295275" y="147574"/>
                </a:lnTo>
                <a:lnTo>
                  <a:pt x="287747" y="100917"/>
                </a:lnTo>
                <a:lnTo>
                  <a:pt x="266788" y="60405"/>
                </a:lnTo>
                <a:lnTo>
                  <a:pt x="234828" y="28464"/>
                </a:lnTo>
                <a:lnTo>
                  <a:pt x="194300" y="7520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03909" y="3440493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22692" y="3402584"/>
            <a:ext cx="3836035" cy="347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Use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the teach-back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method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check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understanding </a:t>
            </a:r>
            <a:r>
              <a:rPr sz="1050" spc="20" dirty="0">
                <a:solidFill>
                  <a:srgbClr val="1B1F29"/>
                </a:solidFill>
                <a:latin typeface="Calibri"/>
                <a:cs typeface="Calibri"/>
              </a:rPr>
              <a:t>of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medication</a:t>
            </a:r>
            <a:r>
              <a:rPr sz="1050" spc="7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care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plan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33425" y="4029075"/>
            <a:ext cx="295275" cy="295275"/>
          </a:xfrm>
          <a:custGeom>
            <a:avLst/>
            <a:gdLst/>
            <a:ahLst/>
            <a:cxnLst/>
            <a:rect l="l" t="t" r="r" b="b"/>
            <a:pathLst>
              <a:path w="295275" h="295275">
                <a:moveTo>
                  <a:pt x="147637" y="0"/>
                </a:moveTo>
                <a:lnTo>
                  <a:pt x="100974" y="7520"/>
                </a:lnTo>
                <a:lnTo>
                  <a:pt x="60446" y="28464"/>
                </a:lnTo>
                <a:lnTo>
                  <a:pt x="28486" y="60405"/>
                </a:lnTo>
                <a:lnTo>
                  <a:pt x="7527" y="100917"/>
                </a:lnTo>
                <a:lnTo>
                  <a:pt x="0" y="147574"/>
                </a:lnTo>
                <a:lnTo>
                  <a:pt x="7527" y="194292"/>
                </a:lnTo>
                <a:lnTo>
                  <a:pt x="28486" y="234842"/>
                </a:lnTo>
                <a:lnTo>
                  <a:pt x="60446" y="266802"/>
                </a:lnTo>
                <a:lnTo>
                  <a:pt x="100974" y="287753"/>
                </a:lnTo>
                <a:lnTo>
                  <a:pt x="147637" y="295275"/>
                </a:lnTo>
                <a:lnTo>
                  <a:pt x="194300" y="287753"/>
                </a:lnTo>
                <a:lnTo>
                  <a:pt x="234828" y="266802"/>
                </a:lnTo>
                <a:lnTo>
                  <a:pt x="266788" y="234842"/>
                </a:lnTo>
                <a:lnTo>
                  <a:pt x="287747" y="194292"/>
                </a:lnTo>
                <a:lnTo>
                  <a:pt x="295275" y="147574"/>
                </a:lnTo>
                <a:lnTo>
                  <a:pt x="287747" y="100917"/>
                </a:lnTo>
                <a:lnTo>
                  <a:pt x="266788" y="60405"/>
                </a:lnTo>
                <a:lnTo>
                  <a:pt x="234828" y="28464"/>
                </a:lnTo>
                <a:lnTo>
                  <a:pt x="194300" y="7520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803909" y="4063047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22692" y="4025265"/>
            <a:ext cx="345122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Encourage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him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to</a:t>
            </a:r>
            <a:r>
              <a:rPr sz="1050" spc="-4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take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an</a:t>
            </a:r>
            <a:r>
              <a:rPr sz="105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active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role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in</a:t>
            </a:r>
            <a:r>
              <a:rPr sz="105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decisions</a:t>
            </a:r>
            <a:r>
              <a:rPr sz="1050" spc="2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about</a:t>
            </a:r>
            <a:r>
              <a:rPr sz="1050" spc="-6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his</a:t>
            </a:r>
            <a:r>
              <a:rPr sz="1050" spc="2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care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733425" y="4657725"/>
            <a:ext cx="295275" cy="285750"/>
          </a:xfrm>
          <a:custGeom>
            <a:avLst/>
            <a:gdLst/>
            <a:ahLst/>
            <a:cxnLst/>
            <a:rect l="l" t="t" r="r" b="b"/>
            <a:pathLst>
              <a:path w="295275" h="285750">
                <a:moveTo>
                  <a:pt x="147637" y="0"/>
                </a:moveTo>
                <a:lnTo>
                  <a:pt x="100974" y="7287"/>
                </a:lnTo>
                <a:lnTo>
                  <a:pt x="60446" y="27578"/>
                </a:lnTo>
                <a:lnTo>
                  <a:pt x="28486" y="58512"/>
                </a:lnTo>
                <a:lnTo>
                  <a:pt x="7527" y="97731"/>
                </a:lnTo>
                <a:lnTo>
                  <a:pt x="0" y="142875"/>
                </a:lnTo>
                <a:lnTo>
                  <a:pt x="7527" y="188018"/>
                </a:lnTo>
                <a:lnTo>
                  <a:pt x="28486" y="227237"/>
                </a:lnTo>
                <a:lnTo>
                  <a:pt x="60446" y="258171"/>
                </a:lnTo>
                <a:lnTo>
                  <a:pt x="100974" y="278462"/>
                </a:lnTo>
                <a:lnTo>
                  <a:pt x="147637" y="285750"/>
                </a:lnTo>
                <a:lnTo>
                  <a:pt x="194300" y="278462"/>
                </a:lnTo>
                <a:lnTo>
                  <a:pt x="234828" y="258171"/>
                </a:lnTo>
                <a:lnTo>
                  <a:pt x="266788" y="227237"/>
                </a:lnTo>
                <a:lnTo>
                  <a:pt x="287747" y="188018"/>
                </a:lnTo>
                <a:lnTo>
                  <a:pt x="295275" y="142875"/>
                </a:lnTo>
                <a:lnTo>
                  <a:pt x="287747" y="97731"/>
                </a:lnTo>
                <a:lnTo>
                  <a:pt x="266788" y="58512"/>
                </a:lnTo>
                <a:lnTo>
                  <a:pt x="234828" y="27578"/>
                </a:lnTo>
                <a:lnTo>
                  <a:pt x="194300" y="7287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03909" y="4685728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22692" y="4647819"/>
            <a:ext cx="319849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Involve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his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daughter only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when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Mr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Carter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gives</a:t>
            </a:r>
            <a:r>
              <a:rPr sz="1050" spc="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permission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33425" y="5276850"/>
            <a:ext cx="295275" cy="295275"/>
          </a:xfrm>
          <a:custGeom>
            <a:avLst/>
            <a:gdLst/>
            <a:ahLst/>
            <a:cxnLst/>
            <a:rect l="l" t="t" r="r" b="b"/>
            <a:pathLst>
              <a:path w="295275" h="295275">
                <a:moveTo>
                  <a:pt x="147637" y="0"/>
                </a:moveTo>
                <a:lnTo>
                  <a:pt x="100974" y="7521"/>
                </a:lnTo>
                <a:lnTo>
                  <a:pt x="60446" y="28472"/>
                </a:lnTo>
                <a:lnTo>
                  <a:pt x="28486" y="60432"/>
                </a:lnTo>
                <a:lnTo>
                  <a:pt x="7527" y="100982"/>
                </a:lnTo>
                <a:lnTo>
                  <a:pt x="0" y="147700"/>
                </a:lnTo>
                <a:lnTo>
                  <a:pt x="7527" y="194357"/>
                </a:lnTo>
                <a:lnTo>
                  <a:pt x="28486" y="234869"/>
                </a:lnTo>
                <a:lnTo>
                  <a:pt x="60446" y="266810"/>
                </a:lnTo>
                <a:lnTo>
                  <a:pt x="100974" y="287754"/>
                </a:lnTo>
                <a:lnTo>
                  <a:pt x="147637" y="295275"/>
                </a:lnTo>
                <a:lnTo>
                  <a:pt x="194300" y="287754"/>
                </a:lnTo>
                <a:lnTo>
                  <a:pt x="234828" y="266810"/>
                </a:lnTo>
                <a:lnTo>
                  <a:pt x="266788" y="234869"/>
                </a:lnTo>
                <a:lnTo>
                  <a:pt x="287747" y="194357"/>
                </a:lnTo>
                <a:lnTo>
                  <a:pt x="295275" y="147700"/>
                </a:lnTo>
                <a:lnTo>
                  <a:pt x="287747" y="100982"/>
                </a:lnTo>
                <a:lnTo>
                  <a:pt x="266788" y="60432"/>
                </a:lnTo>
                <a:lnTo>
                  <a:pt x="234828" y="28472"/>
                </a:lnTo>
                <a:lnTo>
                  <a:pt x="194300" y="7521"/>
                </a:lnTo>
                <a:lnTo>
                  <a:pt x="147637" y="0"/>
                </a:lnTo>
                <a:close/>
              </a:path>
            </a:pathLst>
          </a:custGeom>
          <a:solidFill>
            <a:srgbClr val="1C71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803909" y="5308282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98184" y="1499298"/>
            <a:ext cx="2115820" cy="2660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550" b="1" spc="15" dirty="0">
                <a:solidFill>
                  <a:srgbClr val="20295C"/>
                </a:solidFill>
                <a:latin typeface="Cambria"/>
                <a:cs typeface="Cambria"/>
              </a:rPr>
              <a:t>Ethical</a:t>
            </a:r>
            <a:r>
              <a:rPr sz="1550" b="1" spc="-3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1550" b="1" spc="15" dirty="0">
                <a:solidFill>
                  <a:srgbClr val="20295C"/>
                </a:solidFill>
                <a:latin typeface="Cambria"/>
                <a:cs typeface="Cambria"/>
              </a:rPr>
              <a:t>Considerations</a:t>
            </a:r>
            <a:endParaRPr sz="1550">
              <a:latin typeface="Cambria"/>
              <a:cs typeface="Cambria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715000" y="2143125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438"/>
                </a:lnTo>
                <a:lnTo>
                  <a:pt x="4302" y="1366742"/>
                </a:lnTo>
                <a:lnTo>
                  <a:pt x="16033" y="1384141"/>
                </a:lnTo>
                <a:lnTo>
                  <a:pt x="33432" y="1395872"/>
                </a:lnTo>
                <a:lnTo>
                  <a:pt x="54737" y="1400175"/>
                </a:lnTo>
                <a:lnTo>
                  <a:pt x="2898013" y="1400175"/>
                </a:lnTo>
                <a:lnTo>
                  <a:pt x="2919317" y="1395872"/>
                </a:lnTo>
                <a:lnTo>
                  <a:pt x="2936716" y="1384141"/>
                </a:lnTo>
                <a:lnTo>
                  <a:pt x="2948447" y="1366742"/>
                </a:lnTo>
                <a:lnTo>
                  <a:pt x="2952750" y="1345438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962903" y="2261870"/>
            <a:ext cx="664210" cy="19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20" dirty="0">
                <a:solidFill>
                  <a:srgbClr val="055A82"/>
                </a:solidFill>
                <a:latin typeface="Calibri"/>
                <a:cs typeface="Calibri"/>
              </a:rPr>
              <a:t>Autonomy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962903" y="2840672"/>
            <a:ext cx="2329815" cy="306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Right</a:t>
            </a:r>
            <a:r>
              <a:rPr sz="900" spc="-6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to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make</a:t>
            </a:r>
            <a:r>
              <a:rPr sz="900" spc="-5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informed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decisions</a:t>
            </a:r>
            <a:r>
              <a:rPr sz="90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about</a:t>
            </a:r>
            <a:r>
              <a:rPr sz="90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treatment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lifestyle, </a:t>
            </a:r>
            <a:r>
              <a:rPr sz="900" spc="-20" dirty="0">
                <a:solidFill>
                  <a:srgbClr val="1B1F29"/>
                </a:solidFill>
                <a:latin typeface="Calibri"/>
                <a:cs typeface="Calibri"/>
              </a:rPr>
              <a:t>including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whether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stop</a:t>
            </a:r>
            <a:r>
              <a:rPr sz="900" spc="-7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smoking.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801100" y="2143125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6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438"/>
                </a:lnTo>
                <a:lnTo>
                  <a:pt x="4302" y="1366742"/>
                </a:lnTo>
                <a:lnTo>
                  <a:pt x="16033" y="1384141"/>
                </a:lnTo>
                <a:lnTo>
                  <a:pt x="33432" y="1395872"/>
                </a:lnTo>
                <a:lnTo>
                  <a:pt x="54736" y="1400175"/>
                </a:lnTo>
                <a:lnTo>
                  <a:pt x="2898013" y="1400175"/>
                </a:lnTo>
                <a:lnTo>
                  <a:pt x="2919317" y="1395872"/>
                </a:lnTo>
                <a:lnTo>
                  <a:pt x="2936716" y="1384141"/>
                </a:lnTo>
                <a:lnTo>
                  <a:pt x="2948447" y="1366742"/>
                </a:lnTo>
                <a:lnTo>
                  <a:pt x="2952750" y="1345438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9051290" y="2261870"/>
            <a:ext cx="524510" cy="1968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15" dirty="0">
                <a:solidFill>
                  <a:srgbClr val="055A82"/>
                </a:solidFill>
                <a:latin typeface="Calibri"/>
                <a:cs typeface="Calibri"/>
              </a:rPr>
              <a:t>C</a:t>
            </a: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o</a:t>
            </a:r>
            <a:r>
              <a:rPr sz="1100" b="1" spc="80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s</a:t>
            </a:r>
            <a:r>
              <a:rPr sz="1100" b="1" spc="-3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r>
              <a:rPr sz="1100" b="1" spc="80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100" b="1" spc="5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051290" y="2840672"/>
            <a:ext cx="2122170" cy="306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Informed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consent </a:t>
            </a:r>
            <a:r>
              <a:rPr sz="900" spc="-20" dirty="0">
                <a:solidFill>
                  <a:srgbClr val="1B1F29"/>
                </a:solidFill>
                <a:latin typeface="Calibri"/>
                <a:cs typeface="Calibri"/>
              </a:rPr>
              <a:t>obtained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before</a:t>
            </a:r>
            <a:r>
              <a:rPr sz="900" spc="9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treatment,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referrals,</a:t>
            </a:r>
            <a:r>
              <a:rPr sz="90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25" dirty="0">
                <a:solidFill>
                  <a:srgbClr val="1B1F29"/>
                </a:solidFill>
                <a:latin typeface="Calibri"/>
                <a:cs typeface="Calibri"/>
              </a:rPr>
              <a:t>or</a:t>
            </a:r>
            <a:r>
              <a:rPr sz="900" spc="-7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sharing</a:t>
            </a:r>
            <a:r>
              <a:rPr sz="900" spc="-3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personal</a:t>
            </a:r>
            <a:r>
              <a:rPr sz="90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information.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715000" y="3676650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438"/>
                </a:lnTo>
                <a:lnTo>
                  <a:pt x="4302" y="1366742"/>
                </a:lnTo>
                <a:lnTo>
                  <a:pt x="16033" y="1384141"/>
                </a:lnTo>
                <a:lnTo>
                  <a:pt x="33432" y="1395872"/>
                </a:lnTo>
                <a:lnTo>
                  <a:pt x="54737" y="1400175"/>
                </a:lnTo>
                <a:lnTo>
                  <a:pt x="2898013" y="1400175"/>
                </a:lnTo>
                <a:lnTo>
                  <a:pt x="2919317" y="1395872"/>
                </a:lnTo>
                <a:lnTo>
                  <a:pt x="2936716" y="1384141"/>
                </a:lnTo>
                <a:lnTo>
                  <a:pt x="2948447" y="1366742"/>
                </a:lnTo>
                <a:lnTo>
                  <a:pt x="2952750" y="1345438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962903" y="3802697"/>
            <a:ext cx="92075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15" dirty="0">
                <a:solidFill>
                  <a:srgbClr val="055A82"/>
                </a:solidFill>
                <a:latin typeface="Calibri"/>
                <a:cs typeface="Calibri"/>
              </a:rPr>
              <a:t>Confidentiality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962903" y="4382516"/>
            <a:ext cx="2274570" cy="30607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4400"/>
              </a:lnSpc>
              <a:spcBef>
                <a:spcPts val="50"/>
              </a:spcBef>
            </a:pP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Personal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health information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kept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private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 shared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only</a:t>
            </a:r>
            <a:r>
              <a:rPr sz="900" spc="-9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appropriately.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8801100" y="3676650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6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438"/>
                </a:lnTo>
                <a:lnTo>
                  <a:pt x="4302" y="1366742"/>
                </a:lnTo>
                <a:lnTo>
                  <a:pt x="16033" y="1384141"/>
                </a:lnTo>
                <a:lnTo>
                  <a:pt x="33432" y="1395872"/>
                </a:lnTo>
                <a:lnTo>
                  <a:pt x="54736" y="1400175"/>
                </a:lnTo>
                <a:lnTo>
                  <a:pt x="2898013" y="1400175"/>
                </a:lnTo>
                <a:lnTo>
                  <a:pt x="2919317" y="1395872"/>
                </a:lnTo>
                <a:lnTo>
                  <a:pt x="2936716" y="1384141"/>
                </a:lnTo>
                <a:lnTo>
                  <a:pt x="2948447" y="1366742"/>
                </a:lnTo>
                <a:lnTo>
                  <a:pt x="2952750" y="1345438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9051290" y="3802697"/>
            <a:ext cx="45593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55" dirty="0">
                <a:solidFill>
                  <a:srgbClr val="055A82"/>
                </a:solidFill>
                <a:latin typeface="Calibri"/>
                <a:cs typeface="Calibri"/>
              </a:rPr>
              <a:t>D</a:t>
            </a:r>
            <a:r>
              <a:rPr sz="1100" b="1" spc="2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100" b="1" dirty="0">
                <a:solidFill>
                  <a:srgbClr val="055A82"/>
                </a:solidFill>
                <a:latin typeface="Calibri"/>
                <a:cs typeface="Calibri"/>
              </a:rPr>
              <a:t>g</a:t>
            </a: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100" b="1" spc="20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100" b="1" spc="-15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y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9051290" y="4382516"/>
            <a:ext cx="2103755" cy="30607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ct val="104400"/>
              </a:lnSpc>
              <a:spcBef>
                <a:spcPts val="50"/>
              </a:spcBef>
            </a:pP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Care </a:t>
            </a:r>
            <a:r>
              <a:rPr sz="900" spc="-30" dirty="0">
                <a:solidFill>
                  <a:srgbClr val="1B1F29"/>
                </a:solidFill>
                <a:latin typeface="Calibri"/>
                <a:cs typeface="Calibri"/>
              </a:rPr>
              <a:t>is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respectful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protects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his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dignity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 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independence.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715000" y="5219700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7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387"/>
                </a:lnTo>
                <a:lnTo>
                  <a:pt x="4302" y="1366710"/>
                </a:lnTo>
                <a:lnTo>
                  <a:pt x="16033" y="1384125"/>
                </a:lnTo>
                <a:lnTo>
                  <a:pt x="33432" y="1395868"/>
                </a:lnTo>
                <a:lnTo>
                  <a:pt x="54737" y="1400175"/>
                </a:lnTo>
                <a:lnTo>
                  <a:pt x="2898013" y="1400175"/>
                </a:lnTo>
                <a:lnTo>
                  <a:pt x="2919317" y="1395868"/>
                </a:lnTo>
                <a:lnTo>
                  <a:pt x="2936716" y="1384125"/>
                </a:lnTo>
                <a:lnTo>
                  <a:pt x="2948447" y="1366710"/>
                </a:lnTo>
                <a:lnTo>
                  <a:pt x="2952750" y="1345387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962903" y="5344223"/>
            <a:ext cx="1955800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Beneficence </a:t>
            </a:r>
            <a:r>
              <a:rPr sz="1100" b="1" spc="15" dirty="0">
                <a:solidFill>
                  <a:srgbClr val="055A82"/>
                </a:solidFill>
                <a:latin typeface="Calibri"/>
                <a:cs typeface="Calibri"/>
              </a:rPr>
              <a:t>&amp;</a:t>
            </a:r>
            <a:r>
              <a:rPr sz="1100" b="1" spc="-16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100" b="1" spc="15" dirty="0">
                <a:solidFill>
                  <a:srgbClr val="055A82"/>
                </a:solidFill>
                <a:latin typeface="Calibri"/>
                <a:cs typeface="Calibri"/>
              </a:rPr>
              <a:t>Non-maleficence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962903" y="5923915"/>
            <a:ext cx="2324100" cy="306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Aim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provide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benefit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while avoiding</a:t>
            </a:r>
            <a:r>
              <a:rPr sz="900" spc="-13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unnecessary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harm.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8801100" y="5219700"/>
            <a:ext cx="2952750" cy="1400175"/>
          </a:xfrm>
          <a:custGeom>
            <a:avLst/>
            <a:gdLst/>
            <a:ahLst/>
            <a:cxnLst/>
            <a:rect l="l" t="t" r="r" b="b"/>
            <a:pathLst>
              <a:path w="2952750" h="1400175">
                <a:moveTo>
                  <a:pt x="2898013" y="0"/>
                </a:moveTo>
                <a:lnTo>
                  <a:pt x="54736" y="0"/>
                </a:lnTo>
                <a:lnTo>
                  <a:pt x="33432" y="4302"/>
                </a:lnTo>
                <a:lnTo>
                  <a:pt x="16033" y="16033"/>
                </a:lnTo>
                <a:lnTo>
                  <a:pt x="4302" y="33432"/>
                </a:lnTo>
                <a:lnTo>
                  <a:pt x="0" y="54737"/>
                </a:lnTo>
                <a:lnTo>
                  <a:pt x="0" y="1345387"/>
                </a:lnTo>
                <a:lnTo>
                  <a:pt x="4302" y="1366710"/>
                </a:lnTo>
                <a:lnTo>
                  <a:pt x="16033" y="1384125"/>
                </a:lnTo>
                <a:lnTo>
                  <a:pt x="33432" y="1395868"/>
                </a:lnTo>
                <a:lnTo>
                  <a:pt x="54736" y="1400175"/>
                </a:lnTo>
                <a:lnTo>
                  <a:pt x="2898013" y="1400175"/>
                </a:lnTo>
                <a:lnTo>
                  <a:pt x="2919317" y="1395868"/>
                </a:lnTo>
                <a:lnTo>
                  <a:pt x="2936716" y="1384125"/>
                </a:lnTo>
                <a:lnTo>
                  <a:pt x="2948447" y="1366710"/>
                </a:lnTo>
                <a:lnTo>
                  <a:pt x="2952750" y="1345387"/>
                </a:lnTo>
                <a:lnTo>
                  <a:pt x="2952750" y="54737"/>
                </a:lnTo>
                <a:lnTo>
                  <a:pt x="2948447" y="33432"/>
                </a:lnTo>
                <a:lnTo>
                  <a:pt x="2936716" y="16033"/>
                </a:lnTo>
                <a:lnTo>
                  <a:pt x="2919317" y="4302"/>
                </a:lnTo>
                <a:lnTo>
                  <a:pt x="2898013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9051290" y="5344223"/>
            <a:ext cx="431165" cy="1974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100" b="1" spc="5" dirty="0">
                <a:solidFill>
                  <a:srgbClr val="055A82"/>
                </a:solidFill>
                <a:latin typeface="Calibri"/>
                <a:cs typeface="Calibri"/>
              </a:rPr>
              <a:t>Jus</a:t>
            </a:r>
            <a:r>
              <a:rPr sz="1100" b="1" spc="6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100" b="1" spc="2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100" b="1" spc="-15" dirty="0">
                <a:solidFill>
                  <a:srgbClr val="055A82"/>
                </a:solidFill>
                <a:latin typeface="Calibri"/>
                <a:cs typeface="Calibri"/>
              </a:rPr>
              <a:t>c</a:t>
            </a:r>
            <a:r>
              <a:rPr sz="1100" b="1" spc="1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3" name="object 4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7</a:t>
            </a:fld>
            <a:endParaRPr dirty="0"/>
          </a:p>
        </p:txBody>
      </p:sp>
      <p:sp>
        <p:nvSpPr>
          <p:cNvPr id="41" name="object 41"/>
          <p:cNvSpPr txBox="1"/>
          <p:nvPr/>
        </p:nvSpPr>
        <p:spPr>
          <a:xfrm>
            <a:off x="9051290" y="5923915"/>
            <a:ext cx="2075814" cy="306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Fair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access</a:t>
            </a:r>
            <a:r>
              <a:rPr sz="900" spc="-3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dirty="0">
                <a:solidFill>
                  <a:srgbClr val="1B1F29"/>
                </a:solidFill>
                <a:latin typeface="Calibri"/>
                <a:cs typeface="Calibri"/>
              </a:rPr>
              <a:t>to</a:t>
            </a:r>
            <a:r>
              <a:rPr sz="900" spc="-1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10" dirty="0">
                <a:solidFill>
                  <a:srgbClr val="1B1F29"/>
                </a:solidFill>
                <a:latin typeface="Calibri"/>
                <a:cs typeface="Calibri"/>
              </a:rPr>
              <a:t>appropriate</a:t>
            </a:r>
            <a:r>
              <a:rPr sz="90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5" dirty="0">
                <a:solidFill>
                  <a:srgbClr val="1B1F29"/>
                </a:solidFill>
                <a:latin typeface="Calibri"/>
                <a:cs typeface="Calibri"/>
              </a:rPr>
              <a:t>COPD</a:t>
            </a:r>
            <a:r>
              <a:rPr sz="900" spc="-8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services</a:t>
            </a:r>
            <a:r>
              <a:rPr sz="900" spc="-3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and</a:t>
            </a:r>
            <a:endParaRPr sz="9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900" spc="-5" dirty="0">
                <a:solidFill>
                  <a:srgbClr val="1B1F29"/>
                </a:solidFill>
                <a:latin typeface="Calibri"/>
                <a:cs typeface="Calibri"/>
              </a:rPr>
              <a:t>support.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222692" y="5270182"/>
            <a:ext cx="4299585" cy="415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Ensure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relevant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healthcare professionals communicate</a:t>
            </a:r>
            <a:r>
              <a:rPr sz="1050" spc="-4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effectively</a:t>
            </a:r>
            <a:endParaRPr sz="1050">
              <a:latin typeface="Calibri"/>
              <a:cs typeface="Calibri"/>
            </a:endParaRPr>
          </a:p>
          <a:p>
            <a:pPr marL="15875">
              <a:lnSpc>
                <a:spcPct val="100000"/>
              </a:lnSpc>
              <a:spcBef>
                <a:spcPts val="725"/>
              </a:spcBef>
            </a:pPr>
            <a:r>
              <a:rPr sz="900" spc="5" dirty="0">
                <a:latin typeface="Calibri"/>
                <a:cs typeface="Calibri"/>
              </a:rPr>
              <a:t>COPD </a:t>
            </a:r>
            <a:r>
              <a:rPr sz="900" spc="-25" dirty="0">
                <a:latin typeface="Calibri"/>
                <a:cs typeface="Calibri"/>
              </a:rPr>
              <a:t>can </a:t>
            </a:r>
            <a:r>
              <a:rPr sz="900" dirty="0">
                <a:latin typeface="Calibri"/>
                <a:cs typeface="Calibri"/>
              </a:rPr>
              <a:t>significantly </a:t>
            </a:r>
            <a:r>
              <a:rPr sz="900" spc="-5" dirty="0">
                <a:latin typeface="Calibri"/>
                <a:cs typeface="Calibri"/>
              </a:rPr>
              <a:t>affect physical activity, independence and </a:t>
            </a:r>
            <a:r>
              <a:rPr sz="900" dirty="0">
                <a:latin typeface="Calibri"/>
                <a:cs typeface="Calibri"/>
              </a:rPr>
              <a:t>quality </a:t>
            </a:r>
            <a:r>
              <a:rPr sz="900" spc="25" dirty="0">
                <a:latin typeface="Calibri"/>
                <a:cs typeface="Calibri"/>
              </a:rPr>
              <a:t>of </a:t>
            </a:r>
            <a:r>
              <a:rPr sz="900" spc="-5" dirty="0">
                <a:latin typeface="Calibri"/>
                <a:cs typeface="Calibri"/>
              </a:rPr>
              <a:t>life </a:t>
            </a:r>
            <a:r>
              <a:rPr sz="900" spc="-10" dirty="0">
                <a:latin typeface="Calibri"/>
                <a:cs typeface="Calibri"/>
              </a:rPr>
              <a:t>(NHS,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2024).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46" name="Audio 45">
            <a:hlinkClick r:id="" action="ppaction://media"/>
            <a:extLst>
              <a:ext uri="{FF2B5EF4-FFF2-40B4-BE49-F238E27FC236}">
                <a16:creationId xmlns:a16="http://schemas.microsoft.com/office/drawing/2014/main" id="{C8B884BF-C484-04AE-E7AD-F87D47FB18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83"/>
    </mc:Choice>
    <mc:Fallback xmlns="">
      <p:transition spd="slow" advTm="745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297497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U</a:t>
            </a:r>
            <a:r>
              <a:rPr sz="1250" b="1" spc="-7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r>
              <a:rPr sz="1250" b="1" spc="-8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R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S</a:t>
            </a:r>
            <a:r>
              <a:rPr sz="1250" b="1" spc="-6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</a:t>
            </a:r>
            <a:r>
              <a:rPr sz="1250" b="1" spc="-8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3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NG</a:t>
            </a:r>
            <a:r>
              <a:rPr sz="1250" b="1" spc="3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H</a:t>
            </a:r>
            <a:r>
              <a:rPr sz="1250" b="1" spc="-114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E</a:t>
            </a:r>
            <a:r>
              <a:rPr sz="1250" b="1" spc="14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90" dirty="0">
                <a:solidFill>
                  <a:srgbClr val="055A82"/>
                </a:solidFill>
                <a:latin typeface="Calibri"/>
                <a:cs typeface="Calibri"/>
              </a:rPr>
              <a:t>CO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250" b="1" spc="-7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D</a:t>
            </a:r>
            <a:r>
              <a:rPr sz="1250" b="1" spc="-11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216344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Risk</a:t>
            </a:r>
            <a:r>
              <a:rPr sz="3000" spc="-40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3000" spc="-25" dirty="0">
                <a:solidFill>
                  <a:srgbClr val="20295C"/>
                </a:solidFill>
                <a:latin typeface="Cambria"/>
                <a:cs typeface="Cambria"/>
              </a:rPr>
              <a:t>Factors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7700" y="1485900"/>
            <a:ext cx="5534025" cy="3514725"/>
          </a:xfrm>
          <a:custGeom>
            <a:avLst/>
            <a:gdLst/>
            <a:ahLst/>
            <a:cxnLst/>
            <a:rect l="l" t="t" r="r" b="b"/>
            <a:pathLst>
              <a:path w="5534025" h="3514725">
                <a:moveTo>
                  <a:pt x="5461000" y="0"/>
                </a:moveTo>
                <a:lnTo>
                  <a:pt x="73037" y="0"/>
                </a:lnTo>
                <a:lnTo>
                  <a:pt x="44609" y="5730"/>
                </a:lnTo>
                <a:lnTo>
                  <a:pt x="21393" y="21367"/>
                </a:lnTo>
                <a:lnTo>
                  <a:pt x="5740" y="44576"/>
                </a:lnTo>
                <a:lnTo>
                  <a:pt x="0" y="73025"/>
                </a:lnTo>
                <a:lnTo>
                  <a:pt x="0" y="3441700"/>
                </a:lnTo>
                <a:lnTo>
                  <a:pt x="5740" y="3470148"/>
                </a:lnTo>
                <a:lnTo>
                  <a:pt x="21393" y="3493357"/>
                </a:lnTo>
                <a:lnTo>
                  <a:pt x="44609" y="3508994"/>
                </a:lnTo>
                <a:lnTo>
                  <a:pt x="73037" y="3514725"/>
                </a:lnTo>
                <a:lnTo>
                  <a:pt x="5461000" y="3514725"/>
                </a:lnTo>
                <a:lnTo>
                  <a:pt x="5489447" y="3508994"/>
                </a:lnTo>
                <a:lnTo>
                  <a:pt x="5512657" y="3493357"/>
                </a:lnTo>
                <a:lnTo>
                  <a:pt x="5528294" y="3470148"/>
                </a:lnTo>
                <a:lnTo>
                  <a:pt x="5534025" y="3441700"/>
                </a:lnTo>
                <a:lnTo>
                  <a:pt x="5534025" y="73025"/>
                </a:lnTo>
                <a:lnTo>
                  <a:pt x="5528294" y="44576"/>
                </a:lnTo>
                <a:lnTo>
                  <a:pt x="5512657" y="21367"/>
                </a:lnTo>
                <a:lnTo>
                  <a:pt x="5489448" y="5730"/>
                </a:lnTo>
                <a:lnTo>
                  <a:pt x="5461000" y="0"/>
                </a:lnTo>
                <a:close/>
              </a:path>
            </a:pathLst>
          </a:custGeom>
          <a:solidFill>
            <a:srgbClr val="EAF0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85800" y="2124075"/>
            <a:ext cx="114300" cy="114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85800" y="2695575"/>
            <a:ext cx="114300" cy="1238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5800" y="3276600"/>
            <a:ext cx="114300" cy="114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039812" y="3182302"/>
            <a:ext cx="448373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Unbalanced </a:t>
            </a: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diet: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Frequent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processed </a:t>
            </a:r>
            <a:r>
              <a:rPr sz="1050" spc="-25" dirty="0">
                <a:solidFill>
                  <a:srgbClr val="1B1F29"/>
                </a:solidFill>
                <a:latin typeface="Calibri"/>
                <a:cs typeface="Calibri"/>
              </a:rPr>
              <a:t>food may raise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BMI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affect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overall</a:t>
            </a:r>
            <a:r>
              <a:rPr sz="1050" spc="18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health.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85800" y="3848100"/>
            <a:ext cx="114300" cy="1238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039812" y="3759136"/>
            <a:ext cx="4334510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Occupational </a:t>
            </a: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exposure: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Past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exposure </a:t>
            </a: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construction </a:t>
            </a:r>
            <a:r>
              <a:rPr sz="1050" spc="-25" dirty="0">
                <a:solidFill>
                  <a:srgbClr val="1B1F29"/>
                </a:solidFill>
                <a:latin typeface="Calibri"/>
                <a:cs typeface="Calibri"/>
              </a:rPr>
              <a:t>dust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chemical</a:t>
            </a:r>
            <a:r>
              <a:rPr sz="1050" spc="3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fumes.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5800" y="4429125"/>
            <a:ext cx="114300" cy="114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039812" y="4336097"/>
            <a:ext cx="408368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Living </a:t>
            </a: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alone: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Harder </a:t>
            </a: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notice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respond quickly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worsening</a:t>
            </a:r>
            <a:r>
              <a:rPr sz="1050" spc="-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symptoms.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172200" y="1485900"/>
            <a:ext cx="5534025" cy="3514725"/>
          </a:xfrm>
          <a:custGeom>
            <a:avLst/>
            <a:gdLst/>
            <a:ahLst/>
            <a:cxnLst/>
            <a:rect l="l" t="t" r="r" b="b"/>
            <a:pathLst>
              <a:path w="5534025" h="3514725">
                <a:moveTo>
                  <a:pt x="5461000" y="0"/>
                </a:moveTo>
                <a:lnTo>
                  <a:pt x="73025" y="0"/>
                </a:lnTo>
                <a:lnTo>
                  <a:pt x="44576" y="5730"/>
                </a:lnTo>
                <a:lnTo>
                  <a:pt x="21367" y="21367"/>
                </a:lnTo>
                <a:lnTo>
                  <a:pt x="5730" y="44576"/>
                </a:lnTo>
                <a:lnTo>
                  <a:pt x="0" y="73025"/>
                </a:lnTo>
                <a:lnTo>
                  <a:pt x="0" y="3441700"/>
                </a:lnTo>
                <a:lnTo>
                  <a:pt x="5730" y="3470148"/>
                </a:lnTo>
                <a:lnTo>
                  <a:pt x="21367" y="3493357"/>
                </a:lnTo>
                <a:lnTo>
                  <a:pt x="44576" y="3508994"/>
                </a:lnTo>
                <a:lnTo>
                  <a:pt x="73025" y="3514725"/>
                </a:lnTo>
                <a:lnTo>
                  <a:pt x="5461000" y="3514725"/>
                </a:lnTo>
                <a:lnTo>
                  <a:pt x="5489447" y="3508994"/>
                </a:lnTo>
                <a:lnTo>
                  <a:pt x="5512657" y="3493357"/>
                </a:lnTo>
                <a:lnTo>
                  <a:pt x="5528294" y="3470148"/>
                </a:lnTo>
                <a:lnTo>
                  <a:pt x="5534025" y="3441700"/>
                </a:lnTo>
                <a:lnTo>
                  <a:pt x="5534025" y="73025"/>
                </a:lnTo>
                <a:lnTo>
                  <a:pt x="5528294" y="44576"/>
                </a:lnTo>
                <a:lnTo>
                  <a:pt x="5512657" y="21367"/>
                </a:lnTo>
                <a:lnTo>
                  <a:pt x="5489448" y="5730"/>
                </a:lnTo>
                <a:lnTo>
                  <a:pt x="5461000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400800" y="2124075"/>
            <a:ext cx="114300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484620" y="1661731"/>
            <a:ext cx="4311650" cy="5530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15" dirty="0">
                <a:solidFill>
                  <a:srgbClr val="20295C"/>
                </a:solidFill>
                <a:latin typeface="Cambria"/>
                <a:cs typeface="Cambria"/>
              </a:rPr>
              <a:t>Other Contributing</a:t>
            </a:r>
            <a:r>
              <a:rPr sz="1400" b="1" spc="55" dirty="0">
                <a:solidFill>
                  <a:srgbClr val="20295C"/>
                </a:solidFill>
                <a:latin typeface="Cambria"/>
                <a:cs typeface="Cambria"/>
              </a:rPr>
              <a:t> </a:t>
            </a:r>
            <a:r>
              <a:rPr sz="1400" b="1" spc="5" dirty="0">
                <a:solidFill>
                  <a:srgbClr val="20295C"/>
                </a:solidFill>
                <a:latin typeface="Cambria"/>
                <a:cs typeface="Cambria"/>
              </a:rPr>
              <a:t>Factors</a:t>
            </a:r>
            <a:endParaRPr sz="1400">
              <a:latin typeface="Cambria"/>
              <a:cs typeface="Cambria"/>
            </a:endParaRPr>
          </a:p>
          <a:p>
            <a:pPr marL="287020">
              <a:lnSpc>
                <a:spcPct val="100000"/>
              </a:lnSpc>
              <a:spcBef>
                <a:spcPts val="1185"/>
              </a:spcBef>
            </a:pPr>
            <a:r>
              <a:rPr sz="1050" b="1" spc="-5" dirty="0">
                <a:solidFill>
                  <a:srgbClr val="20295C"/>
                </a:solidFill>
                <a:latin typeface="Calibri"/>
                <a:cs typeface="Calibri"/>
              </a:rPr>
              <a:t>Age: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Increasing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age is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linked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reduced lung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reserve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complication</a:t>
            </a:r>
            <a:r>
              <a:rPr sz="1050" spc="-3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risk.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400800" y="2695575"/>
            <a:ext cx="114300" cy="1238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758940" y="2606040"/>
            <a:ext cx="4484370" cy="347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Genetic </a:t>
            </a: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factors: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Conditions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such </a:t>
            </a:r>
            <a:r>
              <a:rPr sz="1050" spc="10" dirty="0">
                <a:solidFill>
                  <a:srgbClr val="1B1F29"/>
                </a:solidFill>
                <a:latin typeface="Calibri"/>
                <a:cs typeface="Calibri"/>
              </a:rPr>
              <a:t>as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alpha-1 antitrypsin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deficiency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raise</a:t>
            </a:r>
            <a:r>
              <a:rPr sz="1050" spc="-6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emphysema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risk.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400800" y="3276600"/>
            <a:ext cx="114300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6758940" y="3182302"/>
            <a:ext cx="3622040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Respiratory </a:t>
            </a: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infections: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Infections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may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trigger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COPD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exacerbations.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6400800" y="3848100"/>
            <a:ext cx="114300" cy="12382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6758940" y="3759136"/>
            <a:ext cx="442404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b="1" dirty="0">
                <a:solidFill>
                  <a:srgbClr val="20295C"/>
                </a:solidFill>
                <a:latin typeface="Calibri"/>
                <a:cs typeface="Calibri"/>
              </a:rPr>
              <a:t>Air </a:t>
            </a: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pollution: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Poor </a:t>
            </a:r>
            <a:r>
              <a:rPr sz="1050" spc="-25" dirty="0">
                <a:solidFill>
                  <a:srgbClr val="1B1F29"/>
                </a:solidFill>
                <a:latin typeface="Calibri"/>
                <a:cs typeface="Calibri"/>
              </a:rPr>
              <a:t>air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quality </a:t>
            </a:r>
            <a:r>
              <a:rPr sz="1050" spc="5" dirty="0">
                <a:solidFill>
                  <a:srgbClr val="1B1F29"/>
                </a:solidFill>
                <a:latin typeface="Calibri"/>
                <a:cs typeface="Calibri"/>
              </a:rPr>
              <a:t>can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increase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respiratory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irritation and</a:t>
            </a:r>
            <a:r>
              <a:rPr sz="105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inflammation.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400800" y="4429125"/>
            <a:ext cx="114300" cy="114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6758940" y="4336097"/>
            <a:ext cx="4534535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Previous exacerbations: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Two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recent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exacerbations </a:t>
            </a:r>
            <a:r>
              <a:rPr sz="1050" dirty="0">
                <a:solidFill>
                  <a:srgbClr val="1B1F29"/>
                </a:solidFill>
                <a:latin typeface="Calibri"/>
                <a:cs typeface="Calibri"/>
              </a:rPr>
              <a:t>may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raise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the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risk of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future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flare- 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ups.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457200" y="5162550"/>
            <a:ext cx="11249025" cy="781050"/>
          </a:xfrm>
          <a:custGeom>
            <a:avLst/>
            <a:gdLst/>
            <a:ahLst/>
            <a:cxnLst/>
            <a:rect l="l" t="t" r="r" b="b"/>
            <a:pathLst>
              <a:path w="11249025" h="781050">
                <a:moveTo>
                  <a:pt x="11175492" y="0"/>
                </a:moveTo>
                <a:lnTo>
                  <a:pt x="73520" y="0"/>
                </a:lnTo>
                <a:lnTo>
                  <a:pt x="44903" y="5774"/>
                </a:lnTo>
                <a:lnTo>
                  <a:pt x="21534" y="21526"/>
                </a:lnTo>
                <a:lnTo>
                  <a:pt x="5777" y="44898"/>
                </a:lnTo>
                <a:lnTo>
                  <a:pt x="0" y="73533"/>
                </a:lnTo>
                <a:lnTo>
                  <a:pt x="0" y="707529"/>
                </a:lnTo>
                <a:lnTo>
                  <a:pt x="5777" y="736146"/>
                </a:lnTo>
                <a:lnTo>
                  <a:pt x="21534" y="759515"/>
                </a:lnTo>
                <a:lnTo>
                  <a:pt x="44903" y="775272"/>
                </a:lnTo>
                <a:lnTo>
                  <a:pt x="73520" y="781050"/>
                </a:lnTo>
                <a:lnTo>
                  <a:pt x="11175492" y="781050"/>
                </a:lnTo>
                <a:lnTo>
                  <a:pt x="11204126" y="775272"/>
                </a:lnTo>
                <a:lnTo>
                  <a:pt x="11227498" y="759515"/>
                </a:lnTo>
                <a:lnTo>
                  <a:pt x="11243250" y="736146"/>
                </a:lnTo>
                <a:lnTo>
                  <a:pt x="11249025" y="707529"/>
                </a:lnTo>
                <a:lnTo>
                  <a:pt x="11249025" y="73533"/>
                </a:lnTo>
                <a:lnTo>
                  <a:pt x="11243250" y="44898"/>
                </a:lnTo>
                <a:lnTo>
                  <a:pt x="11227498" y="21526"/>
                </a:lnTo>
                <a:lnTo>
                  <a:pt x="11204126" y="5774"/>
                </a:lnTo>
                <a:lnTo>
                  <a:pt x="11175492" y="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810894" y="5356266"/>
            <a:ext cx="10506075" cy="38862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sz="1100" i="1" dirty="0">
                <a:solidFill>
                  <a:srgbClr val="E3EAEF"/>
                </a:solidFill>
                <a:latin typeface="Calibri"/>
                <a:cs typeface="Calibri"/>
              </a:rPr>
              <a:t>Risk factors </a:t>
            </a:r>
            <a:r>
              <a:rPr sz="1100" i="1" spc="-20" dirty="0">
                <a:solidFill>
                  <a:srgbClr val="E3EAEF"/>
                </a:solidFill>
                <a:latin typeface="Calibri"/>
                <a:cs typeface="Calibri"/>
              </a:rPr>
              <a:t>that </a:t>
            </a:r>
            <a:r>
              <a:rPr sz="1100" i="1" spc="-15" dirty="0">
                <a:solidFill>
                  <a:srgbClr val="E3EAEF"/>
                </a:solidFill>
                <a:latin typeface="Calibri"/>
                <a:cs typeface="Calibri"/>
              </a:rPr>
              <a:t>can </a:t>
            </a:r>
            <a:r>
              <a:rPr sz="1100" i="1" spc="20" dirty="0">
                <a:solidFill>
                  <a:srgbClr val="E3EAEF"/>
                </a:solidFill>
                <a:latin typeface="Calibri"/>
                <a:cs typeface="Calibri"/>
              </a:rPr>
              <a:t>be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managed: smoking, physical inactivity, </a:t>
            </a:r>
            <a:r>
              <a:rPr sz="1100" i="1" spc="-10" dirty="0">
                <a:solidFill>
                  <a:srgbClr val="E3EAEF"/>
                </a:solidFill>
                <a:latin typeface="Calibri"/>
                <a:cs typeface="Calibri"/>
              </a:rPr>
              <a:t>poor </a:t>
            </a:r>
            <a:r>
              <a:rPr sz="1100" i="1" spc="-15" dirty="0">
                <a:solidFill>
                  <a:srgbClr val="E3EAEF"/>
                </a:solidFill>
                <a:latin typeface="Calibri"/>
                <a:cs typeface="Calibri"/>
              </a:rPr>
              <a:t>diet, </a:t>
            </a:r>
            <a:r>
              <a:rPr sz="1100" i="1" dirty="0">
                <a:solidFill>
                  <a:srgbClr val="E3EAEF"/>
                </a:solidFill>
                <a:latin typeface="Calibri"/>
                <a:cs typeface="Calibri"/>
              </a:rPr>
              <a:t>exposure </a:t>
            </a:r>
            <a:r>
              <a:rPr sz="1100" i="1" spc="10" dirty="0">
                <a:solidFill>
                  <a:srgbClr val="E3EAEF"/>
                </a:solidFill>
                <a:latin typeface="Calibri"/>
                <a:cs typeface="Calibri"/>
              </a:rPr>
              <a:t>to </a:t>
            </a:r>
            <a:r>
              <a:rPr sz="1100" i="1" spc="-10" dirty="0">
                <a:solidFill>
                  <a:srgbClr val="E3EAEF"/>
                </a:solidFill>
                <a:latin typeface="Calibri"/>
                <a:cs typeface="Calibri"/>
              </a:rPr>
              <a:t>respiratory irritants </a:t>
            </a:r>
            <a:r>
              <a:rPr sz="1100" i="1" dirty="0">
                <a:solidFill>
                  <a:srgbClr val="E3EAEF"/>
                </a:solidFill>
                <a:latin typeface="Calibri"/>
                <a:cs typeface="Calibri"/>
              </a:rPr>
              <a:t>and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delayed </a:t>
            </a:r>
            <a:r>
              <a:rPr sz="1100" i="1" spc="5" dirty="0">
                <a:solidFill>
                  <a:srgbClr val="E3EAEF"/>
                </a:solidFill>
                <a:latin typeface="Calibri"/>
                <a:cs typeface="Calibri"/>
              </a:rPr>
              <a:t>management </a:t>
            </a:r>
            <a:r>
              <a:rPr sz="1100" i="1" spc="-20" dirty="0">
                <a:solidFill>
                  <a:srgbClr val="E3EAEF"/>
                </a:solidFill>
                <a:latin typeface="Calibri"/>
                <a:cs typeface="Calibri"/>
              </a:rPr>
              <a:t>of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worsening symptoms </a:t>
            </a:r>
            <a:r>
              <a:rPr sz="1100" i="1" spc="10" dirty="0">
                <a:solidFill>
                  <a:srgbClr val="E3EAEF"/>
                </a:solidFill>
                <a:latin typeface="Calibri"/>
                <a:cs typeface="Calibri"/>
              </a:rPr>
              <a:t>can </a:t>
            </a:r>
            <a:r>
              <a:rPr sz="1100" i="1" dirty="0">
                <a:solidFill>
                  <a:srgbClr val="E3EAEF"/>
                </a:solidFill>
                <a:latin typeface="Calibri"/>
                <a:cs typeface="Calibri"/>
              </a:rPr>
              <a:t>all </a:t>
            </a:r>
            <a:r>
              <a:rPr sz="1100" i="1" spc="20" dirty="0">
                <a:solidFill>
                  <a:srgbClr val="E3EAEF"/>
                </a:solidFill>
                <a:latin typeface="Calibri"/>
                <a:cs typeface="Calibri"/>
              </a:rPr>
              <a:t>be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addressed</a:t>
            </a:r>
            <a:r>
              <a:rPr sz="1100" i="1" spc="-114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through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appropriate </a:t>
            </a:r>
            <a:r>
              <a:rPr sz="1100" i="1" spc="-15" dirty="0">
                <a:solidFill>
                  <a:srgbClr val="E3EAEF"/>
                </a:solidFill>
                <a:latin typeface="Calibri"/>
                <a:cs typeface="Calibri"/>
              </a:rPr>
              <a:t>support </a:t>
            </a:r>
            <a:r>
              <a:rPr sz="1100" i="1" dirty="0">
                <a:solidFill>
                  <a:srgbClr val="E3EAEF"/>
                </a:solidFill>
                <a:latin typeface="Calibri"/>
                <a:cs typeface="Calibri"/>
              </a:rPr>
              <a:t>and</a:t>
            </a:r>
            <a:r>
              <a:rPr sz="1100" i="1" spc="1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100" i="1" spc="-5" dirty="0">
                <a:solidFill>
                  <a:srgbClr val="E3EAEF"/>
                </a:solidFill>
                <a:latin typeface="Calibri"/>
                <a:cs typeface="Calibri"/>
              </a:rPr>
              <a:t>education.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8</a:t>
            </a:fld>
            <a:endParaRPr dirty="0"/>
          </a:p>
        </p:txBody>
      </p:sp>
      <p:sp>
        <p:nvSpPr>
          <p:cNvPr id="26" name="object 26"/>
          <p:cNvSpPr txBox="1"/>
          <p:nvPr/>
        </p:nvSpPr>
        <p:spPr>
          <a:xfrm>
            <a:off x="765175" y="1661731"/>
            <a:ext cx="4643120" cy="11303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spc="10" dirty="0">
                <a:solidFill>
                  <a:srgbClr val="055A82"/>
                </a:solidFill>
                <a:latin typeface="Cambria"/>
                <a:cs typeface="Cambria"/>
              </a:rPr>
              <a:t>Lifestyle </a:t>
            </a:r>
            <a:r>
              <a:rPr sz="1400" b="1" spc="20" dirty="0">
                <a:solidFill>
                  <a:srgbClr val="055A82"/>
                </a:solidFill>
                <a:latin typeface="Cambria"/>
                <a:cs typeface="Cambria"/>
              </a:rPr>
              <a:t>&amp; </a:t>
            </a:r>
            <a:r>
              <a:rPr sz="1400" b="1" spc="15" dirty="0">
                <a:solidFill>
                  <a:srgbClr val="055A82"/>
                </a:solidFill>
                <a:latin typeface="Cambria"/>
                <a:cs typeface="Cambria"/>
              </a:rPr>
              <a:t>Modifiable</a:t>
            </a:r>
            <a:r>
              <a:rPr sz="1400" b="1" spc="60" dirty="0">
                <a:solidFill>
                  <a:srgbClr val="055A82"/>
                </a:solidFill>
                <a:latin typeface="Cambria"/>
                <a:cs typeface="Cambria"/>
              </a:rPr>
              <a:t> </a:t>
            </a:r>
            <a:r>
              <a:rPr sz="1400" b="1" spc="5" dirty="0">
                <a:solidFill>
                  <a:srgbClr val="055A82"/>
                </a:solidFill>
                <a:latin typeface="Cambria"/>
                <a:cs typeface="Cambria"/>
              </a:rPr>
              <a:t>Factors</a:t>
            </a:r>
            <a:endParaRPr sz="1400">
              <a:latin typeface="Cambria"/>
              <a:cs typeface="Cambria"/>
            </a:endParaRPr>
          </a:p>
          <a:p>
            <a:pPr marL="287020">
              <a:lnSpc>
                <a:spcPct val="100000"/>
              </a:lnSpc>
              <a:spcBef>
                <a:spcPts val="1185"/>
              </a:spcBef>
            </a:pPr>
            <a:r>
              <a:rPr sz="1050" b="1" spc="-10" dirty="0">
                <a:solidFill>
                  <a:srgbClr val="20295C"/>
                </a:solidFill>
                <a:latin typeface="Calibri"/>
                <a:cs typeface="Calibri"/>
              </a:rPr>
              <a:t>Smoking: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Continued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smoking worsens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lung </a:t>
            </a:r>
            <a:r>
              <a:rPr sz="1050" spc="-25" dirty="0">
                <a:solidFill>
                  <a:srgbClr val="1B1F29"/>
                </a:solidFill>
                <a:latin typeface="Calibri"/>
                <a:cs typeface="Calibri"/>
              </a:rPr>
              <a:t>damage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and COPD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 progression.</a:t>
            </a:r>
            <a:endParaRPr sz="1050">
              <a:latin typeface="Calibri"/>
              <a:cs typeface="Calibri"/>
            </a:endParaRPr>
          </a:p>
          <a:p>
            <a:pPr marL="328295">
              <a:lnSpc>
                <a:spcPct val="100000"/>
              </a:lnSpc>
              <a:spcBef>
                <a:spcPts val="365"/>
              </a:spcBef>
            </a:pPr>
            <a:r>
              <a:rPr sz="900" spc="5" dirty="0">
                <a:latin typeface="Calibri"/>
                <a:cs typeface="Calibri"/>
              </a:rPr>
              <a:t>COPD </a:t>
            </a:r>
            <a:r>
              <a:rPr sz="900" spc="-5" dirty="0">
                <a:latin typeface="Calibri"/>
                <a:cs typeface="Calibri"/>
              </a:rPr>
              <a:t>management </a:t>
            </a:r>
            <a:r>
              <a:rPr sz="900" dirty="0">
                <a:latin typeface="Calibri"/>
                <a:cs typeface="Calibri"/>
              </a:rPr>
              <a:t>includes </a:t>
            </a:r>
            <a:r>
              <a:rPr sz="900" spc="5" dirty="0">
                <a:latin typeface="Calibri"/>
                <a:cs typeface="Calibri"/>
              </a:rPr>
              <a:t>smoking </a:t>
            </a:r>
            <a:r>
              <a:rPr sz="900" spc="-10" dirty="0">
                <a:latin typeface="Calibri"/>
                <a:cs typeface="Calibri"/>
              </a:rPr>
              <a:t>cessation, </a:t>
            </a:r>
            <a:r>
              <a:rPr sz="900" spc="-5" dirty="0">
                <a:latin typeface="Calibri"/>
                <a:cs typeface="Calibri"/>
              </a:rPr>
              <a:t>pharmacological </a:t>
            </a:r>
            <a:r>
              <a:rPr sz="900" dirty="0">
                <a:latin typeface="Calibri"/>
                <a:cs typeface="Calibri"/>
              </a:rPr>
              <a:t>treatment </a:t>
            </a:r>
            <a:r>
              <a:rPr sz="900" spc="-5" dirty="0">
                <a:latin typeface="Calibri"/>
                <a:cs typeface="Calibri"/>
              </a:rPr>
              <a:t>and</a:t>
            </a:r>
            <a:r>
              <a:rPr sz="900" spc="-40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pulmonary</a:t>
            </a:r>
            <a:endParaRPr sz="900">
              <a:latin typeface="Calibri"/>
              <a:cs typeface="Calibri"/>
            </a:endParaRPr>
          </a:p>
          <a:p>
            <a:pPr marL="328295">
              <a:lnSpc>
                <a:spcPct val="100000"/>
              </a:lnSpc>
              <a:spcBef>
                <a:spcPts val="45"/>
              </a:spcBef>
            </a:pPr>
            <a:r>
              <a:rPr sz="900" dirty="0">
                <a:latin typeface="Calibri"/>
                <a:cs typeface="Calibri"/>
              </a:rPr>
              <a:t>rehabilitation </a:t>
            </a:r>
            <a:r>
              <a:rPr sz="900" spc="-10" dirty="0">
                <a:latin typeface="Calibri"/>
                <a:cs typeface="Calibri"/>
              </a:rPr>
              <a:t>(Global </a:t>
            </a:r>
            <a:r>
              <a:rPr sz="900" dirty="0">
                <a:latin typeface="Calibri"/>
                <a:cs typeface="Calibri"/>
              </a:rPr>
              <a:t>Initiative </a:t>
            </a:r>
            <a:r>
              <a:rPr sz="900" spc="-5" dirty="0">
                <a:latin typeface="Calibri"/>
                <a:cs typeface="Calibri"/>
              </a:rPr>
              <a:t>for </a:t>
            </a:r>
            <a:r>
              <a:rPr sz="900" spc="5" dirty="0">
                <a:latin typeface="Calibri"/>
                <a:cs typeface="Calibri"/>
              </a:rPr>
              <a:t>Chronic </a:t>
            </a:r>
            <a:r>
              <a:rPr sz="900" spc="-5" dirty="0">
                <a:latin typeface="Calibri"/>
                <a:cs typeface="Calibri"/>
              </a:rPr>
              <a:t>Obstructive </a:t>
            </a:r>
            <a:r>
              <a:rPr sz="900" spc="-15" dirty="0">
                <a:latin typeface="Calibri"/>
                <a:cs typeface="Calibri"/>
              </a:rPr>
              <a:t>Lung </a:t>
            </a:r>
            <a:r>
              <a:rPr sz="900" spc="-5" dirty="0">
                <a:latin typeface="Calibri"/>
                <a:cs typeface="Calibri"/>
              </a:rPr>
              <a:t>Disease,</a:t>
            </a:r>
            <a:r>
              <a:rPr sz="900" spc="35" dirty="0">
                <a:latin typeface="Calibri"/>
                <a:cs typeface="Calibri"/>
              </a:rPr>
              <a:t> </a:t>
            </a:r>
            <a:r>
              <a:rPr sz="900" spc="-15" dirty="0">
                <a:latin typeface="Calibri"/>
                <a:cs typeface="Calibri"/>
              </a:rPr>
              <a:t>2026).</a:t>
            </a:r>
            <a:endParaRPr sz="900">
              <a:latin typeface="Calibri"/>
              <a:cs typeface="Calibri"/>
            </a:endParaRPr>
          </a:p>
          <a:p>
            <a:pPr marL="287020">
              <a:lnSpc>
                <a:spcPct val="100000"/>
              </a:lnSpc>
              <a:spcBef>
                <a:spcPts val="715"/>
              </a:spcBef>
            </a:pPr>
            <a:r>
              <a:rPr sz="1050" b="1" spc="-15" dirty="0">
                <a:solidFill>
                  <a:srgbClr val="20295C"/>
                </a:solidFill>
                <a:latin typeface="Calibri"/>
                <a:cs typeface="Calibri"/>
              </a:rPr>
              <a:t>Low physical </a:t>
            </a:r>
            <a:r>
              <a:rPr sz="1050" b="1" spc="-20" dirty="0">
                <a:solidFill>
                  <a:srgbClr val="20295C"/>
                </a:solidFill>
                <a:latin typeface="Calibri"/>
                <a:cs typeface="Calibri"/>
              </a:rPr>
              <a:t>activity: </a:t>
            </a:r>
            <a:r>
              <a:rPr sz="1050" spc="-15" dirty="0">
                <a:solidFill>
                  <a:srgbClr val="1B1F29"/>
                </a:solidFill>
                <a:latin typeface="Calibri"/>
                <a:cs typeface="Calibri"/>
              </a:rPr>
              <a:t>Reduced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exercise </a:t>
            </a:r>
            <a:r>
              <a:rPr sz="1050" spc="-20" dirty="0">
                <a:solidFill>
                  <a:srgbClr val="1B1F29"/>
                </a:solidFill>
                <a:latin typeface="Calibri"/>
                <a:cs typeface="Calibri"/>
              </a:rPr>
              <a:t>leads </a:t>
            </a:r>
            <a:r>
              <a:rPr sz="1050" spc="-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050" spc="-25" dirty="0">
                <a:solidFill>
                  <a:srgbClr val="1B1F29"/>
                </a:solidFill>
                <a:latin typeface="Calibri"/>
                <a:cs typeface="Calibri"/>
              </a:rPr>
              <a:t>poor </a:t>
            </a:r>
            <a:r>
              <a:rPr sz="1050" spc="-5" dirty="0">
                <a:solidFill>
                  <a:srgbClr val="1B1F29"/>
                </a:solidFill>
                <a:latin typeface="Calibri"/>
                <a:cs typeface="Calibri"/>
              </a:rPr>
              <a:t>fitness and</a:t>
            </a:r>
            <a:r>
              <a:rPr sz="1050" spc="3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050" spc="-10" dirty="0">
                <a:solidFill>
                  <a:srgbClr val="1B1F29"/>
                </a:solidFill>
                <a:latin typeface="Calibri"/>
                <a:cs typeface="Calibri"/>
              </a:rPr>
              <a:t>deconditioning.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BEBE74BA-9663-EE9E-82C7-FFA65D80A0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62"/>
    </mc:Choice>
    <mc:Fallback xmlns="">
      <p:transition spd="slow" advTm="645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6257" y="377190"/>
            <a:ext cx="241363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P</a:t>
            </a:r>
            <a:r>
              <a:rPr sz="1250" b="1" spc="-6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UT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N</a:t>
            </a:r>
            <a:r>
              <a:rPr sz="1250" b="1" spc="-8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G</a:t>
            </a:r>
            <a:r>
              <a:rPr sz="1250" b="1" spc="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6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3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0" dirty="0">
                <a:solidFill>
                  <a:srgbClr val="055A82"/>
                </a:solidFill>
                <a:latin typeface="Calibri"/>
                <a:cs typeface="Calibri"/>
              </a:rPr>
              <a:t>NT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O</a:t>
            </a:r>
            <a:r>
              <a:rPr sz="1250" b="1" spc="12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5" dirty="0">
                <a:solidFill>
                  <a:srgbClr val="055A82"/>
                </a:solidFill>
                <a:latin typeface="Calibri"/>
                <a:cs typeface="Calibri"/>
              </a:rPr>
              <a:t>PR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055A82"/>
                </a:solidFill>
                <a:latin typeface="Calibri"/>
                <a:cs typeface="Calibri"/>
              </a:rPr>
              <a:t>A</a:t>
            </a:r>
            <a:r>
              <a:rPr sz="1250" b="1" spc="-8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C</a:t>
            </a:r>
            <a:r>
              <a:rPr sz="1250" b="1" spc="-6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10" dirty="0">
                <a:solidFill>
                  <a:srgbClr val="055A82"/>
                </a:solidFill>
                <a:latin typeface="Calibri"/>
                <a:cs typeface="Calibri"/>
              </a:rPr>
              <a:t>T</a:t>
            </a:r>
            <a:r>
              <a:rPr sz="1250" b="1" spc="-90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5" dirty="0">
                <a:solidFill>
                  <a:srgbClr val="055A82"/>
                </a:solidFill>
                <a:latin typeface="Calibri"/>
                <a:cs typeface="Calibri"/>
              </a:rPr>
              <a:t>I</a:t>
            </a:r>
            <a:r>
              <a:rPr sz="1250" b="1" spc="-105" dirty="0">
                <a:solidFill>
                  <a:srgbClr val="055A82"/>
                </a:solidFill>
                <a:latin typeface="Calibri"/>
                <a:cs typeface="Calibri"/>
              </a:rPr>
              <a:t> </a:t>
            </a:r>
            <a:r>
              <a:rPr sz="1250" b="1" spc="85" dirty="0">
                <a:solidFill>
                  <a:srgbClr val="055A82"/>
                </a:solidFill>
                <a:latin typeface="Calibri"/>
                <a:cs typeface="Calibri"/>
              </a:rPr>
              <a:t>CE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6257" y="646112"/>
            <a:ext cx="3288029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" dirty="0">
                <a:solidFill>
                  <a:srgbClr val="20295C"/>
                </a:solidFill>
                <a:latin typeface="Cambria"/>
                <a:cs typeface="Cambria"/>
              </a:rPr>
              <a:t>Recommendations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146685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378"/>
                </a:lnTo>
                <a:lnTo>
                  <a:pt x="13260" y="567753"/>
                </a:lnTo>
                <a:lnTo>
                  <a:pt x="27651" y="577461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1025" y="1600200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1"/>
                </a:lnTo>
                <a:lnTo>
                  <a:pt x="64341" y="30317"/>
                </a:lnTo>
                <a:lnTo>
                  <a:pt x="30321" y="64328"/>
                </a:lnTo>
                <a:lnTo>
                  <a:pt x="8011" y="107452"/>
                </a:lnTo>
                <a:lnTo>
                  <a:pt x="0" y="157099"/>
                </a:lnTo>
                <a:lnTo>
                  <a:pt x="8011" y="206807"/>
                </a:lnTo>
                <a:lnTo>
                  <a:pt x="30321" y="249969"/>
                </a:lnTo>
                <a:lnTo>
                  <a:pt x="64341" y="283999"/>
                </a:lnTo>
                <a:lnTo>
                  <a:pt x="107484" y="306312"/>
                </a:lnTo>
                <a:lnTo>
                  <a:pt x="157162" y="314325"/>
                </a:lnTo>
                <a:lnTo>
                  <a:pt x="206840" y="306312"/>
                </a:lnTo>
                <a:lnTo>
                  <a:pt x="249983" y="283999"/>
                </a:lnTo>
                <a:lnTo>
                  <a:pt x="284003" y="249969"/>
                </a:lnTo>
                <a:lnTo>
                  <a:pt x="306313" y="206807"/>
                </a:lnTo>
                <a:lnTo>
                  <a:pt x="314325" y="157099"/>
                </a:lnTo>
                <a:lnTo>
                  <a:pt x="306313" y="107452"/>
                </a:lnTo>
                <a:lnTo>
                  <a:pt x="284003" y="64328"/>
                </a:lnTo>
                <a:lnTo>
                  <a:pt x="249983" y="30317"/>
                </a:lnTo>
                <a:lnTo>
                  <a:pt x="206840" y="8011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66432" y="1675447"/>
            <a:ext cx="413829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31800" indent="-419100">
              <a:lnSpc>
                <a:spcPct val="100000"/>
              </a:lnSpc>
              <a:spcBef>
                <a:spcPts val="125"/>
              </a:spcBef>
              <a:buClr>
                <a:srgbClr val="FFFFFF"/>
              </a:buClr>
              <a:buSzPct val="131578"/>
              <a:buFont typeface="Segoe UI Symbol"/>
              <a:buChar char="✓"/>
              <a:tabLst>
                <a:tab pos="431165" algn="l"/>
                <a:tab pos="431800" algn="l"/>
              </a:tabLst>
            </a:pP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Refer </a:t>
            </a:r>
            <a:r>
              <a:rPr sz="1425" spc="44" baseline="2923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1425" baseline="2923" dirty="0">
                <a:solidFill>
                  <a:srgbClr val="1B1F29"/>
                </a:solidFill>
                <a:latin typeface="Calibri"/>
                <a:cs typeface="Calibri"/>
              </a:rPr>
              <a:t>an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appropriate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smoking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cessation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service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with ongoing</a:t>
            </a:r>
            <a:r>
              <a:rPr sz="1425" spc="-127" baseline="2923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support</a:t>
            </a:r>
            <a:endParaRPr sz="1425" baseline="2923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57200" y="2181225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378"/>
                </a:lnTo>
                <a:lnTo>
                  <a:pt x="13260" y="567753"/>
                </a:lnTo>
                <a:lnTo>
                  <a:pt x="27651" y="577461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81025" y="2314575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1"/>
                </a:lnTo>
                <a:lnTo>
                  <a:pt x="64341" y="30317"/>
                </a:lnTo>
                <a:lnTo>
                  <a:pt x="30321" y="64328"/>
                </a:lnTo>
                <a:lnTo>
                  <a:pt x="8011" y="107452"/>
                </a:lnTo>
                <a:lnTo>
                  <a:pt x="0" y="157099"/>
                </a:lnTo>
                <a:lnTo>
                  <a:pt x="8011" y="206807"/>
                </a:lnTo>
                <a:lnTo>
                  <a:pt x="30321" y="249969"/>
                </a:lnTo>
                <a:lnTo>
                  <a:pt x="64341" y="283999"/>
                </a:lnTo>
                <a:lnTo>
                  <a:pt x="107484" y="306312"/>
                </a:lnTo>
                <a:lnTo>
                  <a:pt x="157162" y="314325"/>
                </a:lnTo>
                <a:lnTo>
                  <a:pt x="206840" y="306312"/>
                </a:lnTo>
                <a:lnTo>
                  <a:pt x="249983" y="283999"/>
                </a:lnTo>
                <a:lnTo>
                  <a:pt x="284003" y="249969"/>
                </a:lnTo>
                <a:lnTo>
                  <a:pt x="306313" y="206807"/>
                </a:lnTo>
                <a:lnTo>
                  <a:pt x="314325" y="157099"/>
                </a:lnTo>
                <a:lnTo>
                  <a:pt x="306313" y="107452"/>
                </a:lnTo>
                <a:lnTo>
                  <a:pt x="284003" y="64328"/>
                </a:lnTo>
                <a:lnTo>
                  <a:pt x="249983" y="30317"/>
                </a:lnTo>
                <a:lnTo>
                  <a:pt x="206840" y="8011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666432" y="2352992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85532" y="2382837"/>
            <a:ext cx="2687320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Encourage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participation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in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pulmonary</a:t>
            </a:r>
            <a:r>
              <a:rPr sz="950" spc="-4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rehabilitation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7200" y="289560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378"/>
                </a:lnTo>
                <a:lnTo>
                  <a:pt x="13260" y="567753"/>
                </a:lnTo>
                <a:lnTo>
                  <a:pt x="27651" y="577461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81025" y="3028950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1"/>
                </a:lnTo>
                <a:lnTo>
                  <a:pt x="64341" y="30317"/>
                </a:lnTo>
                <a:lnTo>
                  <a:pt x="30321" y="64328"/>
                </a:lnTo>
                <a:lnTo>
                  <a:pt x="8011" y="107452"/>
                </a:lnTo>
                <a:lnTo>
                  <a:pt x="0" y="157099"/>
                </a:lnTo>
                <a:lnTo>
                  <a:pt x="8011" y="206807"/>
                </a:lnTo>
                <a:lnTo>
                  <a:pt x="30321" y="249969"/>
                </a:lnTo>
                <a:lnTo>
                  <a:pt x="64341" y="283999"/>
                </a:lnTo>
                <a:lnTo>
                  <a:pt x="107484" y="306312"/>
                </a:lnTo>
                <a:lnTo>
                  <a:pt x="157162" y="314325"/>
                </a:lnTo>
                <a:lnTo>
                  <a:pt x="206840" y="306312"/>
                </a:lnTo>
                <a:lnTo>
                  <a:pt x="249983" y="283999"/>
                </a:lnTo>
                <a:lnTo>
                  <a:pt x="284003" y="249969"/>
                </a:lnTo>
                <a:lnTo>
                  <a:pt x="306313" y="206807"/>
                </a:lnTo>
                <a:lnTo>
                  <a:pt x="314325" y="157099"/>
                </a:lnTo>
                <a:lnTo>
                  <a:pt x="306313" y="107452"/>
                </a:lnTo>
                <a:lnTo>
                  <a:pt x="284003" y="64328"/>
                </a:lnTo>
                <a:lnTo>
                  <a:pt x="249983" y="30317"/>
                </a:lnTo>
                <a:lnTo>
                  <a:pt x="206840" y="8011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66432" y="3069209"/>
            <a:ext cx="14668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5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85532" y="3099053"/>
            <a:ext cx="243078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Check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improve inhaler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technique</a:t>
            </a:r>
            <a:r>
              <a:rPr sz="950" spc="8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regularly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457200" y="3609975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378"/>
                </a:lnTo>
                <a:lnTo>
                  <a:pt x="13260" y="567753"/>
                </a:lnTo>
                <a:lnTo>
                  <a:pt x="27651" y="577461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81025" y="3743325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1"/>
                </a:lnTo>
                <a:lnTo>
                  <a:pt x="64341" y="30317"/>
                </a:lnTo>
                <a:lnTo>
                  <a:pt x="30321" y="64328"/>
                </a:lnTo>
                <a:lnTo>
                  <a:pt x="8011" y="107452"/>
                </a:lnTo>
                <a:lnTo>
                  <a:pt x="0" y="157099"/>
                </a:lnTo>
                <a:lnTo>
                  <a:pt x="8011" y="206807"/>
                </a:lnTo>
                <a:lnTo>
                  <a:pt x="30321" y="249969"/>
                </a:lnTo>
                <a:lnTo>
                  <a:pt x="64341" y="283999"/>
                </a:lnTo>
                <a:lnTo>
                  <a:pt x="107484" y="306312"/>
                </a:lnTo>
                <a:lnTo>
                  <a:pt x="157162" y="314325"/>
                </a:lnTo>
                <a:lnTo>
                  <a:pt x="206840" y="306312"/>
                </a:lnTo>
                <a:lnTo>
                  <a:pt x="249983" y="283999"/>
                </a:lnTo>
                <a:lnTo>
                  <a:pt x="284003" y="249969"/>
                </a:lnTo>
                <a:lnTo>
                  <a:pt x="306313" y="206807"/>
                </a:lnTo>
                <a:lnTo>
                  <a:pt x="314325" y="157099"/>
                </a:lnTo>
                <a:lnTo>
                  <a:pt x="306313" y="107452"/>
                </a:lnTo>
                <a:lnTo>
                  <a:pt x="284003" y="64328"/>
                </a:lnTo>
                <a:lnTo>
                  <a:pt x="249983" y="30317"/>
                </a:lnTo>
                <a:lnTo>
                  <a:pt x="206840" y="8011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66432" y="3822636"/>
            <a:ext cx="340677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31800" indent="-419100">
              <a:lnSpc>
                <a:spcPct val="100000"/>
              </a:lnSpc>
              <a:spcBef>
                <a:spcPts val="125"/>
              </a:spcBef>
              <a:buClr>
                <a:srgbClr val="FFFFFF"/>
              </a:buClr>
              <a:buSzPct val="131578"/>
              <a:buFont typeface="Segoe UI Symbol"/>
              <a:buChar char="✓"/>
              <a:tabLst>
                <a:tab pos="431165" algn="l"/>
                <a:tab pos="431800" algn="l"/>
              </a:tabLst>
            </a:pP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Monitor changes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in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breathlessness, coughing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and</a:t>
            </a:r>
            <a:r>
              <a:rPr sz="1425" spc="37" baseline="2923" dirty="0">
                <a:solidFill>
                  <a:srgbClr val="1B1F29"/>
                </a:solidFill>
                <a:latin typeface="Calibri"/>
                <a:cs typeface="Calibri"/>
              </a:rPr>
              <a:t> sputum</a:t>
            </a:r>
            <a:endParaRPr sz="1425" baseline="2923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57200" y="432435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378"/>
                </a:lnTo>
                <a:lnTo>
                  <a:pt x="13260" y="567753"/>
                </a:lnTo>
                <a:lnTo>
                  <a:pt x="27651" y="577461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81025" y="4457700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1"/>
                </a:lnTo>
                <a:lnTo>
                  <a:pt x="64341" y="30317"/>
                </a:lnTo>
                <a:lnTo>
                  <a:pt x="30321" y="64328"/>
                </a:lnTo>
                <a:lnTo>
                  <a:pt x="8011" y="107452"/>
                </a:lnTo>
                <a:lnTo>
                  <a:pt x="0" y="157099"/>
                </a:lnTo>
                <a:lnTo>
                  <a:pt x="8011" y="206807"/>
                </a:lnTo>
                <a:lnTo>
                  <a:pt x="30321" y="249969"/>
                </a:lnTo>
                <a:lnTo>
                  <a:pt x="64341" y="283999"/>
                </a:lnTo>
                <a:lnTo>
                  <a:pt x="107484" y="306312"/>
                </a:lnTo>
                <a:lnTo>
                  <a:pt x="157162" y="314325"/>
                </a:lnTo>
                <a:lnTo>
                  <a:pt x="206840" y="306312"/>
                </a:lnTo>
                <a:lnTo>
                  <a:pt x="249983" y="283999"/>
                </a:lnTo>
                <a:lnTo>
                  <a:pt x="284003" y="249969"/>
                </a:lnTo>
                <a:lnTo>
                  <a:pt x="306313" y="206807"/>
                </a:lnTo>
                <a:lnTo>
                  <a:pt x="314325" y="157099"/>
                </a:lnTo>
                <a:lnTo>
                  <a:pt x="306313" y="107452"/>
                </a:lnTo>
                <a:lnTo>
                  <a:pt x="284003" y="64328"/>
                </a:lnTo>
                <a:lnTo>
                  <a:pt x="249983" y="30317"/>
                </a:lnTo>
                <a:lnTo>
                  <a:pt x="206840" y="8011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66432" y="4500181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85532" y="4530153"/>
            <a:ext cx="3869054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Review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COPD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symptoms </a:t>
            </a:r>
            <a:r>
              <a:rPr sz="950" spc="35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exacerbation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history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at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regular</a:t>
            </a:r>
            <a:r>
              <a:rPr sz="950" spc="-1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appointments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57200" y="5038725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75" y="0"/>
                </a:lnTo>
                <a:lnTo>
                  <a:pt x="27651" y="3563"/>
                </a:lnTo>
                <a:lnTo>
                  <a:pt x="13260" y="13271"/>
                </a:lnTo>
                <a:lnTo>
                  <a:pt x="3557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57" y="553400"/>
                </a:lnTo>
                <a:lnTo>
                  <a:pt x="13260" y="567772"/>
                </a:lnTo>
                <a:lnTo>
                  <a:pt x="27651" y="577468"/>
                </a:lnTo>
                <a:lnTo>
                  <a:pt x="45275" y="581025"/>
                </a:lnTo>
                <a:lnTo>
                  <a:pt x="5517388" y="581025"/>
                </a:lnTo>
                <a:lnTo>
                  <a:pt x="5534953" y="577468"/>
                </a:lnTo>
                <a:lnTo>
                  <a:pt x="5549328" y="567772"/>
                </a:lnTo>
                <a:lnTo>
                  <a:pt x="5559036" y="553400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81025" y="5172075"/>
            <a:ext cx="314325" cy="314325"/>
          </a:xfrm>
          <a:custGeom>
            <a:avLst/>
            <a:gdLst/>
            <a:ahLst/>
            <a:cxnLst/>
            <a:rect l="l" t="t" r="r" b="b"/>
            <a:pathLst>
              <a:path w="314325" h="314325">
                <a:moveTo>
                  <a:pt x="157162" y="0"/>
                </a:moveTo>
                <a:lnTo>
                  <a:pt x="107484" y="8012"/>
                </a:lnTo>
                <a:lnTo>
                  <a:pt x="64341" y="30325"/>
                </a:lnTo>
                <a:lnTo>
                  <a:pt x="30321" y="64355"/>
                </a:lnTo>
                <a:lnTo>
                  <a:pt x="8011" y="107517"/>
                </a:lnTo>
                <a:lnTo>
                  <a:pt x="0" y="157225"/>
                </a:lnTo>
                <a:lnTo>
                  <a:pt x="8011" y="206872"/>
                </a:lnTo>
                <a:lnTo>
                  <a:pt x="30321" y="249996"/>
                </a:lnTo>
                <a:lnTo>
                  <a:pt x="64341" y="284007"/>
                </a:lnTo>
                <a:lnTo>
                  <a:pt x="107484" y="306313"/>
                </a:lnTo>
                <a:lnTo>
                  <a:pt x="157162" y="314325"/>
                </a:lnTo>
                <a:lnTo>
                  <a:pt x="206840" y="306313"/>
                </a:lnTo>
                <a:lnTo>
                  <a:pt x="249983" y="284007"/>
                </a:lnTo>
                <a:lnTo>
                  <a:pt x="284003" y="249996"/>
                </a:lnTo>
                <a:lnTo>
                  <a:pt x="306313" y="206872"/>
                </a:lnTo>
                <a:lnTo>
                  <a:pt x="314325" y="157225"/>
                </a:lnTo>
                <a:lnTo>
                  <a:pt x="306313" y="107517"/>
                </a:lnTo>
                <a:lnTo>
                  <a:pt x="284003" y="64355"/>
                </a:lnTo>
                <a:lnTo>
                  <a:pt x="249983" y="30325"/>
                </a:lnTo>
                <a:lnTo>
                  <a:pt x="206840" y="8012"/>
                </a:lnTo>
                <a:lnTo>
                  <a:pt x="157162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666432" y="5215826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85532" y="5246370"/>
            <a:ext cx="344932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Use spirometry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as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clinically appropriate </a:t>
            </a:r>
            <a:r>
              <a:rPr sz="950" spc="30" dirty="0">
                <a:solidFill>
                  <a:srgbClr val="1B1F29"/>
                </a:solidFill>
                <a:latin typeface="Calibri"/>
                <a:cs typeface="Calibri"/>
              </a:rPr>
              <a:t>to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assess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airflow</a:t>
            </a:r>
            <a:r>
              <a:rPr sz="950" spc="12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limitation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6143625" y="146685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12" y="0"/>
                </a:lnTo>
                <a:lnTo>
                  <a:pt x="27646" y="3563"/>
                </a:lnTo>
                <a:lnTo>
                  <a:pt x="13271" y="13271"/>
                </a:lnTo>
                <a:lnTo>
                  <a:pt x="3563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63" y="553378"/>
                </a:lnTo>
                <a:lnTo>
                  <a:pt x="13271" y="567753"/>
                </a:lnTo>
                <a:lnTo>
                  <a:pt x="27646" y="577461"/>
                </a:lnTo>
                <a:lnTo>
                  <a:pt x="45212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276975" y="1600200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1"/>
                </a:lnTo>
                <a:lnTo>
                  <a:pt x="62380" y="30317"/>
                </a:lnTo>
                <a:lnTo>
                  <a:pt x="29394" y="64328"/>
                </a:lnTo>
                <a:lnTo>
                  <a:pt x="7766" y="107452"/>
                </a:lnTo>
                <a:lnTo>
                  <a:pt x="0" y="157099"/>
                </a:lnTo>
                <a:lnTo>
                  <a:pt x="7766" y="206807"/>
                </a:lnTo>
                <a:lnTo>
                  <a:pt x="29394" y="249969"/>
                </a:lnTo>
                <a:lnTo>
                  <a:pt x="62380" y="283999"/>
                </a:lnTo>
                <a:lnTo>
                  <a:pt x="104217" y="306312"/>
                </a:lnTo>
                <a:lnTo>
                  <a:pt x="152400" y="314325"/>
                </a:lnTo>
                <a:lnTo>
                  <a:pt x="200582" y="306312"/>
                </a:lnTo>
                <a:lnTo>
                  <a:pt x="242419" y="283999"/>
                </a:lnTo>
                <a:lnTo>
                  <a:pt x="275405" y="249969"/>
                </a:lnTo>
                <a:lnTo>
                  <a:pt x="297033" y="206807"/>
                </a:lnTo>
                <a:lnTo>
                  <a:pt x="304800" y="157099"/>
                </a:lnTo>
                <a:lnTo>
                  <a:pt x="297033" y="107452"/>
                </a:lnTo>
                <a:lnTo>
                  <a:pt x="275405" y="64328"/>
                </a:lnTo>
                <a:lnTo>
                  <a:pt x="242419" y="30317"/>
                </a:lnTo>
                <a:lnTo>
                  <a:pt x="200582" y="8011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6358509" y="1675447"/>
            <a:ext cx="2654300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31165" indent="-419100">
              <a:lnSpc>
                <a:spcPct val="100000"/>
              </a:lnSpc>
              <a:spcBef>
                <a:spcPts val="125"/>
              </a:spcBef>
              <a:buClr>
                <a:srgbClr val="FFFFFF"/>
              </a:buClr>
              <a:buSzPct val="131578"/>
              <a:buFont typeface="Segoe UI Symbol"/>
              <a:buChar char="✓"/>
              <a:tabLst>
                <a:tab pos="431165" algn="l"/>
                <a:tab pos="431800" algn="l"/>
              </a:tabLst>
            </a:pP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Monitor </a:t>
            </a:r>
            <a:r>
              <a:rPr sz="1425" spc="7" baseline="2923" dirty="0">
                <a:solidFill>
                  <a:srgbClr val="1B1F29"/>
                </a:solidFill>
                <a:latin typeface="Calibri"/>
                <a:cs typeface="Calibri"/>
              </a:rPr>
              <a:t>BMI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1425" spc="7" baseline="2923" dirty="0">
                <a:solidFill>
                  <a:srgbClr val="1B1F29"/>
                </a:solidFill>
                <a:latin typeface="Calibri"/>
                <a:cs typeface="Calibri"/>
              </a:rPr>
              <a:t>advise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on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a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balanced</a:t>
            </a:r>
            <a:r>
              <a:rPr sz="1425" spc="142" baseline="2923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diet</a:t>
            </a:r>
            <a:endParaRPr sz="1425" baseline="2923"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6143625" y="2190750"/>
            <a:ext cx="5562600" cy="590550"/>
          </a:xfrm>
          <a:custGeom>
            <a:avLst/>
            <a:gdLst/>
            <a:ahLst/>
            <a:cxnLst/>
            <a:rect l="l" t="t" r="r" b="b"/>
            <a:pathLst>
              <a:path w="5562600" h="590550">
                <a:moveTo>
                  <a:pt x="5516626" y="0"/>
                </a:moveTo>
                <a:lnTo>
                  <a:pt x="45974" y="0"/>
                </a:lnTo>
                <a:lnTo>
                  <a:pt x="28074" y="3611"/>
                </a:lnTo>
                <a:lnTo>
                  <a:pt x="13462" y="13462"/>
                </a:lnTo>
                <a:lnTo>
                  <a:pt x="3611" y="28074"/>
                </a:lnTo>
                <a:lnTo>
                  <a:pt x="0" y="45974"/>
                </a:lnTo>
                <a:lnTo>
                  <a:pt x="0" y="544576"/>
                </a:lnTo>
                <a:lnTo>
                  <a:pt x="3611" y="562475"/>
                </a:lnTo>
                <a:lnTo>
                  <a:pt x="13462" y="577088"/>
                </a:lnTo>
                <a:lnTo>
                  <a:pt x="28074" y="586938"/>
                </a:lnTo>
                <a:lnTo>
                  <a:pt x="45974" y="590550"/>
                </a:lnTo>
                <a:lnTo>
                  <a:pt x="5516626" y="590550"/>
                </a:lnTo>
                <a:lnTo>
                  <a:pt x="5534525" y="586938"/>
                </a:lnTo>
                <a:lnTo>
                  <a:pt x="5549138" y="577088"/>
                </a:lnTo>
                <a:lnTo>
                  <a:pt x="5558988" y="562475"/>
                </a:lnTo>
                <a:lnTo>
                  <a:pt x="5562600" y="544576"/>
                </a:lnTo>
                <a:lnTo>
                  <a:pt x="5562600" y="45974"/>
                </a:lnTo>
                <a:lnTo>
                  <a:pt x="5558988" y="28074"/>
                </a:lnTo>
                <a:lnTo>
                  <a:pt x="5549137" y="13462"/>
                </a:lnTo>
                <a:lnTo>
                  <a:pt x="5534525" y="3611"/>
                </a:lnTo>
                <a:lnTo>
                  <a:pt x="5516626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276975" y="2314575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1"/>
                </a:lnTo>
                <a:lnTo>
                  <a:pt x="62380" y="30317"/>
                </a:lnTo>
                <a:lnTo>
                  <a:pt x="29394" y="64328"/>
                </a:lnTo>
                <a:lnTo>
                  <a:pt x="7766" y="107452"/>
                </a:lnTo>
                <a:lnTo>
                  <a:pt x="0" y="157099"/>
                </a:lnTo>
                <a:lnTo>
                  <a:pt x="7766" y="206807"/>
                </a:lnTo>
                <a:lnTo>
                  <a:pt x="29394" y="249969"/>
                </a:lnTo>
                <a:lnTo>
                  <a:pt x="62380" y="283999"/>
                </a:lnTo>
                <a:lnTo>
                  <a:pt x="104217" y="306312"/>
                </a:lnTo>
                <a:lnTo>
                  <a:pt x="152400" y="314325"/>
                </a:lnTo>
                <a:lnTo>
                  <a:pt x="200582" y="306312"/>
                </a:lnTo>
                <a:lnTo>
                  <a:pt x="242419" y="283999"/>
                </a:lnTo>
                <a:lnTo>
                  <a:pt x="275405" y="249969"/>
                </a:lnTo>
                <a:lnTo>
                  <a:pt x="297033" y="206807"/>
                </a:lnTo>
                <a:lnTo>
                  <a:pt x="304800" y="157099"/>
                </a:lnTo>
                <a:lnTo>
                  <a:pt x="297033" y="107452"/>
                </a:lnTo>
                <a:lnTo>
                  <a:pt x="275405" y="64328"/>
                </a:lnTo>
                <a:lnTo>
                  <a:pt x="242419" y="30317"/>
                </a:lnTo>
                <a:lnTo>
                  <a:pt x="200582" y="8011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6358509" y="2352992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777355" y="2382837"/>
            <a:ext cx="326834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Encourage appropriate physical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activity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within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individual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ability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6143625" y="289560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12" y="0"/>
                </a:lnTo>
                <a:lnTo>
                  <a:pt x="27646" y="3563"/>
                </a:lnTo>
                <a:lnTo>
                  <a:pt x="13271" y="13271"/>
                </a:lnTo>
                <a:lnTo>
                  <a:pt x="3563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63" y="553378"/>
                </a:lnTo>
                <a:lnTo>
                  <a:pt x="13271" y="567753"/>
                </a:lnTo>
                <a:lnTo>
                  <a:pt x="27646" y="577461"/>
                </a:lnTo>
                <a:lnTo>
                  <a:pt x="45212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276975" y="3028950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1"/>
                </a:lnTo>
                <a:lnTo>
                  <a:pt x="62380" y="30317"/>
                </a:lnTo>
                <a:lnTo>
                  <a:pt x="29394" y="64328"/>
                </a:lnTo>
                <a:lnTo>
                  <a:pt x="7766" y="107452"/>
                </a:lnTo>
                <a:lnTo>
                  <a:pt x="0" y="157099"/>
                </a:lnTo>
                <a:lnTo>
                  <a:pt x="7766" y="206807"/>
                </a:lnTo>
                <a:lnTo>
                  <a:pt x="29394" y="249969"/>
                </a:lnTo>
                <a:lnTo>
                  <a:pt x="62380" y="283999"/>
                </a:lnTo>
                <a:lnTo>
                  <a:pt x="104217" y="306312"/>
                </a:lnTo>
                <a:lnTo>
                  <a:pt x="152400" y="314325"/>
                </a:lnTo>
                <a:lnTo>
                  <a:pt x="200582" y="306312"/>
                </a:lnTo>
                <a:lnTo>
                  <a:pt x="242419" y="283999"/>
                </a:lnTo>
                <a:lnTo>
                  <a:pt x="275405" y="249969"/>
                </a:lnTo>
                <a:lnTo>
                  <a:pt x="297033" y="206807"/>
                </a:lnTo>
                <a:lnTo>
                  <a:pt x="304800" y="157099"/>
                </a:lnTo>
                <a:lnTo>
                  <a:pt x="297033" y="107452"/>
                </a:lnTo>
                <a:lnTo>
                  <a:pt x="275405" y="64328"/>
                </a:lnTo>
                <a:lnTo>
                  <a:pt x="242419" y="30317"/>
                </a:lnTo>
                <a:lnTo>
                  <a:pt x="200582" y="8011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358509" y="3069209"/>
            <a:ext cx="146685" cy="2197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5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777355" y="3099053"/>
            <a:ext cx="338772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Ensure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appropriate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vaccinations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are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offered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per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current</a:t>
            </a:r>
            <a:r>
              <a:rPr sz="950" spc="50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guidance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143625" y="3609975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12" y="0"/>
                </a:lnTo>
                <a:lnTo>
                  <a:pt x="27646" y="3563"/>
                </a:lnTo>
                <a:lnTo>
                  <a:pt x="13271" y="13271"/>
                </a:lnTo>
                <a:lnTo>
                  <a:pt x="3563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63" y="553378"/>
                </a:lnTo>
                <a:lnTo>
                  <a:pt x="13271" y="567753"/>
                </a:lnTo>
                <a:lnTo>
                  <a:pt x="27646" y="577461"/>
                </a:lnTo>
                <a:lnTo>
                  <a:pt x="45212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276975" y="3743325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1"/>
                </a:lnTo>
                <a:lnTo>
                  <a:pt x="62380" y="30317"/>
                </a:lnTo>
                <a:lnTo>
                  <a:pt x="29394" y="64328"/>
                </a:lnTo>
                <a:lnTo>
                  <a:pt x="7766" y="107452"/>
                </a:lnTo>
                <a:lnTo>
                  <a:pt x="0" y="157099"/>
                </a:lnTo>
                <a:lnTo>
                  <a:pt x="7766" y="206807"/>
                </a:lnTo>
                <a:lnTo>
                  <a:pt x="29394" y="249969"/>
                </a:lnTo>
                <a:lnTo>
                  <a:pt x="62380" y="283999"/>
                </a:lnTo>
                <a:lnTo>
                  <a:pt x="104217" y="306312"/>
                </a:lnTo>
                <a:lnTo>
                  <a:pt x="152400" y="314325"/>
                </a:lnTo>
                <a:lnTo>
                  <a:pt x="200582" y="306312"/>
                </a:lnTo>
                <a:lnTo>
                  <a:pt x="242419" y="283999"/>
                </a:lnTo>
                <a:lnTo>
                  <a:pt x="275405" y="249969"/>
                </a:lnTo>
                <a:lnTo>
                  <a:pt x="297033" y="206807"/>
                </a:lnTo>
                <a:lnTo>
                  <a:pt x="304800" y="157099"/>
                </a:lnTo>
                <a:lnTo>
                  <a:pt x="297033" y="107452"/>
                </a:lnTo>
                <a:lnTo>
                  <a:pt x="275405" y="64328"/>
                </a:lnTo>
                <a:lnTo>
                  <a:pt x="242419" y="30317"/>
                </a:lnTo>
                <a:lnTo>
                  <a:pt x="200582" y="8011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6358509" y="3822636"/>
            <a:ext cx="3825875" cy="1746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431165" indent="-419100">
              <a:lnSpc>
                <a:spcPct val="100000"/>
              </a:lnSpc>
              <a:spcBef>
                <a:spcPts val="125"/>
              </a:spcBef>
              <a:buClr>
                <a:srgbClr val="FFFFFF"/>
              </a:buClr>
              <a:buSzPct val="131578"/>
              <a:buFont typeface="Segoe UI Symbol"/>
              <a:buChar char="✓"/>
              <a:tabLst>
                <a:tab pos="431165" algn="l"/>
                <a:tab pos="431800" algn="l"/>
              </a:tabLst>
            </a:pP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Provide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a </a:t>
            </a:r>
            <a:r>
              <a:rPr sz="1425" spc="7" baseline="2923" dirty="0">
                <a:solidFill>
                  <a:srgbClr val="1B1F29"/>
                </a:solidFill>
                <a:latin typeface="Calibri"/>
                <a:cs typeface="Calibri"/>
              </a:rPr>
              <a:t>written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self-management </a:t>
            </a:r>
            <a:r>
              <a:rPr sz="1425" spc="37" baseline="2923" dirty="0">
                <a:solidFill>
                  <a:srgbClr val="1B1F29"/>
                </a:solidFill>
                <a:latin typeface="Calibri"/>
                <a:cs typeface="Calibri"/>
              </a:rPr>
              <a:t>plan </a:t>
            </a:r>
            <a:r>
              <a:rPr sz="1425" spc="15" baseline="2923" dirty="0">
                <a:solidFill>
                  <a:srgbClr val="1B1F29"/>
                </a:solidFill>
                <a:latin typeface="Calibri"/>
                <a:cs typeface="Calibri"/>
              </a:rPr>
              <a:t>for </a:t>
            </a:r>
            <a:r>
              <a:rPr sz="1425" spc="22" baseline="2923" dirty="0">
                <a:solidFill>
                  <a:srgbClr val="1B1F29"/>
                </a:solidFill>
                <a:latin typeface="Calibri"/>
                <a:cs typeface="Calibri"/>
              </a:rPr>
              <a:t>worsening</a:t>
            </a:r>
            <a:r>
              <a:rPr sz="1425" spc="82" baseline="2923" dirty="0">
                <a:solidFill>
                  <a:srgbClr val="1B1F29"/>
                </a:solidFill>
                <a:latin typeface="Calibri"/>
                <a:cs typeface="Calibri"/>
              </a:rPr>
              <a:t> </a:t>
            </a:r>
            <a:r>
              <a:rPr sz="1425" spc="30" baseline="2923" dirty="0">
                <a:solidFill>
                  <a:srgbClr val="1B1F29"/>
                </a:solidFill>
                <a:latin typeface="Calibri"/>
                <a:cs typeface="Calibri"/>
              </a:rPr>
              <a:t>symptoms</a:t>
            </a:r>
            <a:endParaRPr sz="1425" baseline="2923">
              <a:latin typeface="Calibri"/>
              <a:cs typeface="Calibri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6172200" y="4324350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12" y="0"/>
                </a:lnTo>
                <a:lnTo>
                  <a:pt x="27646" y="3563"/>
                </a:lnTo>
                <a:lnTo>
                  <a:pt x="13271" y="13271"/>
                </a:lnTo>
                <a:lnTo>
                  <a:pt x="3563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63" y="553378"/>
                </a:lnTo>
                <a:lnTo>
                  <a:pt x="13271" y="567753"/>
                </a:lnTo>
                <a:lnTo>
                  <a:pt x="27646" y="577461"/>
                </a:lnTo>
                <a:lnTo>
                  <a:pt x="45212" y="581025"/>
                </a:lnTo>
                <a:lnTo>
                  <a:pt x="5517388" y="581025"/>
                </a:lnTo>
                <a:lnTo>
                  <a:pt x="5534953" y="577461"/>
                </a:lnTo>
                <a:lnTo>
                  <a:pt x="5549328" y="567753"/>
                </a:lnTo>
                <a:lnTo>
                  <a:pt x="5559036" y="553378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276975" y="4457700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1"/>
                </a:lnTo>
                <a:lnTo>
                  <a:pt x="62380" y="30317"/>
                </a:lnTo>
                <a:lnTo>
                  <a:pt x="29394" y="64328"/>
                </a:lnTo>
                <a:lnTo>
                  <a:pt x="7766" y="107452"/>
                </a:lnTo>
                <a:lnTo>
                  <a:pt x="0" y="157099"/>
                </a:lnTo>
                <a:lnTo>
                  <a:pt x="7766" y="206807"/>
                </a:lnTo>
                <a:lnTo>
                  <a:pt x="29394" y="249969"/>
                </a:lnTo>
                <a:lnTo>
                  <a:pt x="62380" y="283999"/>
                </a:lnTo>
                <a:lnTo>
                  <a:pt x="104217" y="306312"/>
                </a:lnTo>
                <a:lnTo>
                  <a:pt x="152400" y="314325"/>
                </a:lnTo>
                <a:lnTo>
                  <a:pt x="200582" y="306312"/>
                </a:lnTo>
                <a:lnTo>
                  <a:pt x="242419" y="283999"/>
                </a:lnTo>
                <a:lnTo>
                  <a:pt x="275405" y="249969"/>
                </a:lnTo>
                <a:lnTo>
                  <a:pt x="297033" y="206807"/>
                </a:lnTo>
                <a:lnTo>
                  <a:pt x="304800" y="157099"/>
                </a:lnTo>
                <a:lnTo>
                  <a:pt x="297033" y="107452"/>
                </a:lnTo>
                <a:lnTo>
                  <a:pt x="275405" y="64328"/>
                </a:lnTo>
                <a:lnTo>
                  <a:pt x="242419" y="30317"/>
                </a:lnTo>
                <a:lnTo>
                  <a:pt x="200582" y="8011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6358509" y="4500181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777355" y="4341855"/>
            <a:ext cx="4558030" cy="53086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20700"/>
              </a:lnSpc>
              <a:spcBef>
                <a:spcPts val="8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Encourage </a:t>
            </a:r>
            <a:r>
              <a:rPr sz="950" spc="25" dirty="0">
                <a:solidFill>
                  <a:srgbClr val="1B1F29"/>
                </a:solidFill>
                <a:latin typeface="Calibri"/>
                <a:cs typeface="Calibri"/>
              </a:rPr>
              <a:t>prompt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medical advice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at </a:t>
            </a:r>
            <a:r>
              <a:rPr sz="950" spc="5" dirty="0">
                <a:solidFill>
                  <a:srgbClr val="1B1F29"/>
                </a:solidFill>
                <a:latin typeface="Calibri"/>
                <a:cs typeface="Calibri"/>
              </a:rPr>
              <a:t>signs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of </a:t>
            </a:r>
            <a:r>
              <a:rPr sz="950" dirty="0">
                <a:solidFill>
                  <a:srgbClr val="1B1F29"/>
                </a:solidFill>
                <a:latin typeface="Calibri"/>
                <a:cs typeface="Calibri"/>
              </a:rPr>
              <a:t>an 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exacerbation </a:t>
            </a:r>
            <a:r>
              <a:rPr sz="950" spc="-5" dirty="0">
                <a:solidFill>
                  <a:srgbClr val="1B1F29"/>
                </a:solidFill>
                <a:latin typeface="Calibri"/>
                <a:cs typeface="Calibri"/>
              </a:rPr>
              <a:t>i</a:t>
            </a:r>
            <a:r>
              <a:rPr sz="900" spc="-5" dirty="0">
                <a:latin typeface="Calibri"/>
                <a:cs typeface="Calibri"/>
              </a:rPr>
              <a:t>nhaled bronchodilators </a:t>
            </a:r>
            <a:r>
              <a:rPr sz="900" dirty="0">
                <a:latin typeface="Calibri"/>
                <a:cs typeface="Calibri"/>
              </a:rPr>
              <a:t>are  </a:t>
            </a:r>
            <a:r>
              <a:rPr sz="900" spc="-5" dirty="0">
                <a:latin typeface="Calibri"/>
                <a:cs typeface="Calibri"/>
              </a:rPr>
              <a:t>commonly</a:t>
            </a:r>
            <a:r>
              <a:rPr sz="900" spc="-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used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to </a:t>
            </a:r>
            <a:r>
              <a:rPr sz="900" spc="5" dirty="0">
                <a:latin typeface="Calibri"/>
                <a:cs typeface="Calibri"/>
              </a:rPr>
              <a:t>relieve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spc="5" dirty="0">
                <a:latin typeface="Calibri"/>
                <a:cs typeface="Calibri"/>
              </a:rPr>
              <a:t>symptoms</a:t>
            </a:r>
            <a:r>
              <a:rPr sz="900" spc="-3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and</a:t>
            </a:r>
            <a:r>
              <a:rPr sz="900" spc="5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improve</a:t>
            </a:r>
            <a:r>
              <a:rPr sz="900" spc="-55" dirty="0">
                <a:latin typeface="Calibri"/>
                <a:cs typeface="Calibri"/>
              </a:rPr>
              <a:t> </a:t>
            </a:r>
            <a:r>
              <a:rPr sz="900" spc="10" dirty="0">
                <a:latin typeface="Calibri"/>
                <a:cs typeface="Calibri"/>
              </a:rPr>
              <a:t>lung</a:t>
            </a:r>
            <a:r>
              <a:rPr sz="900" spc="-20" dirty="0">
                <a:latin typeface="Calibri"/>
                <a:cs typeface="Calibri"/>
              </a:rPr>
              <a:t> </a:t>
            </a:r>
            <a:r>
              <a:rPr sz="900" dirty="0">
                <a:latin typeface="Calibri"/>
                <a:cs typeface="Calibri"/>
              </a:rPr>
              <a:t>function </a:t>
            </a:r>
            <a:r>
              <a:rPr sz="900" spc="-5" dirty="0">
                <a:latin typeface="Calibri"/>
                <a:cs typeface="Calibri"/>
              </a:rPr>
              <a:t>(National</a:t>
            </a:r>
            <a:r>
              <a:rPr sz="900" spc="-35" dirty="0">
                <a:latin typeface="Calibri"/>
                <a:cs typeface="Calibri"/>
              </a:rPr>
              <a:t> </a:t>
            </a:r>
            <a:r>
              <a:rPr sz="900" spc="5" dirty="0">
                <a:latin typeface="Calibri"/>
                <a:cs typeface="Calibri"/>
              </a:rPr>
              <a:t>Institute</a:t>
            </a:r>
            <a:r>
              <a:rPr sz="900" spc="-5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for</a:t>
            </a:r>
            <a:r>
              <a:rPr sz="900" spc="1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Health</a:t>
            </a:r>
            <a:r>
              <a:rPr sz="900" dirty="0">
                <a:latin typeface="Calibri"/>
                <a:cs typeface="Calibri"/>
              </a:rPr>
              <a:t> </a:t>
            </a:r>
            <a:r>
              <a:rPr sz="900" spc="-5" dirty="0">
                <a:latin typeface="Calibri"/>
                <a:cs typeface="Calibri"/>
              </a:rPr>
              <a:t>and  </a:t>
            </a:r>
            <a:r>
              <a:rPr sz="900" spc="-10" dirty="0">
                <a:latin typeface="Calibri"/>
                <a:cs typeface="Calibri"/>
              </a:rPr>
              <a:t>Care </a:t>
            </a:r>
            <a:r>
              <a:rPr sz="900" spc="-5" dirty="0">
                <a:latin typeface="Calibri"/>
                <a:cs typeface="Calibri"/>
              </a:rPr>
              <a:t>Excellence,</a:t>
            </a:r>
            <a:r>
              <a:rPr sz="900" spc="45" dirty="0">
                <a:latin typeface="Calibri"/>
                <a:cs typeface="Calibri"/>
              </a:rPr>
              <a:t> </a:t>
            </a:r>
            <a:r>
              <a:rPr sz="900" spc="-10" dirty="0">
                <a:latin typeface="Calibri"/>
                <a:cs typeface="Calibri"/>
              </a:rPr>
              <a:t>2025)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6143625" y="5038725"/>
            <a:ext cx="5562600" cy="581025"/>
          </a:xfrm>
          <a:custGeom>
            <a:avLst/>
            <a:gdLst/>
            <a:ahLst/>
            <a:cxnLst/>
            <a:rect l="l" t="t" r="r" b="b"/>
            <a:pathLst>
              <a:path w="5562600" h="581025">
                <a:moveTo>
                  <a:pt x="5517388" y="0"/>
                </a:moveTo>
                <a:lnTo>
                  <a:pt x="45212" y="0"/>
                </a:lnTo>
                <a:lnTo>
                  <a:pt x="27646" y="3563"/>
                </a:lnTo>
                <a:lnTo>
                  <a:pt x="13271" y="13271"/>
                </a:lnTo>
                <a:lnTo>
                  <a:pt x="3563" y="27646"/>
                </a:lnTo>
                <a:lnTo>
                  <a:pt x="0" y="45212"/>
                </a:lnTo>
                <a:lnTo>
                  <a:pt x="0" y="535813"/>
                </a:lnTo>
                <a:lnTo>
                  <a:pt x="3563" y="553400"/>
                </a:lnTo>
                <a:lnTo>
                  <a:pt x="13271" y="567772"/>
                </a:lnTo>
                <a:lnTo>
                  <a:pt x="27646" y="577468"/>
                </a:lnTo>
                <a:lnTo>
                  <a:pt x="45212" y="581025"/>
                </a:lnTo>
                <a:lnTo>
                  <a:pt x="5517388" y="581025"/>
                </a:lnTo>
                <a:lnTo>
                  <a:pt x="5534953" y="577468"/>
                </a:lnTo>
                <a:lnTo>
                  <a:pt x="5549328" y="567772"/>
                </a:lnTo>
                <a:lnTo>
                  <a:pt x="5559036" y="553400"/>
                </a:lnTo>
                <a:lnTo>
                  <a:pt x="5562600" y="535813"/>
                </a:lnTo>
                <a:lnTo>
                  <a:pt x="5562600" y="45212"/>
                </a:lnTo>
                <a:lnTo>
                  <a:pt x="5559036" y="27646"/>
                </a:lnTo>
                <a:lnTo>
                  <a:pt x="5549328" y="13271"/>
                </a:lnTo>
                <a:lnTo>
                  <a:pt x="5534953" y="3563"/>
                </a:lnTo>
                <a:lnTo>
                  <a:pt x="5517388" y="0"/>
                </a:lnTo>
                <a:close/>
              </a:path>
            </a:pathLst>
          </a:custGeom>
          <a:solidFill>
            <a:srgbClr val="F4F7F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276975" y="5172075"/>
            <a:ext cx="304800" cy="314325"/>
          </a:xfrm>
          <a:custGeom>
            <a:avLst/>
            <a:gdLst/>
            <a:ahLst/>
            <a:cxnLst/>
            <a:rect l="l" t="t" r="r" b="b"/>
            <a:pathLst>
              <a:path w="304800" h="314325">
                <a:moveTo>
                  <a:pt x="152400" y="0"/>
                </a:moveTo>
                <a:lnTo>
                  <a:pt x="104217" y="8012"/>
                </a:lnTo>
                <a:lnTo>
                  <a:pt x="62380" y="30325"/>
                </a:lnTo>
                <a:lnTo>
                  <a:pt x="29394" y="64355"/>
                </a:lnTo>
                <a:lnTo>
                  <a:pt x="7766" y="107517"/>
                </a:lnTo>
                <a:lnTo>
                  <a:pt x="0" y="157225"/>
                </a:lnTo>
                <a:lnTo>
                  <a:pt x="7766" y="206872"/>
                </a:lnTo>
                <a:lnTo>
                  <a:pt x="29394" y="249996"/>
                </a:lnTo>
                <a:lnTo>
                  <a:pt x="62380" y="284007"/>
                </a:lnTo>
                <a:lnTo>
                  <a:pt x="104217" y="306313"/>
                </a:lnTo>
                <a:lnTo>
                  <a:pt x="152400" y="314325"/>
                </a:lnTo>
                <a:lnTo>
                  <a:pt x="200582" y="306313"/>
                </a:lnTo>
                <a:lnTo>
                  <a:pt x="242419" y="284007"/>
                </a:lnTo>
                <a:lnTo>
                  <a:pt x="275405" y="249996"/>
                </a:lnTo>
                <a:lnTo>
                  <a:pt x="297033" y="206872"/>
                </a:lnTo>
                <a:lnTo>
                  <a:pt x="304800" y="157225"/>
                </a:lnTo>
                <a:lnTo>
                  <a:pt x="297033" y="107517"/>
                </a:lnTo>
                <a:lnTo>
                  <a:pt x="275405" y="64355"/>
                </a:lnTo>
                <a:lnTo>
                  <a:pt x="242419" y="30325"/>
                </a:lnTo>
                <a:lnTo>
                  <a:pt x="200582" y="8012"/>
                </a:lnTo>
                <a:lnTo>
                  <a:pt x="1524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6358509" y="5215826"/>
            <a:ext cx="14732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20" dirty="0">
                <a:solidFill>
                  <a:srgbClr val="FFFFFF"/>
                </a:solidFill>
                <a:latin typeface="Segoe UI Symbol"/>
                <a:cs typeface="Segoe UI Symbol"/>
              </a:rPr>
              <a:t>✓</a:t>
            </a:r>
            <a:endParaRPr sz="1250">
              <a:latin typeface="Segoe UI Symbol"/>
              <a:cs typeface="Segoe UI Symbo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6777355" y="5246370"/>
            <a:ext cx="335280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Arrange appropriate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follow-up </a:t>
            </a:r>
            <a:r>
              <a:rPr sz="950" spc="15" dirty="0">
                <a:solidFill>
                  <a:srgbClr val="1B1F29"/>
                </a:solidFill>
                <a:latin typeface="Calibri"/>
                <a:cs typeface="Calibri"/>
              </a:rPr>
              <a:t>with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primary </a:t>
            </a:r>
            <a:r>
              <a:rPr sz="950" spc="30" dirty="0">
                <a:solidFill>
                  <a:srgbClr val="1B1F29"/>
                </a:solidFill>
                <a:latin typeface="Calibri"/>
                <a:cs typeface="Calibri"/>
              </a:rPr>
              <a:t>and </a:t>
            </a:r>
            <a:r>
              <a:rPr sz="950" spc="10" dirty="0">
                <a:solidFill>
                  <a:srgbClr val="1B1F29"/>
                </a:solidFill>
                <a:latin typeface="Calibri"/>
                <a:cs typeface="Calibri"/>
              </a:rPr>
              <a:t>respiratory</a:t>
            </a:r>
            <a:r>
              <a:rPr sz="950" spc="20" dirty="0">
                <a:solidFill>
                  <a:srgbClr val="1B1F29"/>
                </a:solidFill>
                <a:latin typeface="Calibri"/>
                <a:cs typeface="Calibri"/>
              </a:rPr>
              <a:t> care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457200" y="5762625"/>
            <a:ext cx="11249025" cy="504825"/>
          </a:xfrm>
          <a:custGeom>
            <a:avLst/>
            <a:gdLst/>
            <a:ahLst/>
            <a:cxnLst/>
            <a:rect l="l" t="t" r="r" b="b"/>
            <a:pathLst>
              <a:path w="11249025" h="504825">
                <a:moveTo>
                  <a:pt x="11193907" y="0"/>
                </a:moveTo>
                <a:lnTo>
                  <a:pt x="55079" y="0"/>
                </a:lnTo>
                <a:lnTo>
                  <a:pt x="33641" y="4328"/>
                </a:lnTo>
                <a:lnTo>
                  <a:pt x="16133" y="16133"/>
                </a:lnTo>
                <a:lnTo>
                  <a:pt x="4328" y="33641"/>
                </a:lnTo>
                <a:lnTo>
                  <a:pt x="0" y="55079"/>
                </a:lnTo>
                <a:lnTo>
                  <a:pt x="0" y="449745"/>
                </a:lnTo>
                <a:lnTo>
                  <a:pt x="4328" y="471183"/>
                </a:lnTo>
                <a:lnTo>
                  <a:pt x="16133" y="488691"/>
                </a:lnTo>
                <a:lnTo>
                  <a:pt x="33641" y="500496"/>
                </a:lnTo>
                <a:lnTo>
                  <a:pt x="55079" y="504825"/>
                </a:lnTo>
                <a:lnTo>
                  <a:pt x="11193907" y="504825"/>
                </a:lnTo>
                <a:lnTo>
                  <a:pt x="11215377" y="500496"/>
                </a:lnTo>
                <a:lnTo>
                  <a:pt x="11232895" y="488691"/>
                </a:lnTo>
                <a:lnTo>
                  <a:pt x="11244699" y="471183"/>
                </a:lnTo>
                <a:lnTo>
                  <a:pt x="11249025" y="449745"/>
                </a:lnTo>
                <a:lnTo>
                  <a:pt x="11249025" y="55079"/>
                </a:lnTo>
                <a:lnTo>
                  <a:pt x="11244699" y="33641"/>
                </a:lnTo>
                <a:lnTo>
                  <a:pt x="11232895" y="16133"/>
                </a:lnTo>
                <a:lnTo>
                  <a:pt x="11215377" y="4328"/>
                </a:lnTo>
                <a:lnTo>
                  <a:pt x="11193907" y="0"/>
                </a:lnTo>
                <a:close/>
              </a:path>
            </a:pathLst>
          </a:custGeom>
          <a:solidFill>
            <a:srgbClr val="FAF0E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55"/>
              </a:spcBef>
            </a:pPr>
            <a:fld id="{81D60167-4931-47E6-BA6A-407CBD079E47}" type="slidenum">
              <a:rPr dirty="0"/>
              <a:t>9</a:t>
            </a:fld>
            <a:endParaRPr dirty="0"/>
          </a:p>
        </p:txBody>
      </p:sp>
      <p:pic>
        <p:nvPicPr>
          <p:cNvPr id="52" name="Audio 51">
            <a:hlinkClick r:id="" action="ppaction://media"/>
            <a:extLst>
              <a:ext uri="{FF2B5EF4-FFF2-40B4-BE49-F238E27FC236}">
                <a16:creationId xmlns:a16="http://schemas.microsoft.com/office/drawing/2014/main" id="{1FC4FEC0-1CFF-32E2-2A7E-CACDC137CA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40"/>
    </mc:Choice>
    <mc:Fallback xmlns="">
      <p:transition spd="slow" advTm="71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8000"/>
                </a:moveTo>
                <a:lnTo>
                  <a:pt x="12192000" y="6858000"/>
                </a:lnTo>
                <a:lnTo>
                  <a:pt x="12192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20295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838575"/>
            <a:ext cx="3657600" cy="3019425"/>
          </a:xfrm>
          <a:custGeom>
            <a:avLst/>
            <a:gdLst/>
            <a:ahLst/>
            <a:cxnLst/>
            <a:rect l="l" t="t" r="r" b="b"/>
            <a:pathLst>
              <a:path w="3657600" h="3019425">
                <a:moveTo>
                  <a:pt x="914400" y="0"/>
                </a:moveTo>
                <a:lnTo>
                  <a:pt x="866146" y="415"/>
                </a:lnTo>
                <a:lnTo>
                  <a:pt x="818094" y="1658"/>
                </a:lnTo>
                <a:lnTo>
                  <a:pt x="770250" y="3722"/>
                </a:lnTo>
                <a:lnTo>
                  <a:pt x="722622" y="6599"/>
                </a:lnTo>
                <a:lnTo>
                  <a:pt x="675215" y="10283"/>
                </a:lnTo>
                <a:lnTo>
                  <a:pt x="628038" y="14767"/>
                </a:lnTo>
                <a:lnTo>
                  <a:pt x="581096" y="20044"/>
                </a:lnTo>
                <a:lnTo>
                  <a:pt x="534396" y="26107"/>
                </a:lnTo>
                <a:lnTo>
                  <a:pt x="487946" y="32951"/>
                </a:lnTo>
                <a:lnTo>
                  <a:pt x="441751" y="40566"/>
                </a:lnTo>
                <a:lnTo>
                  <a:pt x="395819" y="48948"/>
                </a:lnTo>
                <a:lnTo>
                  <a:pt x="350157" y="58089"/>
                </a:lnTo>
                <a:lnTo>
                  <a:pt x="304772" y="67983"/>
                </a:lnTo>
                <a:lnTo>
                  <a:pt x="259669" y="78622"/>
                </a:lnTo>
                <a:lnTo>
                  <a:pt x="214857" y="90000"/>
                </a:lnTo>
                <a:lnTo>
                  <a:pt x="170341" y="102110"/>
                </a:lnTo>
                <a:lnTo>
                  <a:pt x="126129" y="114945"/>
                </a:lnTo>
                <a:lnTo>
                  <a:pt x="82227" y="128498"/>
                </a:lnTo>
                <a:lnTo>
                  <a:pt x="38643" y="142764"/>
                </a:lnTo>
                <a:lnTo>
                  <a:pt x="0" y="156136"/>
                </a:lnTo>
                <a:lnTo>
                  <a:pt x="0" y="3019421"/>
                </a:lnTo>
                <a:lnTo>
                  <a:pt x="3643796" y="3019421"/>
                </a:lnTo>
                <a:lnTo>
                  <a:pt x="3647316" y="2982382"/>
                </a:lnTo>
                <a:lnTo>
                  <a:pt x="3651000" y="2934976"/>
                </a:lnTo>
                <a:lnTo>
                  <a:pt x="3653877" y="2887348"/>
                </a:lnTo>
                <a:lnTo>
                  <a:pt x="3655941" y="2839504"/>
                </a:lnTo>
                <a:lnTo>
                  <a:pt x="3657184" y="2791453"/>
                </a:lnTo>
                <a:lnTo>
                  <a:pt x="3657600" y="2743200"/>
                </a:lnTo>
                <a:lnTo>
                  <a:pt x="3657184" y="2694947"/>
                </a:lnTo>
                <a:lnTo>
                  <a:pt x="3655941" y="2646897"/>
                </a:lnTo>
                <a:lnTo>
                  <a:pt x="3653877" y="2599055"/>
                </a:lnTo>
                <a:lnTo>
                  <a:pt x="3651000" y="2551428"/>
                </a:lnTo>
                <a:lnTo>
                  <a:pt x="3647316" y="2504023"/>
                </a:lnTo>
                <a:lnTo>
                  <a:pt x="3642832" y="2456846"/>
                </a:lnTo>
                <a:lnTo>
                  <a:pt x="3637555" y="2409905"/>
                </a:lnTo>
                <a:lnTo>
                  <a:pt x="3631492" y="2363207"/>
                </a:lnTo>
                <a:lnTo>
                  <a:pt x="3624648" y="2316758"/>
                </a:lnTo>
                <a:lnTo>
                  <a:pt x="3617033" y="2270564"/>
                </a:lnTo>
                <a:lnTo>
                  <a:pt x="3608651" y="2224633"/>
                </a:lnTo>
                <a:lnTo>
                  <a:pt x="3599510" y="2178972"/>
                </a:lnTo>
                <a:lnTo>
                  <a:pt x="3589616" y="2133587"/>
                </a:lnTo>
                <a:lnTo>
                  <a:pt x="3578977" y="2088486"/>
                </a:lnTo>
                <a:lnTo>
                  <a:pt x="3567599" y="2043674"/>
                </a:lnTo>
                <a:lnTo>
                  <a:pt x="3555489" y="1999159"/>
                </a:lnTo>
                <a:lnTo>
                  <a:pt x="3542654" y="1954947"/>
                </a:lnTo>
                <a:lnTo>
                  <a:pt x="3529101" y="1911046"/>
                </a:lnTo>
                <a:lnTo>
                  <a:pt x="3514835" y="1867462"/>
                </a:lnTo>
                <a:lnTo>
                  <a:pt x="3499866" y="1824202"/>
                </a:lnTo>
                <a:lnTo>
                  <a:pt x="3484198" y="1781273"/>
                </a:lnTo>
                <a:lnTo>
                  <a:pt x="3467839" y="1738681"/>
                </a:lnTo>
                <a:lnTo>
                  <a:pt x="3450795" y="1696434"/>
                </a:lnTo>
                <a:lnTo>
                  <a:pt x="3433074" y="1654537"/>
                </a:lnTo>
                <a:lnTo>
                  <a:pt x="3414682" y="1612999"/>
                </a:lnTo>
                <a:lnTo>
                  <a:pt x="3395627" y="1571825"/>
                </a:lnTo>
                <a:lnTo>
                  <a:pt x="3375914" y="1531023"/>
                </a:lnTo>
                <a:lnTo>
                  <a:pt x="3355550" y="1490600"/>
                </a:lnTo>
                <a:lnTo>
                  <a:pt x="3334543" y="1450561"/>
                </a:lnTo>
                <a:lnTo>
                  <a:pt x="3312900" y="1410914"/>
                </a:lnTo>
                <a:lnTo>
                  <a:pt x="3290626" y="1371667"/>
                </a:lnTo>
                <a:lnTo>
                  <a:pt x="3267729" y="1332824"/>
                </a:lnTo>
                <a:lnTo>
                  <a:pt x="3244216" y="1294394"/>
                </a:lnTo>
                <a:lnTo>
                  <a:pt x="3220093" y="1256384"/>
                </a:lnTo>
                <a:lnTo>
                  <a:pt x="3195367" y="1218799"/>
                </a:lnTo>
                <a:lnTo>
                  <a:pt x="3170045" y="1181647"/>
                </a:lnTo>
                <a:lnTo>
                  <a:pt x="3144135" y="1144934"/>
                </a:lnTo>
                <a:lnTo>
                  <a:pt x="3117641" y="1108668"/>
                </a:lnTo>
                <a:lnTo>
                  <a:pt x="3090573" y="1072855"/>
                </a:lnTo>
                <a:lnTo>
                  <a:pt x="3062935" y="1037502"/>
                </a:lnTo>
                <a:lnTo>
                  <a:pt x="3034736" y="1002616"/>
                </a:lnTo>
                <a:lnTo>
                  <a:pt x="3005981" y="968203"/>
                </a:lnTo>
                <a:lnTo>
                  <a:pt x="2976678" y="934271"/>
                </a:lnTo>
                <a:lnTo>
                  <a:pt x="2946833" y="900825"/>
                </a:lnTo>
                <a:lnTo>
                  <a:pt x="2916454" y="867874"/>
                </a:lnTo>
                <a:lnTo>
                  <a:pt x="2885547" y="835424"/>
                </a:lnTo>
                <a:lnTo>
                  <a:pt x="2854118" y="803481"/>
                </a:lnTo>
                <a:lnTo>
                  <a:pt x="2822175" y="772052"/>
                </a:lnTo>
                <a:lnTo>
                  <a:pt x="2789725" y="741145"/>
                </a:lnTo>
                <a:lnTo>
                  <a:pt x="2756774" y="710766"/>
                </a:lnTo>
                <a:lnTo>
                  <a:pt x="2723328" y="680921"/>
                </a:lnTo>
                <a:lnTo>
                  <a:pt x="2689396" y="651618"/>
                </a:lnTo>
                <a:lnTo>
                  <a:pt x="2654983" y="622863"/>
                </a:lnTo>
                <a:lnTo>
                  <a:pt x="2620097" y="594664"/>
                </a:lnTo>
                <a:lnTo>
                  <a:pt x="2584744" y="567026"/>
                </a:lnTo>
                <a:lnTo>
                  <a:pt x="2548931" y="539958"/>
                </a:lnTo>
                <a:lnTo>
                  <a:pt x="2512665" y="513464"/>
                </a:lnTo>
                <a:lnTo>
                  <a:pt x="2475952" y="487554"/>
                </a:lnTo>
                <a:lnTo>
                  <a:pt x="2438800" y="462232"/>
                </a:lnTo>
                <a:lnTo>
                  <a:pt x="2401215" y="437506"/>
                </a:lnTo>
                <a:lnTo>
                  <a:pt x="2363205" y="413383"/>
                </a:lnTo>
                <a:lnTo>
                  <a:pt x="2324775" y="389870"/>
                </a:lnTo>
                <a:lnTo>
                  <a:pt x="2285932" y="366973"/>
                </a:lnTo>
                <a:lnTo>
                  <a:pt x="2246685" y="344699"/>
                </a:lnTo>
                <a:lnTo>
                  <a:pt x="2207038" y="323056"/>
                </a:lnTo>
                <a:lnTo>
                  <a:pt x="2166999" y="302049"/>
                </a:lnTo>
                <a:lnTo>
                  <a:pt x="2126576" y="281685"/>
                </a:lnTo>
                <a:lnTo>
                  <a:pt x="2085774" y="261972"/>
                </a:lnTo>
                <a:lnTo>
                  <a:pt x="2044600" y="242917"/>
                </a:lnTo>
                <a:lnTo>
                  <a:pt x="2003062" y="224525"/>
                </a:lnTo>
                <a:lnTo>
                  <a:pt x="1961165" y="206804"/>
                </a:lnTo>
                <a:lnTo>
                  <a:pt x="1918918" y="189760"/>
                </a:lnTo>
                <a:lnTo>
                  <a:pt x="1876326" y="173401"/>
                </a:lnTo>
                <a:lnTo>
                  <a:pt x="1833397" y="157733"/>
                </a:lnTo>
                <a:lnTo>
                  <a:pt x="1790137" y="142764"/>
                </a:lnTo>
                <a:lnTo>
                  <a:pt x="1746553" y="128498"/>
                </a:lnTo>
                <a:lnTo>
                  <a:pt x="1702652" y="114945"/>
                </a:lnTo>
                <a:lnTo>
                  <a:pt x="1658440" y="102110"/>
                </a:lnTo>
                <a:lnTo>
                  <a:pt x="1613925" y="90000"/>
                </a:lnTo>
                <a:lnTo>
                  <a:pt x="1569113" y="78622"/>
                </a:lnTo>
                <a:lnTo>
                  <a:pt x="1524012" y="67983"/>
                </a:lnTo>
                <a:lnTo>
                  <a:pt x="1478627" y="58089"/>
                </a:lnTo>
                <a:lnTo>
                  <a:pt x="1432966" y="48948"/>
                </a:lnTo>
                <a:lnTo>
                  <a:pt x="1387035" y="40566"/>
                </a:lnTo>
                <a:lnTo>
                  <a:pt x="1340841" y="32951"/>
                </a:lnTo>
                <a:lnTo>
                  <a:pt x="1294392" y="26107"/>
                </a:lnTo>
                <a:lnTo>
                  <a:pt x="1247694" y="20044"/>
                </a:lnTo>
                <a:lnTo>
                  <a:pt x="1200753" y="14767"/>
                </a:lnTo>
                <a:lnTo>
                  <a:pt x="1153576" y="10283"/>
                </a:lnTo>
                <a:lnTo>
                  <a:pt x="1106171" y="6599"/>
                </a:lnTo>
                <a:lnTo>
                  <a:pt x="1058544" y="3722"/>
                </a:lnTo>
                <a:lnTo>
                  <a:pt x="1010702" y="1658"/>
                </a:lnTo>
                <a:lnTo>
                  <a:pt x="962652" y="415"/>
                </a:lnTo>
                <a:lnTo>
                  <a:pt x="914400" y="0"/>
                </a:lnTo>
                <a:close/>
              </a:path>
            </a:pathLst>
          </a:custGeom>
          <a:solidFill>
            <a:srgbClr val="055A82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10894" y="588073"/>
            <a:ext cx="128397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10" dirty="0">
                <a:solidFill>
                  <a:srgbClr val="E8A23C"/>
                </a:solidFill>
                <a:latin typeface="Calibri"/>
                <a:cs typeface="Calibri"/>
              </a:rPr>
              <a:t>C </a:t>
            </a:r>
            <a:r>
              <a:rPr sz="1250" b="1" spc="15" dirty="0">
                <a:solidFill>
                  <a:srgbClr val="E8A23C"/>
                </a:solidFill>
                <a:latin typeface="Calibri"/>
                <a:cs typeface="Calibri"/>
              </a:rPr>
              <a:t>O N </a:t>
            </a:r>
            <a:r>
              <a:rPr sz="1250" b="1" spc="10" dirty="0">
                <a:solidFill>
                  <a:srgbClr val="E8A23C"/>
                </a:solidFill>
                <a:latin typeface="Calibri"/>
                <a:cs typeface="Calibri"/>
              </a:rPr>
              <a:t>C L </a:t>
            </a:r>
            <a:r>
              <a:rPr sz="1250" b="1" spc="15" dirty="0">
                <a:solidFill>
                  <a:srgbClr val="E8A23C"/>
                </a:solidFill>
                <a:latin typeface="Calibri"/>
                <a:cs typeface="Calibri"/>
              </a:rPr>
              <a:t>U </a:t>
            </a:r>
            <a:r>
              <a:rPr sz="1250" b="1" spc="10" dirty="0">
                <a:solidFill>
                  <a:srgbClr val="E8A23C"/>
                </a:solidFill>
                <a:latin typeface="Calibri"/>
                <a:cs typeface="Calibri"/>
              </a:rPr>
              <a:t>S </a:t>
            </a:r>
            <a:r>
              <a:rPr sz="1250" b="1" spc="5" dirty="0">
                <a:solidFill>
                  <a:srgbClr val="E8A23C"/>
                </a:solidFill>
                <a:latin typeface="Calibri"/>
                <a:cs typeface="Calibri"/>
              </a:rPr>
              <a:t>I </a:t>
            </a:r>
            <a:r>
              <a:rPr sz="1250" b="1" spc="15" dirty="0">
                <a:solidFill>
                  <a:srgbClr val="E8A23C"/>
                </a:solidFill>
                <a:latin typeface="Calibri"/>
                <a:cs typeface="Calibri"/>
              </a:rPr>
              <a:t>O</a:t>
            </a:r>
            <a:r>
              <a:rPr sz="1250" b="1" spc="110" dirty="0">
                <a:solidFill>
                  <a:srgbClr val="E8A23C"/>
                </a:solidFill>
                <a:latin typeface="Calibri"/>
                <a:cs typeface="Calibri"/>
              </a:rPr>
              <a:t> </a:t>
            </a:r>
            <a:r>
              <a:rPr sz="1250" b="1" spc="15" dirty="0">
                <a:solidFill>
                  <a:srgbClr val="E8A23C"/>
                </a:solidFill>
                <a:latin typeface="Calibri"/>
                <a:cs typeface="Calibri"/>
              </a:rPr>
              <a:t>N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0894" y="969962"/>
            <a:ext cx="6962775" cy="42608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600" spc="15" dirty="0">
                <a:solidFill>
                  <a:srgbClr val="FFFFFF"/>
                </a:solidFill>
                <a:latin typeface="Cambria"/>
                <a:cs typeface="Cambria"/>
              </a:rPr>
              <a:t>A </a:t>
            </a:r>
            <a:r>
              <a:rPr sz="2600" spc="-10" dirty="0">
                <a:solidFill>
                  <a:srgbClr val="FFFFFF"/>
                </a:solidFill>
                <a:latin typeface="Cambria"/>
                <a:cs typeface="Cambria"/>
              </a:rPr>
              <a:t>Coordinated, </a:t>
            </a:r>
            <a:r>
              <a:rPr sz="2600" spc="-20" dirty="0">
                <a:solidFill>
                  <a:srgbClr val="FFFFFF"/>
                </a:solidFill>
                <a:latin typeface="Cambria"/>
                <a:cs typeface="Cambria"/>
              </a:rPr>
              <a:t>Person Centered </a:t>
            </a:r>
            <a:r>
              <a:rPr sz="2600" spc="-10" dirty="0">
                <a:solidFill>
                  <a:srgbClr val="FFFFFF"/>
                </a:solidFill>
                <a:latin typeface="Cambria"/>
                <a:cs typeface="Cambria"/>
              </a:rPr>
              <a:t>Path</a:t>
            </a:r>
            <a:r>
              <a:rPr sz="2600" spc="-30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2600" spc="-35" dirty="0">
                <a:solidFill>
                  <a:srgbClr val="FFFFFF"/>
                </a:solidFill>
                <a:latin typeface="Cambria"/>
                <a:cs typeface="Cambria"/>
              </a:rPr>
              <a:t>Forward</a:t>
            </a:r>
            <a:endParaRPr sz="26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10894" y="1946365"/>
            <a:ext cx="6713220" cy="4267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COPD </a:t>
            </a:r>
            <a:r>
              <a:rPr sz="1200" spc="10" dirty="0">
                <a:solidFill>
                  <a:srgbClr val="E3EAEF"/>
                </a:solidFill>
                <a:latin typeface="Calibri"/>
                <a:cs typeface="Calibri"/>
              </a:rPr>
              <a:t>is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a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long-term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respiratory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condition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that changes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the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structure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and function </a:t>
            </a:r>
            <a:r>
              <a:rPr sz="1200" spc="15" dirty="0">
                <a:solidFill>
                  <a:srgbClr val="E3EAEF"/>
                </a:solidFill>
                <a:latin typeface="Calibri"/>
                <a:cs typeface="Calibri"/>
              </a:rPr>
              <a:t>of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the </a:t>
            </a:r>
            <a:r>
              <a:rPr sz="1200" spc="-20" dirty="0">
                <a:solidFill>
                  <a:srgbClr val="E3EAEF"/>
                </a:solidFill>
                <a:latin typeface="Calibri"/>
                <a:cs typeface="Calibri"/>
              </a:rPr>
              <a:t>airways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and</a:t>
            </a:r>
            <a:r>
              <a:rPr sz="1200" spc="18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alveoli,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making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breathing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harder and reducing </a:t>
            </a:r>
            <a:r>
              <a:rPr sz="1200" spc="-20" dirty="0">
                <a:solidFill>
                  <a:srgbClr val="E3EAEF"/>
                </a:solidFill>
                <a:latin typeface="Calibri"/>
                <a:cs typeface="Calibri"/>
              </a:rPr>
              <a:t>physical</a:t>
            </a:r>
            <a:r>
              <a:rPr sz="1200" spc="15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activity.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0894" y="2936211"/>
            <a:ext cx="6755130" cy="42545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29"/>
              </a:spcBef>
            </a:pP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Understanding respiratory anatomy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and physiology </a:t>
            </a:r>
            <a:r>
              <a:rPr sz="1200" spc="5" dirty="0">
                <a:solidFill>
                  <a:srgbClr val="E3EAEF"/>
                </a:solidFill>
                <a:latin typeface="Calibri"/>
                <a:cs typeface="Calibri"/>
              </a:rPr>
              <a:t>helps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explain </a:t>
            </a:r>
            <a:r>
              <a:rPr sz="1200" spc="-30" dirty="0">
                <a:solidFill>
                  <a:srgbClr val="E3EAEF"/>
                </a:solidFill>
                <a:latin typeface="Calibri"/>
                <a:cs typeface="Calibri"/>
              </a:rPr>
              <a:t>Mr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Carter's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breathlessness,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reduced</a:t>
            </a:r>
            <a:r>
              <a:rPr sz="1200" spc="4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activity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and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repeated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exacerbations.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0894" y="3822282"/>
            <a:ext cx="6356350" cy="636905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algn="just">
              <a:lnSpc>
                <a:spcPct val="112200"/>
              </a:lnSpc>
              <a:spcBef>
                <a:spcPts val="65"/>
              </a:spcBef>
            </a:pPr>
            <a:r>
              <a:rPr sz="1200" spc="5" dirty="0">
                <a:solidFill>
                  <a:srgbClr val="E3EAEF"/>
                </a:solidFill>
                <a:latin typeface="Calibri"/>
                <a:cs typeface="Calibri"/>
              </a:rPr>
              <a:t>His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main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modifiable </a:t>
            </a:r>
            <a:r>
              <a:rPr sz="1200" spc="5" dirty="0">
                <a:solidFill>
                  <a:srgbClr val="E3EAEF"/>
                </a:solidFill>
                <a:latin typeface="Calibri"/>
                <a:cs typeface="Calibri"/>
              </a:rPr>
              <a:t>risk </a:t>
            </a:r>
            <a:r>
              <a:rPr sz="1200" spc="-20" dirty="0">
                <a:solidFill>
                  <a:srgbClr val="E3EAEF"/>
                </a:solidFill>
                <a:latin typeface="Calibri"/>
                <a:cs typeface="Calibri"/>
              </a:rPr>
              <a:t>factors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—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continued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smoking, </a:t>
            </a:r>
            <a:r>
              <a:rPr sz="1200" spc="15" dirty="0">
                <a:solidFill>
                  <a:srgbClr val="E3EAEF"/>
                </a:solidFill>
                <a:latin typeface="Calibri"/>
                <a:cs typeface="Calibri"/>
              </a:rPr>
              <a:t>low </a:t>
            </a:r>
            <a:r>
              <a:rPr sz="1200" spc="-20" dirty="0">
                <a:solidFill>
                  <a:srgbClr val="E3EAEF"/>
                </a:solidFill>
                <a:latin typeface="Calibri"/>
                <a:cs typeface="Calibri"/>
              </a:rPr>
              <a:t>physical activity, </a:t>
            </a:r>
            <a:r>
              <a:rPr sz="1200" spc="10" dirty="0">
                <a:solidFill>
                  <a:srgbClr val="E3EAEF"/>
                </a:solidFill>
                <a:latin typeface="Calibri"/>
                <a:cs typeface="Calibri"/>
              </a:rPr>
              <a:t>an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unhealthy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diet and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past 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occupational exposure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— shape a </a:t>
            </a:r>
            <a:r>
              <a:rPr sz="1200" spc="-25" dirty="0">
                <a:solidFill>
                  <a:srgbClr val="E3EAEF"/>
                </a:solidFill>
                <a:latin typeface="Calibri"/>
                <a:cs typeface="Calibri"/>
              </a:rPr>
              <a:t>care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plan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built around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smoking cessation,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pulmonary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rehabilitation,  medication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use,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symptom </a:t>
            </a:r>
            <a:r>
              <a:rPr sz="1200" dirty="0">
                <a:solidFill>
                  <a:srgbClr val="E3EAEF"/>
                </a:solidFill>
                <a:latin typeface="Calibri"/>
                <a:cs typeface="Calibri"/>
              </a:rPr>
              <a:t>monitoring, </a:t>
            </a:r>
            <a:r>
              <a:rPr sz="1200" spc="-5" dirty="0">
                <a:solidFill>
                  <a:srgbClr val="E3EAEF"/>
                </a:solidFill>
                <a:latin typeface="Calibri"/>
                <a:cs typeface="Calibri"/>
              </a:rPr>
              <a:t>vaccination and </a:t>
            </a:r>
            <a:r>
              <a:rPr sz="1200" spc="-15" dirty="0">
                <a:solidFill>
                  <a:srgbClr val="E3EAEF"/>
                </a:solidFill>
                <a:latin typeface="Calibri"/>
                <a:cs typeface="Calibri"/>
              </a:rPr>
              <a:t>early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exacerbation</a:t>
            </a:r>
            <a:r>
              <a:rPr sz="1200" spc="10" dirty="0">
                <a:solidFill>
                  <a:srgbClr val="E3EAEF"/>
                </a:solidFill>
                <a:latin typeface="Calibri"/>
                <a:cs typeface="Calibri"/>
              </a:rPr>
              <a:t> </a:t>
            </a:r>
            <a:r>
              <a:rPr sz="1200" spc="-10" dirty="0">
                <a:solidFill>
                  <a:srgbClr val="E3EAEF"/>
                </a:solidFill>
                <a:latin typeface="Calibri"/>
                <a:cs typeface="Calibri"/>
              </a:rPr>
              <a:t>management.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096250" y="1695450"/>
            <a:ext cx="3514725" cy="4381500"/>
          </a:xfrm>
          <a:custGeom>
            <a:avLst/>
            <a:gdLst/>
            <a:ahLst/>
            <a:cxnLst/>
            <a:rect l="l" t="t" r="r" b="b"/>
            <a:pathLst>
              <a:path w="3514725" h="4381500">
                <a:moveTo>
                  <a:pt x="3441700" y="0"/>
                </a:moveTo>
                <a:lnTo>
                  <a:pt x="73025" y="0"/>
                </a:lnTo>
                <a:lnTo>
                  <a:pt x="44576" y="5730"/>
                </a:lnTo>
                <a:lnTo>
                  <a:pt x="21367" y="21367"/>
                </a:lnTo>
                <a:lnTo>
                  <a:pt x="5730" y="44576"/>
                </a:lnTo>
                <a:lnTo>
                  <a:pt x="0" y="73025"/>
                </a:lnTo>
                <a:lnTo>
                  <a:pt x="0" y="4308462"/>
                </a:lnTo>
                <a:lnTo>
                  <a:pt x="5730" y="4336890"/>
                </a:lnTo>
                <a:lnTo>
                  <a:pt x="21367" y="4360106"/>
                </a:lnTo>
                <a:lnTo>
                  <a:pt x="44576" y="4375759"/>
                </a:lnTo>
                <a:lnTo>
                  <a:pt x="73025" y="4381500"/>
                </a:lnTo>
                <a:lnTo>
                  <a:pt x="3441700" y="4381500"/>
                </a:lnTo>
                <a:lnTo>
                  <a:pt x="3470148" y="4375759"/>
                </a:lnTo>
                <a:lnTo>
                  <a:pt x="3493357" y="4360106"/>
                </a:lnTo>
                <a:lnTo>
                  <a:pt x="3508994" y="4336890"/>
                </a:lnTo>
                <a:lnTo>
                  <a:pt x="3514725" y="4308462"/>
                </a:lnTo>
                <a:lnTo>
                  <a:pt x="3514725" y="73025"/>
                </a:lnTo>
                <a:lnTo>
                  <a:pt x="3508994" y="44576"/>
                </a:lnTo>
                <a:lnTo>
                  <a:pt x="3493357" y="21367"/>
                </a:lnTo>
                <a:lnTo>
                  <a:pt x="3470148" y="5730"/>
                </a:lnTo>
                <a:lnTo>
                  <a:pt x="3441700" y="0"/>
                </a:lnTo>
                <a:close/>
              </a:path>
            </a:pathLst>
          </a:custGeom>
          <a:solidFill>
            <a:srgbClr val="055A8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406130" y="1942401"/>
            <a:ext cx="1946910" cy="2203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50" b="1" spc="-10" dirty="0">
                <a:solidFill>
                  <a:srgbClr val="E8A23C"/>
                </a:solidFill>
                <a:latin typeface="Calibri"/>
                <a:cs typeface="Calibri"/>
              </a:rPr>
              <a:t>Person-centered</a:t>
            </a:r>
            <a:r>
              <a:rPr sz="1250" b="1" spc="5" dirty="0">
                <a:solidFill>
                  <a:srgbClr val="E8A23C"/>
                </a:solidFill>
                <a:latin typeface="Calibri"/>
                <a:cs typeface="Calibri"/>
              </a:rPr>
              <a:t> </a:t>
            </a:r>
            <a:r>
              <a:rPr sz="1250" b="1" spc="-5" dirty="0">
                <a:solidFill>
                  <a:srgbClr val="E8A23C"/>
                </a:solidFill>
                <a:latin typeface="Calibri"/>
                <a:cs typeface="Calibri"/>
              </a:rPr>
              <a:t>throughout: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362950" y="2381250"/>
            <a:ext cx="114300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362950" y="2762250"/>
            <a:ext cx="114300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680831" y="2317178"/>
            <a:ext cx="504190" cy="5930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3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spc="-35" dirty="0">
                <a:solidFill>
                  <a:srgbClr val="FFFFFF"/>
                </a:solidFill>
                <a:latin typeface="Calibri"/>
                <a:cs typeface="Calibri"/>
              </a:rPr>
              <a:t>ho</a:t>
            </a:r>
            <a:r>
              <a:rPr sz="1200" spc="2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200" spc="15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es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Dignity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362950" y="3143250"/>
            <a:ext cx="114300" cy="114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8680831" y="3086734"/>
            <a:ext cx="4654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1200" spc="30" dirty="0">
                <a:solidFill>
                  <a:srgbClr val="FFFFFF"/>
                </a:solidFill>
                <a:latin typeface="Calibri"/>
                <a:cs typeface="Calibri"/>
              </a:rPr>
              <a:t>r</a:t>
            </a:r>
            <a:r>
              <a:rPr sz="1200" spc="2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1200" spc="-95" dirty="0">
                <a:solidFill>
                  <a:srgbClr val="FFFFFF"/>
                </a:solidFill>
                <a:latin typeface="Calibri"/>
                <a:cs typeface="Calibri"/>
              </a:rPr>
              <a:t>v</a:t>
            </a:r>
            <a:r>
              <a:rPr sz="1200" spc="2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200" spc="15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362950" y="3533775"/>
            <a:ext cx="114300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8680831" y="3470973"/>
            <a:ext cx="53403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30" dirty="0">
                <a:solidFill>
                  <a:srgbClr val="FFFFFF"/>
                </a:solidFill>
                <a:latin typeface="Calibri"/>
                <a:cs typeface="Calibri"/>
              </a:rPr>
              <a:t>C</a:t>
            </a:r>
            <a:r>
              <a:rPr sz="1200" spc="-35" dirty="0">
                <a:solidFill>
                  <a:srgbClr val="FFFFFF"/>
                </a:solidFill>
                <a:latin typeface="Calibri"/>
                <a:cs typeface="Calibri"/>
              </a:rPr>
              <a:t>on</a:t>
            </a:r>
            <a:r>
              <a:rPr sz="1200" spc="50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1200" spc="-30" dirty="0">
                <a:solidFill>
                  <a:srgbClr val="FFFFFF"/>
                </a:solidFill>
                <a:latin typeface="Calibri"/>
                <a:cs typeface="Calibri"/>
              </a:rPr>
              <a:t>n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t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8362950" y="3914775"/>
            <a:ext cx="114300" cy="1047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8680831" y="3855402"/>
            <a:ext cx="911225" cy="208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Independence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406130" y="4765116"/>
            <a:ext cx="2953385" cy="74104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137160">
              <a:lnSpc>
                <a:spcPct val="110300"/>
              </a:lnSpc>
              <a:spcBef>
                <a:spcPts val="140"/>
              </a:spcBef>
            </a:pP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A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coordinated approach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— </a:t>
            </a:r>
            <a:r>
              <a:rPr sz="1050" i="1" spc="-10" dirty="0">
                <a:solidFill>
                  <a:srgbClr val="C9DCDF"/>
                </a:solidFill>
                <a:latin typeface="Calibri"/>
                <a:cs typeface="Calibri"/>
              </a:rPr>
              <a:t>involving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Mr </a:t>
            </a:r>
            <a:r>
              <a:rPr sz="1050" i="1" spc="-10" dirty="0">
                <a:solidFill>
                  <a:srgbClr val="C9DCDF"/>
                </a:solidFill>
                <a:latin typeface="Calibri"/>
                <a:cs typeface="Calibri"/>
              </a:rPr>
              <a:t>Carter, </a:t>
            </a:r>
            <a:r>
              <a:rPr sz="1050" i="1" spc="-15" dirty="0">
                <a:solidFill>
                  <a:srgbClr val="C9DCDF"/>
                </a:solidFill>
                <a:latin typeface="Calibri"/>
                <a:cs typeface="Calibri"/>
              </a:rPr>
              <a:t>his 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family </a:t>
            </a:r>
            <a:r>
              <a:rPr sz="1050" i="1" spc="5" dirty="0">
                <a:solidFill>
                  <a:srgbClr val="C9DCDF"/>
                </a:solidFill>
                <a:latin typeface="Calibri"/>
                <a:cs typeface="Calibri"/>
              </a:rPr>
              <a:t>where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appropriate, </a:t>
            </a:r>
            <a:r>
              <a:rPr sz="1050" i="1" spc="-10" dirty="0">
                <a:solidFill>
                  <a:srgbClr val="C9DCDF"/>
                </a:solidFill>
                <a:latin typeface="Calibri"/>
                <a:cs typeface="Calibri"/>
              </a:rPr>
              <a:t>and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the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wider healthcare  </a:t>
            </a:r>
            <a:r>
              <a:rPr sz="1050" i="1" spc="5" dirty="0">
                <a:solidFill>
                  <a:srgbClr val="C9DCDF"/>
                </a:solidFill>
                <a:latin typeface="Calibri"/>
                <a:cs typeface="Calibri"/>
              </a:rPr>
              <a:t>team</a:t>
            </a:r>
            <a:r>
              <a:rPr sz="1050" i="1" spc="-55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— supports</a:t>
            </a:r>
            <a:r>
              <a:rPr sz="1050" i="1" spc="-55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spc="10" dirty="0">
                <a:solidFill>
                  <a:srgbClr val="C9DCDF"/>
                </a:solidFill>
                <a:latin typeface="Calibri"/>
                <a:cs typeface="Calibri"/>
              </a:rPr>
              <a:t>him</a:t>
            </a:r>
            <a:r>
              <a:rPr sz="1050" i="1" spc="-20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spc="10" dirty="0">
                <a:solidFill>
                  <a:srgbClr val="C9DCDF"/>
                </a:solidFill>
                <a:latin typeface="Calibri"/>
                <a:cs typeface="Calibri"/>
              </a:rPr>
              <a:t>to</a:t>
            </a:r>
            <a:r>
              <a:rPr sz="1050" i="1" spc="-30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manage</a:t>
            </a:r>
            <a:r>
              <a:rPr sz="1050" i="1" spc="-65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spc="10" dirty="0">
                <a:solidFill>
                  <a:srgbClr val="C9DCDF"/>
                </a:solidFill>
                <a:latin typeface="Calibri"/>
                <a:cs typeface="Calibri"/>
              </a:rPr>
              <a:t>his</a:t>
            </a:r>
            <a:r>
              <a:rPr sz="1050" i="1" spc="-55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condition,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maintain </a:t>
            </a:r>
            <a:r>
              <a:rPr sz="1050" i="1" spc="-5" dirty="0">
                <a:solidFill>
                  <a:srgbClr val="C9DCDF"/>
                </a:solidFill>
                <a:latin typeface="Calibri"/>
                <a:cs typeface="Calibri"/>
              </a:rPr>
              <a:t>independence </a:t>
            </a:r>
            <a:r>
              <a:rPr sz="1050" i="1" spc="-10" dirty="0">
                <a:solidFill>
                  <a:srgbClr val="C9DCDF"/>
                </a:solidFill>
                <a:latin typeface="Calibri"/>
                <a:cs typeface="Calibri"/>
              </a:rPr>
              <a:t>and </a:t>
            </a:r>
            <a:r>
              <a:rPr sz="1050" i="1" dirty="0">
                <a:solidFill>
                  <a:srgbClr val="C9DCDF"/>
                </a:solidFill>
                <a:latin typeface="Calibri"/>
                <a:cs typeface="Calibri"/>
              </a:rPr>
              <a:t>improve </a:t>
            </a:r>
            <a:r>
              <a:rPr sz="1050" i="1" spc="-15" dirty="0">
                <a:solidFill>
                  <a:srgbClr val="C9DCDF"/>
                </a:solidFill>
                <a:latin typeface="Calibri"/>
                <a:cs typeface="Calibri"/>
              </a:rPr>
              <a:t>his </a:t>
            </a:r>
            <a:r>
              <a:rPr sz="1050" i="1" spc="-10" dirty="0">
                <a:solidFill>
                  <a:srgbClr val="C9DCDF"/>
                </a:solidFill>
                <a:latin typeface="Calibri"/>
                <a:cs typeface="Calibri"/>
              </a:rPr>
              <a:t>quality of</a:t>
            </a:r>
            <a:r>
              <a:rPr sz="1050" i="1" spc="30" dirty="0">
                <a:solidFill>
                  <a:srgbClr val="C9DCDF"/>
                </a:solidFill>
                <a:latin typeface="Calibri"/>
                <a:cs typeface="Calibri"/>
              </a:rPr>
              <a:t> </a:t>
            </a:r>
            <a:r>
              <a:rPr sz="1050" i="1" spc="5" dirty="0">
                <a:solidFill>
                  <a:srgbClr val="C9DCDF"/>
                </a:solidFill>
                <a:latin typeface="Calibri"/>
                <a:cs typeface="Calibri"/>
              </a:rPr>
              <a:t>life.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08672" y="4998021"/>
            <a:ext cx="6289675" cy="390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435"/>
              </a:lnSpc>
              <a:spcBef>
                <a:spcPts val="100"/>
              </a:spcBef>
            </a:pP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Pulmonary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rehabilitation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supports 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system </a:t>
            </a:r>
            <a:r>
              <a:rPr sz="1200" dirty="0">
                <a:solidFill>
                  <a:srgbClr val="FFFFFF"/>
                </a:solidFill>
                <a:latin typeface="Calibri"/>
                <a:cs typeface="Calibri"/>
              </a:rPr>
              <a:t>management,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improves 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exercise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tolerance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and reduces</a:t>
            </a:r>
            <a:r>
              <a:rPr sz="12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endParaRPr sz="1200" dirty="0">
              <a:latin typeface="Calibri"/>
              <a:cs typeface="Calibri"/>
            </a:endParaRPr>
          </a:p>
          <a:p>
            <a:pPr marL="12700">
              <a:lnSpc>
                <a:spcPts val="1435"/>
              </a:lnSpc>
            </a:pPr>
            <a:r>
              <a:rPr sz="1200" spc="5" dirty="0">
                <a:solidFill>
                  <a:srgbClr val="FFFFFF"/>
                </a:solidFill>
                <a:latin typeface="Calibri"/>
                <a:cs typeface="Calibri"/>
              </a:rPr>
              <a:t>risk </a:t>
            </a:r>
            <a:r>
              <a:rPr sz="1200" spc="-20" dirty="0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sz="1200" spc="-15" dirty="0">
                <a:solidFill>
                  <a:srgbClr val="FFFFFF"/>
                </a:solidFill>
                <a:latin typeface="Calibri"/>
                <a:cs typeface="Calibri"/>
              </a:rPr>
              <a:t>future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exacerbations </a:t>
            </a:r>
            <a:r>
              <a:rPr sz="1200" spc="-5" dirty="0">
                <a:solidFill>
                  <a:srgbClr val="FFFFFF"/>
                </a:solidFill>
                <a:latin typeface="Calibri"/>
                <a:cs typeface="Calibri"/>
              </a:rPr>
              <a:t>(British </a:t>
            </a:r>
            <a:r>
              <a:rPr sz="1200" spc="-10" dirty="0">
                <a:solidFill>
                  <a:srgbClr val="FFFFFF"/>
                </a:solidFill>
                <a:latin typeface="Calibri"/>
                <a:cs typeface="Calibri"/>
              </a:rPr>
              <a:t>Thoracic Society,</a:t>
            </a:r>
            <a:r>
              <a:rPr sz="1200" spc="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200" spc="5" dirty="0">
                <a:solidFill>
                  <a:srgbClr val="FFFFFF"/>
                </a:solidFill>
                <a:latin typeface="Calibri"/>
                <a:cs typeface="Calibri"/>
              </a:rPr>
              <a:t>2025)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795DF911-12BD-C9D2-DEEB-3360F487D9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34"/>
    </mc:Choice>
    <mc:Fallback xmlns="">
      <p:transition spd="slow" advTm="103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6257" y="345506"/>
            <a:ext cx="1954530" cy="78359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75"/>
              </a:spcBef>
            </a:pPr>
            <a:r>
              <a:rPr spc="10" dirty="0"/>
              <a:t>S</a:t>
            </a:r>
            <a:r>
              <a:rPr spc="-65" dirty="0"/>
              <a:t> </a:t>
            </a:r>
            <a:r>
              <a:rPr spc="15" dirty="0"/>
              <a:t>O</a:t>
            </a:r>
            <a:r>
              <a:rPr spc="-95" dirty="0"/>
              <a:t> </a:t>
            </a:r>
            <a:r>
              <a:rPr spc="85" dirty="0"/>
              <a:t>UR</a:t>
            </a:r>
            <a:r>
              <a:rPr spc="-100" dirty="0"/>
              <a:t> </a:t>
            </a:r>
            <a:r>
              <a:rPr spc="10" dirty="0"/>
              <a:t>C</a:t>
            </a:r>
            <a:r>
              <a:rPr spc="-65" dirty="0"/>
              <a:t> </a:t>
            </a:r>
            <a:r>
              <a:rPr spc="70" dirty="0"/>
              <a:t>ES</a:t>
            </a: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3000" spc="-35" dirty="0">
                <a:solidFill>
                  <a:srgbClr val="20295C"/>
                </a:solidFill>
                <a:latin typeface="Cambria"/>
                <a:cs typeface="Cambria"/>
              </a:rPr>
              <a:t>R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e</a:t>
            </a:r>
            <a:r>
              <a:rPr sz="3000" spc="-5" dirty="0">
                <a:solidFill>
                  <a:srgbClr val="20295C"/>
                </a:solidFill>
                <a:latin typeface="Cambria"/>
                <a:cs typeface="Cambria"/>
              </a:rPr>
              <a:t>f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e</a:t>
            </a:r>
            <a:r>
              <a:rPr sz="3000" spc="-35" dirty="0">
                <a:solidFill>
                  <a:srgbClr val="20295C"/>
                </a:solidFill>
                <a:latin typeface="Cambria"/>
                <a:cs typeface="Cambria"/>
              </a:rPr>
              <a:t>r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e</a:t>
            </a:r>
            <a:r>
              <a:rPr sz="3000" spc="-15" dirty="0">
                <a:solidFill>
                  <a:srgbClr val="20295C"/>
                </a:solidFill>
                <a:latin typeface="Cambria"/>
                <a:cs typeface="Cambria"/>
              </a:rPr>
              <a:t>n</a:t>
            </a:r>
            <a:r>
              <a:rPr sz="3000" spc="15" dirty="0">
                <a:solidFill>
                  <a:srgbClr val="20295C"/>
                </a:solidFill>
                <a:latin typeface="Cambria"/>
                <a:cs typeface="Cambria"/>
              </a:rPr>
              <a:t>c</a:t>
            </a:r>
            <a:r>
              <a:rPr sz="3000" spc="-20" dirty="0">
                <a:solidFill>
                  <a:srgbClr val="20295C"/>
                </a:solidFill>
                <a:latin typeface="Cambria"/>
                <a:cs typeface="Cambria"/>
              </a:rPr>
              <a:t>e</a:t>
            </a:r>
            <a:r>
              <a:rPr sz="3000" dirty="0">
                <a:solidFill>
                  <a:srgbClr val="20295C"/>
                </a:solidFill>
                <a:latin typeface="Cambria"/>
                <a:cs typeface="Cambria"/>
              </a:rPr>
              <a:t>s</a:t>
            </a:r>
            <a:endParaRPr sz="3000">
              <a:latin typeface="Cambria"/>
              <a:cs typeface="Cambr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04825" y="1609725"/>
            <a:ext cx="76200" cy="85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10894" y="1524952"/>
            <a:ext cx="3754120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Asthma +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Lung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UK (2024) What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is COPD?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London: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Asthma +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Lung</a:t>
            </a:r>
            <a:r>
              <a:rPr sz="1050" i="1" u="sng" spc="7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5"/>
              </a:rPr>
              <a:t>UK.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4825" y="2524125"/>
            <a:ext cx="76200" cy="85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10894" y="2440622"/>
            <a:ext cx="4849495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British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Thoracic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Society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(2025)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BTS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quality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standard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for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pulmonary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rehabilitation.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London: </a:t>
            </a:r>
            <a:r>
              <a:rPr sz="1050" i="1" spc="-5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British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Thoracic</a:t>
            </a:r>
            <a:r>
              <a:rPr sz="1050" i="1" u="sng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6"/>
              </a:rPr>
              <a:t>Society.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04825" y="3438525"/>
            <a:ext cx="76200" cy="85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10894" y="3356292"/>
            <a:ext cx="5085080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Global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Initiative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for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Chronic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Obstructive Lung Disease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(2026) Global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strategy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for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the diagnosis, </a:t>
            </a:r>
            <a:r>
              <a:rPr sz="1050" i="1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management,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and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prevention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of chronic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obstructive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pulmonary disease: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2026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report.</a:t>
            </a:r>
            <a:r>
              <a:rPr sz="1050" i="1" u="sng" spc="-8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 </a:t>
            </a:r>
            <a:r>
              <a:rPr sz="1050" i="1" u="sng" spc="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7"/>
              </a:rPr>
              <a:t>GOLD.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4825" y="4352925"/>
            <a:ext cx="76200" cy="857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810894" y="4271962"/>
            <a:ext cx="5125085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National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Institute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for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Health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and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Care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Excellence (2025)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Chronic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obstructive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pulmonary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disease </a:t>
            </a:r>
            <a:r>
              <a:rPr sz="1050" i="1" spc="-5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in adults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(QS10).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London:</a:t>
            </a:r>
            <a:r>
              <a:rPr sz="1050" i="1" u="sng" spc="114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8"/>
              </a:rPr>
              <a:t>NICE.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04825" y="5267325"/>
            <a:ext cx="76200" cy="8572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810894" y="5187632"/>
            <a:ext cx="348678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NHS (2024)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Chronic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obstructive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pulmonary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disease (COPD).</a:t>
            </a:r>
            <a:r>
              <a:rPr sz="1050" i="1" u="sng" spc="-4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0"/>
              </a:rPr>
              <a:t>NHS.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219825" y="1609725"/>
            <a:ext cx="76200" cy="857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6530340" y="1524952"/>
            <a:ext cx="4095750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NHS (2024)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Chronic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obstructive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pulmonary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disease (COPD):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treatment.</a:t>
            </a:r>
            <a:r>
              <a:rPr sz="1050" i="1" u="sng" spc="-6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2"/>
              </a:rPr>
              <a:t>NHS.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219825" y="2524125"/>
            <a:ext cx="76200" cy="857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530340" y="2440622"/>
            <a:ext cx="5085715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Office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for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Health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Improvement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and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Disparities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(2025) Smoking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profile: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statistical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commentary. </a:t>
            </a:r>
            <a:r>
              <a:rPr sz="1050" i="1" spc="-5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London: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3"/>
              </a:rPr>
              <a:t>OHID</a:t>
            </a:r>
            <a:r>
              <a:rPr sz="1050" i="1" spc="-5" dirty="0">
                <a:solidFill>
                  <a:srgbClr val="0462C1"/>
                </a:solidFill>
                <a:latin typeface="Calibri"/>
                <a:cs typeface="Calibri"/>
                <a:hlinkClick r:id="rId13"/>
              </a:rPr>
              <a:t>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219825" y="3438525"/>
            <a:ext cx="76200" cy="857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530340" y="3356292"/>
            <a:ext cx="3782695" cy="18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OpenStax (2022) Anatomy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and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physiology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2e. Houston, </a:t>
            </a:r>
            <a:r>
              <a:rPr sz="1050" i="1" u="sng" spc="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TX:</a:t>
            </a:r>
            <a:r>
              <a:rPr sz="1050" i="1" u="sng" spc="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4"/>
              </a:rPr>
              <a:t>OpenStax</a:t>
            </a:r>
            <a:r>
              <a:rPr sz="1050" i="1" dirty="0">
                <a:solidFill>
                  <a:srgbClr val="0462C1"/>
                </a:solidFill>
                <a:latin typeface="Calibri"/>
                <a:cs typeface="Calibri"/>
                <a:hlinkClick r:id="rId14"/>
              </a:rPr>
              <a:t>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6219825" y="4352925"/>
            <a:ext cx="76200" cy="857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6530340" y="4271962"/>
            <a:ext cx="5009515" cy="3486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>
              <a:lnSpc>
                <a:spcPct val="101400"/>
              </a:lnSpc>
              <a:spcBef>
                <a:spcPts val="85"/>
              </a:spcBef>
            </a:pP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World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Health Organization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(2024)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Chronic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obstructive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pulmonary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disease </a:t>
            </a:r>
            <a:r>
              <a:rPr sz="1050" i="1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(COPD): </a:t>
            </a:r>
            <a:r>
              <a:rPr sz="1050" i="1" u="sng" spc="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fact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sheet. </a:t>
            </a:r>
            <a:r>
              <a:rPr sz="1050" i="1" spc="-15" dirty="0">
                <a:solidFill>
                  <a:srgbClr val="0462C1"/>
                </a:solidFill>
                <a:latin typeface="Calibri"/>
                <a:cs typeface="Calibri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Geneva: </a:t>
            </a:r>
            <a:r>
              <a:rPr sz="1050" i="1" u="sng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World </a:t>
            </a:r>
            <a:r>
              <a:rPr sz="1050" i="1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Health</a:t>
            </a:r>
            <a:r>
              <a:rPr sz="1050" i="1" u="sng" spc="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 </a:t>
            </a:r>
            <a:r>
              <a:rPr sz="1050" i="1" u="sng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Calibri"/>
                <a:cs typeface="Calibri"/>
                <a:hlinkClick r:id="rId15"/>
              </a:rPr>
              <a:t>Organization</a:t>
            </a:r>
            <a:r>
              <a:rPr sz="1050" i="1" spc="-5" dirty="0">
                <a:solidFill>
                  <a:srgbClr val="0462C1"/>
                </a:solidFill>
                <a:latin typeface="Calibri"/>
                <a:cs typeface="Calibri"/>
                <a:hlinkClick r:id="rId15"/>
              </a:rPr>
              <a:t>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520805" y="6566217"/>
            <a:ext cx="1397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0" dirty="0">
                <a:solidFill>
                  <a:srgbClr val="5B6B79"/>
                </a:solidFill>
                <a:latin typeface="Calibri"/>
                <a:cs typeface="Calibri"/>
              </a:rPr>
              <a:t>10</a:t>
            </a:r>
            <a:endParaRPr sz="900">
              <a:latin typeface="Calibri"/>
              <a:cs typeface="Calibri"/>
            </a:endParaRP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732060D7-7986-0E19-13BF-BFA8C28159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0"/>
    </mc:Choice>
    <mc:Fallback xmlns="">
      <p:transition spd="slow" advTm="2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46ACECEF3D0D045B19B01E5B03389C8" ma:contentTypeVersion="5" ma:contentTypeDescription="Create a new document." ma:contentTypeScope="" ma:versionID="47799cc34989d95d917df151005b15ac">
  <xsd:schema xmlns:xsd="http://www.w3.org/2001/XMLSchema" xmlns:xs="http://www.w3.org/2001/XMLSchema" xmlns:p="http://schemas.microsoft.com/office/2006/metadata/properties" xmlns:ns3="04d956d8-1ffd-4dba-87ce-03f615e16f58" targetNamespace="http://schemas.microsoft.com/office/2006/metadata/properties" ma:root="true" ma:fieldsID="76cd9685e209caf82892bdef3f5ea279" ns3:_="">
    <xsd:import namespace="04d956d8-1ffd-4dba-87ce-03f615e16f5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d956d8-1ffd-4dba-87ce-03f615e16f5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4d956d8-1ffd-4dba-87ce-03f615e16f58" xsi:nil="true"/>
  </documentManagement>
</p:properties>
</file>

<file path=customXml/itemProps1.xml><?xml version="1.0" encoding="utf-8"?>
<ds:datastoreItem xmlns:ds="http://schemas.openxmlformats.org/officeDocument/2006/customXml" ds:itemID="{A39D75A2-80D2-4700-83D4-117E82B741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8622AC-B4BD-4316-839C-5D5ED02846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d956d8-1ffd-4dba-87ce-03f615e16f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CA3D3D5-7507-4049-8118-02EF8A2BCA6D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terms/"/>
    <ds:schemaRef ds:uri="04d956d8-1ffd-4dba-87ce-03f615e16f5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1667</Words>
  <Application>Microsoft Office PowerPoint</Application>
  <PresentationFormat>Widescreen</PresentationFormat>
  <Paragraphs>220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Cambria</vt:lpstr>
      <vt:lpstr>Segoe UI Symbol</vt:lpstr>
      <vt:lpstr>Office Theme</vt:lpstr>
      <vt:lpstr>Student Name: Lavina    fernandes                           Student ID: 2440648 lecturer Name: Shaila Hussain Course Name: Introduction to Physiology</vt:lpstr>
      <vt:lpstr>Living with COPD: A Case Study of Mr John Carter</vt:lpstr>
      <vt:lpstr>Information About the Person</vt:lpstr>
      <vt:lpstr>Anatomy and Physiology of the Respiratory System</vt:lpstr>
      <vt:lpstr>Lifestyle and Health Behavior</vt:lpstr>
      <vt:lpstr>Everyday Routine</vt:lpstr>
      <vt:lpstr>Communication and Ethical Considerations</vt:lpstr>
      <vt:lpstr>Risk Factors</vt:lpstr>
      <vt:lpstr>Recommendations</vt:lpstr>
      <vt:lpstr>A Coordinated, Person Centered Path Forward</vt:lpstr>
      <vt:lpstr>S O UR C ES 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Lavina Fernandes (2440648)</cp:lastModifiedBy>
  <cp:revision>7</cp:revision>
  <dcterms:created xsi:type="dcterms:W3CDTF">2026-07-24T19:38:23Z</dcterms:created>
  <dcterms:modified xsi:type="dcterms:W3CDTF">2026-08-12T07:56:04Z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2026-07-23T00:00:00Z</vt:filetime>
  </property>
  <property fmtid="{D5CDD505-2E9C-101B-9397-08002B2CF9AE}" pid="3" name="LastSaved">
    <vt:filetime>2026-07-24T00:00:00Z</vt:filetime>
  </property>
  <property fmtid="{D5CDD505-2E9C-101B-9397-08002B2CF9AE}" pid="4" name="ContentTypeId">
    <vt:lpwstr>0x010100946ACECEF3D0D045B19B01E5B03389C8</vt:lpwstr>
  </property>
</Properties>
</file>