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15"/>
  </p:handout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81813" cy="100028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691" autoAdjust="0"/>
    <p:restoredTop sz="94660"/>
  </p:normalViewPr>
  <p:slideViewPr>
    <p:cSldViewPr snapToGrid="0">
      <p:cViewPr varScale="1">
        <p:scale>
          <a:sx n="72" d="100"/>
          <a:sy n="72" d="100"/>
        </p:scale>
        <p:origin x="58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96D1177-A633-46A5-88CC-A6A109389D9C}"/>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AF74F5B-F272-42BC-B5AD-E9072CF2154D}"/>
              </a:ext>
            </a:extLst>
          </p:cNvPr>
          <p:cNvSpPr>
            <a:spLocks noGrp="1"/>
          </p:cNvSpPr>
          <p:nvPr>
            <p:ph type="dt" sz="quarter" idx="1"/>
          </p:nvPr>
        </p:nvSpPr>
        <p:spPr>
          <a:xfrm>
            <a:off x="3897313" y="0"/>
            <a:ext cx="2982912" cy="501650"/>
          </a:xfrm>
          <a:prstGeom prst="rect">
            <a:avLst/>
          </a:prstGeom>
        </p:spPr>
        <p:txBody>
          <a:bodyPr vert="horz" lIns="91440" tIns="45720" rIns="91440" bIns="45720" rtlCol="0"/>
          <a:lstStyle>
            <a:lvl1pPr algn="r">
              <a:defRPr sz="1200"/>
            </a:lvl1pPr>
          </a:lstStyle>
          <a:p>
            <a:fld id="{9ECD0029-8E4E-4BFB-9036-E87DBA850529}" type="datetimeFigureOut">
              <a:rPr lang="en-GB" smtClean="0"/>
              <a:t>08/01/2018</a:t>
            </a:fld>
            <a:endParaRPr lang="en-GB"/>
          </a:p>
        </p:txBody>
      </p:sp>
      <p:sp>
        <p:nvSpPr>
          <p:cNvPr id="4" name="Footer Placeholder 3">
            <a:extLst>
              <a:ext uri="{FF2B5EF4-FFF2-40B4-BE49-F238E27FC236}">
                <a16:creationId xmlns:a16="http://schemas.microsoft.com/office/drawing/2014/main" id="{18CB37AC-FD9C-4810-A11E-0A7E97CE1F14}"/>
              </a:ext>
            </a:extLst>
          </p:cNvPr>
          <p:cNvSpPr>
            <a:spLocks noGrp="1"/>
          </p:cNvSpPr>
          <p:nvPr>
            <p:ph type="ftr" sz="quarter" idx="2"/>
          </p:nvPr>
        </p:nvSpPr>
        <p:spPr>
          <a:xfrm>
            <a:off x="0" y="9501188"/>
            <a:ext cx="2982913"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0BB2D40-74DB-4BDE-B79B-31807B06A831}"/>
              </a:ext>
            </a:extLst>
          </p:cNvPr>
          <p:cNvSpPr>
            <a:spLocks noGrp="1"/>
          </p:cNvSpPr>
          <p:nvPr>
            <p:ph type="sldNum" sz="quarter" idx="3"/>
          </p:nvPr>
        </p:nvSpPr>
        <p:spPr>
          <a:xfrm>
            <a:off x="3897313" y="9501188"/>
            <a:ext cx="2982912" cy="501650"/>
          </a:xfrm>
          <a:prstGeom prst="rect">
            <a:avLst/>
          </a:prstGeom>
        </p:spPr>
        <p:txBody>
          <a:bodyPr vert="horz" lIns="91440" tIns="45720" rIns="91440" bIns="45720" rtlCol="0" anchor="b"/>
          <a:lstStyle>
            <a:lvl1pPr algn="r">
              <a:defRPr sz="1200"/>
            </a:lvl1pPr>
          </a:lstStyle>
          <a:p>
            <a:fld id="{690ADCC7-AEE8-434C-A62A-0BEE1E73625A}" type="slidenum">
              <a:rPr lang="en-GB" smtClean="0"/>
              <a:t>‹#›</a:t>
            </a:fld>
            <a:endParaRPr lang="en-GB"/>
          </a:p>
        </p:txBody>
      </p:sp>
    </p:spTree>
    <p:extLst>
      <p:ext uri="{BB962C8B-B14F-4D97-AF65-F5344CB8AC3E}">
        <p14:creationId xmlns:p14="http://schemas.microsoft.com/office/powerpoint/2010/main" val="311797682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DA94D7-7C95-4A14-A28E-0C669E6145C8}" type="datetimeFigureOut">
              <a:rPr lang="en-GB" smtClean="0"/>
              <a:t>08/01/2018</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1B8A0F6F-8698-43E1-B8DC-7E9884761F5B}"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4168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A94D7-7C95-4A14-A28E-0C669E6145C8}"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8A0F6F-8698-43E1-B8DC-7E9884761F5B}"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7684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9DA94D7-7C95-4A14-A28E-0C669E6145C8}"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8A0F6F-8698-43E1-B8DC-7E9884761F5B}"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0765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DA94D7-7C95-4A14-A28E-0C669E6145C8}"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8A0F6F-8698-43E1-B8DC-7E9884761F5B}"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791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DA94D7-7C95-4A14-A28E-0C669E6145C8}" type="datetimeFigureOut">
              <a:rPr lang="en-GB" smtClean="0"/>
              <a:t>08/01/2018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8A0F6F-8698-43E1-B8DC-7E9884761F5B}"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15038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DA94D7-7C95-4A14-A28E-0C669E6145C8}" type="datetimeFigureOut">
              <a:rPr lang="en-GB" smtClean="0"/>
              <a:t>08/01/2018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8A0F6F-8698-43E1-B8DC-7E9884761F5B}"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5537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DA94D7-7C95-4A14-A28E-0C669E6145C8}" type="datetimeFigureOut">
              <a:rPr lang="en-GB" smtClean="0"/>
              <a:t>08/01/2018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8A0F6F-8698-43E1-B8DC-7E9884761F5B}" type="slidenum">
              <a:rPr lang="en-GB" smtClean="0"/>
              <a:t>‹#›</a:t>
            </a:fld>
            <a:endParaRPr lang="en-GB"/>
          </a:p>
        </p:txBody>
      </p:sp>
    </p:spTree>
    <p:extLst>
      <p:ext uri="{BB962C8B-B14F-4D97-AF65-F5344CB8AC3E}">
        <p14:creationId xmlns:p14="http://schemas.microsoft.com/office/powerpoint/2010/main" val="2805570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9DA94D7-7C95-4A14-A28E-0C669E6145C8}"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8A0F6F-8698-43E1-B8DC-7E9884761F5B}"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1252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9DA94D7-7C95-4A14-A28E-0C669E6145C8}" type="datetimeFigureOut">
              <a:rPr lang="en-GB" smtClean="0"/>
              <a:t>08/01/2018</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1B8A0F6F-8698-43E1-B8DC-7E9884761F5B}"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2839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A94D7-7C95-4A14-A28E-0C669E6145C8}"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8A0F6F-8698-43E1-B8DC-7E9884761F5B}"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905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A94D7-7C95-4A14-A28E-0C669E6145C8}"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8A0F6F-8698-43E1-B8DC-7E9884761F5B}"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631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9DA94D7-7C95-4A14-A28E-0C669E6145C8}" type="datetimeFigureOut">
              <a:rPr lang="en-GB" smtClean="0"/>
              <a:t>08/01/2018</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B8A0F6F-8698-43E1-B8DC-7E9884761F5B}"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07390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FA19C-DF4D-4B67-ADA2-99AD659C9544}"/>
              </a:ext>
            </a:extLst>
          </p:cNvPr>
          <p:cNvSpPr>
            <a:spLocks noGrp="1"/>
          </p:cNvSpPr>
          <p:nvPr>
            <p:ph type="ctrTitle"/>
          </p:nvPr>
        </p:nvSpPr>
        <p:spPr>
          <a:xfrm>
            <a:off x="1777463" y="746159"/>
            <a:ext cx="8637073" cy="2541431"/>
          </a:xfrm>
        </p:spPr>
        <p:txBody>
          <a:bodyPr>
            <a:normAutofit/>
          </a:bodyPr>
          <a:lstStyle/>
          <a:p>
            <a:r>
              <a:rPr lang="en-GB" sz="2800" dirty="0">
                <a:latin typeface="Times New Roman" panose="02020603050405020304" pitchFamily="18" charset="0"/>
                <a:cs typeface="Times New Roman" panose="02020603050405020304" pitchFamily="18" charset="0"/>
              </a:rPr>
              <a:t>Through examining both positive and negative aspects of labelling theory critically explore why society deems it necessary to use the following labels.</a:t>
            </a:r>
            <a:endParaRPr lang="en-GB" sz="2800" dirty="0"/>
          </a:p>
        </p:txBody>
      </p:sp>
      <p:sp>
        <p:nvSpPr>
          <p:cNvPr id="3" name="Subtitle 2">
            <a:extLst>
              <a:ext uri="{FF2B5EF4-FFF2-40B4-BE49-F238E27FC236}">
                <a16:creationId xmlns:a16="http://schemas.microsoft.com/office/drawing/2014/main" id="{4BCA5F53-D35E-4A9E-B46A-1D30D04D8FBF}"/>
              </a:ext>
            </a:extLst>
          </p:cNvPr>
          <p:cNvSpPr>
            <a:spLocks noGrp="1"/>
          </p:cNvSpPr>
          <p:nvPr>
            <p:ph type="subTitle" idx="1"/>
          </p:nvPr>
        </p:nvSpPr>
        <p:spPr>
          <a:xfrm>
            <a:off x="5747134" y="5576312"/>
            <a:ext cx="8637072" cy="977621"/>
          </a:xfrm>
        </p:spPr>
        <p:txBody>
          <a:bodyPr/>
          <a:lstStyle/>
          <a:p>
            <a:r>
              <a:rPr lang="en-GB" dirty="0"/>
              <a:t>Assessment Two – SJSI5018 – Bethan Davies - 1601341</a:t>
            </a:r>
          </a:p>
        </p:txBody>
      </p:sp>
    </p:spTree>
    <p:extLst>
      <p:ext uri="{BB962C8B-B14F-4D97-AF65-F5344CB8AC3E}">
        <p14:creationId xmlns:p14="http://schemas.microsoft.com/office/powerpoint/2010/main" val="393823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B9B6-1EEF-4E41-B38B-CD48D1477335}"/>
              </a:ext>
            </a:extLst>
          </p:cNvPr>
          <p:cNvSpPr>
            <a:spLocks noGrp="1"/>
          </p:cNvSpPr>
          <p:nvPr>
            <p:ph type="title"/>
          </p:nvPr>
        </p:nvSpPr>
        <p:spPr/>
        <p:txBody>
          <a:bodyPr>
            <a:normAutofit/>
          </a:bodyPr>
          <a:lstStyle/>
          <a:p>
            <a:r>
              <a:rPr lang="en-GB" dirty="0">
                <a:latin typeface="Times New Roman" panose="02020603050405020304" pitchFamily="18" charset="0"/>
                <a:cs typeface="Times New Roman" panose="02020603050405020304" pitchFamily="18" charset="0"/>
              </a:rPr>
              <a:t>Disability</a:t>
            </a:r>
          </a:p>
        </p:txBody>
      </p:sp>
      <p:sp>
        <p:nvSpPr>
          <p:cNvPr id="3" name="Content Placeholder 2">
            <a:extLst>
              <a:ext uri="{FF2B5EF4-FFF2-40B4-BE49-F238E27FC236}">
                <a16:creationId xmlns:a16="http://schemas.microsoft.com/office/drawing/2014/main" id="{DCB0697A-320F-412D-B390-00370D48AFCD}"/>
              </a:ext>
            </a:extLst>
          </p:cNvPr>
          <p:cNvSpPr>
            <a:spLocks noGrp="1"/>
          </p:cNvSpPr>
          <p:nvPr>
            <p:ph idx="1"/>
          </p:nvPr>
        </p:nvSpPr>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‘If you have a physical or mental impairment that has a ‘substantial’ and ‘long-term’ negative effect on your ability to do normal daily activities’ you are classed as disabled.</a:t>
            </a:r>
          </a:p>
        </p:txBody>
      </p:sp>
      <p:sp>
        <p:nvSpPr>
          <p:cNvPr id="4" name="Rectangle 3">
            <a:extLst>
              <a:ext uri="{FF2B5EF4-FFF2-40B4-BE49-F238E27FC236}">
                <a16:creationId xmlns:a16="http://schemas.microsoft.com/office/drawing/2014/main" id="{A596FC33-06A9-454A-83E1-B5B2261DD9A7}"/>
              </a:ext>
            </a:extLst>
          </p:cNvPr>
          <p:cNvSpPr/>
          <p:nvPr/>
        </p:nvSpPr>
        <p:spPr>
          <a:xfrm>
            <a:off x="10669532" y="5642599"/>
            <a:ext cx="1522468"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(GOV.UK, </a:t>
            </a:r>
            <a:r>
              <a:rPr lang="en-GB" dirty="0" err="1">
                <a:latin typeface="Calibri" panose="020F0502020204030204" pitchFamily="34" charset="0"/>
                <a:ea typeface="Calibri" panose="020F0502020204030204" pitchFamily="34" charset="0"/>
                <a:cs typeface="Times New Roman" panose="02020603050405020304" pitchFamily="18" charset="0"/>
              </a:rPr>
              <a:t>n.d.</a:t>
            </a:r>
            <a:r>
              <a:rPr lang="en-GB" dirty="0">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528024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51BD1-1B03-45E3-8927-04F105860291}"/>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Types of disability</a:t>
            </a:r>
          </a:p>
        </p:txBody>
      </p:sp>
      <p:sp>
        <p:nvSpPr>
          <p:cNvPr id="3" name="Content Placeholder 2">
            <a:extLst>
              <a:ext uri="{FF2B5EF4-FFF2-40B4-BE49-F238E27FC236}">
                <a16:creationId xmlns:a16="http://schemas.microsoft.com/office/drawing/2014/main" id="{7A92D224-576A-45E3-93BA-C7FE1E9D4F05}"/>
              </a:ext>
            </a:extLst>
          </p:cNvPr>
          <p:cNvSpPr>
            <a:spLocks noGrp="1"/>
          </p:cNvSpPr>
          <p:nvPr>
            <p:ph idx="1"/>
          </p:nvPr>
        </p:nvSpPr>
        <p:spPr>
          <a:xfrm>
            <a:off x="1451580" y="2015732"/>
            <a:ext cx="2346698" cy="563345"/>
          </a:xfrm>
        </p:spPr>
        <p:txBody>
          <a:bodyPr/>
          <a:lstStyle/>
          <a:p>
            <a:pPr marL="0" indent="0">
              <a:buNone/>
            </a:pPr>
            <a:r>
              <a:rPr lang="en-GB" dirty="0">
                <a:latin typeface="Times New Roman" panose="02020603050405020304" pitchFamily="18" charset="0"/>
                <a:cs typeface="Times New Roman" panose="02020603050405020304" pitchFamily="18" charset="0"/>
              </a:rPr>
              <a:t>Vision Impairment </a:t>
            </a:r>
          </a:p>
        </p:txBody>
      </p:sp>
      <p:sp>
        <p:nvSpPr>
          <p:cNvPr id="4" name="TextBox 3">
            <a:extLst>
              <a:ext uri="{FF2B5EF4-FFF2-40B4-BE49-F238E27FC236}">
                <a16:creationId xmlns:a16="http://schemas.microsoft.com/office/drawing/2014/main" id="{B086C26A-96CC-4749-A2FE-DFE475B66266}"/>
              </a:ext>
            </a:extLst>
          </p:cNvPr>
          <p:cNvSpPr txBox="1"/>
          <p:nvPr/>
        </p:nvSpPr>
        <p:spPr>
          <a:xfrm>
            <a:off x="3610708" y="3244334"/>
            <a:ext cx="300110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Deaf or Hard of Hearing</a:t>
            </a:r>
          </a:p>
        </p:txBody>
      </p:sp>
      <p:sp>
        <p:nvSpPr>
          <p:cNvPr id="5" name="TextBox 4">
            <a:extLst>
              <a:ext uri="{FF2B5EF4-FFF2-40B4-BE49-F238E27FC236}">
                <a16:creationId xmlns:a16="http://schemas.microsoft.com/office/drawing/2014/main" id="{D2F175A0-6D35-4ED3-B3BF-9CE6B0CCDB9C}"/>
              </a:ext>
            </a:extLst>
          </p:cNvPr>
          <p:cNvSpPr txBox="1"/>
          <p:nvPr/>
        </p:nvSpPr>
        <p:spPr>
          <a:xfrm>
            <a:off x="7666892" y="2579077"/>
            <a:ext cx="300110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Mental Health Conditions</a:t>
            </a:r>
          </a:p>
        </p:txBody>
      </p:sp>
      <p:sp>
        <p:nvSpPr>
          <p:cNvPr id="6" name="TextBox 5">
            <a:extLst>
              <a:ext uri="{FF2B5EF4-FFF2-40B4-BE49-F238E27FC236}">
                <a16:creationId xmlns:a16="http://schemas.microsoft.com/office/drawing/2014/main" id="{43E68995-C5D9-4693-A455-CCC8E972E0F5}"/>
              </a:ext>
            </a:extLst>
          </p:cNvPr>
          <p:cNvSpPr txBox="1"/>
          <p:nvPr/>
        </p:nvSpPr>
        <p:spPr>
          <a:xfrm>
            <a:off x="7432431" y="3938954"/>
            <a:ext cx="3188677"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Intellectual Disability</a:t>
            </a:r>
          </a:p>
        </p:txBody>
      </p:sp>
      <p:sp>
        <p:nvSpPr>
          <p:cNvPr id="7" name="TextBox 6">
            <a:extLst>
              <a:ext uri="{FF2B5EF4-FFF2-40B4-BE49-F238E27FC236}">
                <a16:creationId xmlns:a16="http://schemas.microsoft.com/office/drawing/2014/main" id="{9F2CFD5E-84C2-479D-B7A0-705CF4678A18}"/>
              </a:ext>
            </a:extLst>
          </p:cNvPr>
          <p:cNvSpPr txBox="1"/>
          <p:nvPr/>
        </p:nvSpPr>
        <p:spPr>
          <a:xfrm>
            <a:off x="1451579" y="4308286"/>
            <a:ext cx="2628052" cy="369332"/>
          </a:xfrm>
          <a:prstGeom prst="rect">
            <a:avLst/>
          </a:prstGeom>
          <a:noFill/>
        </p:spPr>
        <p:txBody>
          <a:bodyPr wrap="square" rtlCol="0">
            <a:spAutoFit/>
          </a:bodyPr>
          <a:lstStyle/>
          <a:p>
            <a:r>
              <a:rPr lang="en-GB" dirty="0"/>
              <a:t>Acquired </a:t>
            </a:r>
            <a:r>
              <a:rPr lang="en-GB" dirty="0">
                <a:latin typeface="Times New Roman" panose="02020603050405020304" pitchFamily="18" charset="0"/>
                <a:cs typeface="Times New Roman" panose="02020603050405020304" pitchFamily="18" charset="0"/>
              </a:rPr>
              <a:t>Brain</a:t>
            </a:r>
            <a:r>
              <a:rPr lang="en-GB" dirty="0"/>
              <a:t> Injury</a:t>
            </a:r>
          </a:p>
        </p:txBody>
      </p:sp>
      <p:sp>
        <p:nvSpPr>
          <p:cNvPr id="8" name="TextBox 7">
            <a:extLst>
              <a:ext uri="{FF2B5EF4-FFF2-40B4-BE49-F238E27FC236}">
                <a16:creationId xmlns:a16="http://schemas.microsoft.com/office/drawing/2014/main" id="{E501A18F-82A1-4020-9EC3-5912FE9AD9D4}"/>
              </a:ext>
            </a:extLst>
          </p:cNvPr>
          <p:cNvSpPr txBox="1"/>
          <p:nvPr/>
        </p:nvSpPr>
        <p:spPr>
          <a:xfrm>
            <a:off x="4994031" y="4876800"/>
            <a:ext cx="4173415"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Autism Spectrum</a:t>
            </a:r>
          </a:p>
        </p:txBody>
      </p:sp>
      <p:sp>
        <p:nvSpPr>
          <p:cNvPr id="9" name="TextBox 8">
            <a:extLst>
              <a:ext uri="{FF2B5EF4-FFF2-40B4-BE49-F238E27FC236}">
                <a16:creationId xmlns:a16="http://schemas.microsoft.com/office/drawing/2014/main" id="{7490AFD3-F95C-4DB8-9CDE-E92CA1ADD2DF}"/>
              </a:ext>
            </a:extLst>
          </p:cNvPr>
          <p:cNvSpPr txBox="1"/>
          <p:nvPr/>
        </p:nvSpPr>
        <p:spPr>
          <a:xfrm>
            <a:off x="8253046" y="4876800"/>
            <a:ext cx="300110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Physical Disability</a:t>
            </a:r>
          </a:p>
        </p:txBody>
      </p:sp>
      <p:sp>
        <p:nvSpPr>
          <p:cNvPr id="10" name="Rectangle 9">
            <a:extLst>
              <a:ext uri="{FF2B5EF4-FFF2-40B4-BE49-F238E27FC236}">
                <a16:creationId xmlns:a16="http://schemas.microsoft.com/office/drawing/2014/main" id="{A7397F8E-157C-408C-9315-F9C74F0CA452}"/>
              </a:ext>
            </a:extLst>
          </p:cNvPr>
          <p:cNvSpPr/>
          <p:nvPr/>
        </p:nvSpPr>
        <p:spPr>
          <a:xfrm>
            <a:off x="9753600" y="5766014"/>
            <a:ext cx="2193677"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(University, </a:t>
            </a:r>
            <a:r>
              <a:rPr lang="en-GB" dirty="0" err="1">
                <a:latin typeface="Calibri" panose="020F0502020204030204" pitchFamily="34" charset="0"/>
                <a:ea typeface="Calibri" panose="020F0502020204030204" pitchFamily="34" charset="0"/>
                <a:cs typeface="Times New Roman" panose="02020603050405020304" pitchFamily="18" charset="0"/>
              </a:rPr>
              <a:t>Uknown</a:t>
            </a:r>
            <a:r>
              <a:rPr lang="en-GB"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88297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7CF26-9BAC-4BAD-B905-E28644FC982C}"/>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CC022ACE-6644-483B-ABD7-25A92DDA6B1D}"/>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The labelling theory originated in Howard Baker’s work around the 1960’s.  The theory is meant to explain why an individual's behaviour clashes with what is considered normal.  For example a teenager who lives in an urban area which is full of gangs might be labelled a gang member. Once labelled their behaviour may become more like a gang member's. It is said by a lot of researches that they believe that lower social status individuals are more expected to be labelled differently.  </a:t>
            </a:r>
          </a:p>
        </p:txBody>
      </p:sp>
      <p:sp>
        <p:nvSpPr>
          <p:cNvPr id="4" name="Rectangle 3">
            <a:extLst>
              <a:ext uri="{FF2B5EF4-FFF2-40B4-BE49-F238E27FC236}">
                <a16:creationId xmlns:a16="http://schemas.microsoft.com/office/drawing/2014/main" id="{180D1E3E-E508-407A-A04D-451CCB5D0ABF}"/>
              </a:ext>
            </a:extLst>
          </p:cNvPr>
          <p:cNvSpPr/>
          <p:nvPr/>
        </p:nvSpPr>
        <p:spPr>
          <a:xfrm>
            <a:off x="10023385" y="5642599"/>
            <a:ext cx="2062937"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(Study, 2003 - 2018)</a:t>
            </a:r>
          </a:p>
        </p:txBody>
      </p:sp>
    </p:spTree>
    <p:extLst>
      <p:ext uri="{BB962C8B-B14F-4D97-AF65-F5344CB8AC3E}">
        <p14:creationId xmlns:p14="http://schemas.microsoft.com/office/powerpoint/2010/main" val="1743632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9B967-835F-4B12-9DC9-8F400C61A388}"/>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Social and medical models of disability</a:t>
            </a:r>
          </a:p>
        </p:txBody>
      </p:sp>
      <p:sp>
        <p:nvSpPr>
          <p:cNvPr id="3" name="Content Placeholder 2">
            <a:extLst>
              <a:ext uri="{FF2B5EF4-FFF2-40B4-BE49-F238E27FC236}">
                <a16:creationId xmlns:a16="http://schemas.microsoft.com/office/drawing/2014/main" id="{0DEC6E52-AE0A-446B-881C-70E32E9AF931}"/>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The difference between the social model and the medical model of disability is that the social model sees society as the problem and the bigger problem is that people are labelled disabled due to society saying so rather than their physical impairment. The social model sees the disability being the problem and not the individual with the impairment.</a:t>
            </a:r>
          </a:p>
          <a:p>
            <a:pPr marL="0" indent="0">
              <a:buNone/>
            </a:pPr>
            <a:r>
              <a:rPr lang="en-GB" dirty="0">
                <a:latin typeface="Times New Roman" panose="02020603050405020304" pitchFamily="18" charset="0"/>
                <a:cs typeface="Times New Roman" panose="02020603050405020304" pitchFamily="18" charset="0"/>
              </a:rPr>
              <a:t> </a:t>
            </a:r>
          </a:p>
          <a:p>
            <a:pPr marL="0" indent="0">
              <a:buNone/>
            </a:pPr>
            <a:r>
              <a:rPr lang="en-GB" dirty="0">
                <a:latin typeface="Times New Roman" panose="02020603050405020304" pitchFamily="18" charset="0"/>
                <a:cs typeface="Times New Roman" panose="02020603050405020304" pitchFamily="18" charset="0"/>
              </a:rPr>
              <a:t>The barriers for people with physical or mental impairments are not just physical, it is found that peoples attitudes towards individuals with impairments cause them to be excluded from society and not given a fair chance in life.</a:t>
            </a:r>
          </a:p>
        </p:txBody>
      </p:sp>
    </p:spTree>
    <p:extLst>
      <p:ext uri="{BB962C8B-B14F-4D97-AF65-F5344CB8AC3E}">
        <p14:creationId xmlns:p14="http://schemas.microsoft.com/office/powerpoint/2010/main" val="2859141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C77A0-FCBC-40D1-B7F1-7A9A4A9F96A2}"/>
              </a:ext>
            </a:extLst>
          </p:cNvPr>
          <p:cNvSpPr>
            <a:spLocks noGrp="1"/>
          </p:cNvSpPr>
          <p:nvPr>
            <p:ph type="title"/>
          </p:nvPr>
        </p:nvSpPr>
        <p:spPr>
          <a:xfrm>
            <a:off x="1451578" y="515345"/>
            <a:ext cx="9603275" cy="1049235"/>
          </a:xfrm>
        </p:spPr>
        <p:txBody>
          <a:bodyPr/>
          <a:lstStyle/>
          <a:p>
            <a:r>
              <a:rPr lang="en-GB" dirty="0">
                <a:latin typeface="Times New Roman" panose="02020603050405020304" pitchFamily="18" charset="0"/>
                <a:cs typeface="Times New Roman" panose="02020603050405020304" pitchFamily="18" charset="0"/>
              </a:rPr>
              <a:t> social reproduction</a:t>
            </a:r>
          </a:p>
        </p:txBody>
      </p:sp>
      <p:sp>
        <p:nvSpPr>
          <p:cNvPr id="3" name="Content Placeholder 2">
            <a:extLst>
              <a:ext uri="{FF2B5EF4-FFF2-40B4-BE49-F238E27FC236}">
                <a16:creationId xmlns:a16="http://schemas.microsoft.com/office/drawing/2014/main" id="{BE48DD6B-0E78-47A5-82CD-58A6C4658896}"/>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 Social reproduction was originally created by Karl Marx and is a theory that outlines the idea that social equalities can be passed on from one generation to another.  An example of social reproduction is that if a child is brought up in an environment to see individual's with disabilities as weird and different will grow up thinking that it is the right attitude to have towards disabilities. </a:t>
            </a:r>
          </a:p>
        </p:txBody>
      </p:sp>
    </p:spTree>
    <p:extLst>
      <p:ext uri="{BB962C8B-B14F-4D97-AF65-F5344CB8AC3E}">
        <p14:creationId xmlns:p14="http://schemas.microsoft.com/office/powerpoint/2010/main" val="88407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E7284-6292-41B0-B9F8-F539BA119D2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Types of inequality</a:t>
            </a:r>
          </a:p>
        </p:txBody>
      </p:sp>
      <p:sp>
        <p:nvSpPr>
          <p:cNvPr id="3" name="Content Placeholder 2">
            <a:extLst>
              <a:ext uri="{FF2B5EF4-FFF2-40B4-BE49-F238E27FC236}">
                <a16:creationId xmlns:a16="http://schemas.microsoft.com/office/drawing/2014/main" id="{DC715B39-50E7-42B2-B130-C1E5E1715090}"/>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There are many things that inequality can relate to things like unequal distribution of power and distribution of valued opportunities in society. Inequality is a multidimensional concept which includes differences like income, wealth, power, access and opportunity. Every individual may have barriers that prevent them doing some things in life but those with disabilities may experience greater barriers in their way whether this be physically or society's attitude towards disability.</a:t>
            </a:r>
          </a:p>
        </p:txBody>
      </p:sp>
    </p:spTree>
    <p:extLst>
      <p:ext uri="{BB962C8B-B14F-4D97-AF65-F5344CB8AC3E}">
        <p14:creationId xmlns:p14="http://schemas.microsoft.com/office/powerpoint/2010/main" val="122037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5B7FB-9002-48FA-A535-4AD5C478A72C}"/>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Law and policy</a:t>
            </a:r>
          </a:p>
        </p:txBody>
      </p:sp>
      <p:sp>
        <p:nvSpPr>
          <p:cNvPr id="3" name="Content Placeholder 2">
            <a:extLst>
              <a:ext uri="{FF2B5EF4-FFF2-40B4-BE49-F238E27FC236}">
                <a16:creationId xmlns:a16="http://schemas.microsoft.com/office/drawing/2014/main" id="{632E0362-9F20-45E2-BB3D-B893908CB9A1}"/>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If you are disabled you have rights to help protect you from any form of discrimination, these can help with employment, education and also to deal with the police. An act came in to place in 1995 which was The Disability Discrimination Act. This act covers areas of life such as education, employment and training, facilities and services, premises and transport. This act can help the individuals with disability fight off things such as victimisation, harassment and disability related discrimination.</a:t>
            </a:r>
          </a:p>
        </p:txBody>
      </p:sp>
      <p:sp>
        <p:nvSpPr>
          <p:cNvPr id="4" name="Rectangle 3">
            <a:extLst>
              <a:ext uri="{FF2B5EF4-FFF2-40B4-BE49-F238E27FC236}">
                <a16:creationId xmlns:a16="http://schemas.microsoft.com/office/drawing/2014/main" id="{57C5A17E-66FC-4DF8-B13E-1B51477C0302}"/>
              </a:ext>
            </a:extLst>
          </p:cNvPr>
          <p:cNvSpPr/>
          <p:nvPr/>
        </p:nvSpPr>
        <p:spPr>
          <a:xfrm>
            <a:off x="10669532" y="5642599"/>
            <a:ext cx="1522468"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(GOV.UK, </a:t>
            </a:r>
            <a:r>
              <a:rPr lang="en-GB" dirty="0" err="1">
                <a:latin typeface="Calibri" panose="020F0502020204030204" pitchFamily="34" charset="0"/>
                <a:ea typeface="Calibri" panose="020F0502020204030204" pitchFamily="34" charset="0"/>
                <a:cs typeface="Times New Roman" panose="02020603050405020304" pitchFamily="18" charset="0"/>
              </a:rPr>
              <a:t>n.d.</a:t>
            </a:r>
            <a:r>
              <a:rPr lang="en-GB" dirty="0">
                <a:latin typeface="Calibri" panose="020F0502020204030204" pitchFamily="34" charset="0"/>
                <a:ea typeface="Calibri" panose="020F0502020204030204" pitchFamily="34" charset="0"/>
                <a:cs typeface="Times New Roman" panose="02020603050405020304" pitchFamily="18" charset="0"/>
              </a:rPr>
              <a:t>)</a:t>
            </a:r>
          </a:p>
        </p:txBody>
      </p:sp>
      <p:sp>
        <p:nvSpPr>
          <p:cNvPr id="5" name="Rectangle 4">
            <a:extLst>
              <a:ext uri="{FF2B5EF4-FFF2-40B4-BE49-F238E27FC236}">
                <a16:creationId xmlns:a16="http://schemas.microsoft.com/office/drawing/2014/main" id="{DC1ED9BA-CCCC-4370-9629-9F686EB375B6}"/>
              </a:ext>
            </a:extLst>
          </p:cNvPr>
          <p:cNvSpPr/>
          <p:nvPr/>
        </p:nvSpPr>
        <p:spPr>
          <a:xfrm>
            <a:off x="10646192" y="5217441"/>
            <a:ext cx="1545808"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(People, 2017)</a:t>
            </a:r>
          </a:p>
        </p:txBody>
      </p:sp>
    </p:spTree>
    <p:extLst>
      <p:ext uri="{BB962C8B-B14F-4D97-AF65-F5344CB8AC3E}">
        <p14:creationId xmlns:p14="http://schemas.microsoft.com/office/powerpoint/2010/main" val="12780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78102-58D6-4F0A-8C63-E4535FDDFB25}"/>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Facts and figures </a:t>
            </a:r>
          </a:p>
        </p:txBody>
      </p:sp>
      <p:sp>
        <p:nvSpPr>
          <p:cNvPr id="3" name="Content Placeholder 2">
            <a:extLst>
              <a:ext uri="{FF2B5EF4-FFF2-40B4-BE49-F238E27FC236}">
                <a16:creationId xmlns:a16="http://schemas.microsoft.com/office/drawing/2014/main" id="{475CC87C-6F2B-45A5-8D18-B891BADA0E99}"/>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It is said that disability is do to with human right issues. People are disabled by society not just their impairments, if everyone in society worked as one the barriers that were in the way can be moved for those who have a disability. It is a fact that over a billion of people live with some form of disability.  It is also known that people with disabilities often do not get the health care they need and they are less likely to attend school. ‘Global Data shows that employment rates are lower for disabled men at 53% and disabled women 20% than for non-disabled men at 65% and non-disabled women 30%.’</a:t>
            </a:r>
          </a:p>
        </p:txBody>
      </p:sp>
      <p:sp>
        <p:nvSpPr>
          <p:cNvPr id="4" name="Rectangle 3">
            <a:extLst>
              <a:ext uri="{FF2B5EF4-FFF2-40B4-BE49-F238E27FC236}">
                <a16:creationId xmlns:a16="http://schemas.microsoft.com/office/drawing/2014/main" id="{35B827AB-AFC2-43BD-8AE5-00AFA036374B}"/>
              </a:ext>
            </a:extLst>
          </p:cNvPr>
          <p:cNvSpPr/>
          <p:nvPr/>
        </p:nvSpPr>
        <p:spPr>
          <a:xfrm>
            <a:off x="9765746" y="5642599"/>
            <a:ext cx="2093265"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(Organization, 2017)</a:t>
            </a:r>
          </a:p>
        </p:txBody>
      </p:sp>
    </p:spTree>
    <p:extLst>
      <p:ext uri="{BB962C8B-B14F-4D97-AF65-F5344CB8AC3E}">
        <p14:creationId xmlns:p14="http://schemas.microsoft.com/office/powerpoint/2010/main" val="763351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CC01E-2F7B-492A-82D0-B525803C83B4}"/>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theory</a:t>
            </a:r>
          </a:p>
        </p:txBody>
      </p:sp>
      <p:sp>
        <p:nvSpPr>
          <p:cNvPr id="3" name="Content Placeholder 2">
            <a:extLst>
              <a:ext uri="{FF2B5EF4-FFF2-40B4-BE49-F238E27FC236}">
                <a16:creationId xmlns:a16="http://schemas.microsoft.com/office/drawing/2014/main" id="{9D1B31F3-0FBB-41B3-9550-BBA60843DCA0}"/>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The goal theory which was influenced by Locke and Latham’s work in 1969. The theory is by setting ourselves reasonable goals to achieve and succeeding we will feel the need to make more and more meaning that we are bettering our self all of the time. </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The Equity Theory which was introduced by Adams in 1965, this theory focuses on fairness and says that people are more motivated when they feel that they are being treated equally in relation to everyone around them. </a:t>
            </a:r>
          </a:p>
        </p:txBody>
      </p:sp>
      <p:sp>
        <p:nvSpPr>
          <p:cNvPr id="4" name="Rectangle 3">
            <a:extLst>
              <a:ext uri="{FF2B5EF4-FFF2-40B4-BE49-F238E27FC236}">
                <a16:creationId xmlns:a16="http://schemas.microsoft.com/office/drawing/2014/main" id="{3FF10718-58C7-4BA8-A06A-180685E54F5D}"/>
              </a:ext>
            </a:extLst>
          </p:cNvPr>
          <p:cNvSpPr/>
          <p:nvPr/>
        </p:nvSpPr>
        <p:spPr>
          <a:xfrm>
            <a:off x="10673636" y="5642599"/>
            <a:ext cx="1518364" cy="410882"/>
          </a:xfrm>
          <a:prstGeom prst="rect">
            <a:avLst/>
          </a:prstGeom>
        </p:spPr>
        <p:txBody>
          <a:bodyPr wrap="none">
            <a:spAutoFit/>
          </a:bodyPr>
          <a:lstStyle/>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Bassot</a:t>
            </a:r>
            <a:r>
              <a:rPr lang="en-GB" dirty="0">
                <a:latin typeface="Calibri" panose="020F0502020204030204" pitchFamily="34" charset="0"/>
                <a:ea typeface="Calibri" panose="020F0502020204030204" pitchFamily="34" charset="0"/>
                <a:cs typeface="Times New Roman" panose="02020603050405020304" pitchFamily="18" charset="0"/>
              </a:rPr>
              <a:t>, 2016)</a:t>
            </a:r>
          </a:p>
        </p:txBody>
      </p:sp>
    </p:spTree>
    <p:extLst>
      <p:ext uri="{BB962C8B-B14F-4D97-AF65-F5344CB8AC3E}">
        <p14:creationId xmlns:p14="http://schemas.microsoft.com/office/powerpoint/2010/main" val="1233665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40E44-BB21-4255-A942-9E8DF913F97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Why does society deem it necessary to use labels?</a:t>
            </a:r>
          </a:p>
        </p:txBody>
      </p:sp>
      <p:sp>
        <p:nvSpPr>
          <p:cNvPr id="3" name="Content Placeholder 2">
            <a:extLst>
              <a:ext uri="{FF2B5EF4-FFF2-40B4-BE49-F238E27FC236}">
                <a16:creationId xmlns:a16="http://schemas.microsoft.com/office/drawing/2014/main" id="{A0EBE5A4-58ED-4168-862A-E33BDAD7118C}"/>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Society feels that if an individual does not fit in to the pre-made boxes and norms of todays society then they are othered and then labelled. The world seems to be completely obsessed with labels and if you are one of the many few who chose not to label them self's it causes some people to become quite opinionated. Society need to realise that disability does not define who someone is, it needs to see its self as the problem and not the disability. </a:t>
            </a:r>
          </a:p>
        </p:txBody>
      </p:sp>
    </p:spTree>
    <p:extLst>
      <p:ext uri="{BB962C8B-B14F-4D97-AF65-F5344CB8AC3E}">
        <p14:creationId xmlns:p14="http://schemas.microsoft.com/office/powerpoint/2010/main" val="38495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B475-6703-4FE1-BB59-1BA83652BE6D}"/>
              </a:ext>
            </a:extLst>
          </p:cNvPr>
          <p:cNvSpPr>
            <a:spLocks noGrp="1"/>
          </p:cNvSpPr>
          <p:nvPr>
            <p:ph type="title"/>
          </p:nvPr>
        </p:nvSpPr>
        <p:spPr>
          <a:xfrm>
            <a:off x="1451579" y="804519"/>
            <a:ext cx="10435621" cy="1516650"/>
          </a:xfrm>
        </p:spPr>
        <p:txBody>
          <a:bodyPr>
            <a:normAutofit/>
          </a:bodyPr>
          <a:lstStyle/>
          <a:p>
            <a:r>
              <a:rPr lang="en-GB" sz="4400" dirty="0">
                <a:latin typeface="Times New Roman" panose="02020603050405020304" pitchFamily="18" charset="0"/>
                <a:cs typeface="Times New Roman" panose="02020603050405020304" pitchFamily="18" charset="0"/>
              </a:rPr>
              <a:t>Any Questions?</a:t>
            </a:r>
          </a:p>
        </p:txBody>
      </p:sp>
    </p:spTree>
    <p:extLst>
      <p:ext uri="{BB962C8B-B14F-4D97-AF65-F5344CB8AC3E}">
        <p14:creationId xmlns:p14="http://schemas.microsoft.com/office/powerpoint/2010/main" val="871349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72A85-EA11-46D2-8889-BD9382B4E4D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1C04540-452A-4D1F-8B87-496848040D49}"/>
              </a:ext>
            </a:extLst>
          </p:cNvPr>
          <p:cNvSpPr>
            <a:spLocks noGrp="1"/>
          </p:cNvSpPr>
          <p:nvPr>
            <p:ph idx="1"/>
          </p:nvPr>
        </p:nvSpPr>
        <p:spPr/>
        <p:txBody>
          <a:bodyPr>
            <a:normAutofit fontScale="55000" lnSpcReduction="20000"/>
          </a:bodyPr>
          <a:lstStyle/>
          <a:p>
            <a:r>
              <a:rPr lang="en-US" dirty="0">
                <a:latin typeface="Times New Roman" panose="02020603050405020304" pitchFamily="18" charset="0"/>
                <a:cs typeface="Times New Roman" panose="02020603050405020304" pitchFamily="18" charset="0"/>
              </a:rPr>
              <a:t>GOV.UK, </a:t>
            </a:r>
            <a:r>
              <a:rPr lang="en-US" dirty="0" err="1">
                <a:latin typeface="Times New Roman" panose="02020603050405020304" pitchFamily="18" charset="0"/>
                <a:cs typeface="Times New Roman" panose="02020603050405020304" pitchFamily="18" charset="0"/>
              </a:rPr>
              <a:t>n.d.</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Disability Rights. </a:t>
            </a:r>
            <a:r>
              <a:rPr lang="en-US" dirty="0">
                <a:latin typeface="Times New Roman" panose="02020603050405020304" pitchFamily="18" charset="0"/>
                <a:cs typeface="Times New Roman" panose="02020603050405020304" pitchFamily="18" charset="0"/>
              </a:rPr>
              <a:t>[Online]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Available at: </a:t>
            </a:r>
            <a:r>
              <a:rPr lang="en-US" u="sng" dirty="0">
                <a:latin typeface="Times New Roman" panose="02020603050405020304" pitchFamily="18" charset="0"/>
                <a:cs typeface="Times New Roman" panose="02020603050405020304" pitchFamily="18" charset="0"/>
              </a:rPr>
              <a:t>https://www.gov.uk/rights-disabled-person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[Accessed 2 1 2018].</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Organization, W. H., 2017. </a:t>
            </a:r>
            <a:r>
              <a:rPr lang="en-US" i="1" dirty="0">
                <a:latin typeface="Times New Roman" panose="02020603050405020304" pitchFamily="18" charset="0"/>
                <a:cs typeface="Times New Roman" panose="02020603050405020304" pitchFamily="18" charset="0"/>
              </a:rPr>
              <a:t>10 Facts on Disability. </a:t>
            </a:r>
            <a:r>
              <a:rPr lang="en-US" dirty="0">
                <a:latin typeface="Times New Roman" panose="02020603050405020304" pitchFamily="18" charset="0"/>
                <a:cs typeface="Times New Roman" panose="02020603050405020304" pitchFamily="18" charset="0"/>
              </a:rPr>
              <a:t>[Online]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Available at: </a:t>
            </a:r>
            <a:r>
              <a:rPr lang="en-US" u="sng" dirty="0">
                <a:latin typeface="Times New Roman" panose="02020603050405020304" pitchFamily="18" charset="0"/>
                <a:cs typeface="Times New Roman" panose="02020603050405020304" pitchFamily="18" charset="0"/>
              </a:rPr>
              <a:t>http://www.who.int/features/factfiles/disability/en/</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[Accessed 3 1 2018].</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People, R. N. I. o. B., 2017. </a:t>
            </a:r>
            <a:r>
              <a:rPr lang="en-US" i="1" dirty="0">
                <a:latin typeface="Times New Roman" panose="02020603050405020304" pitchFamily="18" charset="0"/>
                <a:cs typeface="Times New Roman" panose="02020603050405020304" pitchFamily="18" charset="0"/>
              </a:rPr>
              <a:t>Disability Discrimination Act (DDA). </a:t>
            </a:r>
            <a:r>
              <a:rPr lang="en-US" dirty="0">
                <a:latin typeface="Times New Roman" panose="02020603050405020304" pitchFamily="18" charset="0"/>
                <a:cs typeface="Times New Roman" panose="02020603050405020304" pitchFamily="18" charset="0"/>
              </a:rPr>
              <a:t>[Online]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Available at: </a:t>
            </a:r>
            <a:r>
              <a:rPr lang="en-US" u="sng" dirty="0">
                <a:latin typeface="Times New Roman" panose="02020603050405020304" pitchFamily="18" charset="0"/>
                <a:cs typeface="Times New Roman" panose="02020603050405020304" pitchFamily="18" charset="0"/>
              </a:rPr>
              <a:t>http://www.rnib.org.uk/information-everyday-living-your-rights/disability-discrimination-act-dda</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[Accessed 2 1 2018].</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Study, C., 2003 - 2018. </a:t>
            </a:r>
            <a:r>
              <a:rPr lang="en-US" i="1" dirty="0">
                <a:latin typeface="Times New Roman" panose="02020603050405020304" pitchFamily="18" charset="0"/>
                <a:cs typeface="Times New Roman" panose="02020603050405020304" pitchFamily="18" charset="0"/>
              </a:rPr>
              <a:t>Labeling Theory. </a:t>
            </a:r>
            <a:r>
              <a:rPr lang="en-US" dirty="0">
                <a:latin typeface="Times New Roman" panose="02020603050405020304" pitchFamily="18" charset="0"/>
                <a:cs typeface="Times New Roman" panose="02020603050405020304" pitchFamily="18" charset="0"/>
              </a:rPr>
              <a:t>[Online]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Available at: </a:t>
            </a:r>
            <a:r>
              <a:rPr lang="en-US" u="sng" dirty="0">
                <a:latin typeface="Times New Roman" panose="02020603050405020304" pitchFamily="18" charset="0"/>
                <a:cs typeface="Times New Roman" panose="02020603050405020304" pitchFamily="18" charset="0"/>
              </a:rPr>
              <a:t>http://www.chegg.com/homework-help/definitions/labeling-theory-49</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[Accessed 2 1 2018].</a:t>
            </a:r>
            <a:endParaRPr lang="en-GB"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University, A. N., </a:t>
            </a:r>
            <a:r>
              <a:rPr lang="en-US" dirty="0" err="1">
                <a:latin typeface="Times New Roman" panose="02020603050405020304" pitchFamily="18" charset="0"/>
                <a:cs typeface="Times New Roman" panose="02020603050405020304" pitchFamily="18" charset="0"/>
              </a:rPr>
              <a:t>Uknown</a:t>
            </a:r>
            <a:r>
              <a:rPr lang="en-US" dirty="0">
                <a:latin typeface="Times New Roman" panose="02020603050405020304" pitchFamily="18" charset="0"/>
                <a:cs typeface="Times New Roman" panose="02020603050405020304" pitchFamily="18" charset="0"/>
              </a:rPr>
              <a:t> . </a:t>
            </a:r>
            <a:r>
              <a:rPr lang="en-US" i="1" dirty="0">
                <a:latin typeface="Times New Roman" panose="02020603050405020304" pitchFamily="18" charset="0"/>
                <a:cs typeface="Times New Roman" panose="02020603050405020304" pitchFamily="18" charset="0"/>
              </a:rPr>
              <a:t>Australian National </a:t>
            </a:r>
            <a:r>
              <a:rPr lang="en-US" i="1" dirty="0" err="1">
                <a:latin typeface="Times New Roman" panose="02020603050405020304" pitchFamily="18" charset="0"/>
                <a:cs typeface="Times New Roman" panose="02020603050405020304" pitchFamily="18" charset="0"/>
              </a:rPr>
              <a:t>Univesity</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[Online]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Available at: </a:t>
            </a:r>
            <a:r>
              <a:rPr lang="en-US" u="sng" dirty="0">
                <a:latin typeface="Times New Roman" panose="02020603050405020304" pitchFamily="18" charset="0"/>
                <a:cs typeface="Times New Roman" panose="02020603050405020304" pitchFamily="18" charset="0"/>
              </a:rPr>
              <a:t>https://services.anu.edu.au/human-resources/respect-inclusion/different-types-of-disabilities</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[Accessed 2 1 2018 ].</a:t>
            </a:r>
            <a:endParaRPr lang="en-GB"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46596718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789</TotalTime>
  <Words>906</Words>
  <Application>Microsoft Office PowerPoint</Application>
  <PresentationFormat>Widescreen</PresentationFormat>
  <Paragraphs>46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Gill Sans MT</vt:lpstr>
      <vt:lpstr>Times New Roman</vt:lpstr>
      <vt:lpstr>Gallery</vt:lpstr>
      <vt:lpstr>Through examining both positive and negative aspects of labelling theory critically explore why society deems it necessary to use the following labels.</vt:lpstr>
      <vt:lpstr>Disability</vt:lpstr>
      <vt:lpstr>Types of disability</vt:lpstr>
      <vt:lpstr>Labelling theory</vt:lpstr>
      <vt:lpstr>Social and medical models of disability</vt:lpstr>
      <vt:lpstr> social reproduction</vt:lpstr>
      <vt:lpstr>Types of inequality</vt:lpstr>
      <vt:lpstr>Law and policy</vt:lpstr>
      <vt:lpstr>Facts and figures </vt:lpstr>
      <vt:lpstr>theory</vt:lpstr>
      <vt:lpstr>Why does society deem it necessary to use labels?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Through examining both positive and negative aspects of labelling theory critically explore why society deems it necessary to use the following labels.</dc:title>
  <dc:creator>Bethan Davies</dc:creator>
  <cp:lastModifiedBy>Bethan Davies</cp:lastModifiedBy>
  <cp:revision>32</cp:revision>
  <cp:lastPrinted>2018-01-08T09:13:45Z</cp:lastPrinted>
  <dcterms:created xsi:type="dcterms:W3CDTF">2018-01-07T14:35:25Z</dcterms:created>
  <dcterms:modified xsi:type="dcterms:W3CDTF">2018-01-08T09:36:37Z</dcterms:modified>
</cp:coreProperties>
</file>