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Roboto" panose="020F0502020204030204"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56902EF-5324-4210-94B3-3EE947DF3986}">
  <a:tblStyle styleId="{056902EF-5324-4210-94B3-3EE947DF3986}" styleName="Table_0">
    <a:wholeTbl>
      <a:tcTxStyle>
        <a:font>
          <a:latin typeface="Arial"/>
          <a:ea typeface="Arial"/>
          <a:cs typeface="Arial"/>
        </a:font>
        <a:srgbClr val="000000"/>
      </a:tcTxStyle>
      <a:tcStyle>
        <a:tcBdr>
          <a:left>
            <a:ln cap="flat" cmpd="sng">
              <a:solidFill>
                <a:srgbClr val="000000"/>
              </a:solidFill>
              <a:prstDash val="solid"/>
              <a:round/>
              <a:headEnd type="none" w="sm" len="sm"/>
              <a:tailEnd type="none" w="sm" len="sm"/>
            </a:ln>
          </a:left>
          <a:right>
            <a:ln cap="flat" cmpd="sng">
              <a:solidFill>
                <a:srgbClr val="000000"/>
              </a:solidFill>
              <a:prstDash val="solid"/>
              <a:round/>
              <a:headEnd type="none" w="sm" len="sm"/>
              <a:tailEnd type="none" w="sm" len="sm"/>
            </a:ln>
          </a:right>
          <a:top>
            <a:ln cap="flat" cmpd="sng">
              <a:solidFill>
                <a:srgbClr val="000000"/>
              </a:solidFill>
              <a:prstDash val="solid"/>
              <a:round/>
              <a:headEnd type="none" w="sm" len="sm"/>
              <a:tailEnd type="none" w="sm" len="sm"/>
            </a:ln>
          </a:top>
          <a:bottom>
            <a:ln cap="flat" cmpd="sng">
              <a:solidFill>
                <a:srgbClr val="000000"/>
              </a:solidFill>
              <a:prstDash val="solid"/>
              <a:round/>
              <a:headEnd type="none" w="sm" len="sm"/>
              <a:tailEnd type="none" w="sm" len="sm"/>
            </a:ln>
          </a:bottom>
          <a:insideH>
            <a:ln cap="flat" cmpd="sng">
              <a:solidFill>
                <a:srgbClr val="000000"/>
              </a:solidFill>
              <a:prstDash val="solid"/>
              <a:round/>
              <a:headEnd type="none" w="sm" len="sm"/>
              <a:tailEnd type="none" w="sm" len="sm"/>
            </a:ln>
          </a:insideH>
          <a:insideV>
            <a:ln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ab999b203b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ab999b203b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ab999b203b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ab999b203b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ae398f133b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ae398f133b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ab999b203b_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ab999b203b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ab999b203b_0_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ab999b203b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ab999b203b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ab999b203b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ae398f133b_0_4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ae398f133b_0_4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ae398f133b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ae398f133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ab999b203b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3ab999b203b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draw.io"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joiv.org/index.php/joiv/article/download/482/298" TargetMode="External"/><Relationship Id="rId3" Type="http://schemas.openxmlformats.org/officeDocument/2006/relationships/hyperlink" Target="https://ieeexplore.ieee.org/abstract/document/10051114" TargetMode="External"/><Relationship Id="rId7" Type="http://schemas.openxmlformats.org/officeDocument/2006/relationships/hyperlink" Target="https://ns19.mazajserver43.com/index.php/ijet/article/view/30581"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www.emerald.com/insight/content/doi/10.1108/JIC-02-2020-0066/full/html" TargetMode="External"/><Relationship Id="rId11" Type="http://schemas.openxmlformats.org/officeDocument/2006/relationships/hyperlink" Target="https://ieeexplore.ieee.org/document/10516387" TargetMode="External"/><Relationship Id="rId5" Type="http://schemas.openxmlformats.org/officeDocument/2006/relationships/hyperlink" Target="https://www.sei.cmu.edu/history-of-innovation/transforming-software-quality-assessment/" TargetMode="External"/><Relationship Id="rId10" Type="http://schemas.openxmlformats.org/officeDocument/2006/relationships/hyperlink" Target="https://www.mdpi.com/2076-3417/13/10/6145" TargetMode="External"/><Relationship Id="rId4" Type="http://schemas.openxmlformats.org/officeDocument/2006/relationships/hyperlink" Target="https://ieeexplore.ieee.org/document/9357204" TargetMode="External"/><Relationship Id="rId9" Type="http://schemas.openxmlformats.org/officeDocument/2006/relationships/hyperlink" Target="http://www.emerald.com/ijieom/article/5/1/1/1203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400" y="968200"/>
            <a:ext cx="8521200" cy="1543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SzPts val="990"/>
              <a:buNone/>
            </a:pPr>
            <a:r>
              <a:rPr lang="en" sz="3000" b="1">
                <a:latin typeface="Times New Roman"/>
                <a:ea typeface="Times New Roman"/>
                <a:cs typeface="Times New Roman"/>
                <a:sym typeface="Times New Roman"/>
              </a:rPr>
              <a:t>Enterprise-Wide Maturity Model for Information Security Risk by Aligning ISO 27001 Controls with Strategic Governance</a:t>
            </a:r>
            <a:endParaRPr sz="3000" b="1">
              <a:latin typeface="Times New Roman"/>
              <a:ea typeface="Times New Roman"/>
              <a:cs typeface="Times New Roman"/>
              <a:sym typeface="Times New Roman"/>
            </a:endParaRPr>
          </a:p>
        </p:txBody>
      </p:sp>
      <p:sp>
        <p:nvSpPr>
          <p:cNvPr id="55" name="Google Shape;55;p13"/>
          <p:cNvSpPr txBox="1"/>
          <p:nvPr/>
        </p:nvSpPr>
        <p:spPr>
          <a:xfrm>
            <a:off x="458150" y="2818125"/>
            <a:ext cx="4979400" cy="1262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Student Name: Md Al Amin Sarkar Reday </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a:solidFill>
                  <a:schemeClr val="dk1"/>
                </a:solidFill>
                <a:latin typeface="Times New Roman"/>
                <a:ea typeface="Times New Roman"/>
                <a:cs typeface="Times New Roman"/>
                <a:sym typeface="Times New Roman"/>
              </a:rPr>
              <a:t>Student ID:  2406207</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Module Name : Research Methods and Professional Development</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a:solidFill>
                  <a:schemeClr val="dk1"/>
                </a:solidFill>
                <a:latin typeface="Times New Roman"/>
                <a:ea typeface="Times New Roman"/>
                <a:cs typeface="Times New Roman"/>
                <a:sym typeface="Times New Roman"/>
              </a:rPr>
              <a:t>Module Code: ACFA7004</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a:solidFill>
                  <a:schemeClr val="dk1"/>
                </a:solidFill>
                <a:latin typeface="Times New Roman"/>
                <a:ea typeface="Times New Roman"/>
                <a:cs typeface="Times New Roman"/>
                <a:sym typeface="Times New Roman"/>
              </a:rPr>
              <a:t>Supervisor : Dr. Suresh Shanmugasunadaram</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Research Context &amp; Background</a:t>
            </a:r>
            <a:endParaRPr b="1">
              <a:latin typeface="Times New Roman"/>
              <a:ea typeface="Times New Roman"/>
              <a:cs typeface="Times New Roman"/>
              <a:sym typeface="Times New Roman"/>
            </a:endParaRPr>
          </a:p>
        </p:txBody>
      </p:sp>
      <p:sp>
        <p:nvSpPr>
          <p:cNvPr id="61" name="Google Shape;61;p14"/>
          <p:cNvSpPr txBox="1">
            <a:spLocks noGrp="1"/>
          </p:cNvSpPr>
          <p:nvPr>
            <p:ph type="body" idx="1"/>
          </p:nvPr>
        </p:nvSpPr>
        <p:spPr>
          <a:xfrm>
            <a:off x="376800" y="1152475"/>
            <a:ext cx="5319900" cy="3416400"/>
          </a:xfrm>
          <a:prstGeom prst="rect">
            <a:avLst/>
          </a:prstGeom>
        </p:spPr>
        <p:txBody>
          <a:bodyPr spcFirstLastPara="1" wrap="square" lIns="91425" tIns="91425" rIns="91425" bIns="91425" anchor="t" anchorCtr="0">
            <a:noAutofit/>
          </a:bodyPr>
          <a:lstStyle/>
          <a:p>
            <a:pPr marL="457200" lvl="0" indent="-304800" algn="just" rtl="0">
              <a:lnSpc>
                <a:spcPct val="95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growing complexity of cyber-attacks and demanding regulations (e.g., GDPR, NIST) has shifted information security to the level of a technical issue to the level of an essential strategic priority of organizations in all countries of the world [1]. </a:t>
            </a:r>
            <a:endParaRPr sz="1200">
              <a:solidFill>
                <a:schemeClr val="dk1"/>
              </a:solidFill>
              <a:latin typeface="Times New Roman"/>
              <a:ea typeface="Times New Roman"/>
              <a:cs typeface="Times New Roman"/>
              <a:sym typeface="Times New Roman"/>
            </a:endParaRPr>
          </a:p>
          <a:p>
            <a:pPr marL="457200" lvl="0" indent="-304800" algn="just" rtl="0">
              <a:lnSpc>
                <a:spcPct val="95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Within this scenario ISO/IEC 27001 has become the global standard in defining, deploying and certifying an Information Security Management System (ISMS). </a:t>
            </a:r>
            <a:endParaRPr sz="1200">
              <a:solidFill>
                <a:schemeClr val="dk1"/>
              </a:solidFill>
              <a:latin typeface="Times New Roman"/>
              <a:ea typeface="Times New Roman"/>
              <a:cs typeface="Times New Roman"/>
              <a:sym typeface="Times New Roman"/>
            </a:endParaRPr>
          </a:p>
          <a:p>
            <a:pPr marL="457200" lvl="0" indent="-304800" algn="just" rtl="0">
              <a:lnSpc>
                <a:spcPct val="95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Nevertheless, there still exists a significant disjunction between compliance and mature and resilient security governance. Although the Annex A of ISO 27001 does present a complete list of control objectives, it is more of a binary checklist of assurance that controls are in place, and not how well they are actually implemented, integrated or refined over time [2]. </a:t>
            </a:r>
            <a:endParaRPr sz="1200">
              <a:solidFill>
                <a:schemeClr val="dk1"/>
              </a:solidFill>
              <a:latin typeface="Times New Roman"/>
              <a:ea typeface="Times New Roman"/>
              <a:cs typeface="Times New Roman"/>
              <a:sym typeface="Times New Roman"/>
            </a:endParaRPr>
          </a:p>
          <a:p>
            <a:pPr marL="457200" lvl="0" indent="-304800" algn="just" rtl="0">
              <a:lnSpc>
                <a:spcPct val="95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This leaves organizations with no clear, measurable way to determine their security posture, compare with their peers, and prioritise investments to improve it, usually leading to the creation of reactive security practices and ad hoc risk management.</a:t>
            </a:r>
            <a:endParaRPr sz="1200">
              <a:solidFill>
                <a:schemeClr val="dk1"/>
              </a:solidFill>
              <a:latin typeface="Times New Roman"/>
              <a:ea typeface="Times New Roman"/>
              <a:cs typeface="Times New Roman"/>
              <a:sym typeface="Times New Roman"/>
            </a:endParaRPr>
          </a:p>
          <a:p>
            <a:pPr marL="457200" lvl="0" indent="0" algn="just" rtl="0">
              <a:lnSpc>
                <a:spcPct val="95000"/>
              </a:lnSpc>
              <a:spcBef>
                <a:spcPts val="1000"/>
              </a:spcBef>
              <a:spcAft>
                <a:spcPts val="0"/>
              </a:spcAft>
              <a:buNone/>
            </a:pPr>
            <a:endParaRPr sz="1100">
              <a:solidFill>
                <a:schemeClr val="dk1"/>
              </a:solidFill>
              <a:latin typeface="Times New Roman"/>
              <a:ea typeface="Times New Roman"/>
              <a:cs typeface="Times New Roman"/>
              <a:sym typeface="Times New Roman"/>
            </a:endParaRPr>
          </a:p>
          <a:p>
            <a:pPr marL="457200" lvl="0" indent="0" algn="just" rtl="0">
              <a:lnSpc>
                <a:spcPct val="95000"/>
              </a:lnSpc>
              <a:spcBef>
                <a:spcPts val="0"/>
              </a:spcBef>
              <a:spcAft>
                <a:spcPts val="0"/>
              </a:spcAft>
              <a:buNone/>
            </a:pPr>
            <a:endParaRPr sz="1100">
              <a:solidFill>
                <a:schemeClr val="dk1"/>
              </a:solidFill>
              <a:latin typeface="Times New Roman"/>
              <a:ea typeface="Times New Roman"/>
              <a:cs typeface="Times New Roman"/>
              <a:sym typeface="Times New Roman"/>
            </a:endParaRPr>
          </a:p>
        </p:txBody>
      </p:sp>
      <p:pic>
        <p:nvPicPr>
          <p:cNvPr id="62" name="Google Shape;62;p14"/>
          <p:cNvPicPr preferRelativeResize="0"/>
          <p:nvPr/>
        </p:nvPicPr>
        <p:blipFill>
          <a:blip r:embed="rId3">
            <a:alphaModFix/>
          </a:blip>
          <a:stretch>
            <a:fillRect/>
          </a:stretch>
        </p:blipFill>
        <p:spPr>
          <a:xfrm>
            <a:off x="6082511" y="729268"/>
            <a:ext cx="2547317" cy="38209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Research Problem </a:t>
            </a:r>
            <a:endParaRPr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3233550" y="1117900"/>
            <a:ext cx="5644500" cy="3821100"/>
          </a:xfrm>
          <a:prstGeom prst="rect">
            <a:avLst/>
          </a:prstGeom>
        </p:spPr>
        <p:txBody>
          <a:bodyPr spcFirstLastPara="1" wrap="square" lIns="91425" tIns="91425" rIns="91425" bIns="91425" anchor="t" anchorCtr="0">
            <a:noAutofit/>
          </a:bodyPr>
          <a:lstStyle/>
          <a:p>
            <a:pPr marL="457200" lvl="0" indent="-292100" algn="l" rtl="0">
              <a:spcBef>
                <a:spcPts val="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Although all the major parts of the world have been using ISO/IEC 27001, certification would not make it to reach to a mature and resilient security posture. Organisations often find it difficult to go beyond binary compliance checklists to create a consistent and measurable security maturity, which is key to strategic governance and resource distribution [1].</a:t>
            </a:r>
            <a:endParaRPr sz="1000">
              <a:solidFill>
                <a:schemeClr val="dk1"/>
              </a:solidFill>
              <a:latin typeface="Times New Roman"/>
              <a:ea typeface="Times New Roman"/>
              <a:cs typeface="Times New Roman"/>
              <a:sym typeface="Times New Roman"/>
            </a:endParaRPr>
          </a:p>
          <a:p>
            <a:pPr marL="457200" lvl="0" indent="-292100" algn="l" rtl="0">
              <a:spcBef>
                <a:spcPts val="100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Current methodologies of assessing security maturity tend to be manual, ad-hoc and siloed. They are very dependent on individual auditor experience, and the results are fragmented, which cannot be reproduced, and there is a severe deficiency of standardised measures that can be utilised by the management to ensure informed decisions of investments (Tuyet and Tri [2] ).</a:t>
            </a:r>
            <a:endParaRPr sz="1000">
              <a:solidFill>
                <a:schemeClr val="dk1"/>
              </a:solidFill>
              <a:latin typeface="Times New Roman"/>
              <a:ea typeface="Times New Roman"/>
              <a:cs typeface="Times New Roman"/>
              <a:sym typeface="Times New Roman"/>
            </a:endParaRPr>
          </a:p>
          <a:p>
            <a:pPr marL="457200" lvl="0" indent="-292100" algn="l" rtl="0">
              <a:spcBef>
                <a:spcPts val="100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Although such maturity models as CMMI offer a handy conceptual model, it is common that their implementation in information security is generic. Weerasinghe describe [3] that most of these models are descriptive, in that they present features of the level of maturity, but do not give an operational mechanism that is directly related to the particular, actionable ISO 27001 controls, thus offering little use on systematic benchmarking or continuous improvement planning.</a:t>
            </a:r>
            <a:endParaRPr sz="1000">
              <a:solidFill>
                <a:schemeClr val="dk1"/>
              </a:solidFill>
              <a:latin typeface="Times New Roman"/>
              <a:ea typeface="Times New Roman"/>
              <a:cs typeface="Times New Roman"/>
              <a:sym typeface="Times New Roman"/>
            </a:endParaRPr>
          </a:p>
          <a:p>
            <a:pPr marL="457200" lvl="0" indent="-292100" algn="l" rtl="0">
              <a:spcBef>
                <a:spcPts val="1000"/>
              </a:spcBef>
              <a:spcAft>
                <a:spcPts val="100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Therefore, there is a  large gap between the current practise of ISO 27001 compliance and the strategic objective of quantifiable security maturity. The fact is that there is a severe necessity, which has been indicated in the recent literature, in a single, prescriptive framework, which would combine the set of ISO 27001 controls with an organised, clear system of scoring. This framework would translate the evidence of control implementation into a repeatable score of maturity, which would directly solve the existing problem of inconsistency, low comparability, and lack of strategic wisdom [2], [3].</a:t>
            </a:r>
            <a:endParaRPr sz="1000">
              <a:solidFill>
                <a:schemeClr val="dk1"/>
              </a:solidFill>
              <a:latin typeface="Times New Roman"/>
              <a:ea typeface="Times New Roman"/>
              <a:cs typeface="Times New Roman"/>
              <a:sym typeface="Times New Roman"/>
            </a:endParaRPr>
          </a:p>
        </p:txBody>
      </p:sp>
      <p:pic>
        <p:nvPicPr>
          <p:cNvPr id="69" name="Google Shape;69;p15"/>
          <p:cNvPicPr preferRelativeResize="0"/>
          <p:nvPr/>
        </p:nvPicPr>
        <p:blipFill>
          <a:blip r:embed="rId3">
            <a:alphaModFix/>
          </a:blip>
          <a:stretch>
            <a:fillRect/>
          </a:stretch>
        </p:blipFill>
        <p:spPr>
          <a:xfrm>
            <a:off x="311700" y="1117900"/>
            <a:ext cx="2720630" cy="382097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Research Aim &amp; Objective</a:t>
            </a:r>
            <a:endParaRPr b="1">
              <a:latin typeface="Times New Roman"/>
              <a:ea typeface="Times New Roman"/>
              <a:cs typeface="Times New Roman"/>
              <a:sym typeface="Times New Roman"/>
            </a:endParaRPr>
          </a:p>
        </p:txBody>
      </p:sp>
      <p:sp>
        <p:nvSpPr>
          <p:cNvPr id="75" name="Google Shape;75;p16"/>
          <p:cNvSpPr txBox="1">
            <a:spLocks noGrp="1"/>
          </p:cNvSpPr>
          <p:nvPr>
            <p:ph type="body" idx="1"/>
          </p:nvPr>
        </p:nvSpPr>
        <p:spPr>
          <a:xfrm>
            <a:off x="311700" y="1152475"/>
            <a:ext cx="6076500" cy="3416400"/>
          </a:xfrm>
          <a:prstGeom prst="rect">
            <a:avLst/>
          </a:prstGeom>
        </p:spPr>
        <p:txBody>
          <a:bodyPr spcFirstLastPara="1" wrap="square" lIns="91425" tIns="91425" rIns="91425" bIns="91425" anchor="t" anchorCtr="0">
            <a:normAutofit fontScale="85000" lnSpcReduction="10000"/>
          </a:bodyPr>
          <a:lstStyle/>
          <a:p>
            <a:pPr marL="0" lvl="0" indent="0" algn="just" rtl="0">
              <a:spcBef>
                <a:spcPts val="1200"/>
              </a:spcBef>
              <a:spcAft>
                <a:spcPts val="0"/>
              </a:spcAft>
              <a:buNone/>
            </a:pPr>
            <a:r>
              <a:rPr lang="en" sz="1200">
                <a:solidFill>
                  <a:schemeClr val="dk1"/>
                </a:solidFill>
                <a:latin typeface="Times New Roman"/>
                <a:ea typeface="Times New Roman"/>
                <a:cs typeface="Times New Roman"/>
                <a:sym typeface="Times New Roman"/>
              </a:rPr>
              <a:t>To create and theoretically analyse a maturity-based information security risk assessment framework, based on ISO 27001 control objectives, that would allow organisations to measure, compare, and enhance their information security posture in a systematic manner.</a:t>
            </a:r>
            <a:endParaRPr sz="1200">
              <a:solidFill>
                <a:schemeClr val="dk1"/>
              </a:solidFill>
              <a:latin typeface="Times New Roman"/>
              <a:ea typeface="Times New Roman"/>
              <a:cs typeface="Times New Roman"/>
              <a:sym typeface="Times New Roman"/>
            </a:endParaRPr>
          </a:p>
          <a:p>
            <a:pPr marL="0" lvl="0" indent="0" algn="just" rtl="0">
              <a:spcBef>
                <a:spcPts val="1200"/>
              </a:spcBef>
              <a:spcAft>
                <a:spcPts val="0"/>
              </a:spcAft>
              <a:buNone/>
            </a:pPr>
            <a:r>
              <a:rPr lang="en" sz="1200">
                <a:solidFill>
                  <a:schemeClr val="dk1"/>
                </a:solidFill>
                <a:latin typeface="Times New Roman"/>
                <a:ea typeface="Times New Roman"/>
                <a:cs typeface="Times New Roman"/>
                <a:sym typeface="Times New Roman"/>
              </a:rPr>
              <a:t>Objectives</a:t>
            </a:r>
            <a:endParaRPr sz="1200">
              <a:solidFill>
                <a:schemeClr val="dk1"/>
              </a:solidFill>
              <a:latin typeface="Times New Roman"/>
              <a:ea typeface="Times New Roman"/>
              <a:cs typeface="Times New Roman"/>
              <a:sym typeface="Times New Roman"/>
            </a:endParaRPr>
          </a:p>
          <a:p>
            <a:pPr marL="457200" lvl="0" indent="-293370" algn="just" rtl="0">
              <a:spcBef>
                <a:spcPts val="120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To critically analyse and synthesise the available information security risk assessment techniques and maturity models in accordance with ISO 27000 family of standards.</a:t>
            </a:r>
            <a:endParaRPr sz="1200">
              <a:solidFill>
                <a:schemeClr val="dk1"/>
              </a:solidFill>
              <a:latin typeface="Times New Roman"/>
              <a:ea typeface="Times New Roman"/>
              <a:cs typeface="Times New Roman"/>
              <a:sym typeface="Times New Roman"/>
            </a:endParaRPr>
          </a:p>
          <a:p>
            <a:pPr marL="457200" lvl="0" indent="-293370" algn="just" rtl="0">
              <a:spcBef>
                <a:spcPts val="120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To determine the conceptual gaps and practical constraints of the existing maturity-based assessment methods as introduced in the academic literature.</a:t>
            </a:r>
            <a:endParaRPr sz="1200">
              <a:solidFill>
                <a:schemeClr val="dk1"/>
              </a:solidFill>
              <a:latin typeface="Times New Roman"/>
              <a:ea typeface="Times New Roman"/>
              <a:cs typeface="Times New Roman"/>
              <a:sym typeface="Times New Roman"/>
            </a:endParaRPr>
          </a:p>
          <a:p>
            <a:pPr marL="457200" lvl="0" indent="-293370" algn="just" rtl="0">
              <a:spcBef>
                <a:spcPts val="120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To create a conceptual maturity framework that combines the ISO 27001 control objectives and a systematic scoring process of reproducible maturity levels.</a:t>
            </a:r>
            <a:endParaRPr sz="1200">
              <a:solidFill>
                <a:schemeClr val="dk1"/>
              </a:solidFill>
              <a:latin typeface="Times New Roman"/>
              <a:ea typeface="Times New Roman"/>
              <a:cs typeface="Times New Roman"/>
              <a:sym typeface="Times New Roman"/>
            </a:endParaRPr>
          </a:p>
          <a:p>
            <a:pPr marL="457200" lvl="0" indent="-293370" algn="just" rtl="0">
              <a:spcBef>
                <a:spcPts val="120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To show how the proposed framework can be applied in practise by a conceptual assessment, explaining how it can be used to create maturity scores and improve recommendations that should be prioritised.</a:t>
            </a:r>
            <a:endParaRPr sz="1200">
              <a:solidFill>
                <a:schemeClr val="dk1"/>
              </a:solidFill>
              <a:latin typeface="Times New Roman"/>
              <a:ea typeface="Times New Roman"/>
              <a:cs typeface="Times New Roman"/>
              <a:sym typeface="Times New Roman"/>
            </a:endParaRPr>
          </a:p>
          <a:p>
            <a:pPr marL="457200" lvl="0" indent="-293370" algn="just" rtl="0">
              <a:spcBef>
                <a:spcPts val="1200"/>
              </a:spcBef>
              <a:spcAft>
                <a:spcPts val="100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To extract instructions to the theoretical adoption, ongoing observation, and subsequent improvement of the framework.</a:t>
            </a:r>
            <a:endParaRPr sz="1200">
              <a:solidFill>
                <a:schemeClr val="dk1"/>
              </a:solidFill>
              <a:latin typeface="Times New Roman"/>
              <a:ea typeface="Times New Roman"/>
              <a:cs typeface="Times New Roman"/>
              <a:sym typeface="Times New Roman"/>
            </a:endParaRPr>
          </a:p>
        </p:txBody>
      </p:sp>
      <p:pic>
        <p:nvPicPr>
          <p:cNvPr id="76" name="Google Shape;76;p16"/>
          <p:cNvPicPr preferRelativeResize="0"/>
          <p:nvPr/>
        </p:nvPicPr>
        <p:blipFill rotWithShape="1">
          <a:blip r:embed="rId3">
            <a:alphaModFix/>
          </a:blip>
          <a:srcRect l="16906" r="37190"/>
          <a:stretch/>
        </p:blipFill>
        <p:spPr>
          <a:xfrm>
            <a:off x="6656301" y="0"/>
            <a:ext cx="2487700" cy="5143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Literature Review Summary</a:t>
            </a:r>
            <a:endParaRPr b="1">
              <a:latin typeface="Times New Roman"/>
              <a:ea typeface="Times New Roman"/>
              <a:cs typeface="Times New Roman"/>
              <a:sym typeface="Times New Roman"/>
            </a:endParaRPr>
          </a:p>
        </p:txBody>
      </p:sp>
      <p:sp>
        <p:nvSpPr>
          <p:cNvPr id="82" name="Google Shape;82;p17"/>
          <p:cNvSpPr txBox="1">
            <a:spLocks noGrp="1"/>
          </p:cNvSpPr>
          <p:nvPr>
            <p:ph type="body" idx="1"/>
          </p:nvPr>
        </p:nvSpPr>
        <p:spPr>
          <a:xfrm>
            <a:off x="311700" y="1152475"/>
            <a:ext cx="5990100" cy="3671100"/>
          </a:xfrm>
          <a:prstGeom prst="rect">
            <a:avLst/>
          </a:prstGeom>
        </p:spPr>
        <p:txBody>
          <a:bodyPr spcFirstLastPara="1" wrap="square" lIns="91425" tIns="91425" rIns="91425" bIns="91425" anchor="t" anchorCtr="0">
            <a:normAutofit fontScale="70000" lnSpcReduction="10000"/>
          </a:bodyPr>
          <a:lstStyle/>
          <a:p>
            <a:pPr marL="457200" lvl="0" indent="-277495" algn="l" rtl="0">
              <a:spcBef>
                <a:spcPts val="1200"/>
              </a:spcBef>
              <a:spcAft>
                <a:spcPts val="0"/>
              </a:spcAft>
              <a:buClr>
                <a:schemeClr val="dk1"/>
              </a:buClr>
              <a:buSzPct val="100000"/>
              <a:buAutoNum type="arabicPeriod"/>
            </a:pPr>
            <a:r>
              <a:rPr lang="en" sz="1100">
                <a:solidFill>
                  <a:schemeClr val="dk1"/>
                </a:solidFill>
                <a:latin typeface="Times New Roman"/>
                <a:ea typeface="Times New Roman"/>
                <a:cs typeface="Times New Roman"/>
                <a:sym typeface="Times New Roman"/>
              </a:rPr>
              <a:t>ISO/IEC 27001 standard gives the necessary control objectives of an ISMS, but it is not a maturity measurement instrument as it is intended to be a compliance certification tool [1]. This puts a basic gap between the attainment of certification and the ability to show progressive security ability.</a:t>
            </a:r>
            <a:endParaRPr sz="1100">
              <a:solidFill>
                <a:schemeClr val="dk1"/>
              </a:solidFill>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AutoNum type="arabicPeriod"/>
            </a:pPr>
            <a:r>
              <a:rPr lang="en" sz="1100">
                <a:solidFill>
                  <a:schemeClr val="dk1"/>
                </a:solidFill>
                <a:latin typeface="Times New Roman"/>
                <a:ea typeface="Times New Roman"/>
                <a:cs typeface="Times New Roman"/>
                <a:sym typeface="Times New Roman"/>
              </a:rPr>
              <a:t>Development of Integrated Maturity Models: According to recent literature, there has been a vigorous attempt to fill this gap. Higher education and banking research has been able to use generic maturity models (such as SSE-CMM) to evaluate the ISO 27001 control areas and demonstrated the usefulness of a maturity lens [6], [8]. Moreover, studies by Tuyet  [2] and Weerasinghe and Prabhath [3] specifically demand and suggest models that would transgress compliance checklists to specific levels of maturity in information security management.</a:t>
            </a:r>
            <a:endParaRPr sz="1100">
              <a:solidFill>
                <a:schemeClr val="dk1"/>
              </a:solidFill>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AutoNum type="arabicPeriod"/>
            </a:pPr>
            <a:r>
              <a:rPr lang="en" sz="1100">
                <a:solidFill>
                  <a:schemeClr val="dk1"/>
                </a:solidFill>
                <a:latin typeface="Times New Roman"/>
                <a:ea typeface="Times New Roman"/>
                <a:cs typeface="Times New Roman"/>
                <a:sym typeface="Times New Roman"/>
              </a:rPr>
              <a:t>Innovations in Operational Scoring: The discipline is shifting towards less descriptive models and more operational models. The recent publications, risk-based compliance assessment system (RC2AS) [9] and the model of combining and integrating ISO 27002 and 27004 [10] propose quantitative scoring systems and produce improvement plans to be implemented, addressing the requirement of management visibility and prioritisation directly.</a:t>
            </a:r>
            <a:endParaRPr sz="11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 sz="1100" b="1">
                <a:solidFill>
                  <a:schemeClr val="dk1"/>
                </a:solidFill>
                <a:latin typeface="Times New Roman"/>
                <a:ea typeface="Times New Roman"/>
                <a:cs typeface="Times New Roman"/>
                <a:sym typeface="Times New Roman"/>
              </a:rPr>
              <a:t>Identified Research Gap</a:t>
            </a:r>
            <a:endParaRPr sz="1100" b="1">
              <a:solidFill>
                <a:schemeClr val="dk1"/>
              </a:solidFill>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AutoNum type="arabicPeriod"/>
            </a:pPr>
            <a:r>
              <a:rPr lang="en" sz="1100">
                <a:solidFill>
                  <a:schemeClr val="dk1"/>
                </a:solidFill>
                <a:latin typeface="Times New Roman"/>
                <a:ea typeface="Times New Roman"/>
                <a:cs typeface="Times New Roman"/>
                <a:sym typeface="Times New Roman"/>
              </a:rPr>
              <a:t>In spite of these developments, there is still a glaring gap as discussed in the problem statement. Current approaches remain:</a:t>
            </a:r>
            <a:endParaRPr sz="1100">
              <a:solidFill>
                <a:schemeClr val="dk1"/>
              </a:solidFill>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AutoNum type="arabicPeriod"/>
            </a:pPr>
            <a:r>
              <a:rPr lang="en" sz="1100">
                <a:solidFill>
                  <a:schemeClr val="dk1"/>
                </a:solidFill>
                <a:latin typeface="Times New Roman"/>
                <a:ea typeface="Times New Roman"/>
                <a:cs typeface="Times New Roman"/>
                <a:sym typeface="Times New Roman"/>
              </a:rPr>
              <a:t>Fragmented &amp; Context-Specific: Numerous models are tested on small scopes (e.g., in a certain country or industry such as Indonesian universities or Ethiopian banks [6], [8]) which restricts their generalizability and applicability to other types of organisations.</a:t>
            </a:r>
            <a:endParaRPr sz="1100">
              <a:solidFill>
                <a:schemeClr val="dk1"/>
              </a:solidFill>
              <a:latin typeface="Times New Roman"/>
              <a:ea typeface="Times New Roman"/>
              <a:cs typeface="Times New Roman"/>
              <a:sym typeface="Times New Roman"/>
            </a:endParaRPr>
          </a:p>
          <a:p>
            <a:pPr marL="457200" lvl="0" indent="-277495" algn="l" rtl="0">
              <a:spcBef>
                <a:spcPts val="1200"/>
              </a:spcBef>
              <a:spcAft>
                <a:spcPts val="1000"/>
              </a:spcAft>
              <a:buClr>
                <a:schemeClr val="dk1"/>
              </a:buClr>
              <a:buSzPct val="100000"/>
              <a:buAutoNum type="arabicPeriod"/>
            </a:pPr>
            <a:r>
              <a:rPr lang="en" sz="1100">
                <a:solidFill>
                  <a:schemeClr val="dk1"/>
                </a:solidFill>
                <a:latin typeface="Times New Roman"/>
                <a:ea typeface="Times New Roman"/>
                <a:cs typeface="Times New Roman"/>
                <a:sym typeface="Times New Roman"/>
              </a:rPr>
              <a:t>Absence of a Unified, Prescriptive Framework: Although other research such as the comparative analysis of NIST, COBIT and ISO [7] point to the complexity, there is no agreement on a unified, prescriptive framework directly and systematically mapping the entire set of ISO 27001:2022 controls into a transparent and multi-level scoring mechanism of maturity. The current models tend to choose a few controls or integrate standards, which narrows down on a few controls and generates overhead in integration.</a:t>
            </a:r>
            <a:endParaRPr sz="1100">
              <a:solidFill>
                <a:schemeClr val="dk1"/>
              </a:solidFill>
              <a:latin typeface="Times New Roman"/>
              <a:ea typeface="Times New Roman"/>
              <a:cs typeface="Times New Roman"/>
              <a:sym typeface="Times New Roman"/>
            </a:endParaRPr>
          </a:p>
        </p:txBody>
      </p:sp>
      <p:pic>
        <p:nvPicPr>
          <p:cNvPr id="83" name="Google Shape;83;p17"/>
          <p:cNvPicPr preferRelativeResize="0"/>
          <p:nvPr/>
        </p:nvPicPr>
        <p:blipFill>
          <a:blip r:embed="rId3">
            <a:alphaModFix/>
          </a:blip>
          <a:stretch>
            <a:fillRect/>
          </a:stretch>
        </p:blipFill>
        <p:spPr>
          <a:xfrm>
            <a:off x="6376600" y="950188"/>
            <a:ext cx="2401452" cy="382097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Research Methodology</a:t>
            </a:r>
            <a:endParaRPr b="1">
              <a:latin typeface="Times New Roman"/>
              <a:ea typeface="Times New Roman"/>
              <a:cs typeface="Times New Roman"/>
              <a:sym typeface="Times New Roman"/>
            </a:endParaRPr>
          </a:p>
        </p:txBody>
      </p:sp>
      <p:sp>
        <p:nvSpPr>
          <p:cNvPr id="89" name="Google Shape;89;p18"/>
          <p:cNvSpPr txBox="1">
            <a:spLocks noGrp="1"/>
          </p:cNvSpPr>
          <p:nvPr>
            <p:ph type="body" idx="1"/>
          </p:nvPr>
        </p:nvSpPr>
        <p:spPr>
          <a:xfrm>
            <a:off x="311700" y="1152475"/>
            <a:ext cx="5679000" cy="3757500"/>
          </a:xfrm>
          <a:prstGeom prst="rect">
            <a:avLst/>
          </a:prstGeom>
          <a:noFill/>
          <a:ln>
            <a:noFill/>
          </a:ln>
        </p:spPr>
        <p:txBody>
          <a:bodyPr spcFirstLastPara="1" wrap="square" lIns="91425" tIns="91425" rIns="91425" bIns="91425" anchor="t" anchorCtr="0">
            <a:normAutofit fontScale="92500" lnSpcReduction="20000"/>
          </a:bodyPr>
          <a:lstStyle/>
          <a:p>
            <a:pPr marL="457200" lvl="0" indent="-293211" algn="l" rtl="0">
              <a:spcBef>
                <a:spcPts val="1200"/>
              </a:spcBef>
              <a:spcAft>
                <a:spcPts val="0"/>
              </a:spcAft>
              <a:buClr>
                <a:schemeClr val="dk1"/>
              </a:buClr>
              <a:buSzPct val="100000"/>
              <a:buFont typeface="Times New Roman"/>
              <a:buChar char="●"/>
            </a:pPr>
            <a:r>
              <a:rPr lang="en" sz="1100">
                <a:solidFill>
                  <a:schemeClr val="dk1"/>
                </a:solidFill>
                <a:latin typeface="Times New Roman"/>
                <a:ea typeface="Times New Roman"/>
                <a:cs typeface="Times New Roman"/>
                <a:sym typeface="Times New Roman"/>
              </a:rPr>
              <a:t>To develop and test an innovative artefact, which is the integrated maturity framework, this research employs a paradigm of Design Science Research (DSR), suitable in this case. It is accompanied by a Systematic Literature Review (SLR) to determine the background knowledge and design specifications.</a:t>
            </a:r>
            <a:endParaRPr sz="1100">
              <a:solidFill>
                <a:schemeClr val="dk1"/>
              </a:solidFill>
              <a:latin typeface="Times New Roman"/>
              <a:ea typeface="Times New Roman"/>
              <a:cs typeface="Times New Roman"/>
              <a:sym typeface="Times New Roman"/>
            </a:endParaRPr>
          </a:p>
          <a:p>
            <a:pPr marL="457200" lvl="0" indent="-293211" algn="l" rtl="0">
              <a:spcBef>
                <a:spcPts val="1200"/>
              </a:spcBef>
              <a:spcAft>
                <a:spcPts val="0"/>
              </a:spcAft>
              <a:buClr>
                <a:schemeClr val="dk1"/>
              </a:buClr>
              <a:buSzPct val="100000"/>
              <a:buFont typeface="Times New Roman"/>
              <a:buChar char="●"/>
            </a:pPr>
            <a:r>
              <a:rPr lang="en" sz="1100">
                <a:solidFill>
                  <a:schemeClr val="dk1"/>
                </a:solidFill>
                <a:latin typeface="Times New Roman"/>
                <a:ea typeface="Times New Roman"/>
                <a:cs typeface="Times New Roman"/>
                <a:sym typeface="Times New Roman"/>
              </a:rPr>
              <a:t>DSR is the known approach to solving identified organisational issues by designing innovative artefacts that would guarantee both theoretical rigour and practical relevance. The SLR makes sure that the framework is based on the existing academic work.</a:t>
            </a:r>
            <a:endParaRPr sz="1100">
              <a:solidFill>
                <a:schemeClr val="dk1"/>
              </a:solidFill>
              <a:latin typeface="Times New Roman"/>
              <a:ea typeface="Times New Roman"/>
              <a:cs typeface="Times New Roman"/>
              <a:sym typeface="Times New Roman"/>
            </a:endParaRPr>
          </a:p>
          <a:p>
            <a:pPr marL="0" lvl="0" indent="0" algn="l" rtl="0">
              <a:spcBef>
                <a:spcPts val="1800"/>
              </a:spcBef>
              <a:spcAft>
                <a:spcPts val="0"/>
              </a:spcAft>
              <a:buClr>
                <a:schemeClr val="dk1"/>
              </a:buClr>
              <a:buSzPct val="91666"/>
              <a:buFont typeface="Arial"/>
              <a:buNone/>
            </a:pPr>
            <a:r>
              <a:rPr lang="en" sz="1200" b="1">
                <a:solidFill>
                  <a:schemeClr val="dk1"/>
                </a:solidFill>
                <a:latin typeface="Times New Roman"/>
                <a:ea typeface="Times New Roman"/>
                <a:cs typeface="Times New Roman"/>
                <a:sym typeface="Times New Roman"/>
              </a:rPr>
              <a:t>Data Collection &amp; Conceptual Evaluation Process</a:t>
            </a:r>
            <a:endParaRPr sz="1200" b="1">
              <a:solidFill>
                <a:schemeClr val="dk1"/>
              </a:solidFill>
              <a:latin typeface="Times New Roman"/>
              <a:ea typeface="Times New Roman"/>
              <a:cs typeface="Times New Roman"/>
              <a:sym typeface="Times New Roman"/>
            </a:endParaRPr>
          </a:p>
          <a:p>
            <a:pPr marL="457200" lvl="0" indent="-293211" algn="l" rtl="0">
              <a:spcBef>
                <a:spcPts val="1200"/>
              </a:spcBef>
              <a:spcAft>
                <a:spcPts val="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Phase 1: Systematic SLR of academic databases (Scopus, Web of science, IEEE Xplore) using the following keywords: ISO 27001, maturity model, security assessment, risk-based compliance.</a:t>
            </a:r>
            <a:r>
              <a:rPr lang="en" sz="1100">
                <a:solidFill>
                  <a:schemeClr val="dk1"/>
                </a:solidFill>
                <a:highlight>
                  <a:schemeClr val="lt1"/>
                </a:highlight>
                <a:latin typeface="Times New Roman"/>
                <a:ea typeface="Times New Roman"/>
                <a:cs typeface="Times New Roman"/>
                <a:sym typeface="Times New Roman"/>
              </a:rPr>
              <a:t> </a:t>
            </a:r>
            <a:endParaRPr sz="1100">
              <a:solidFill>
                <a:schemeClr val="dk1"/>
              </a:solidFill>
              <a:highlight>
                <a:schemeClr val="lt1"/>
              </a:highlight>
              <a:latin typeface="Times New Roman"/>
              <a:ea typeface="Times New Roman"/>
              <a:cs typeface="Times New Roman"/>
              <a:sym typeface="Times New Roman"/>
            </a:endParaRPr>
          </a:p>
          <a:p>
            <a:pPr marL="457200" lvl="0" indent="-293211" algn="l" rtl="0">
              <a:spcBef>
                <a:spcPts val="1200"/>
              </a:spcBef>
              <a:spcAft>
                <a:spcPts val="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Phase 2: Framework Design and Operationalization: thematically analyse literature in order to elicit design principles.</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Equate each ISO 27001:2022 Annex A control to a 5 level maturity scale (Initial to Optimising) and provide clear evidence criteria on each level.</a:t>
            </a:r>
            <a:r>
              <a:rPr lang="en" sz="1100">
                <a:solidFill>
                  <a:schemeClr val="dk1"/>
                </a:solidFill>
                <a:highlight>
                  <a:schemeClr val="lt1"/>
                </a:highlight>
                <a:latin typeface="Times New Roman"/>
                <a:ea typeface="Times New Roman"/>
                <a:cs typeface="Times New Roman"/>
                <a:sym typeface="Times New Roman"/>
              </a:rPr>
              <a:t> </a:t>
            </a:r>
            <a:endParaRPr sz="1100">
              <a:solidFill>
                <a:schemeClr val="dk1"/>
              </a:solidFill>
              <a:highlight>
                <a:schemeClr val="lt1"/>
              </a:highlight>
              <a:latin typeface="Times New Roman"/>
              <a:ea typeface="Times New Roman"/>
              <a:cs typeface="Times New Roman"/>
              <a:sym typeface="Times New Roman"/>
            </a:endParaRPr>
          </a:p>
          <a:p>
            <a:pPr marL="457200" lvl="0" indent="-293211" algn="l" rtl="0">
              <a:spcBef>
                <a:spcPts val="1200"/>
              </a:spcBef>
              <a:spcAft>
                <a:spcPts val="100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Phase 3: Conceptual Evaluation and validation- Applied to fictional organisational context.</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Demonstrate the way a maturity scorecard, gap analysis and prioritised improvement roadmap were developed.</a:t>
            </a:r>
            <a:endParaRPr sz="1500">
              <a:solidFill>
                <a:schemeClr val="dk1"/>
              </a:solidFill>
              <a:highlight>
                <a:schemeClr val="lt1"/>
              </a:highlight>
              <a:latin typeface="Times New Roman"/>
              <a:ea typeface="Times New Roman"/>
              <a:cs typeface="Times New Roman"/>
              <a:sym typeface="Times New Roman"/>
            </a:endParaRPr>
          </a:p>
        </p:txBody>
      </p:sp>
      <p:pic>
        <p:nvPicPr>
          <p:cNvPr id="90" name="Google Shape;90;p18"/>
          <p:cNvPicPr preferRelativeResize="0"/>
          <p:nvPr/>
        </p:nvPicPr>
        <p:blipFill rotWithShape="1">
          <a:blip r:embed="rId3">
            <a:alphaModFix/>
          </a:blip>
          <a:srcRect t="7474" b="5712"/>
          <a:stretch/>
        </p:blipFill>
        <p:spPr>
          <a:xfrm>
            <a:off x="6194200" y="445025"/>
            <a:ext cx="2893201" cy="446494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320" b="1">
                <a:latin typeface="Times New Roman"/>
                <a:ea typeface="Times New Roman"/>
                <a:cs typeface="Times New Roman"/>
                <a:sym typeface="Times New Roman"/>
              </a:rPr>
              <a:t>Project Planning</a:t>
            </a:r>
            <a:endParaRPr sz="2320" b="1">
              <a:latin typeface="Times New Roman"/>
              <a:ea typeface="Times New Roman"/>
              <a:cs typeface="Times New Roman"/>
              <a:sym typeface="Times New Roman"/>
            </a:endParaRPr>
          </a:p>
        </p:txBody>
      </p:sp>
      <p:grpSp>
        <p:nvGrpSpPr>
          <p:cNvPr id="96" name="Google Shape;96;p19"/>
          <p:cNvGrpSpPr/>
          <p:nvPr/>
        </p:nvGrpSpPr>
        <p:grpSpPr>
          <a:xfrm>
            <a:off x="6616600" y="1431525"/>
            <a:ext cx="2043900" cy="2927725"/>
            <a:chOff x="6616600" y="1431525"/>
            <a:chExt cx="2043900" cy="2927725"/>
          </a:xfrm>
        </p:grpSpPr>
        <p:sp>
          <p:nvSpPr>
            <p:cNvPr id="97" name="Google Shape;97;p19"/>
            <p:cNvSpPr/>
            <p:nvPr/>
          </p:nvSpPr>
          <p:spPr>
            <a:xfrm>
              <a:off x="6616600" y="1431550"/>
              <a:ext cx="2043900" cy="2927700"/>
            </a:xfrm>
            <a:prstGeom prst="rect">
              <a:avLst/>
            </a:prstGeom>
            <a:noFill/>
            <a:ln w="9525" cap="flat" cmpd="sng">
              <a:solidFill>
                <a:srgbClr val="0E63F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9"/>
            <p:cNvSpPr/>
            <p:nvPr/>
          </p:nvSpPr>
          <p:spPr>
            <a:xfrm rot="10800000" flipH="1">
              <a:off x="6616600" y="1431525"/>
              <a:ext cx="2043900" cy="126900"/>
            </a:xfrm>
            <a:prstGeom prst="rect">
              <a:avLst/>
            </a:prstGeom>
            <a:solidFill>
              <a:srgbClr val="0E63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9"/>
            <p:cNvSpPr txBox="1"/>
            <p:nvPr/>
          </p:nvSpPr>
          <p:spPr>
            <a:xfrm>
              <a:off x="6616600" y="1558425"/>
              <a:ext cx="804600" cy="792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4200" b="1">
                  <a:solidFill>
                    <a:srgbClr val="0E63F0"/>
                  </a:solidFill>
                  <a:latin typeface="Roboto"/>
                  <a:ea typeface="Roboto"/>
                  <a:cs typeface="Roboto"/>
                  <a:sym typeface="Roboto"/>
                </a:rPr>
                <a:t>04</a:t>
              </a:r>
              <a:endParaRPr sz="4200" b="1">
                <a:solidFill>
                  <a:srgbClr val="0E63F0"/>
                </a:solidFill>
                <a:latin typeface="Roboto"/>
                <a:ea typeface="Roboto"/>
                <a:cs typeface="Roboto"/>
                <a:sym typeface="Roboto"/>
              </a:endParaRPr>
            </a:p>
          </p:txBody>
        </p:sp>
        <p:sp>
          <p:nvSpPr>
            <p:cNvPr id="100" name="Google Shape;100;p19"/>
            <p:cNvSpPr txBox="1"/>
            <p:nvPr/>
          </p:nvSpPr>
          <p:spPr>
            <a:xfrm>
              <a:off x="6682143"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E63F0"/>
                  </a:solidFill>
                  <a:latin typeface="Roboto"/>
                  <a:ea typeface="Roboto"/>
                  <a:cs typeface="Roboto"/>
                  <a:sym typeface="Roboto"/>
                </a:rPr>
                <a:t>W1</a:t>
              </a:r>
              <a:endParaRPr sz="700">
                <a:solidFill>
                  <a:srgbClr val="0E63F0"/>
                </a:solidFill>
                <a:latin typeface="Roboto"/>
                <a:ea typeface="Roboto"/>
                <a:cs typeface="Roboto"/>
                <a:sym typeface="Roboto"/>
              </a:endParaRPr>
            </a:p>
          </p:txBody>
        </p:sp>
        <p:sp>
          <p:nvSpPr>
            <p:cNvPr id="101" name="Google Shape;101;p19"/>
            <p:cNvSpPr txBox="1"/>
            <p:nvPr/>
          </p:nvSpPr>
          <p:spPr>
            <a:xfrm>
              <a:off x="7210250"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E63F0"/>
                  </a:solidFill>
                  <a:latin typeface="Roboto"/>
                  <a:ea typeface="Roboto"/>
                  <a:cs typeface="Roboto"/>
                  <a:sym typeface="Roboto"/>
                </a:rPr>
                <a:t>W2</a:t>
              </a:r>
              <a:endParaRPr sz="700">
                <a:solidFill>
                  <a:srgbClr val="0E63F0"/>
                </a:solidFill>
                <a:latin typeface="Roboto"/>
                <a:ea typeface="Roboto"/>
                <a:cs typeface="Roboto"/>
                <a:sym typeface="Roboto"/>
              </a:endParaRPr>
            </a:p>
          </p:txBody>
        </p:sp>
        <p:sp>
          <p:nvSpPr>
            <p:cNvPr id="102" name="Google Shape;102;p19"/>
            <p:cNvSpPr txBox="1"/>
            <p:nvPr/>
          </p:nvSpPr>
          <p:spPr>
            <a:xfrm>
              <a:off x="7705755"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E63F0"/>
                  </a:solidFill>
                  <a:latin typeface="Roboto"/>
                  <a:ea typeface="Roboto"/>
                  <a:cs typeface="Roboto"/>
                  <a:sym typeface="Roboto"/>
                </a:rPr>
                <a:t>W3</a:t>
              </a:r>
              <a:endParaRPr sz="700">
                <a:solidFill>
                  <a:srgbClr val="0E63F0"/>
                </a:solidFill>
                <a:latin typeface="Roboto"/>
                <a:ea typeface="Roboto"/>
                <a:cs typeface="Roboto"/>
                <a:sym typeface="Roboto"/>
              </a:endParaRPr>
            </a:p>
          </p:txBody>
        </p:sp>
        <p:sp>
          <p:nvSpPr>
            <p:cNvPr id="103" name="Google Shape;103;p19"/>
            <p:cNvSpPr txBox="1"/>
            <p:nvPr/>
          </p:nvSpPr>
          <p:spPr>
            <a:xfrm>
              <a:off x="8242754"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E63F0"/>
                  </a:solidFill>
                  <a:latin typeface="Roboto"/>
                  <a:ea typeface="Roboto"/>
                  <a:cs typeface="Roboto"/>
                  <a:sym typeface="Roboto"/>
                </a:rPr>
                <a:t>W4</a:t>
              </a:r>
              <a:endParaRPr sz="700">
                <a:solidFill>
                  <a:srgbClr val="0E63F0"/>
                </a:solidFill>
                <a:latin typeface="Roboto"/>
                <a:ea typeface="Roboto"/>
                <a:cs typeface="Roboto"/>
                <a:sym typeface="Roboto"/>
              </a:endParaRPr>
            </a:p>
          </p:txBody>
        </p:sp>
        <p:cxnSp>
          <p:nvCxnSpPr>
            <p:cNvPr id="104" name="Google Shape;104;p19"/>
            <p:cNvCxnSpPr/>
            <p:nvPr/>
          </p:nvCxnSpPr>
          <p:spPr>
            <a:xfrm rot="10800000">
              <a:off x="7130075" y="2506700"/>
              <a:ext cx="0" cy="1848600"/>
            </a:xfrm>
            <a:prstGeom prst="straightConnector1">
              <a:avLst/>
            </a:prstGeom>
            <a:noFill/>
            <a:ln w="9525" cap="flat" cmpd="sng">
              <a:solidFill>
                <a:srgbClr val="0E63F0"/>
              </a:solidFill>
              <a:prstDash val="dot"/>
              <a:round/>
              <a:headEnd type="none" w="sm" len="sm"/>
              <a:tailEnd type="none" w="sm" len="sm"/>
            </a:ln>
          </p:spPr>
        </p:cxnSp>
        <p:cxnSp>
          <p:nvCxnSpPr>
            <p:cNvPr id="105" name="Google Shape;105;p19"/>
            <p:cNvCxnSpPr/>
            <p:nvPr/>
          </p:nvCxnSpPr>
          <p:spPr>
            <a:xfrm rot="10800000">
              <a:off x="7640787" y="2506700"/>
              <a:ext cx="0" cy="1848600"/>
            </a:xfrm>
            <a:prstGeom prst="straightConnector1">
              <a:avLst/>
            </a:prstGeom>
            <a:noFill/>
            <a:ln w="9525" cap="flat" cmpd="sng">
              <a:solidFill>
                <a:srgbClr val="0E63F0"/>
              </a:solidFill>
              <a:prstDash val="dot"/>
              <a:round/>
              <a:headEnd type="none" w="sm" len="sm"/>
              <a:tailEnd type="none" w="sm" len="sm"/>
            </a:ln>
          </p:spPr>
        </p:cxnSp>
        <p:cxnSp>
          <p:nvCxnSpPr>
            <p:cNvPr id="106" name="Google Shape;106;p19"/>
            <p:cNvCxnSpPr/>
            <p:nvPr/>
          </p:nvCxnSpPr>
          <p:spPr>
            <a:xfrm rot="10800000">
              <a:off x="8151500" y="2506700"/>
              <a:ext cx="0" cy="1848600"/>
            </a:xfrm>
            <a:prstGeom prst="straightConnector1">
              <a:avLst/>
            </a:prstGeom>
            <a:noFill/>
            <a:ln w="9525" cap="flat" cmpd="sng">
              <a:solidFill>
                <a:srgbClr val="0E63F0"/>
              </a:solidFill>
              <a:prstDash val="dot"/>
              <a:round/>
              <a:headEnd type="none" w="sm" len="sm"/>
              <a:tailEnd type="none" w="sm" len="sm"/>
            </a:ln>
          </p:spPr>
        </p:cxnSp>
      </p:grpSp>
      <p:grpSp>
        <p:nvGrpSpPr>
          <p:cNvPr id="107" name="Google Shape;107;p19"/>
          <p:cNvGrpSpPr/>
          <p:nvPr/>
        </p:nvGrpSpPr>
        <p:grpSpPr>
          <a:xfrm>
            <a:off x="4572350" y="1431525"/>
            <a:ext cx="2043900" cy="2927725"/>
            <a:chOff x="4572350" y="1431525"/>
            <a:chExt cx="2043900" cy="2927725"/>
          </a:xfrm>
        </p:grpSpPr>
        <p:sp>
          <p:nvSpPr>
            <p:cNvPr id="108" name="Google Shape;108;p19"/>
            <p:cNvSpPr/>
            <p:nvPr/>
          </p:nvSpPr>
          <p:spPr>
            <a:xfrm>
              <a:off x="4572350" y="1431550"/>
              <a:ext cx="2043900" cy="2927700"/>
            </a:xfrm>
            <a:prstGeom prst="rect">
              <a:avLst/>
            </a:prstGeom>
            <a:noFill/>
            <a:ln w="9525" cap="flat" cmpd="sng">
              <a:solidFill>
                <a:srgbClr val="0D5CD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9"/>
            <p:cNvSpPr/>
            <p:nvPr/>
          </p:nvSpPr>
          <p:spPr>
            <a:xfrm rot="10800000" flipH="1">
              <a:off x="4572350" y="1431525"/>
              <a:ext cx="2043900" cy="126900"/>
            </a:xfrm>
            <a:prstGeom prst="rect">
              <a:avLst/>
            </a:prstGeom>
            <a:solidFill>
              <a:srgbClr val="0D5C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9"/>
            <p:cNvSpPr txBox="1"/>
            <p:nvPr/>
          </p:nvSpPr>
          <p:spPr>
            <a:xfrm>
              <a:off x="4572350" y="1558425"/>
              <a:ext cx="804600" cy="792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4200" b="1">
                  <a:solidFill>
                    <a:srgbClr val="0D5CDF"/>
                  </a:solidFill>
                  <a:latin typeface="Roboto"/>
                  <a:ea typeface="Roboto"/>
                  <a:cs typeface="Roboto"/>
                  <a:sym typeface="Roboto"/>
                </a:rPr>
                <a:t>03</a:t>
              </a:r>
              <a:endParaRPr sz="4200" b="1">
                <a:solidFill>
                  <a:srgbClr val="0D5CDF"/>
                </a:solidFill>
                <a:latin typeface="Roboto"/>
                <a:ea typeface="Roboto"/>
                <a:cs typeface="Roboto"/>
                <a:sym typeface="Roboto"/>
              </a:endParaRPr>
            </a:p>
          </p:txBody>
        </p:sp>
        <p:sp>
          <p:nvSpPr>
            <p:cNvPr id="111" name="Google Shape;111;p19"/>
            <p:cNvSpPr txBox="1"/>
            <p:nvPr/>
          </p:nvSpPr>
          <p:spPr>
            <a:xfrm>
              <a:off x="4637893"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D5CDF"/>
                  </a:solidFill>
                  <a:latin typeface="Roboto"/>
                  <a:ea typeface="Roboto"/>
                  <a:cs typeface="Roboto"/>
                  <a:sym typeface="Roboto"/>
                </a:rPr>
                <a:t>W1</a:t>
              </a:r>
              <a:endParaRPr sz="700">
                <a:solidFill>
                  <a:srgbClr val="0D5CDF"/>
                </a:solidFill>
                <a:latin typeface="Roboto"/>
                <a:ea typeface="Roboto"/>
                <a:cs typeface="Roboto"/>
                <a:sym typeface="Roboto"/>
              </a:endParaRPr>
            </a:p>
          </p:txBody>
        </p:sp>
        <p:sp>
          <p:nvSpPr>
            <p:cNvPr id="112" name="Google Shape;112;p19"/>
            <p:cNvSpPr txBox="1"/>
            <p:nvPr/>
          </p:nvSpPr>
          <p:spPr>
            <a:xfrm>
              <a:off x="5166000"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D5CDF"/>
                  </a:solidFill>
                  <a:latin typeface="Roboto"/>
                  <a:ea typeface="Roboto"/>
                  <a:cs typeface="Roboto"/>
                  <a:sym typeface="Roboto"/>
                </a:rPr>
                <a:t>W2</a:t>
              </a:r>
              <a:endParaRPr sz="700">
                <a:solidFill>
                  <a:srgbClr val="0D5CDF"/>
                </a:solidFill>
                <a:latin typeface="Roboto"/>
                <a:ea typeface="Roboto"/>
                <a:cs typeface="Roboto"/>
                <a:sym typeface="Roboto"/>
              </a:endParaRPr>
            </a:p>
          </p:txBody>
        </p:sp>
        <p:sp>
          <p:nvSpPr>
            <p:cNvPr id="113" name="Google Shape;113;p19"/>
            <p:cNvSpPr txBox="1"/>
            <p:nvPr/>
          </p:nvSpPr>
          <p:spPr>
            <a:xfrm>
              <a:off x="5661505"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D5CDF"/>
                  </a:solidFill>
                  <a:latin typeface="Roboto"/>
                  <a:ea typeface="Roboto"/>
                  <a:cs typeface="Roboto"/>
                  <a:sym typeface="Roboto"/>
                </a:rPr>
                <a:t>W3</a:t>
              </a:r>
              <a:endParaRPr sz="700">
                <a:solidFill>
                  <a:srgbClr val="0D5CDF"/>
                </a:solidFill>
                <a:latin typeface="Roboto"/>
                <a:ea typeface="Roboto"/>
                <a:cs typeface="Roboto"/>
                <a:sym typeface="Roboto"/>
              </a:endParaRPr>
            </a:p>
          </p:txBody>
        </p:sp>
        <p:sp>
          <p:nvSpPr>
            <p:cNvPr id="114" name="Google Shape;114;p19"/>
            <p:cNvSpPr txBox="1"/>
            <p:nvPr/>
          </p:nvSpPr>
          <p:spPr>
            <a:xfrm>
              <a:off x="6198504"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D5CDF"/>
                  </a:solidFill>
                  <a:latin typeface="Roboto"/>
                  <a:ea typeface="Roboto"/>
                  <a:cs typeface="Roboto"/>
                  <a:sym typeface="Roboto"/>
                </a:rPr>
                <a:t>W4</a:t>
              </a:r>
              <a:endParaRPr sz="700">
                <a:solidFill>
                  <a:srgbClr val="0D5CDF"/>
                </a:solidFill>
                <a:latin typeface="Roboto"/>
                <a:ea typeface="Roboto"/>
                <a:cs typeface="Roboto"/>
                <a:sym typeface="Roboto"/>
              </a:endParaRPr>
            </a:p>
          </p:txBody>
        </p:sp>
        <p:cxnSp>
          <p:nvCxnSpPr>
            <p:cNvPr id="115" name="Google Shape;115;p19"/>
            <p:cNvCxnSpPr/>
            <p:nvPr/>
          </p:nvCxnSpPr>
          <p:spPr>
            <a:xfrm rot="10800000">
              <a:off x="5085825" y="2506700"/>
              <a:ext cx="0" cy="1848600"/>
            </a:xfrm>
            <a:prstGeom prst="straightConnector1">
              <a:avLst/>
            </a:prstGeom>
            <a:noFill/>
            <a:ln w="9525" cap="flat" cmpd="sng">
              <a:solidFill>
                <a:srgbClr val="0D5CDF"/>
              </a:solidFill>
              <a:prstDash val="dot"/>
              <a:round/>
              <a:headEnd type="none" w="sm" len="sm"/>
              <a:tailEnd type="none" w="sm" len="sm"/>
            </a:ln>
          </p:spPr>
        </p:cxnSp>
        <p:cxnSp>
          <p:nvCxnSpPr>
            <p:cNvPr id="116" name="Google Shape;116;p19"/>
            <p:cNvCxnSpPr/>
            <p:nvPr/>
          </p:nvCxnSpPr>
          <p:spPr>
            <a:xfrm rot="10800000">
              <a:off x="5596537" y="2506700"/>
              <a:ext cx="0" cy="1848600"/>
            </a:xfrm>
            <a:prstGeom prst="straightConnector1">
              <a:avLst/>
            </a:prstGeom>
            <a:noFill/>
            <a:ln w="9525" cap="flat" cmpd="sng">
              <a:solidFill>
                <a:srgbClr val="0D5CDF"/>
              </a:solidFill>
              <a:prstDash val="dot"/>
              <a:round/>
              <a:headEnd type="none" w="sm" len="sm"/>
              <a:tailEnd type="none" w="sm" len="sm"/>
            </a:ln>
          </p:spPr>
        </p:cxnSp>
        <p:cxnSp>
          <p:nvCxnSpPr>
            <p:cNvPr id="117" name="Google Shape;117;p19"/>
            <p:cNvCxnSpPr/>
            <p:nvPr/>
          </p:nvCxnSpPr>
          <p:spPr>
            <a:xfrm rot="10800000">
              <a:off x="6107250" y="2506700"/>
              <a:ext cx="0" cy="1848600"/>
            </a:xfrm>
            <a:prstGeom prst="straightConnector1">
              <a:avLst/>
            </a:prstGeom>
            <a:noFill/>
            <a:ln w="9525" cap="flat" cmpd="sng">
              <a:solidFill>
                <a:srgbClr val="0D5CDF"/>
              </a:solidFill>
              <a:prstDash val="dot"/>
              <a:round/>
              <a:headEnd type="none" w="sm" len="sm"/>
              <a:tailEnd type="none" w="sm" len="sm"/>
            </a:ln>
          </p:spPr>
        </p:cxnSp>
      </p:grpSp>
      <p:grpSp>
        <p:nvGrpSpPr>
          <p:cNvPr id="118" name="Google Shape;118;p19"/>
          <p:cNvGrpSpPr/>
          <p:nvPr/>
        </p:nvGrpSpPr>
        <p:grpSpPr>
          <a:xfrm>
            <a:off x="2528100" y="1431525"/>
            <a:ext cx="2043900" cy="2927725"/>
            <a:chOff x="2528100" y="1431525"/>
            <a:chExt cx="2043900" cy="2927725"/>
          </a:xfrm>
        </p:grpSpPr>
        <p:sp>
          <p:nvSpPr>
            <p:cNvPr id="119" name="Google Shape;119;p19"/>
            <p:cNvSpPr/>
            <p:nvPr/>
          </p:nvSpPr>
          <p:spPr>
            <a:xfrm>
              <a:off x="2528100" y="1431550"/>
              <a:ext cx="2043900" cy="2927700"/>
            </a:xfrm>
            <a:prstGeom prst="rect">
              <a:avLst/>
            </a:prstGeom>
            <a:noFill/>
            <a:ln w="9525" cap="flat" cmpd="sng">
              <a:solidFill>
                <a:srgbClr val="0C57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9"/>
            <p:cNvSpPr/>
            <p:nvPr/>
          </p:nvSpPr>
          <p:spPr>
            <a:xfrm rot="10800000" flipH="1">
              <a:off x="2528100" y="1431525"/>
              <a:ext cx="2043900" cy="126900"/>
            </a:xfrm>
            <a:prstGeom prst="rect">
              <a:avLst/>
            </a:prstGeom>
            <a:solidFill>
              <a:srgbClr val="0C5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9"/>
            <p:cNvSpPr txBox="1"/>
            <p:nvPr/>
          </p:nvSpPr>
          <p:spPr>
            <a:xfrm>
              <a:off x="2528100" y="1558425"/>
              <a:ext cx="804600" cy="792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4200" b="1">
                  <a:solidFill>
                    <a:srgbClr val="0C57D3"/>
                  </a:solidFill>
                  <a:latin typeface="Roboto"/>
                  <a:ea typeface="Roboto"/>
                  <a:cs typeface="Roboto"/>
                  <a:sym typeface="Roboto"/>
                </a:rPr>
                <a:t>02</a:t>
              </a:r>
              <a:endParaRPr sz="4200" b="1">
                <a:solidFill>
                  <a:srgbClr val="0C57D3"/>
                </a:solidFill>
                <a:latin typeface="Roboto"/>
                <a:ea typeface="Roboto"/>
                <a:cs typeface="Roboto"/>
                <a:sym typeface="Roboto"/>
              </a:endParaRPr>
            </a:p>
          </p:txBody>
        </p:sp>
        <p:sp>
          <p:nvSpPr>
            <p:cNvPr id="122" name="Google Shape;122;p19"/>
            <p:cNvSpPr txBox="1"/>
            <p:nvPr/>
          </p:nvSpPr>
          <p:spPr>
            <a:xfrm>
              <a:off x="2593643"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C57D3"/>
                  </a:solidFill>
                  <a:latin typeface="Roboto"/>
                  <a:ea typeface="Roboto"/>
                  <a:cs typeface="Roboto"/>
                  <a:sym typeface="Roboto"/>
                </a:rPr>
                <a:t>W1</a:t>
              </a:r>
              <a:endParaRPr sz="700">
                <a:solidFill>
                  <a:srgbClr val="0C57D3"/>
                </a:solidFill>
                <a:latin typeface="Roboto"/>
                <a:ea typeface="Roboto"/>
                <a:cs typeface="Roboto"/>
                <a:sym typeface="Roboto"/>
              </a:endParaRPr>
            </a:p>
          </p:txBody>
        </p:sp>
        <p:sp>
          <p:nvSpPr>
            <p:cNvPr id="123" name="Google Shape;123;p19"/>
            <p:cNvSpPr txBox="1"/>
            <p:nvPr/>
          </p:nvSpPr>
          <p:spPr>
            <a:xfrm>
              <a:off x="3121750"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C57D3"/>
                  </a:solidFill>
                  <a:latin typeface="Roboto"/>
                  <a:ea typeface="Roboto"/>
                  <a:cs typeface="Roboto"/>
                  <a:sym typeface="Roboto"/>
                </a:rPr>
                <a:t>W2</a:t>
              </a:r>
              <a:endParaRPr sz="700">
                <a:solidFill>
                  <a:srgbClr val="0C57D3"/>
                </a:solidFill>
                <a:latin typeface="Roboto"/>
                <a:ea typeface="Roboto"/>
                <a:cs typeface="Roboto"/>
                <a:sym typeface="Roboto"/>
              </a:endParaRPr>
            </a:p>
          </p:txBody>
        </p:sp>
        <p:sp>
          <p:nvSpPr>
            <p:cNvPr id="124" name="Google Shape;124;p19"/>
            <p:cNvSpPr txBox="1"/>
            <p:nvPr/>
          </p:nvSpPr>
          <p:spPr>
            <a:xfrm>
              <a:off x="3617255"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C57D3"/>
                  </a:solidFill>
                  <a:latin typeface="Roboto"/>
                  <a:ea typeface="Roboto"/>
                  <a:cs typeface="Roboto"/>
                  <a:sym typeface="Roboto"/>
                </a:rPr>
                <a:t>W3</a:t>
              </a:r>
              <a:endParaRPr sz="700">
                <a:solidFill>
                  <a:srgbClr val="0C57D3"/>
                </a:solidFill>
                <a:latin typeface="Roboto"/>
                <a:ea typeface="Roboto"/>
                <a:cs typeface="Roboto"/>
                <a:sym typeface="Roboto"/>
              </a:endParaRPr>
            </a:p>
          </p:txBody>
        </p:sp>
        <p:sp>
          <p:nvSpPr>
            <p:cNvPr id="125" name="Google Shape;125;p19"/>
            <p:cNvSpPr txBox="1"/>
            <p:nvPr/>
          </p:nvSpPr>
          <p:spPr>
            <a:xfrm>
              <a:off x="4154254" y="2506856"/>
              <a:ext cx="352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C57D3"/>
                  </a:solidFill>
                  <a:latin typeface="Roboto"/>
                  <a:ea typeface="Roboto"/>
                  <a:cs typeface="Roboto"/>
                  <a:sym typeface="Roboto"/>
                </a:rPr>
                <a:t>W4</a:t>
              </a:r>
              <a:endParaRPr sz="700">
                <a:solidFill>
                  <a:srgbClr val="0C57D3"/>
                </a:solidFill>
                <a:latin typeface="Roboto"/>
                <a:ea typeface="Roboto"/>
                <a:cs typeface="Roboto"/>
                <a:sym typeface="Roboto"/>
              </a:endParaRPr>
            </a:p>
          </p:txBody>
        </p:sp>
        <p:cxnSp>
          <p:nvCxnSpPr>
            <p:cNvPr id="126" name="Google Shape;126;p19"/>
            <p:cNvCxnSpPr/>
            <p:nvPr/>
          </p:nvCxnSpPr>
          <p:spPr>
            <a:xfrm rot="10800000">
              <a:off x="3041575" y="2507000"/>
              <a:ext cx="0" cy="1848300"/>
            </a:xfrm>
            <a:prstGeom prst="straightConnector1">
              <a:avLst/>
            </a:prstGeom>
            <a:noFill/>
            <a:ln w="9525" cap="flat" cmpd="sng">
              <a:solidFill>
                <a:srgbClr val="0C57D3"/>
              </a:solidFill>
              <a:prstDash val="dot"/>
              <a:round/>
              <a:headEnd type="none" w="sm" len="sm"/>
              <a:tailEnd type="none" w="sm" len="sm"/>
            </a:ln>
          </p:spPr>
        </p:cxnSp>
        <p:cxnSp>
          <p:nvCxnSpPr>
            <p:cNvPr id="127" name="Google Shape;127;p19"/>
            <p:cNvCxnSpPr/>
            <p:nvPr/>
          </p:nvCxnSpPr>
          <p:spPr>
            <a:xfrm rot="10800000">
              <a:off x="3552287" y="2507000"/>
              <a:ext cx="0" cy="1848300"/>
            </a:xfrm>
            <a:prstGeom prst="straightConnector1">
              <a:avLst/>
            </a:prstGeom>
            <a:noFill/>
            <a:ln w="9525" cap="flat" cmpd="sng">
              <a:solidFill>
                <a:srgbClr val="0C57D3"/>
              </a:solidFill>
              <a:prstDash val="dot"/>
              <a:round/>
              <a:headEnd type="none" w="sm" len="sm"/>
              <a:tailEnd type="none" w="sm" len="sm"/>
            </a:ln>
          </p:spPr>
        </p:cxnSp>
        <p:cxnSp>
          <p:nvCxnSpPr>
            <p:cNvPr id="128" name="Google Shape;128;p19"/>
            <p:cNvCxnSpPr/>
            <p:nvPr/>
          </p:nvCxnSpPr>
          <p:spPr>
            <a:xfrm rot="10800000">
              <a:off x="4063000" y="2507000"/>
              <a:ext cx="0" cy="1848300"/>
            </a:xfrm>
            <a:prstGeom prst="straightConnector1">
              <a:avLst/>
            </a:prstGeom>
            <a:noFill/>
            <a:ln w="9525" cap="flat" cmpd="sng">
              <a:solidFill>
                <a:srgbClr val="0C57D3"/>
              </a:solidFill>
              <a:prstDash val="dot"/>
              <a:round/>
              <a:headEnd type="none" w="sm" len="sm"/>
              <a:tailEnd type="none" w="sm" len="sm"/>
            </a:ln>
          </p:spPr>
        </p:cxnSp>
      </p:grpSp>
      <p:grpSp>
        <p:nvGrpSpPr>
          <p:cNvPr id="129" name="Google Shape;129;p19"/>
          <p:cNvGrpSpPr/>
          <p:nvPr/>
        </p:nvGrpSpPr>
        <p:grpSpPr>
          <a:xfrm>
            <a:off x="484200" y="1431525"/>
            <a:ext cx="2043900" cy="2927725"/>
            <a:chOff x="3975900" y="1431525"/>
            <a:chExt cx="2043900" cy="2927725"/>
          </a:xfrm>
        </p:grpSpPr>
        <p:sp>
          <p:nvSpPr>
            <p:cNvPr id="130" name="Google Shape;130;p19"/>
            <p:cNvSpPr/>
            <p:nvPr/>
          </p:nvSpPr>
          <p:spPr>
            <a:xfrm>
              <a:off x="3975900" y="1431550"/>
              <a:ext cx="2043900" cy="2927700"/>
            </a:xfrm>
            <a:prstGeom prst="rect">
              <a:avLst/>
            </a:prstGeom>
            <a:noFill/>
            <a:ln w="9525" cap="flat" cmpd="sng">
              <a:solidFill>
                <a:srgbClr val="0942A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9"/>
            <p:cNvSpPr/>
            <p:nvPr/>
          </p:nvSpPr>
          <p:spPr>
            <a:xfrm rot="10800000" flipH="1">
              <a:off x="3975900" y="1431525"/>
              <a:ext cx="2043900" cy="126900"/>
            </a:xfrm>
            <a:prstGeom prst="rect">
              <a:avLst/>
            </a:prstGeom>
            <a:solidFill>
              <a:srgbClr val="094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9"/>
            <p:cNvSpPr txBox="1"/>
            <p:nvPr/>
          </p:nvSpPr>
          <p:spPr>
            <a:xfrm>
              <a:off x="3975900" y="1558425"/>
              <a:ext cx="804600" cy="792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4200" b="1">
                  <a:solidFill>
                    <a:srgbClr val="0942A1"/>
                  </a:solidFill>
                  <a:latin typeface="Roboto"/>
                  <a:ea typeface="Roboto"/>
                  <a:cs typeface="Roboto"/>
                  <a:sym typeface="Roboto"/>
                </a:rPr>
                <a:t>01</a:t>
              </a:r>
              <a:endParaRPr sz="4200" b="1">
                <a:solidFill>
                  <a:srgbClr val="0942A1"/>
                </a:solidFill>
                <a:latin typeface="Roboto"/>
                <a:ea typeface="Roboto"/>
                <a:cs typeface="Roboto"/>
                <a:sym typeface="Roboto"/>
              </a:endParaRPr>
            </a:p>
          </p:txBody>
        </p:sp>
        <p:sp>
          <p:nvSpPr>
            <p:cNvPr id="133" name="Google Shape;133;p19"/>
            <p:cNvSpPr txBox="1"/>
            <p:nvPr/>
          </p:nvSpPr>
          <p:spPr>
            <a:xfrm>
              <a:off x="4098775" y="2506850"/>
              <a:ext cx="331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942A1"/>
                  </a:solidFill>
                  <a:latin typeface="Roboto"/>
                  <a:ea typeface="Roboto"/>
                  <a:cs typeface="Roboto"/>
                  <a:sym typeface="Roboto"/>
                </a:rPr>
                <a:t>W1</a:t>
              </a:r>
              <a:endParaRPr sz="700">
                <a:solidFill>
                  <a:srgbClr val="0942A1"/>
                </a:solidFill>
                <a:latin typeface="Roboto"/>
                <a:ea typeface="Roboto"/>
                <a:cs typeface="Roboto"/>
                <a:sym typeface="Roboto"/>
              </a:endParaRPr>
            </a:p>
          </p:txBody>
        </p:sp>
        <p:sp>
          <p:nvSpPr>
            <p:cNvPr id="134" name="Google Shape;134;p19"/>
            <p:cNvSpPr txBox="1"/>
            <p:nvPr/>
          </p:nvSpPr>
          <p:spPr>
            <a:xfrm>
              <a:off x="4595225" y="2506850"/>
              <a:ext cx="331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942A1"/>
                  </a:solidFill>
                  <a:latin typeface="Roboto"/>
                  <a:ea typeface="Roboto"/>
                  <a:cs typeface="Roboto"/>
                  <a:sym typeface="Roboto"/>
                </a:rPr>
                <a:t>W2</a:t>
              </a:r>
              <a:endParaRPr sz="700">
                <a:solidFill>
                  <a:srgbClr val="0942A1"/>
                </a:solidFill>
                <a:latin typeface="Roboto"/>
                <a:ea typeface="Roboto"/>
                <a:cs typeface="Roboto"/>
                <a:sym typeface="Roboto"/>
              </a:endParaRPr>
            </a:p>
          </p:txBody>
        </p:sp>
        <p:sp>
          <p:nvSpPr>
            <p:cNvPr id="135" name="Google Shape;135;p19"/>
            <p:cNvSpPr txBox="1"/>
            <p:nvPr/>
          </p:nvSpPr>
          <p:spPr>
            <a:xfrm>
              <a:off x="5061028" y="2506850"/>
              <a:ext cx="331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942A1"/>
                  </a:solidFill>
                  <a:latin typeface="Roboto"/>
                  <a:ea typeface="Roboto"/>
                  <a:cs typeface="Roboto"/>
                  <a:sym typeface="Roboto"/>
                </a:rPr>
                <a:t>W3</a:t>
              </a:r>
              <a:endParaRPr sz="700">
                <a:solidFill>
                  <a:srgbClr val="0942A1"/>
                </a:solidFill>
                <a:latin typeface="Roboto"/>
                <a:ea typeface="Roboto"/>
                <a:cs typeface="Roboto"/>
                <a:sym typeface="Roboto"/>
              </a:endParaRPr>
            </a:p>
          </p:txBody>
        </p:sp>
        <p:sp>
          <p:nvSpPr>
            <p:cNvPr id="136" name="Google Shape;136;p19"/>
            <p:cNvSpPr txBox="1"/>
            <p:nvPr/>
          </p:nvSpPr>
          <p:spPr>
            <a:xfrm>
              <a:off x="5565837" y="2506850"/>
              <a:ext cx="331200" cy="178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00">
                  <a:solidFill>
                    <a:srgbClr val="0942A1"/>
                  </a:solidFill>
                  <a:latin typeface="Roboto"/>
                  <a:ea typeface="Roboto"/>
                  <a:cs typeface="Roboto"/>
                  <a:sym typeface="Roboto"/>
                </a:rPr>
                <a:t>W4</a:t>
              </a:r>
              <a:endParaRPr sz="700">
                <a:solidFill>
                  <a:srgbClr val="0942A1"/>
                </a:solidFill>
                <a:latin typeface="Roboto"/>
                <a:ea typeface="Roboto"/>
                <a:cs typeface="Roboto"/>
                <a:sym typeface="Roboto"/>
              </a:endParaRPr>
            </a:p>
          </p:txBody>
        </p:sp>
        <p:cxnSp>
          <p:nvCxnSpPr>
            <p:cNvPr id="137" name="Google Shape;137;p19"/>
            <p:cNvCxnSpPr/>
            <p:nvPr/>
          </p:nvCxnSpPr>
          <p:spPr>
            <a:xfrm rot="10800000">
              <a:off x="4489375" y="2507000"/>
              <a:ext cx="0" cy="1848300"/>
            </a:xfrm>
            <a:prstGeom prst="straightConnector1">
              <a:avLst/>
            </a:prstGeom>
            <a:noFill/>
            <a:ln w="9525" cap="flat" cmpd="sng">
              <a:solidFill>
                <a:srgbClr val="0942A1"/>
              </a:solidFill>
              <a:prstDash val="dot"/>
              <a:round/>
              <a:headEnd type="none" w="sm" len="sm"/>
              <a:tailEnd type="none" w="sm" len="sm"/>
            </a:ln>
          </p:spPr>
        </p:cxnSp>
        <p:cxnSp>
          <p:nvCxnSpPr>
            <p:cNvPr id="138" name="Google Shape;138;p19"/>
            <p:cNvCxnSpPr/>
            <p:nvPr/>
          </p:nvCxnSpPr>
          <p:spPr>
            <a:xfrm rot="10800000">
              <a:off x="5000087" y="2507000"/>
              <a:ext cx="0" cy="1848300"/>
            </a:xfrm>
            <a:prstGeom prst="straightConnector1">
              <a:avLst/>
            </a:prstGeom>
            <a:noFill/>
            <a:ln w="9525" cap="flat" cmpd="sng">
              <a:solidFill>
                <a:srgbClr val="0942A1"/>
              </a:solidFill>
              <a:prstDash val="dot"/>
              <a:round/>
              <a:headEnd type="none" w="sm" len="sm"/>
              <a:tailEnd type="none" w="sm" len="sm"/>
            </a:ln>
          </p:spPr>
        </p:cxnSp>
        <p:cxnSp>
          <p:nvCxnSpPr>
            <p:cNvPr id="139" name="Google Shape;139;p19"/>
            <p:cNvCxnSpPr/>
            <p:nvPr/>
          </p:nvCxnSpPr>
          <p:spPr>
            <a:xfrm rot="10800000">
              <a:off x="5510800" y="2507000"/>
              <a:ext cx="0" cy="1848300"/>
            </a:xfrm>
            <a:prstGeom prst="straightConnector1">
              <a:avLst/>
            </a:prstGeom>
            <a:noFill/>
            <a:ln w="9525" cap="flat" cmpd="sng">
              <a:solidFill>
                <a:srgbClr val="0942A1"/>
              </a:solidFill>
              <a:prstDash val="dot"/>
              <a:round/>
              <a:headEnd type="none" w="sm" len="sm"/>
              <a:tailEnd type="none" w="sm" len="sm"/>
            </a:ln>
          </p:spPr>
        </p:cxnSp>
      </p:grpSp>
      <p:sp>
        <p:nvSpPr>
          <p:cNvPr id="140" name="Google Shape;140;p19"/>
          <p:cNvSpPr/>
          <p:nvPr/>
        </p:nvSpPr>
        <p:spPr>
          <a:xfrm>
            <a:off x="479725" y="2743093"/>
            <a:ext cx="3065400" cy="207300"/>
          </a:xfrm>
          <a:prstGeom prst="rect">
            <a:avLst/>
          </a:prstGeom>
          <a:solidFill>
            <a:srgbClr val="094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700">
                <a:solidFill>
                  <a:srgbClr val="FFFFFF"/>
                </a:solidFill>
                <a:latin typeface="Roboto"/>
                <a:ea typeface="Roboto"/>
                <a:cs typeface="Roboto"/>
                <a:sym typeface="Roboto"/>
              </a:rPr>
              <a:t>Complete Systematic Literature Review</a:t>
            </a:r>
            <a:endParaRPr sz="700">
              <a:solidFill>
                <a:srgbClr val="FFFFFF"/>
              </a:solidFill>
              <a:latin typeface="Roboto"/>
              <a:ea typeface="Roboto"/>
              <a:cs typeface="Roboto"/>
              <a:sym typeface="Roboto"/>
            </a:endParaRPr>
          </a:p>
        </p:txBody>
      </p:sp>
      <p:sp>
        <p:nvSpPr>
          <p:cNvPr id="141" name="Google Shape;141;p19"/>
          <p:cNvSpPr/>
          <p:nvPr/>
        </p:nvSpPr>
        <p:spPr>
          <a:xfrm>
            <a:off x="1500706" y="3066322"/>
            <a:ext cx="3065400" cy="207300"/>
          </a:xfrm>
          <a:prstGeom prst="rect">
            <a:avLst/>
          </a:prstGeom>
          <a:solidFill>
            <a:srgbClr val="094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700">
                <a:solidFill>
                  <a:srgbClr val="FFFFFF"/>
                </a:solidFill>
                <a:latin typeface="Roboto"/>
                <a:ea typeface="Roboto"/>
                <a:cs typeface="Roboto"/>
                <a:sym typeface="Roboto"/>
              </a:rPr>
              <a:t>Begin conceptual designing </a:t>
            </a:r>
            <a:endParaRPr sz="700">
              <a:solidFill>
                <a:srgbClr val="FFFFFF"/>
              </a:solidFill>
              <a:latin typeface="Roboto"/>
              <a:ea typeface="Roboto"/>
              <a:cs typeface="Roboto"/>
              <a:sym typeface="Roboto"/>
            </a:endParaRPr>
          </a:p>
        </p:txBody>
      </p:sp>
      <p:sp>
        <p:nvSpPr>
          <p:cNvPr id="142" name="Google Shape;142;p19"/>
          <p:cNvSpPr/>
          <p:nvPr/>
        </p:nvSpPr>
        <p:spPr>
          <a:xfrm>
            <a:off x="4573824" y="3712781"/>
            <a:ext cx="4092900" cy="207300"/>
          </a:xfrm>
          <a:prstGeom prst="rect">
            <a:avLst/>
          </a:prstGeom>
          <a:solidFill>
            <a:srgbClr val="0D5C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700">
                <a:solidFill>
                  <a:srgbClr val="FFFFFF"/>
                </a:solidFill>
                <a:latin typeface="Roboto"/>
                <a:ea typeface="Roboto"/>
                <a:cs typeface="Roboto"/>
                <a:sym typeface="Roboto"/>
              </a:rPr>
              <a:t>Interpret results, derive prioritized recommendations, and refine framework logic</a:t>
            </a:r>
            <a:endParaRPr sz="700">
              <a:solidFill>
                <a:srgbClr val="FFFFFF"/>
              </a:solidFill>
              <a:latin typeface="Roboto"/>
              <a:ea typeface="Roboto"/>
              <a:cs typeface="Roboto"/>
              <a:sym typeface="Roboto"/>
            </a:endParaRPr>
          </a:p>
        </p:txBody>
      </p:sp>
      <p:sp>
        <p:nvSpPr>
          <p:cNvPr id="143" name="Google Shape;143;p19"/>
          <p:cNvSpPr/>
          <p:nvPr/>
        </p:nvSpPr>
        <p:spPr>
          <a:xfrm>
            <a:off x="6622500" y="4036010"/>
            <a:ext cx="2043900" cy="207300"/>
          </a:xfrm>
          <a:prstGeom prst="rect">
            <a:avLst/>
          </a:prstGeom>
          <a:solidFill>
            <a:srgbClr val="0E63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700">
                <a:solidFill>
                  <a:srgbClr val="FFFFFF"/>
                </a:solidFill>
                <a:latin typeface="Roboto"/>
                <a:ea typeface="Roboto"/>
                <a:cs typeface="Roboto"/>
                <a:sym typeface="Roboto"/>
              </a:rPr>
              <a:t>Initiate and complete the dissertation draft</a:t>
            </a:r>
            <a:endParaRPr sz="700">
              <a:solidFill>
                <a:srgbClr val="FFFFFF"/>
              </a:solidFill>
              <a:latin typeface="Roboto"/>
              <a:ea typeface="Roboto"/>
              <a:cs typeface="Roboto"/>
              <a:sym typeface="Roboto"/>
            </a:endParaRPr>
          </a:p>
        </p:txBody>
      </p:sp>
      <p:sp>
        <p:nvSpPr>
          <p:cNvPr id="144" name="Google Shape;144;p19"/>
          <p:cNvSpPr/>
          <p:nvPr/>
        </p:nvSpPr>
        <p:spPr>
          <a:xfrm>
            <a:off x="3552917" y="3389552"/>
            <a:ext cx="3065400" cy="207300"/>
          </a:xfrm>
          <a:prstGeom prst="rect">
            <a:avLst/>
          </a:prstGeom>
          <a:solidFill>
            <a:srgbClr val="0C5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700">
                <a:solidFill>
                  <a:srgbClr val="FFFFFF"/>
                </a:solidFill>
                <a:latin typeface="Roboto"/>
                <a:ea typeface="Roboto"/>
                <a:cs typeface="Roboto"/>
                <a:sym typeface="Roboto"/>
              </a:rPr>
              <a:t>Finalise framework &amp; develop structured scoring logic</a:t>
            </a:r>
            <a:endParaRPr sz="700">
              <a:solidFill>
                <a:srgbClr val="FFFFFF"/>
              </a:solidFill>
              <a:latin typeface="Roboto"/>
              <a:ea typeface="Roboto"/>
              <a:cs typeface="Roboto"/>
              <a:sym typeface="Roboto"/>
            </a:endParaRPr>
          </a:p>
        </p:txBody>
      </p:sp>
      <p:sp>
        <p:nvSpPr>
          <p:cNvPr id="145" name="Google Shape;145;p19"/>
          <p:cNvSpPr txBox="1"/>
          <p:nvPr/>
        </p:nvSpPr>
        <p:spPr>
          <a:xfrm>
            <a:off x="8132763" y="4387221"/>
            <a:ext cx="526800" cy="96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600">
                <a:solidFill>
                  <a:srgbClr val="307AF3"/>
                </a:solidFill>
                <a:latin typeface="Roboto"/>
                <a:ea typeface="Roboto"/>
                <a:cs typeface="Roboto"/>
                <a:sym typeface="Roboto"/>
              </a:rPr>
              <a:t>LOREM</a:t>
            </a:r>
            <a:endParaRPr>
              <a:solidFill>
                <a:srgbClr val="307AF3"/>
              </a:solidFill>
            </a:endParaRPr>
          </a:p>
        </p:txBody>
      </p:sp>
      <p:sp>
        <p:nvSpPr>
          <p:cNvPr id="146" name="Google Shape;146;p19"/>
          <p:cNvSpPr/>
          <p:nvPr/>
        </p:nvSpPr>
        <p:spPr>
          <a:xfrm>
            <a:off x="8130229" y="4403324"/>
            <a:ext cx="66300" cy="57600"/>
          </a:xfrm>
          <a:prstGeom prst="triangle">
            <a:avLst>
              <a:gd name="adj" fmla="val 50000"/>
            </a:avLst>
          </a:prstGeom>
          <a:solidFill>
            <a:srgbClr val="307A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9"/>
          <p:cNvSpPr/>
          <p:nvPr/>
        </p:nvSpPr>
        <p:spPr>
          <a:xfrm>
            <a:off x="1707179" y="2809239"/>
            <a:ext cx="66300" cy="57600"/>
          </a:xfrm>
          <a:prstGeom prst="triangle">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9"/>
          <p:cNvSpPr/>
          <p:nvPr/>
        </p:nvSpPr>
        <p:spPr>
          <a:xfrm>
            <a:off x="2746004" y="2809239"/>
            <a:ext cx="66300" cy="57600"/>
          </a:xfrm>
          <a:prstGeom prst="triangle">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0"/>
          <p:cNvSpPr txBox="1">
            <a:spLocks noGrp="1"/>
          </p:cNvSpPr>
          <p:nvPr>
            <p:ph type="title"/>
          </p:nvPr>
        </p:nvSpPr>
        <p:spPr>
          <a:xfrm>
            <a:off x="172175" y="286900"/>
            <a:ext cx="8668200" cy="572700"/>
          </a:xfrm>
          <a:prstGeom prst="rect">
            <a:avLst/>
          </a:prstGeom>
        </p:spPr>
        <p:txBody>
          <a:bodyPr spcFirstLastPara="1" wrap="square" lIns="91425" tIns="91425" rIns="91425" bIns="91425" anchor="t" anchorCtr="0">
            <a:normAutofit/>
          </a:bodyPr>
          <a:lstStyle/>
          <a:p>
            <a:pPr marL="0" lvl="0" indent="0" algn="just" rtl="0">
              <a:lnSpc>
                <a:spcPct val="115000"/>
              </a:lnSpc>
              <a:spcBef>
                <a:spcPts val="1800"/>
              </a:spcBef>
              <a:spcAft>
                <a:spcPts val="400"/>
              </a:spcAft>
              <a:buClr>
                <a:schemeClr val="dk1"/>
              </a:buClr>
              <a:buSzPts val="1100"/>
              <a:buFont typeface="Arial"/>
              <a:buNone/>
            </a:pPr>
            <a:r>
              <a:rPr lang="en" sz="1700" b="1">
                <a:latin typeface="Times New Roman"/>
                <a:ea typeface="Times New Roman"/>
                <a:cs typeface="Times New Roman"/>
                <a:sym typeface="Times New Roman"/>
              </a:rPr>
              <a:t>Resource Allocation &amp; Management</a:t>
            </a:r>
            <a:endParaRPr b="1">
              <a:latin typeface="Times New Roman"/>
              <a:ea typeface="Times New Roman"/>
              <a:cs typeface="Times New Roman"/>
              <a:sym typeface="Times New Roman"/>
            </a:endParaRPr>
          </a:p>
        </p:txBody>
      </p:sp>
      <p:graphicFrame>
        <p:nvGraphicFramePr>
          <p:cNvPr id="154" name="Google Shape;154;p20"/>
          <p:cNvGraphicFramePr/>
          <p:nvPr/>
        </p:nvGraphicFramePr>
        <p:xfrm>
          <a:off x="164250" y="921300"/>
          <a:ext cx="3000000" cy="3000000"/>
        </p:xfrm>
        <a:graphic>
          <a:graphicData uri="http://schemas.openxmlformats.org/drawingml/2006/table">
            <a:tbl>
              <a:tblPr>
                <a:noFill/>
                <a:tableStyleId>{056902EF-5324-4210-94B3-3EE947DF3986}</a:tableStyleId>
              </a:tblPr>
              <a:tblGrid>
                <a:gridCol w="1521425">
                  <a:extLst>
                    <a:ext uri="{9D8B030D-6E8A-4147-A177-3AD203B41FA5}">
                      <a16:colId xmlns:a16="http://schemas.microsoft.com/office/drawing/2014/main" val="20000"/>
                    </a:ext>
                  </a:extLst>
                </a:gridCol>
                <a:gridCol w="3918675">
                  <a:extLst>
                    <a:ext uri="{9D8B030D-6E8A-4147-A177-3AD203B41FA5}">
                      <a16:colId xmlns:a16="http://schemas.microsoft.com/office/drawing/2014/main" val="20001"/>
                    </a:ext>
                  </a:extLst>
                </a:gridCol>
                <a:gridCol w="3227950">
                  <a:extLst>
                    <a:ext uri="{9D8B030D-6E8A-4147-A177-3AD203B41FA5}">
                      <a16:colId xmlns:a16="http://schemas.microsoft.com/office/drawing/2014/main" val="20002"/>
                    </a:ext>
                  </a:extLst>
                </a:gridCol>
              </a:tblGrid>
              <a:tr h="508000">
                <a:tc>
                  <a:txBody>
                    <a:bodyPr/>
                    <a:lstStyle/>
                    <a:p>
                      <a:pPr marL="0" lvl="0" indent="0" algn="ctr" rtl="0">
                        <a:lnSpc>
                          <a:spcPct val="115000"/>
                        </a:lnSpc>
                        <a:spcBef>
                          <a:spcPts val="1200"/>
                        </a:spcBef>
                        <a:spcAft>
                          <a:spcPts val="1200"/>
                        </a:spcAft>
                        <a:buNone/>
                      </a:pPr>
                      <a:r>
                        <a:rPr lang="en" sz="1000" b="1">
                          <a:latin typeface="Times New Roman"/>
                          <a:ea typeface="Times New Roman"/>
                          <a:cs typeface="Times New Roman"/>
                          <a:sym typeface="Times New Roman"/>
                        </a:rPr>
                        <a:t>Resource Type</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000" b="1">
                          <a:latin typeface="Times New Roman"/>
                          <a:ea typeface="Times New Roman"/>
                          <a:cs typeface="Times New Roman"/>
                          <a:sym typeface="Times New Roman"/>
                        </a:rPr>
                        <a:t>Specific Requirements</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000" b="1">
                          <a:latin typeface="Times New Roman"/>
                          <a:ea typeface="Times New Roman"/>
                          <a:cs typeface="Times New Roman"/>
                          <a:sym typeface="Times New Roman"/>
                        </a:rPr>
                        <a:t>Management Approach</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98500">
                <a:tc>
                  <a:txBody>
                    <a:bodyPr/>
                    <a:lstStyle/>
                    <a:p>
                      <a:pPr marL="0" lvl="0" indent="0" algn="just" rtl="0">
                        <a:lnSpc>
                          <a:spcPct val="115000"/>
                        </a:lnSpc>
                        <a:spcBef>
                          <a:spcPts val="1200"/>
                        </a:spcBef>
                        <a:spcAft>
                          <a:spcPts val="1200"/>
                        </a:spcAft>
                        <a:buNone/>
                      </a:pPr>
                      <a:r>
                        <a:rPr lang="en" sz="1000" b="1">
                          <a:latin typeface="Times New Roman"/>
                          <a:ea typeface="Times New Roman"/>
                          <a:cs typeface="Times New Roman"/>
                          <a:sym typeface="Times New Roman"/>
                        </a:rPr>
                        <a:t>Literature &amp; Data</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Access to academic databases (IEEE Xplore, Scopus, Web of Science), ISO 27001:2022 standard</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Scheduled weekly search sessions; Reference management using Zotero (IEEE style)</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98500">
                <a:tc>
                  <a:txBody>
                    <a:bodyPr/>
                    <a:lstStyle/>
                    <a:p>
                      <a:pPr marL="0" lvl="0" indent="0" algn="just" rtl="0">
                        <a:lnSpc>
                          <a:spcPct val="115000"/>
                        </a:lnSpc>
                        <a:spcBef>
                          <a:spcPts val="1200"/>
                        </a:spcBef>
                        <a:spcAft>
                          <a:spcPts val="1200"/>
                        </a:spcAft>
                        <a:buNone/>
                      </a:pPr>
                      <a:r>
                        <a:rPr lang="en" sz="1000" b="1">
                          <a:latin typeface="Times New Roman"/>
                          <a:ea typeface="Times New Roman"/>
                          <a:cs typeface="Times New Roman"/>
                          <a:sym typeface="Times New Roman"/>
                        </a:rPr>
                        <a:t>Software Tools</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Diagramming software (Lucidchart/</a:t>
                      </a:r>
                      <a:r>
                        <a:rPr lang="en" sz="10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Draw.io</a:t>
                      </a:r>
                      <a:r>
                        <a:rPr lang="en" sz="1000">
                          <a:latin typeface="Times New Roman"/>
                          <a:ea typeface="Times New Roman"/>
                          <a:cs typeface="Times New Roman"/>
                          <a:sym typeface="Times New Roman"/>
                        </a:rPr>
                        <a:t>), MS Project for Gantt chart, LaTeX/MS Word for documentation</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Cloud backup and version control for all artefacts</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98500">
                <a:tc>
                  <a:txBody>
                    <a:bodyPr/>
                    <a:lstStyle/>
                    <a:p>
                      <a:pPr marL="0" lvl="0" indent="0" algn="just" rtl="0">
                        <a:lnSpc>
                          <a:spcPct val="115000"/>
                        </a:lnSpc>
                        <a:spcBef>
                          <a:spcPts val="1200"/>
                        </a:spcBef>
                        <a:spcAft>
                          <a:spcPts val="1200"/>
                        </a:spcAft>
                        <a:buNone/>
                      </a:pPr>
                      <a:r>
                        <a:rPr lang="en" sz="1000" b="1">
                          <a:latin typeface="Times New Roman"/>
                          <a:ea typeface="Times New Roman"/>
                          <a:cs typeface="Times New Roman"/>
                          <a:sym typeface="Times New Roman"/>
                        </a:rPr>
                        <a:t>Time &amp; Supervision</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15-20 hours per week dedicated research time; Regular supervisory meetings (fortnightly)</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Agile weekly planning with buffer time for iterative refinement</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698500">
                <a:tc>
                  <a:txBody>
                    <a:bodyPr/>
                    <a:lstStyle/>
                    <a:p>
                      <a:pPr marL="0" lvl="0" indent="0" algn="just" rtl="0">
                        <a:lnSpc>
                          <a:spcPct val="115000"/>
                        </a:lnSpc>
                        <a:spcBef>
                          <a:spcPts val="1200"/>
                        </a:spcBef>
                        <a:spcAft>
                          <a:spcPts val="1200"/>
                        </a:spcAft>
                        <a:buNone/>
                      </a:pPr>
                      <a:r>
                        <a:rPr lang="en" sz="1000" b="1">
                          <a:latin typeface="Times New Roman"/>
                          <a:ea typeface="Times New Roman"/>
                          <a:cs typeface="Times New Roman"/>
                          <a:sym typeface="Times New Roman"/>
                        </a:rPr>
                        <a:t>Quality Assurance</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Peer review from research colleagues; Use of university writing center for academic style</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000">
                          <a:latin typeface="Times New Roman"/>
                          <a:ea typeface="Times New Roman"/>
                          <a:cs typeface="Times New Roman"/>
                          <a:sym typeface="Times New Roman"/>
                        </a:rPr>
                        <a:t>Scheduled checkpoints at end of each phase for review and adjustment</a:t>
                      </a:r>
                      <a:endParaRPr sz="1000">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Project Impact and Limitation </a:t>
            </a:r>
            <a:endParaRPr b="1">
              <a:latin typeface="Times New Roman"/>
              <a:ea typeface="Times New Roman"/>
              <a:cs typeface="Times New Roman"/>
              <a:sym typeface="Times New Roman"/>
            </a:endParaRPr>
          </a:p>
        </p:txBody>
      </p:sp>
      <p:sp>
        <p:nvSpPr>
          <p:cNvPr id="160" name="Google Shape;160;p21"/>
          <p:cNvSpPr txBox="1">
            <a:spLocks noGrp="1"/>
          </p:cNvSpPr>
          <p:nvPr>
            <p:ph type="body" idx="1"/>
          </p:nvPr>
        </p:nvSpPr>
        <p:spPr>
          <a:xfrm>
            <a:off x="311700" y="1152475"/>
            <a:ext cx="5298600" cy="3774900"/>
          </a:xfrm>
          <a:prstGeom prst="rect">
            <a:avLst/>
          </a:prstGeom>
        </p:spPr>
        <p:txBody>
          <a:bodyPr spcFirstLastPara="1" wrap="square" lIns="91425" tIns="91425" rIns="91425" bIns="91425" anchor="t" anchorCtr="0">
            <a:normAutofit fontScale="70000" lnSpcReduction="10000"/>
          </a:bodyPr>
          <a:lstStyle/>
          <a:p>
            <a:pPr marL="0" lvl="0" indent="0" algn="l" rtl="0">
              <a:spcBef>
                <a:spcPts val="1800"/>
              </a:spcBef>
              <a:spcAft>
                <a:spcPts val="0"/>
              </a:spcAft>
              <a:buClr>
                <a:schemeClr val="dk1"/>
              </a:buClr>
              <a:buSzPct val="64705"/>
              <a:buFont typeface="Arial"/>
              <a:buNone/>
            </a:pPr>
            <a:r>
              <a:rPr lang="en" sz="1700">
                <a:solidFill>
                  <a:schemeClr val="dk1"/>
                </a:solidFill>
                <a:latin typeface="Times New Roman"/>
                <a:ea typeface="Times New Roman"/>
                <a:cs typeface="Times New Roman"/>
                <a:sym typeface="Times New Roman"/>
              </a:rPr>
              <a:t>Potential Impact</a:t>
            </a:r>
            <a:endParaRPr sz="1700">
              <a:solidFill>
                <a:schemeClr val="dk1"/>
              </a:solidFill>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This study offers a new theoretical framework that fills a gap that is well documented between compliance and maturity assessment.</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It adds to the body of knowledge providing a structured and reproducible model on how to translate ISO 27001 controls into measurable maturity measures, to overcome the descriptive character of the models observed in the literature [2], [3].</a:t>
            </a:r>
            <a:endParaRPr sz="1100">
              <a:solidFill>
                <a:schemeClr val="dk1"/>
              </a:solidFill>
              <a:highlight>
                <a:schemeClr val="lt1"/>
              </a:highlight>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The framework provides an organisation with a consistent self-assessment tool that is standardised.</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It allows easy comparison to an organised maturity scale with a subjective audit finding converted into an objective score.</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This has the direct effect of increasing management visibility to strategic investment, systematic and risk-prioritised planning of improvement and the culture of continuous security improvement.</a:t>
            </a:r>
            <a:endParaRPr sz="1100">
              <a:solidFill>
                <a:schemeClr val="dk1"/>
              </a:solidFill>
              <a:highlight>
                <a:schemeClr val="lt1"/>
              </a:highlight>
              <a:latin typeface="Times New Roman"/>
              <a:ea typeface="Times New Roman"/>
              <a:cs typeface="Times New Roman"/>
              <a:sym typeface="Times New Roman"/>
            </a:endParaRPr>
          </a:p>
          <a:p>
            <a:pPr marL="0" lvl="0" indent="0" algn="l" rtl="0">
              <a:spcBef>
                <a:spcPts val="1800"/>
              </a:spcBef>
              <a:spcAft>
                <a:spcPts val="0"/>
              </a:spcAft>
              <a:buClr>
                <a:schemeClr val="dk1"/>
              </a:buClr>
              <a:buSzPct val="64705"/>
              <a:buFont typeface="Arial"/>
              <a:buNone/>
            </a:pPr>
            <a:r>
              <a:rPr lang="en" sz="1700">
                <a:solidFill>
                  <a:schemeClr val="dk1"/>
                </a:solidFill>
                <a:latin typeface="Times New Roman"/>
                <a:ea typeface="Times New Roman"/>
                <a:cs typeface="Times New Roman"/>
                <a:sym typeface="Times New Roman"/>
              </a:rPr>
              <a:t>Key Limitations</a:t>
            </a:r>
            <a:endParaRPr sz="1700">
              <a:solidFill>
                <a:schemeClr val="dk1"/>
              </a:solidFill>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Main weakness is the abstract nature of the study.</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The framework is constructed and tested on a theoretical basis based on a hypothetical situation.</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Its feasibility, practicability and precision must be proven in future by the means of empirical case-studies and its implementation in real-life organisation context.</a:t>
            </a:r>
            <a:r>
              <a:rPr lang="en" sz="1100">
                <a:solidFill>
                  <a:schemeClr val="dk1"/>
                </a:solidFill>
                <a:highlight>
                  <a:schemeClr val="lt1"/>
                </a:highlight>
                <a:latin typeface="Times New Roman"/>
                <a:ea typeface="Times New Roman"/>
                <a:cs typeface="Times New Roman"/>
                <a:sym typeface="Times New Roman"/>
              </a:rPr>
              <a:t> </a:t>
            </a:r>
            <a:endParaRPr sz="1100">
              <a:solidFill>
                <a:schemeClr val="dk1"/>
              </a:solidFill>
              <a:highlight>
                <a:schemeClr val="lt1"/>
              </a:highlight>
              <a:latin typeface="Times New Roman"/>
              <a:ea typeface="Times New Roman"/>
              <a:cs typeface="Times New Roman"/>
              <a:sym typeface="Times New Roman"/>
            </a:endParaRPr>
          </a:p>
          <a:p>
            <a:pPr marL="457200" lvl="0" indent="-277495" algn="l" rtl="0">
              <a:spcBef>
                <a:spcPts val="1200"/>
              </a:spcBef>
              <a:spcAft>
                <a:spcPts val="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Although the framework is intended to be used to standardise scoring, a maturity level (1-5) to regulate implementation evidence could be subject to expert judgement.</a:t>
            </a:r>
            <a:r>
              <a:rPr lang="en" sz="1100">
                <a:solidFill>
                  <a:schemeClr val="dk1"/>
                </a:solidFill>
                <a:highlight>
                  <a:schemeClr val="lt1"/>
                </a:highlight>
                <a:latin typeface="Times New Roman"/>
                <a:ea typeface="Times New Roman"/>
                <a:cs typeface="Times New Roman"/>
                <a:sym typeface="Times New Roman"/>
              </a:rPr>
              <a:t> </a:t>
            </a:r>
            <a:r>
              <a:rPr lang="en" sz="1100">
                <a:solidFill>
                  <a:srgbClr val="111111"/>
                </a:solidFill>
                <a:highlight>
                  <a:schemeClr val="lt1"/>
                </a:highlight>
                <a:latin typeface="Times New Roman"/>
                <a:ea typeface="Times New Roman"/>
                <a:cs typeface="Times New Roman"/>
                <a:sym typeface="Times New Roman"/>
              </a:rPr>
              <a:t>This brings about the possibility of subjectivity but the specified criteria are geared towards reducing variance.</a:t>
            </a:r>
            <a:r>
              <a:rPr lang="en" sz="1100">
                <a:solidFill>
                  <a:schemeClr val="dk1"/>
                </a:solidFill>
                <a:highlight>
                  <a:schemeClr val="lt1"/>
                </a:highlight>
                <a:latin typeface="Times New Roman"/>
                <a:ea typeface="Times New Roman"/>
                <a:cs typeface="Times New Roman"/>
                <a:sym typeface="Times New Roman"/>
              </a:rPr>
              <a:t> </a:t>
            </a:r>
            <a:endParaRPr sz="1100">
              <a:solidFill>
                <a:schemeClr val="dk1"/>
              </a:solidFill>
              <a:highlight>
                <a:schemeClr val="lt1"/>
              </a:highlight>
              <a:latin typeface="Times New Roman"/>
              <a:ea typeface="Times New Roman"/>
              <a:cs typeface="Times New Roman"/>
              <a:sym typeface="Times New Roman"/>
            </a:endParaRPr>
          </a:p>
          <a:p>
            <a:pPr marL="457200" lvl="0" indent="-277495" algn="l" rtl="0">
              <a:spcBef>
                <a:spcPts val="1200"/>
              </a:spcBef>
              <a:spcAft>
                <a:spcPts val="1000"/>
              </a:spcAft>
              <a:buClr>
                <a:schemeClr val="dk1"/>
              </a:buClr>
              <a:buSzPct val="100000"/>
              <a:buFont typeface="Times New Roman"/>
              <a:buChar char="●"/>
            </a:pPr>
            <a:r>
              <a:rPr lang="en" sz="1100">
                <a:solidFill>
                  <a:srgbClr val="111111"/>
                </a:solidFill>
                <a:highlight>
                  <a:schemeClr val="lt1"/>
                </a:highlight>
                <a:latin typeface="Times New Roman"/>
                <a:ea typeface="Times New Roman"/>
                <a:cs typeface="Times New Roman"/>
                <a:sym typeface="Times New Roman"/>
              </a:rPr>
              <a:t>Being a framework that is intended to be used in a broad way, it might not consider certain regulatory, technical, or cultural peculiarities of highly specific sectors (e.g., healthcare, critical infrastructure) without extra customization and contextualization.</a:t>
            </a:r>
            <a:endParaRPr>
              <a:highlight>
                <a:schemeClr val="lt1"/>
              </a:highlight>
              <a:latin typeface="Times New Roman"/>
              <a:ea typeface="Times New Roman"/>
              <a:cs typeface="Times New Roman"/>
              <a:sym typeface="Times New Roman"/>
            </a:endParaRPr>
          </a:p>
        </p:txBody>
      </p:sp>
      <p:pic>
        <p:nvPicPr>
          <p:cNvPr id="161" name="Google Shape;161;p21"/>
          <p:cNvPicPr preferRelativeResize="0"/>
          <p:nvPr/>
        </p:nvPicPr>
        <p:blipFill rotWithShape="1">
          <a:blip r:embed="rId3">
            <a:alphaModFix/>
          </a:blip>
          <a:srcRect t="13444" b="10079"/>
          <a:stretch/>
        </p:blipFill>
        <p:spPr>
          <a:xfrm>
            <a:off x="5618760" y="691575"/>
            <a:ext cx="3430151" cy="418394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67" name="Google Shape;167;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85000" lnSpcReduction="20000"/>
          </a:bodyPr>
          <a:lstStyle/>
          <a:p>
            <a:pPr marL="457200" lvl="0" indent="-287972" algn="just" rtl="0">
              <a:lnSpc>
                <a:spcPct val="100000"/>
              </a:lnSpc>
              <a:spcBef>
                <a:spcPts val="12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3"/>
              </a:rPr>
              <a:t>M. Malatji and M. Masike, “Management of enterprise cyber security: A review of ISO/IEC 27001: 2022,” in 2023 International Conference on Cyber Management and Engineering (CyMaEn), IEEE, 2023</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4"/>
              </a:rPr>
              <a:t>A. P. T. R. Weerasinghe and R. A. R. Prabhath, "A Conceptual Model to Assess the Maturity of Information Security Management Systems," in 2020 2nd International Conference on Advancements in Computing (ICAC), Malabe, Sri Lanka, 2020, pp. 342-347, doi: 10.1109/ICAC51239.2020.9357204.</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4"/>
              </a:rPr>
              <a:t>A. P. T. R. Weerasinghe and R. A. R. Prabhath, "A Conceptual Model to Assess the Maturity of Information Security Management Systems," in 2020 2nd International Conference on Advancements in Computing (ICAC), Malabe, Sri Lanka, 2020, pp. 342-347, doi: 10.1109/ICAC51239.2020.9357204.</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5"/>
              </a:rPr>
              <a:t>CMMI Institute, "CMMI for Development, Version 1.3," Carnegie Mellon University, 2010.</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6"/>
              </a:rPr>
              <a:t>D. K. T. T. Dang-Pham et al., "A maturity model for measuring cybersecurity culture," Journal of Intellectual Capital, vol. 22, no. 2, pp. 228-255, 2021, doi: 10.1108/JIC-02-2020-0066.</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7"/>
              </a:rPr>
              <a:t> "Maturity Framework Analysis ISO 27001:2013 on Indonesian Higher Education," International Journal of Emerging Technologies (IJET), vol. 15, no. 20, pp. 181–191, 2020.</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8"/>
              </a:rPr>
              <a:t> "Comparative Analysis and Design of Cybersecurity Maturity Assessment Methodology Using NIST CSF, COBIT, ISO/IEC 27002 and PCI DSS," JOIV – International Journal on Informatics Visualization, vol. 4, no. 3, pp. 158–165, 2020.</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9"/>
              </a:rPr>
              <a:t> "Maturity of Information Systems’ Security in Ethiopian Banks: Case of Selected Private Banks," International Journal of Industrial Engineering and Operations Management, vol. 5, no. 1, pp. 1–18, 2023.</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000"/>
              </a:spcBef>
              <a:spcAft>
                <a:spcPts val="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10"/>
              </a:rPr>
              <a:t> “Risk‑Based Cybersecurity Compliance Assessment System (RC2AS),” Applied Sciences, vol. 13, no. 10, p. 5892, 2023.</a:t>
            </a:r>
            <a:endParaRPr sz="1100">
              <a:solidFill>
                <a:schemeClr val="dk1"/>
              </a:solidFill>
              <a:latin typeface="Times New Roman"/>
              <a:ea typeface="Times New Roman"/>
              <a:cs typeface="Times New Roman"/>
              <a:sym typeface="Times New Roman"/>
            </a:endParaRPr>
          </a:p>
          <a:p>
            <a:pPr marL="457200" lvl="0" indent="-287972" algn="just" rtl="0">
              <a:lnSpc>
                <a:spcPct val="100000"/>
              </a:lnSpc>
              <a:spcBef>
                <a:spcPts val="1200"/>
              </a:spcBef>
              <a:spcAft>
                <a:spcPts val="1000"/>
              </a:spcAft>
              <a:buClr>
                <a:schemeClr val="dk1"/>
              </a:buClr>
              <a:buSzPct val="100000"/>
              <a:buFont typeface="Times New Roman"/>
              <a:buAutoNum type="arabicPeriod"/>
            </a:pPr>
            <a:r>
              <a:rPr lang="en" sz="1100" u="sng">
                <a:solidFill>
                  <a:schemeClr val="hlink"/>
                </a:solidFill>
                <a:latin typeface="Times New Roman"/>
                <a:ea typeface="Times New Roman"/>
                <a:cs typeface="Times New Roman"/>
                <a:sym typeface="Times New Roman"/>
                <a:hlinkClick r:id="rId11"/>
              </a:rPr>
              <a:t> “Maturity Model for Information Access Management of Peruvian IT Service Providers Based on ISO/IEC 27001 and CMMI Security Controls,” in Proc. IEEE Latin‑American Conf. on Communications, 2024, pp. 1–6.</a:t>
            </a:r>
            <a:endParaRPr sz="28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2177</Words>
  <Application>Microsoft Office PowerPoint</Application>
  <PresentationFormat>On-screen Show (16:9)</PresentationFormat>
  <Paragraphs>101</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Roboto</vt:lpstr>
      <vt:lpstr>Arial</vt:lpstr>
      <vt:lpstr>Times New Roman</vt:lpstr>
      <vt:lpstr>Simple Light</vt:lpstr>
      <vt:lpstr>Enterprise-Wide Maturity Model for Information Security Risk by Aligning ISO 27001 Controls with Strategic Governance</vt:lpstr>
      <vt:lpstr>Research Context &amp; Background</vt:lpstr>
      <vt:lpstr>Research Problem </vt:lpstr>
      <vt:lpstr>Research Aim &amp; Objective</vt:lpstr>
      <vt:lpstr>Literature Review Summary</vt:lpstr>
      <vt:lpstr>Research Methodology</vt:lpstr>
      <vt:lpstr>Project Planning</vt:lpstr>
      <vt:lpstr>Resource Allocation &amp; Management</vt:lpstr>
      <vt:lpstr>Project Impact and Limitation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Md Al Amin Sarkar Reday (2406207)</cp:lastModifiedBy>
  <cp:revision>1</cp:revision>
  <dcterms:modified xsi:type="dcterms:W3CDTF">2025-12-08T02:36:49Z</dcterms:modified>
</cp:coreProperties>
</file>