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9" r:id="rId3"/>
    <p:sldId id="264" r:id="rId4"/>
    <p:sldId id="258" r:id="rId5"/>
    <p:sldId id="260" r:id="rId6"/>
    <p:sldId id="261" r:id="rId7"/>
    <p:sldId id="279" r:id="rId8"/>
    <p:sldId id="263" r:id="rId9"/>
    <p:sldId id="267" r:id="rId10"/>
    <p:sldId id="262" r:id="rId11"/>
    <p:sldId id="265" r:id="rId12"/>
    <p:sldId id="276" r:id="rId13"/>
    <p:sldId id="277" r:id="rId14"/>
    <p:sldId id="281" r:id="rId15"/>
    <p:sldId id="280" r:id="rId16"/>
    <p:sldId id="275" r:id="rId17"/>
    <p:sldId id="268" r:id="rId18"/>
    <p:sldId id="269" r:id="rId19"/>
    <p:sldId id="272" r:id="rId20"/>
    <p:sldId id="273" r:id="rId21"/>
    <p:sldId id="270" r:id="rId22"/>
    <p:sldId id="271" r:id="rId23"/>
    <p:sldId id="282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50AE93-3E33-40F8-9777-03B4AB1B4107}" type="doc">
      <dgm:prSet loTypeId="urn:microsoft.com/office/officeart/2005/8/layout/matrix1" loCatId="matrix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3DB79D-93CB-4C18-AE9F-6F62DD37D632}">
      <dgm:prSet phldrT="[Text]"/>
      <dgm:spPr/>
      <dgm:t>
        <a:bodyPr/>
        <a:lstStyle/>
        <a:p>
          <a:r>
            <a:rPr lang="en-US" dirty="0" smtClean="0"/>
            <a:t>Learner</a:t>
          </a:r>
          <a:endParaRPr lang="en-US" dirty="0"/>
        </a:p>
      </dgm:t>
    </dgm:pt>
    <dgm:pt modelId="{93647D5A-58B6-49D2-BDA4-7244C0C82D26}" type="parTrans" cxnId="{8E78E790-DF77-4A19-9612-1F7036DB3DF9}">
      <dgm:prSet/>
      <dgm:spPr/>
      <dgm:t>
        <a:bodyPr/>
        <a:lstStyle/>
        <a:p>
          <a:endParaRPr lang="en-US"/>
        </a:p>
      </dgm:t>
    </dgm:pt>
    <dgm:pt modelId="{B4D5A9C8-95C0-4DD1-ABEF-20ECE7C95A17}" type="sibTrans" cxnId="{8E78E790-DF77-4A19-9612-1F7036DB3DF9}">
      <dgm:prSet/>
      <dgm:spPr/>
      <dgm:t>
        <a:bodyPr/>
        <a:lstStyle/>
        <a:p>
          <a:endParaRPr lang="en-US"/>
        </a:p>
      </dgm:t>
    </dgm:pt>
    <dgm:pt modelId="{04B19502-01BB-41FB-B59B-E2423FB0F12D}">
      <dgm:prSet phldrT="[Text]"/>
      <dgm:spPr/>
      <dgm:t>
        <a:bodyPr/>
        <a:lstStyle/>
        <a:p>
          <a:r>
            <a:rPr lang="en-US" dirty="0" smtClean="0"/>
            <a:t>Health</a:t>
          </a:r>
          <a:endParaRPr lang="en-US" dirty="0"/>
        </a:p>
      </dgm:t>
    </dgm:pt>
    <dgm:pt modelId="{516C039F-9434-4233-A90B-8CFF595E3AD8}" type="parTrans" cxnId="{CBB0DB55-EED6-4D60-B2F1-69495DAC6256}">
      <dgm:prSet/>
      <dgm:spPr/>
      <dgm:t>
        <a:bodyPr/>
        <a:lstStyle/>
        <a:p>
          <a:endParaRPr lang="en-US"/>
        </a:p>
      </dgm:t>
    </dgm:pt>
    <dgm:pt modelId="{CE7BFD4B-AE20-4E00-BE1E-E69A99D9A6B8}" type="sibTrans" cxnId="{CBB0DB55-EED6-4D60-B2F1-69495DAC6256}">
      <dgm:prSet/>
      <dgm:spPr/>
      <dgm:t>
        <a:bodyPr/>
        <a:lstStyle/>
        <a:p>
          <a:endParaRPr lang="en-US"/>
        </a:p>
      </dgm:t>
    </dgm:pt>
    <dgm:pt modelId="{7650D63E-A1C9-4587-9996-0BE3677BA4A7}">
      <dgm:prSet phldrT="[Text]"/>
      <dgm:spPr/>
      <dgm:t>
        <a:bodyPr/>
        <a:lstStyle/>
        <a:p>
          <a:r>
            <a:rPr lang="en-US" dirty="0" smtClean="0"/>
            <a:t>Emotional/</a:t>
          </a:r>
          <a:r>
            <a:rPr lang="en-US" dirty="0" err="1" smtClean="0"/>
            <a:t>Behaviour</a:t>
          </a:r>
          <a:endParaRPr lang="en-US" dirty="0"/>
        </a:p>
      </dgm:t>
    </dgm:pt>
    <dgm:pt modelId="{F48870F9-F2A1-4CD5-BE49-F11374B1B879}" type="parTrans" cxnId="{801FFCEC-586E-4254-9F6C-3864E8B9018B}">
      <dgm:prSet/>
      <dgm:spPr/>
      <dgm:t>
        <a:bodyPr/>
        <a:lstStyle/>
        <a:p>
          <a:endParaRPr lang="en-US"/>
        </a:p>
      </dgm:t>
    </dgm:pt>
    <dgm:pt modelId="{E50747E7-989C-41DE-A24D-A39B4AD00AD6}" type="sibTrans" cxnId="{801FFCEC-586E-4254-9F6C-3864E8B9018B}">
      <dgm:prSet/>
      <dgm:spPr/>
      <dgm:t>
        <a:bodyPr/>
        <a:lstStyle/>
        <a:p>
          <a:endParaRPr lang="en-US"/>
        </a:p>
      </dgm:t>
    </dgm:pt>
    <dgm:pt modelId="{81DD33DD-9A12-4E89-83A1-CD23F7AD63F7}">
      <dgm:prSet phldrT="[Text]"/>
      <dgm:spPr/>
      <dgm:t>
        <a:bodyPr/>
        <a:lstStyle/>
        <a:p>
          <a:r>
            <a:rPr lang="en-US" dirty="0" smtClean="0"/>
            <a:t>Learning</a:t>
          </a:r>
          <a:endParaRPr lang="en-US" dirty="0"/>
        </a:p>
      </dgm:t>
    </dgm:pt>
    <dgm:pt modelId="{D814DB9C-174A-4C43-9B9B-7A4DE411BA7A}" type="parTrans" cxnId="{A5D06168-B0AA-4931-86EA-09D6DABC034E}">
      <dgm:prSet/>
      <dgm:spPr/>
      <dgm:t>
        <a:bodyPr/>
        <a:lstStyle/>
        <a:p>
          <a:endParaRPr lang="en-US"/>
        </a:p>
      </dgm:t>
    </dgm:pt>
    <dgm:pt modelId="{B9A2DA59-5119-47A3-ABDE-CF6912892E08}" type="sibTrans" cxnId="{A5D06168-B0AA-4931-86EA-09D6DABC034E}">
      <dgm:prSet/>
      <dgm:spPr/>
      <dgm:t>
        <a:bodyPr/>
        <a:lstStyle/>
        <a:p>
          <a:endParaRPr lang="en-US"/>
        </a:p>
      </dgm:t>
    </dgm:pt>
    <dgm:pt modelId="{255A6EEE-BBC1-4751-871F-AE949DFEEE78}">
      <dgm:prSet phldrT="[Text]"/>
      <dgm:spPr/>
      <dgm:t>
        <a:bodyPr/>
        <a:lstStyle/>
        <a:p>
          <a:r>
            <a:rPr lang="en-US" dirty="0" smtClean="0"/>
            <a:t>Attitude/motivation</a:t>
          </a:r>
          <a:endParaRPr lang="en-US" dirty="0"/>
        </a:p>
      </dgm:t>
    </dgm:pt>
    <dgm:pt modelId="{E2C81DD4-331B-4FAD-A261-8F89425D91FC}" type="parTrans" cxnId="{C4A40C91-6E71-46E1-9753-977AEA10F4B9}">
      <dgm:prSet/>
      <dgm:spPr/>
      <dgm:t>
        <a:bodyPr/>
        <a:lstStyle/>
        <a:p>
          <a:endParaRPr lang="en-US"/>
        </a:p>
      </dgm:t>
    </dgm:pt>
    <dgm:pt modelId="{1CA48493-455B-49C6-9C19-7D49AE4115BF}" type="sibTrans" cxnId="{C4A40C91-6E71-46E1-9753-977AEA10F4B9}">
      <dgm:prSet/>
      <dgm:spPr/>
      <dgm:t>
        <a:bodyPr/>
        <a:lstStyle/>
        <a:p>
          <a:endParaRPr lang="en-US"/>
        </a:p>
      </dgm:t>
    </dgm:pt>
    <dgm:pt modelId="{A2E36006-D688-416A-8535-877A32F6529D}" type="pres">
      <dgm:prSet presAssocID="{5250AE93-3E33-40F8-9777-03B4AB1B4107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B86F11-D153-47FC-9D99-8CECB1A85732}" type="pres">
      <dgm:prSet presAssocID="{5250AE93-3E33-40F8-9777-03B4AB1B4107}" presName="matrix" presStyleCnt="0"/>
      <dgm:spPr/>
    </dgm:pt>
    <dgm:pt modelId="{C5EAD0BF-3BDF-4F10-AE7C-A486F777A9BE}" type="pres">
      <dgm:prSet presAssocID="{5250AE93-3E33-40F8-9777-03B4AB1B4107}" presName="tile1" presStyleLbl="node1" presStyleIdx="0" presStyleCnt="4"/>
      <dgm:spPr/>
      <dgm:t>
        <a:bodyPr/>
        <a:lstStyle/>
        <a:p>
          <a:endParaRPr lang="en-US"/>
        </a:p>
      </dgm:t>
    </dgm:pt>
    <dgm:pt modelId="{15F535FA-7CC1-4844-81C7-D044DCB78A72}" type="pres">
      <dgm:prSet presAssocID="{5250AE93-3E33-40F8-9777-03B4AB1B410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89A323-CADF-4F9E-AA0C-B2CA0223A7B5}" type="pres">
      <dgm:prSet presAssocID="{5250AE93-3E33-40F8-9777-03B4AB1B4107}" presName="tile2" presStyleLbl="node1" presStyleIdx="1" presStyleCnt="4"/>
      <dgm:spPr/>
      <dgm:t>
        <a:bodyPr/>
        <a:lstStyle/>
        <a:p>
          <a:endParaRPr lang="en-US"/>
        </a:p>
      </dgm:t>
    </dgm:pt>
    <dgm:pt modelId="{CF57E41A-185B-4662-99C9-2A974D0ACFA7}" type="pres">
      <dgm:prSet presAssocID="{5250AE93-3E33-40F8-9777-03B4AB1B410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0EEA69-E769-449C-85BF-E18D8794C2B8}" type="pres">
      <dgm:prSet presAssocID="{5250AE93-3E33-40F8-9777-03B4AB1B4107}" presName="tile3" presStyleLbl="node1" presStyleIdx="2" presStyleCnt="4"/>
      <dgm:spPr/>
      <dgm:t>
        <a:bodyPr/>
        <a:lstStyle/>
        <a:p>
          <a:endParaRPr lang="en-US"/>
        </a:p>
      </dgm:t>
    </dgm:pt>
    <dgm:pt modelId="{99E9B70D-D7FB-40AD-B29C-790DC34ABCC0}" type="pres">
      <dgm:prSet presAssocID="{5250AE93-3E33-40F8-9777-03B4AB1B410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076B4A-57DB-400B-BEEE-8FA1AB716FF7}" type="pres">
      <dgm:prSet presAssocID="{5250AE93-3E33-40F8-9777-03B4AB1B4107}" presName="tile4" presStyleLbl="node1" presStyleIdx="3" presStyleCnt="4"/>
      <dgm:spPr/>
      <dgm:t>
        <a:bodyPr/>
        <a:lstStyle/>
        <a:p>
          <a:endParaRPr lang="en-US"/>
        </a:p>
      </dgm:t>
    </dgm:pt>
    <dgm:pt modelId="{D86C4A95-2FF4-4B37-8208-D645D30672F7}" type="pres">
      <dgm:prSet presAssocID="{5250AE93-3E33-40F8-9777-03B4AB1B410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DD6D5C-98FF-4A07-98A8-E30E4DA87201}" type="pres">
      <dgm:prSet presAssocID="{5250AE93-3E33-40F8-9777-03B4AB1B4107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26D999A9-D193-449F-A42E-ECE38C871E8D}" type="presOf" srcId="{04B19502-01BB-41FB-B59B-E2423FB0F12D}" destId="{15F535FA-7CC1-4844-81C7-D044DCB78A72}" srcOrd="1" destOrd="0" presId="urn:microsoft.com/office/officeart/2005/8/layout/matrix1"/>
    <dgm:cxn modelId="{CBB0DB55-EED6-4D60-B2F1-69495DAC6256}" srcId="{893DB79D-93CB-4C18-AE9F-6F62DD37D632}" destId="{04B19502-01BB-41FB-B59B-E2423FB0F12D}" srcOrd="0" destOrd="0" parTransId="{516C039F-9434-4233-A90B-8CFF595E3AD8}" sibTransId="{CE7BFD4B-AE20-4E00-BE1E-E69A99D9A6B8}"/>
    <dgm:cxn modelId="{2772D092-7AE1-4205-B14F-6DE661456467}" type="presOf" srcId="{04B19502-01BB-41FB-B59B-E2423FB0F12D}" destId="{C5EAD0BF-3BDF-4F10-AE7C-A486F777A9BE}" srcOrd="0" destOrd="0" presId="urn:microsoft.com/office/officeart/2005/8/layout/matrix1"/>
    <dgm:cxn modelId="{E8777AA8-367F-45D6-B1A6-FCB09086AB42}" type="presOf" srcId="{893DB79D-93CB-4C18-AE9F-6F62DD37D632}" destId="{48DD6D5C-98FF-4A07-98A8-E30E4DA87201}" srcOrd="0" destOrd="0" presId="urn:microsoft.com/office/officeart/2005/8/layout/matrix1"/>
    <dgm:cxn modelId="{EA3CA754-B8C2-4B87-9A6B-51BC2E972DAC}" type="presOf" srcId="{255A6EEE-BBC1-4751-871F-AE949DFEEE78}" destId="{D86C4A95-2FF4-4B37-8208-D645D30672F7}" srcOrd="1" destOrd="0" presId="urn:microsoft.com/office/officeart/2005/8/layout/matrix1"/>
    <dgm:cxn modelId="{C4A40C91-6E71-46E1-9753-977AEA10F4B9}" srcId="{893DB79D-93CB-4C18-AE9F-6F62DD37D632}" destId="{255A6EEE-BBC1-4751-871F-AE949DFEEE78}" srcOrd="3" destOrd="0" parTransId="{E2C81DD4-331B-4FAD-A261-8F89425D91FC}" sibTransId="{1CA48493-455B-49C6-9C19-7D49AE4115BF}"/>
    <dgm:cxn modelId="{CA31006A-267E-4A60-A1AF-E588ABBB53DF}" type="presOf" srcId="{5250AE93-3E33-40F8-9777-03B4AB1B4107}" destId="{A2E36006-D688-416A-8535-877A32F6529D}" srcOrd="0" destOrd="0" presId="urn:microsoft.com/office/officeart/2005/8/layout/matrix1"/>
    <dgm:cxn modelId="{801FFCEC-586E-4254-9F6C-3864E8B9018B}" srcId="{893DB79D-93CB-4C18-AE9F-6F62DD37D632}" destId="{7650D63E-A1C9-4587-9996-0BE3677BA4A7}" srcOrd="1" destOrd="0" parTransId="{F48870F9-F2A1-4CD5-BE49-F11374B1B879}" sibTransId="{E50747E7-989C-41DE-A24D-A39B4AD00AD6}"/>
    <dgm:cxn modelId="{67045B1F-692E-4E57-90BA-33A19C475C87}" type="presOf" srcId="{7650D63E-A1C9-4587-9996-0BE3677BA4A7}" destId="{3489A323-CADF-4F9E-AA0C-B2CA0223A7B5}" srcOrd="0" destOrd="0" presId="urn:microsoft.com/office/officeart/2005/8/layout/matrix1"/>
    <dgm:cxn modelId="{2F2352B6-74EC-4765-B689-B4686BF2ED58}" type="presOf" srcId="{81DD33DD-9A12-4E89-83A1-CD23F7AD63F7}" destId="{99E9B70D-D7FB-40AD-B29C-790DC34ABCC0}" srcOrd="1" destOrd="0" presId="urn:microsoft.com/office/officeart/2005/8/layout/matrix1"/>
    <dgm:cxn modelId="{8E78E790-DF77-4A19-9612-1F7036DB3DF9}" srcId="{5250AE93-3E33-40F8-9777-03B4AB1B4107}" destId="{893DB79D-93CB-4C18-AE9F-6F62DD37D632}" srcOrd="0" destOrd="0" parTransId="{93647D5A-58B6-49D2-BDA4-7244C0C82D26}" sibTransId="{B4D5A9C8-95C0-4DD1-ABEF-20ECE7C95A17}"/>
    <dgm:cxn modelId="{BB8B216D-0E5B-4972-BCEE-A60307BE4202}" type="presOf" srcId="{255A6EEE-BBC1-4751-871F-AE949DFEEE78}" destId="{8D076B4A-57DB-400B-BEEE-8FA1AB716FF7}" srcOrd="0" destOrd="0" presId="urn:microsoft.com/office/officeart/2005/8/layout/matrix1"/>
    <dgm:cxn modelId="{7B4BA3C5-8F4D-4A95-8FEB-B6580DD240A6}" type="presOf" srcId="{81DD33DD-9A12-4E89-83A1-CD23F7AD63F7}" destId="{870EEA69-E769-449C-85BF-E18D8794C2B8}" srcOrd="0" destOrd="0" presId="urn:microsoft.com/office/officeart/2005/8/layout/matrix1"/>
    <dgm:cxn modelId="{A5D06168-B0AA-4931-86EA-09D6DABC034E}" srcId="{893DB79D-93CB-4C18-AE9F-6F62DD37D632}" destId="{81DD33DD-9A12-4E89-83A1-CD23F7AD63F7}" srcOrd="2" destOrd="0" parTransId="{D814DB9C-174A-4C43-9B9B-7A4DE411BA7A}" sibTransId="{B9A2DA59-5119-47A3-ABDE-CF6912892E08}"/>
    <dgm:cxn modelId="{846FF33F-EBCC-44DA-B77D-C37595DDD0B3}" type="presOf" srcId="{7650D63E-A1C9-4587-9996-0BE3677BA4A7}" destId="{CF57E41A-185B-4662-99C9-2A974D0ACFA7}" srcOrd="1" destOrd="0" presId="urn:microsoft.com/office/officeart/2005/8/layout/matrix1"/>
    <dgm:cxn modelId="{5387C5B3-FE8C-428F-B7AD-B4CD78BEF738}" type="presParOf" srcId="{A2E36006-D688-416A-8535-877A32F6529D}" destId="{C9B86F11-D153-47FC-9D99-8CECB1A85732}" srcOrd="0" destOrd="0" presId="urn:microsoft.com/office/officeart/2005/8/layout/matrix1"/>
    <dgm:cxn modelId="{B2C9D39B-F532-4C64-8D63-8E1D558D8936}" type="presParOf" srcId="{C9B86F11-D153-47FC-9D99-8CECB1A85732}" destId="{C5EAD0BF-3BDF-4F10-AE7C-A486F777A9BE}" srcOrd="0" destOrd="0" presId="urn:microsoft.com/office/officeart/2005/8/layout/matrix1"/>
    <dgm:cxn modelId="{CB115A16-897E-47AD-AB62-CC0FB3B83798}" type="presParOf" srcId="{C9B86F11-D153-47FC-9D99-8CECB1A85732}" destId="{15F535FA-7CC1-4844-81C7-D044DCB78A72}" srcOrd="1" destOrd="0" presId="urn:microsoft.com/office/officeart/2005/8/layout/matrix1"/>
    <dgm:cxn modelId="{C97ABAF8-CAFA-4D37-93F5-7F4C953A3EDD}" type="presParOf" srcId="{C9B86F11-D153-47FC-9D99-8CECB1A85732}" destId="{3489A323-CADF-4F9E-AA0C-B2CA0223A7B5}" srcOrd="2" destOrd="0" presId="urn:microsoft.com/office/officeart/2005/8/layout/matrix1"/>
    <dgm:cxn modelId="{A17CF843-AE9A-4A50-90FA-A15B73194260}" type="presParOf" srcId="{C9B86F11-D153-47FC-9D99-8CECB1A85732}" destId="{CF57E41A-185B-4662-99C9-2A974D0ACFA7}" srcOrd="3" destOrd="0" presId="urn:microsoft.com/office/officeart/2005/8/layout/matrix1"/>
    <dgm:cxn modelId="{6B15DDC2-80D4-4825-888F-A8AF06506E27}" type="presParOf" srcId="{C9B86F11-D153-47FC-9D99-8CECB1A85732}" destId="{870EEA69-E769-449C-85BF-E18D8794C2B8}" srcOrd="4" destOrd="0" presId="urn:microsoft.com/office/officeart/2005/8/layout/matrix1"/>
    <dgm:cxn modelId="{9EB9E65B-9AFE-4E3A-9663-B61DAFDB6F26}" type="presParOf" srcId="{C9B86F11-D153-47FC-9D99-8CECB1A85732}" destId="{99E9B70D-D7FB-40AD-B29C-790DC34ABCC0}" srcOrd="5" destOrd="0" presId="urn:microsoft.com/office/officeart/2005/8/layout/matrix1"/>
    <dgm:cxn modelId="{D18DBB5F-B4E5-42DF-9FCB-036250729894}" type="presParOf" srcId="{C9B86F11-D153-47FC-9D99-8CECB1A85732}" destId="{8D076B4A-57DB-400B-BEEE-8FA1AB716FF7}" srcOrd="6" destOrd="0" presId="urn:microsoft.com/office/officeart/2005/8/layout/matrix1"/>
    <dgm:cxn modelId="{EBC2FF74-F76A-400C-9089-F728D824F67A}" type="presParOf" srcId="{C9B86F11-D153-47FC-9D99-8CECB1A85732}" destId="{D86C4A95-2FF4-4B37-8208-D645D30672F7}" srcOrd="7" destOrd="0" presId="urn:microsoft.com/office/officeart/2005/8/layout/matrix1"/>
    <dgm:cxn modelId="{F52E52D4-0C5D-4867-8ADF-53FA42232405}" type="presParOf" srcId="{A2E36006-D688-416A-8535-877A32F6529D}" destId="{48DD6D5C-98FF-4A07-98A8-E30E4DA8720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AD0BF-3BDF-4F10-AE7C-A486F777A9BE}">
      <dsp:nvSpPr>
        <dsp:cNvPr id="0" name=""/>
        <dsp:cNvSpPr/>
      </dsp:nvSpPr>
      <dsp:spPr>
        <a:xfrm rot="16200000">
          <a:off x="850086" y="-850086"/>
          <a:ext cx="1439659" cy="3139831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Health</a:t>
          </a:r>
          <a:endParaRPr lang="en-US" sz="2200" kern="1200" dirty="0"/>
        </a:p>
      </dsp:txBody>
      <dsp:txXfrm rot="5400000">
        <a:off x="0" y="0"/>
        <a:ext cx="3139831" cy="1079744"/>
      </dsp:txXfrm>
    </dsp:sp>
    <dsp:sp modelId="{3489A323-CADF-4F9E-AA0C-B2CA0223A7B5}">
      <dsp:nvSpPr>
        <dsp:cNvPr id="0" name=""/>
        <dsp:cNvSpPr/>
      </dsp:nvSpPr>
      <dsp:spPr>
        <a:xfrm>
          <a:off x="3139831" y="0"/>
          <a:ext cx="3139831" cy="1439659"/>
        </a:xfrm>
        <a:prstGeom prst="round1Rect">
          <a:avLst/>
        </a:prstGeom>
        <a:solidFill>
          <a:schemeClr val="accent5">
            <a:hueOff val="1346427"/>
            <a:satOff val="4018"/>
            <a:lumOff val="523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Emotional/</a:t>
          </a:r>
          <a:r>
            <a:rPr lang="en-US" sz="2200" kern="1200" dirty="0" err="1" smtClean="0"/>
            <a:t>Behaviour</a:t>
          </a:r>
          <a:endParaRPr lang="en-US" sz="2200" kern="1200" dirty="0"/>
        </a:p>
      </dsp:txBody>
      <dsp:txXfrm>
        <a:off x="3139831" y="0"/>
        <a:ext cx="3139831" cy="1079744"/>
      </dsp:txXfrm>
    </dsp:sp>
    <dsp:sp modelId="{870EEA69-E769-449C-85BF-E18D8794C2B8}">
      <dsp:nvSpPr>
        <dsp:cNvPr id="0" name=""/>
        <dsp:cNvSpPr/>
      </dsp:nvSpPr>
      <dsp:spPr>
        <a:xfrm rot="10800000">
          <a:off x="0" y="1439659"/>
          <a:ext cx="3139831" cy="1439659"/>
        </a:xfrm>
        <a:prstGeom prst="round1Rect">
          <a:avLst/>
        </a:prstGeom>
        <a:solidFill>
          <a:schemeClr val="accent5">
            <a:hueOff val="2692854"/>
            <a:satOff val="8035"/>
            <a:lumOff val="1045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Learning</a:t>
          </a:r>
          <a:endParaRPr lang="en-US" sz="2200" kern="1200" dirty="0"/>
        </a:p>
      </dsp:txBody>
      <dsp:txXfrm rot="10800000">
        <a:off x="0" y="1799573"/>
        <a:ext cx="3139831" cy="1079744"/>
      </dsp:txXfrm>
    </dsp:sp>
    <dsp:sp modelId="{8D076B4A-57DB-400B-BEEE-8FA1AB716FF7}">
      <dsp:nvSpPr>
        <dsp:cNvPr id="0" name=""/>
        <dsp:cNvSpPr/>
      </dsp:nvSpPr>
      <dsp:spPr>
        <a:xfrm rot="5400000">
          <a:off x="3989917" y="589573"/>
          <a:ext cx="1439659" cy="3139831"/>
        </a:xfrm>
        <a:prstGeom prst="round1Rect">
          <a:avLst/>
        </a:prstGeom>
        <a:solidFill>
          <a:schemeClr val="accent5">
            <a:hueOff val="4039281"/>
            <a:satOff val="12053"/>
            <a:lumOff val="156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Attitude/motivation</a:t>
          </a:r>
          <a:endParaRPr lang="en-US" sz="2200" kern="1200" dirty="0"/>
        </a:p>
      </dsp:txBody>
      <dsp:txXfrm rot="-5400000">
        <a:off x="3139831" y="1799573"/>
        <a:ext cx="3139831" cy="1079744"/>
      </dsp:txXfrm>
    </dsp:sp>
    <dsp:sp modelId="{48DD6D5C-98FF-4A07-98A8-E30E4DA87201}">
      <dsp:nvSpPr>
        <dsp:cNvPr id="0" name=""/>
        <dsp:cNvSpPr/>
      </dsp:nvSpPr>
      <dsp:spPr>
        <a:xfrm>
          <a:off x="2197881" y="1079744"/>
          <a:ext cx="1883898" cy="719829"/>
        </a:xfrm>
        <a:prstGeom prst="roundRect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Learner</a:t>
          </a:r>
          <a:endParaRPr lang="en-US" sz="2200" kern="1200" dirty="0"/>
        </a:p>
      </dsp:txBody>
      <dsp:txXfrm>
        <a:off x="2233020" y="1114883"/>
        <a:ext cx="1813620" cy="6495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483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30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099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501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768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909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804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05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139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3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69844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384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6224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258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1083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64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4270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Person-Centred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Objective: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To identify priorities for learners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Explore the PCP approach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Review the IDP concept.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03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approach – the learner is </a:t>
            </a:r>
            <a:r>
              <a:rPr lang="en-GB" b="1" dirty="0" smtClean="0"/>
              <a:t>key 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It places the </a:t>
            </a:r>
            <a:r>
              <a:rPr lang="en-GB" sz="3200" b="1" dirty="0"/>
              <a:t>learners’</a:t>
            </a:r>
            <a:r>
              <a:rPr lang="en-GB" sz="3200" dirty="0"/>
              <a:t> views, wishes and feelings at the heart of the process of planning the support required to enable them </a:t>
            </a:r>
            <a:r>
              <a:rPr lang="en-GB" sz="3200" b="1" i="1" dirty="0"/>
              <a:t>to learn effectively </a:t>
            </a:r>
            <a:r>
              <a:rPr lang="en-GB" sz="3200" dirty="0"/>
              <a:t>and </a:t>
            </a:r>
            <a:r>
              <a:rPr lang="en-GB" sz="3200" b="1" i="1" dirty="0"/>
              <a:t>achieve their full potential</a:t>
            </a:r>
            <a:r>
              <a:rPr lang="en-GB" sz="3200" b="1" i="1" dirty="0" smtClean="0"/>
              <a:t>. </a:t>
            </a:r>
          </a:p>
          <a:p>
            <a:r>
              <a:rPr lang="en-GB" dirty="0"/>
              <a:t> </a:t>
            </a:r>
            <a:r>
              <a:rPr lang="en-GB" dirty="0" smtClean="0"/>
              <a:t>			(WG, 2021, 1.1 p1)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39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Increased Participation of Children and Young People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Act requires we must have regard to: 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views, wishes and feelings of the child and the child’s parents or the young person 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child, young person and parent participate as fully as possible in decision making 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importance of the child, young person and parent being provided with the information and support necessary to participate in decisions. </a:t>
            </a:r>
            <a:r>
              <a:rPr lang="en-GB" dirty="0" smtClean="0"/>
              <a:t>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Duty to have regard to the United Nations Convention on the Rights of the Child</a:t>
            </a:r>
          </a:p>
        </p:txBody>
      </p:sp>
    </p:spTree>
    <p:extLst>
      <p:ext uri="{BB962C8B-B14F-4D97-AF65-F5344CB8AC3E}">
        <p14:creationId xmlns:p14="http://schemas.microsoft.com/office/powerpoint/2010/main" val="165199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Centred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comprehensive collection of all the information pertinent to the student’s background – a holistic view of the student</a:t>
            </a:r>
          </a:p>
          <a:p>
            <a:pPr lvl="1"/>
            <a:r>
              <a:rPr lang="en-GB" dirty="0" smtClean="0"/>
              <a:t>Health</a:t>
            </a:r>
          </a:p>
          <a:p>
            <a:pPr lvl="1"/>
            <a:r>
              <a:rPr lang="en-GB" dirty="0" smtClean="0"/>
              <a:t>Social </a:t>
            </a:r>
          </a:p>
          <a:p>
            <a:pPr lvl="1"/>
            <a:r>
              <a:rPr lang="en-GB" dirty="0" smtClean="0"/>
              <a:t>Family background</a:t>
            </a:r>
          </a:p>
          <a:p>
            <a:pPr lvl="1"/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Residence</a:t>
            </a:r>
          </a:p>
          <a:p>
            <a:pPr lvl="1"/>
            <a:r>
              <a:rPr lang="en-GB" dirty="0" smtClean="0"/>
              <a:t>Interests </a:t>
            </a:r>
          </a:p>
          <a:p>
            <a:r>
              <a:rPr lang="en-GB" dirty="0"/>
              <a:t>Focussed on the individual’s needs &amp; interests</a:t>
            </a:r>
          </a:p>
          <a:p>
            <a:r>
              <a:rPr lang="en-GB" dirty="0"/>
              <a:t>One-page profiles – may arise from these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6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Prioritise the needs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5151" y="1770185"/>
            <a:ext cx="8915400" cy="3777622"/>
          </a:xfrm>
        </p:spPr>
        <p:txBody>
          <a:bodyPr/>
          <a:lstStyle/>
          <a:p>
            <a:r>
              <a:rPr lang="en-GB" dirty="0" smtClean="0"/>
              <a:t>Identify what needs to be addressed in order for learning to occur</a:t>
            </a:r>
          </a:p>
          <a:p>
            <a:r>
              <a:rPr lang="en-GB" dirty="0" smtClean="0"/>
              <a:t>Consider the priorities in conjunction with the following areas:</a:t>
            </a:r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9914639"/>
              </p:ext>
            </p:extLst>
          </p:nvPr>
        </p:nvGraphicFramePr>
        <p:xfrm>
          <a:off x="2688493" y="3051075"/>
          <a:ext cx="6279662" cy="2879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530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drew your attention? Why?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critical incident is often the beginning </a:t>
            </a:r>
          </a:p>
          <a:p>
            <a:r>
              <a:rPr lang="en-GB" dirty="0" smtClean="0"/>
              <a:t>Which area?  </a:t>
            </a:r>
          </a:p>
          <a:p>
            <a:pPr lvl="2"/>
            <a:r>
              <a:rPr lang="en-GB" dirty="0" smtClean="0"/>
              <a:t>Learning</a:t>
            </a:r>
          </a:p>
          <a:p>
            <a:pPr lvl="2"/>
            <a:r>
              <a:rPr lang="en-GB" dirty="0" smtClean="0"/>
              <a:t>Health</a:t>
            </a:r>
          </a:p>
          <a:p>
            <a:pPr lvl="2"/>
            <a:r>
              <a:rPr lang="en-GB" dirty="0" smtClean="0"/>
              <a:t>Attitude &amp; Motivation</a:t>
            </a:r>
          </a:p>
          <a:p>
            <a:pPr lvl="2"/>
            <a:r>
              <a:rPr lang="en-GB" dirty="0" smtClean="0"/>
              <a:t>Behaviour &amp; Emotions</a:t>
            </a:r>
          </a:p>
          <a:p>
            <a:r>
              <a:rPr lang="en-GB" dirty="0" smtClean="0"/>
              <a:t>What is the social context?</a:t>
            </a:r>
          </a:p>
          <a:p>
            <a:pPr lvl="2"/>
            <a:r>
              <a:rPr lang="en-GB" dirty="0" smtClean="0"/>
              <a:t>Home/Family </a:t>
            </a:r>
            <a:r>
              <a:rPr lang="en-GB" dirty="0"/>
              <a:t>Unit</a:t>
            </a:r>
          </a:p>
          <a:p>
            <a:pPr lvl="2"/>
            <a:r>
              <a:rPr lang="en-GB" dirty="0" smtClean="0"/>
              <a:t>Social Services</a:t>
            </a:r>
          </a:p>
          <a:p>
            <a:pPr lvl="2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2829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474101"/>
              </p:ext>
            </p:extLst>
          </p:nvPr>
        </p:nvGraphicFramePr>
        <p:xfrm>
          <a:off x="1955379" y="1140818"/>
          <a:ext cx="8674887" cy="4252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3179">
                  <a:extLst>
                    <a:ext uri="{9D8B030D-6E8A-4147-A177-3AD203B41FA5}">
                      <a16:colId xmlns:a16="http://schemas.microsoft.com/office/drawing/2014/main" val="2748611184"/>
                    </a:ext>
                  </a:extLst>
                </a:gridCol>
                <a:gridCol w="245026">
                  <a:extLst>
                    <a:ext uri="{9D8B030D-6E8A-4147-A177-3AD203B41FA5}">
                      <a16:colId xmlns:a16="http://schemas.microsoft.com/office/drawing/2014/main" val="1513857474"/>
                    </a:ext>
                  </a:extLst>
                </a:gridCol>
                <a:gridCol w="1463179">
                  <a:extLst>
                    <a:ext uri="{9D8B030D-6E8A-4147-A177-3AD203B41FA5}">
                      <a16:colId xmlns:a16="http://schemas.microsoft.com/office/drawing/2014/main" val="3839442021"/>
                    </a:ext>
                  </a:extLst>
                </a:gridCol>
                <a:gridCol w="245026">
                  <a:extLst>
                    <a:ext uri="{9D8B030D-6E8A-4147-A177-3AD203B41FA5}">
                      <a16:colId xmlns:a16="http://schemas.microsoft.com/office/drawing/2014/main" val="678445284"/>
                    </a:ext>
                  </a:extLst>
                </a:gridCol>
                <a:gridCol w="1664554">
                  <a:extLst>
                    <a:ext uri="{9D8B030D-6E8A-4147-A177-3AD203B41FA5}">
                      <a16:colId xmlns:a16="http://schemas.microsoft.com/office/drawing/2014/main" val="4087137323"/>
                    </a:ext>
                  </a:extLst>
                </a:gridCol>
                <a:gridCol w="245026">
                  <a:extLst>
                    <a:ext uri="{9D8B030D-6E8A-4147-A177-3AD203B41FA5}">
                      <a16:colId xmlns:a16="http://schemas.microsoft.com/office/drawing/2014/main" val="3013818530"/>
                    </a:ext>
                  </a:extLst>
                </a:gridCol>
                <a:gridCol w="1463179">
                  <a:extLst>
                    <a:ext uri="{9D8B030D-6E8A-4147-A177-3AD203B41FA5}">
                      <a16:colId xmlns:a16="http://schemas.microsoft.com/office/drawing/2014/main" val="316400793"/>
                    </a:ext>
                  </a:extLst>
                </a:gridCol>
                <a:gridCol w="1608099">
                  <a:extLst>
                    <a:ext uri="{9D8B030D-6E8A-4147-A177-3AD203B41FA5}">
                      <a16:colId xmlns:a16="http://schemas.microsoft.com/office/drawing/2014/main" val="385531065"/>
                    </a:ext>
                  </a:extLst>
                </a:gridCol>
                <a:gridCol w="277619">
                  <a:extLst>
                    <a:ext uri="{9D8B030D-6E8A-4147-A177-3AD203B41FA5}">
                      <a16:colId xmlns:a16="http://schemas.microsoft.com/office/drawing/2014/main" val="4292519307"/>
                    </a:ext>
                  </a:extLst>
                </a:gridCol>
              </a:tblGrid>
              <a:tr h="4575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Learning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Difficulties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Health &amp;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Physical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Development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en-GB" sz="8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Attitude/Motivation/Self-Esteem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en-GB" sz="8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 dirty="0">
                          <a:effectLst/>
                        </a:rPr>
                        <a:t>Behaviour &amp; Emotional  Development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34467313"/>
                  </a:ext>
                </a:extLst>
              </a:tr>
              <a:tr h="296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Speaking &amp; Listening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Sight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Gives up easily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Doesn’t listen well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Loses concentration in a group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925897439"/>
                  </a:ext>
                </a:extLst>
              </a:tr>
              <a:tr h="188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Reading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Hearing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Won’t have a go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Disruptive in class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Teases other children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896834757"/>
                  </a:ext>
                </a:extLst>
              </a:tr>
              <a:tr h="188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Writing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Growth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Anxious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Doesn’t settle to work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Disorganised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575487446"/>
                  </a:ext>
                </a:extLst>
              </a:tr>
              <a:tr h="296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Spelling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Speech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Easily Upset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Interrupts teacher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Gets involved in verbal disputes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27326342"/>
                  </a:ext>
                </a:extLst>
              </a:tr>
              <a:tr h="188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Handwriting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Gross motor skills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Avoids activities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Wanders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Destructive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720458642"/>
                  </a:ext>
                </a:extLst>
              </a:tr>
              <a:tr h="296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Mathematics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Fine motor skills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Withdrawn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Argues with adults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Copies others misbehaviour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3211361556"/>
                  </a:ext>
                </a:extLst>
              </a:tr>
              <a:tr h="296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Combination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Co-ordination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Needs adult support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Doesn’t follow instructions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Finds it difficult to make friends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3620013029"/>
                  </a:ext>
                </a:extLst>
              </a:tr>
              <a:tr h="1888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Other: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Memory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Lacks confidence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Chatters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Cheeky/rude to adults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222393856"/>
                  </a:ext>
                </a:extLst>
              </a:tr>
              <a:tr h="188854">
                <a:tc rowSpan="6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 dirty="0">
                          <a:effectLst/>
                        </a:rPr>
                        <a:t>Examples: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6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Growth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Other: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Daydreams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Chooses to be alone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3733176698"/>
                  </a:ext>
                </a:extLst>
              </a:tr>
              <a:tr h="188854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Other: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5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>
                          <a:effectLst/>
                        </a:rPr>
                        <a:t>Examples: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5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Easily distracted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Messes about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381750143"/>
                  </a:ext>
                </a:extLst>
              </a:tr>
              <a:tr h="188854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4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 dirty="0">
                          <a:effectLst/>
                        </a:rPr>
                        <a:t>Examples: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4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Gets involved in fights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Takes little care over work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extLst>
                  <a:ext uri="{0D108BD9-81ED-4DB2-BD59-A6C34878D82A}">
                    <a16:rowId xmlns:a16="http://schemas.microsoft.com/office/drawing/2014/main" val="1007702423"/>
                  </a:ext>
                </a:extLst>
              </a:tr>
              <a:tr h="29632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Falls out quickly with others 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Other: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  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>
                          <a:effectLst/>
                        </a:rPr>
                        <a:t> </a:t>
                      </a:r>
                      <a:endParaRPr lang="en-GB" sz="700" kern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>
                          <a:effectLst/>
                        </a:rPr>
                        <a:t> 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60672617"/>
                  </a:ext>
                </a:extLst>
              </a:tr>
              <a:tr h="417230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kern="1400">
                          <a:effectLst/>
                        </a:rPr>
                        <a:t>Relates to other children/adults inappropriately</a:t>
                      </a:r>
                      <a:endParaRPr lang="en-GB" sz="7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31543"/>
                  </a:ext>
                </a:extLst>
              </a:tr>
              <a:tr h="476129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kern="1400" dirty="0">
                          <a:effectLst/>
                        </a:rPr>
                        <a:t>Examples: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kern="1400" dirty="0">
                          <a:effectLst/>
                        </a:rPr>
                        <a:t> </a:t>
                      </a:r>
                      <a:endParaRPr lang="en-GB" sz="700" kern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kern="1400" dirty="0">
                          <a:effectLst/>
                        </a:rPr>
                        <a:t> </a:t>
                      </a:r>
                      <a:endParaRPr lang="en-GB" sz="7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4596" marR="24596" marT="24596" marB="24596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081821"/>
                  </a:ext>
                </a:extLst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2245894" y="5488429"/>
            <a:ext cx="8093859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0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1 – Mild concern</a:t>
            </a:r>
            <a:r>
              <a:rPr kumimoji="0" lang="en-GB" altLang="en-US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          </a:t>
            </a:r>
            <a:r>
              <a:rPr kumimoji="0" lang="en-GB" altLang="en-US" sz="1000" b="1" i="0" u="none" strike="noStrike" cap="none" normalizeH="0" dirty="0" smtClean="0">
                <a:ln>
                  <a:noFill/>
                </a:ln>
                <a:solidFill>
                  <a:srgbClr val="FFC000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2 – Moderate concern       </a:t>
            </a:r>
            <a:r>
              <a:rPr kumimoji="0" lang="en-GB" altLang="en-US" sz="1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3 – Serious concern     </a:t>
            </a:r>
            <a:r>
              <a:rPr lang="en-GB" altLang="en-US" sz="1000" b="1" dirty="0" smtClean="0">
                <a:solidFill>
                  <a:srgbClr val="000000"/>
                </a:solidFill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(</a:t>
            </a:r>
            <a:r>
              <a:rPr lang="en-GB" altLang="en-US" sz="1000" b="1" dirty="0">
                <a:solidFill>
                  <a:srgbClr val="000000"/>
                </a:solidFill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Highlight and grade relevant areas of concern.)</a:t>
            </a:r>
            <a:r>
              <a:rPr kumimoji="0" lang="en-GB" altLang="en-US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  </a:t>
            </a: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97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Comparative </a:t>
            </a:r>
            <a:r>
              <a:rPr lang="en-GB" b="1" dirty="0" smtClean="0"/>
              <a:t>Test</a:t>
            </a:r>
            <a:r>
              <a:rPr lang="en-GB" dirty="0" smtClean="0"/>
              <a:t> </a:t>
            </a:r>
          </a:p>
          <a:p>
            <a:r>
              <a:rPr lang="en-GB" b="1" i="1" dirty="0" smtClean="0"/>
              <a:t>Does </a:t>
            </a:r>
            <a:r>
              <a:rPr lang="en-GB" b="1" i="1" dirty="0"/>
              <a:t>the child or young person have a learning difficulty or </a:t>
            </a:r>
            <a:r>
              <a:rPr lang="en-GB" b="1" i="1" dirty="0" smtClean="0"/>
              <a:t>disability?</a:t>
            </a:r>
          </a:p>
          <a:p>
            <a:pPr lvl="1"/>
            <a:r>
              <a:rPr lang="en-GB" dirty="0"/>
              <a:t>greater </a:t>
            </a:r>
            <a:r>
              <a:rPr lang="en-GB" dirty="0" smtClean="0"/>
              <a:t>difficulty </a:t>
            </a:r>
            <a:r>
              <a:rPr lang="en-GB" dirty="0"/>
              <a:t>in </a:t>
            </a:r>
            <a:r>
              <a:rPr lang="en-GB" dirty="0" smtClean="0"/>
              <a:t>learning than </a:t>
            </a:r>
            <a:r>
              <a:rPr lang="en-GB" dirty="0"/>
              <a:t>the majority of others of the same </a:t>
            </a:r>
            <a:r>
              <a:rPr lang="en-GB" dirty="0" smtClean="0"/>
              <a:t>age</a:t>
            </a:r>
          </a:p>
          <a:p>
            <a:pPr lvl="1"/>
            <a:r>
              <a:rPr lang="en-GB" dirty="0"/>
              <a:t>a </a:t>
            </a:r>
            <a:r>
              <a:rPr lang="en-GB" dirty="0" smtClean="0"/>
              <a:t>disability which </a:t>
            </a:r>
            <a:r>
              <a:rPr lang="en-GB" dirty="0"/>
              <a:t>prevents or hinders the child or young person from making use of facilities for education or </a:t>
            </a:r>
            <a:r>
              <a:rPr lang="en-GB" dirty="0" smtClean="0"/>
              <a:t>training </a:t>
            </a:r>
          </a:p>
          <a:p>
            <a:pPr marL="0" indent="0">
              <a:buNone/>
            </a:pPr>
            <a:r>
              <a:rPr lang="en-GB" b="1" dirty="0" smtClean="0"/>
              <a:t>Intervention Test </a:t>
            </a:r>
            <a:r>
              <a:rPr lang="en-GB" dirty="0" smtClean="0"/>
              <a:t>– </a:t>
            </a:r>
          </a:p>
          <a:p>
            <a:r>
              <a:rPr lang="en-GB" b="1" i="1" dirty="0" smtClean="0"/>
              <a:t>Does the learning difficulty or disability call for ALP?</a:t>
            </a:r>
          </a:p>
          <a:p>
            <a:pPr lvl="1"/>
            <a:r>
              <a:rPr lang="en-GB" dirty="0" smtClean="0"/>
              <a:t>Support inside or outside the classroom/setting</a:t>
            </a:r>
          </a:p>
          <a:p>
            <a:pPr lvl="1"/>
            <a:r>
              <a:rPr lang="en-GB" dirty="0" smtClean="0"/>
              <a:t>Additional or different from others (resources)</a:t>
            </a:r>
          </a:p>
          <a:p>
            <a:pPr lvl="1"/>
            <a:r>
              <a:rPr lang="en-GB" dirty="0" smtClean="0"/>
              <a:t>Other professionals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Passing these tests qualifies as an ALN. </a:t>
            </a:r>
          </a:p>
        </p:txBody>
      </p:sp>
    </p:spTree>
    <p:extLst>
      <p:ext uri="{BB962C8B-B14F-4D97-AF65-F5344CB8AC3E}">
        <p14:creationId xmlns:p14="http://schemas.microsoft.com/office/powerpoint/2010/main" val="349836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Roles &amp; Responsibilities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Identify specified responsibilities according to ALNET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Identifying &amp; utilising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Considering emotional wellbeing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96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LA: </a:t>
            </a:r>
          </a:p>
          <a:p>
            <a:pPr lvl="1"/>
            <a:r>
              <a:rPr lang="en-GB" dirty="0"/>
              <a:t>provision of advice and information,</a:t>
            </a:r>
            <a:r>
              <a:rPr lang="en-GB" dirty="0" smtClean="0"/>
              <a:t></a:t>
            </a:r>
          </a:p>
          <a:p>
            <a:pPr lvl="1"/>
            <a:r>
              <a:rPr lang="en-GB" dirty="0" smtClean="0"/>
              <a:t>avoidance </a:t>
            </a:r>
            <a:r>
              <a:rPr lang="en-GB" dirty="0"/>
              <a:t>and resolution of disagreements</a:t>
            </a:r>
            <a:r>
              <a:rPr lang="en-GB" dirty="0" smtClean="0"/>
              <a:t>, and</a:t>
            </a:r>
          </a:p>
          <a:p>
            <a:pPr lvl="1"/>
            <a:r>
              <a:rPr lang="en-GB" dirty="0" smtClean="0"/>
              <a:t>provision </a:t>
            </a:r>
            <a:r>
              <a:rPr lang="en-GB" dirty="0"/>
              <a:t>of independent advocacy </a:t>
            </a:r>
            <a:r>
              <a:rPr lang="en-GB" dirty="0" smtClean="0"/>
              <a:t>services</a:t>
            </a:r>
          </a:p>
          <a:p>
            <a:pPr marL="57150" indent="0">
              <a:buNone/>
            </a:pPr>
            <a:r>
              <a:rPr lang="en-GB" dirty="0" smtClean="0"/>
              <a:t>Governing Bodies:</a:t>
            </a:r>
          </a:p>
          <a:p>
            <a:pPr lvl="1"/>
            <a:r>
              <a:rPr lang="en-GB" dirty="0"/>
              <a:t>decisions about whether a child or young person has </a:t>
            </a:r>
            <a:r>
              <a:rPr lang="en-GB" dirty="0" smtClean="0"/>
              <a:t>ALN,</a:t>
            </a:r>
            <a:endParaRPr lang="en-GB" dirty="0"/>
          </a:p>
          <a:p>
            <a:pPr lvl="1"/>
            <a:r>
              <a:rPr lang="en-GB" dirty="0"/>
              <a:t>the preparation, content, form, review and revision of individual </a:t>
            </a:r>
            <a:r>
              <a:rPr lang="en-GB" dirty="0" smtClean="0"/>
              <a:t>development </a:t>
            </a:r>
            <a:r>
              <a:rPr lang="en-GB" dirty="0"/>
              <a:t>plans </a:t>
            </a:r>
            <a:r>
              <a:rPr lang="en-GB" dirty="0" smtClean="0"/>
              <a:t>(“</a:t>
            </a:r>
            <a:r>
              <a:rPr lang="en-GB" dirty="0"/>
              <a:t>IDPs</a:t>
            </a:r>
            <a:r>
              <a:rPr lang="en-GB" dirty="0" smtClean="0"/>
              <a:t>”), and </a:t>
            </a:r>
            <a:endParaRPr lang="en-GB" dirty="0"/>
          </a:p>
          <a:p>
            <a:pPr lvl="1"/>
            <a:r>
              <a:rPr lang="en-GB" dirty="0" smtClean="0"/>
              <a:t>ceasing </a:t>
            </a:r>
            <a:r>
              <a:rPr lang="en-GB" dirty="0"/>
              <a:t>to maintain IDPs.</a:t>
            </a:r>
          </a:p>
          <a:p>
            <a:pPr indent="-28575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5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 and responsibilities of all teaching staff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ALNCOs </a:t>
            </a:r>
            <a:r>
              <a:rPr lang="en-GB" dirty="0"/>
              <a:t>are </a:t>
            </a:r>
            <a:r>
              <a:rPr lang="en-GB" b="1" dirty="0"/>
              <a:t>not expected </a:t>
            </a:r>
            <a:r>
              <a:rPr lang="en-GB" dirty="0"/>
              <a:t>to be </a:t>
            </a:r>
            <a:r>
              <a:rPr lang="en-GB" b="1" dirty="0"/>
              <a:t>directly involved in the day to day process </a:t>
            </a:r>
            <a:r>
              <a:rPr lang="en-GB" dirty="0"/>
              <a:t>of supporting every learner with ALN. This remains the </a:t>
            </a:r>
            <a:r>
              <a:rPr lang="en-GB" b="1" i="1" dirty="0"/>
              <a:t>responsibility</a:t>
            </a:r>
            <a:r>
              <a:rPr lang="en-GB" dirty="0"/>
              <a:t> of the </a:t>
            </a:r>
            <a:r>
              <a:rPr lang="en-GB" b="1" i="1" dirty="0"/>
              <a:t>class teacher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err="1" smtClean="0"/>
              <a:t>ALNCos</a:t>
            </a:r>
            <a:r>
              <a:rPr lang="en-GB" dirty="0" smtClean="0"/>
              <a:t> </a:t>
            </a:r>
            <a:r>
              <a:rPr lang="en-GB" dirty="0"/>
              <a:t>are </a:t>
            </a:r>
            <a:r>
              <a:rPr lang="en-GB" b="1" dirty="0"/>
              <a:t>not required </a:t>
            </a:r>
            <a:r>
              <a:rPr lang="en-GB" dirty="0"/>
              <a:t>to </a:t>
            </a:r>
            <a:r>
              <a:rPr lang="en-GB" b="1" dirty="0"/>
              <a:t>develop every IDP </a:t>
            </a:r>
            <a:r>
              <a:rPr lang="en-GB" dirty="0"/>
              <a:t>– </a:t>
            </a:r>
            <a:r>
              <a:rPr lang="en-GB" b="1" dirty="0"/>
              <a:t>any teacher </a:t>
            </a:r>
            <a:r>
              <a:rPr lang="en-GB" dirty="0"/>
              <a:t>can do so. </a:t>
            </a:r>
            <a:endParaRPr lang="en-GB" dirty="0" smtClean="0"/>
          </a:p>
          <a:p>
            <a:pPr lvl="1"/>
            <a:r>
              <a:rPr lang="en-GB" dirty="0" smtClean="0"/>
              <a:t>A </a:t>
            </a:r>
            <a:r>
              <a:rPr lang="en-GB" dirty="0"/>
              <a:t>skilled workforce is central to the Transformation programme. </a:t>
            </a:r>
            <a:endParaRPr lang="en-GB" dirty="0" smtClean="0"/>
          </a:p>
          <a:p>
            <a:pPr lvl="1"/>
            <a:r>
              <a:rPr lang="en-GB" dirty="0" smtClean="0"/>
              <a:t>All </a:t>
            </a:r>
            <a:r>
              <a:rPr lang="en-GB" dirty="0"/>
              <a:t>teaching practitioners have responsibility for their own professional learning and development and all should undertake regular professional learning in </a:t>
            </a:r>
            <a:r>
              <a:rPr lang="en-GB" dirty="0" smtClean="0"/>
              <a:t>relation </a:t>
            </a:r>
            <a:r>
              <a:rPr lang="en-GB" dirty="0"/>
              <a:t>to ALN. 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 Chapter 8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36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Designated Clinical Lead Officer (DECLO)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link between health and education .  </a:t>
            </a:r>
          </a:p>
          <a:p>
            <a:pPr lvl="1"/>
            <a:r>
              <a:rPr lang="en-GB" dirty="0" smtClean="0"/>
              <a:t>Medical professional</a:t>
            </a:r>
          </a:p>
          <a:p>
            <a:pPr lvl="1"/>
            <a:r>
              <a:rPr lang="en-GB" dirty="0" smtClean="0"/>
              <a:t>Employed by Local Health Board  </a:t>
            </a:r>
          </a:p>
          <a:p>
            <a:pPr lvl="1"/>
            <a:r>
              <a:rPr lang="en-GB" dirty="0" smtClean="0"/>
              <a:t>Co-ordination of:</a:t>
            </a:r>
          </a:p>
          <a:p>
            <a:pPr lvl="2"/>
            <a:r>
              <a:rPr lang="en-GB" dirty="0" smtClean="0"/>
              <a:t>Referrals to LHB</a:t>
            </a:r>
          </a:p>
          <a:p>
            <a:pPr lvl="2"/>
            <a:r>
              <a:rPr lang="en-GB" dirty="0" smtClean="0"/>
              <a:t>Securing the ALP</a:t>
            </a:r>
          </a:p>
          <a:p>
            <a:pPr lvl="2"/>
            <a:r>
              <a:rPr lang="en-GB" dirty="0" smtClean="0"/>
              <a:t>Contribute to reviews of IDPs</a:t>
            </a:r>
          </a:p>
          <a:p>
            <a:pPr lvl="2"/>
            <a:r>
              <a:rPr lang="en-GB" dirty="0" smtClean="0"/>
              <a:t>Requests from LA to LHB</a:t>
            </a:r>
          </a:p>
          <a:p>
            <a:pPr lvl="2"/>
            <a:r>
              <a:rPr lang="en-GB" dirty="0" smtClean="0"/>
              <a:t>Informing parents </a:t>
            </a:r>
          </a:p>
          <a:p>
            <a:pPr lvl="2"/>
            <a:r>
              <a:rPr lang="en-GB" dirty="0" smtClean="0"/>
              <a:t>Participation in Tribunals</a:t>
            </a:r>
          </a:p>
          <a:p>
            <a:pPr lvl="2"/>
            <a:r>
              <a:rPr lang="en-GB" dirty="0" smtClean="0"/>
              <a:t>Managing recommendations from LHB</a:t>
            </a:r>
          </a:p>
          <a:p>
            <a:pPr marL="457200" lvl="1" indent="0">
              <a:buNone/>
            </a:pPr>
            <a:r>
              <a:rPr lang="en-GB" dirty="0" smtClean="0"/>
              <a:t>Chapter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8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Years ALNLO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Years mainly pre-school </a:t>
            </a:r>
          </a:p>
          <a:p>
            <a:r>
              <a:rPr lang="en-GB" dirty="0" smtClean="0"/>
              <a:t>Employed by LA </a:t>
            </a:r>
          </a:p>
          <a:p>
            <a:pPr lvl="1"/>
            <a:r>
              <a:rPr lang="en-GB" dirty="0" smtClean="0"/>
              <a:t>Liaising with different early years providers</a:t>
            </a:r>
          </a:p>
          <a:p>
            <a:pPr lvl="1"/>
            <a:r>
              <a:rPr lang="en-GB" dirty="0" smtClean="0"/>
              <a:t>Social Services/DECLO, Health Professionals and early years units</a:t>
            </a:r>
          </a:p>
          <a:p>
            <a:pPr lvl="1"/>
            <a:r>
              <a:rPr lang="en-GB" dirty="0" smtClean="0"/>
              <a:t>Work with ALNCOs in FP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0812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– planning interventions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standardised screening or assessment tools and frameworks;</a:t>
            </a:r>
          </a:p>
          <a:p>
            <a:r>
              <a:rPr lang="en-GB" dirty="0"/>
              <a:t> observational data;</a:t>
            </a:r>
          </a:p>
          <a:p>
            <a:r>
              <a:rPr lang="en-GB" dirty="0"/>
              <a:t> the quality of their work;</a:t>
            </a:r>
          </a:p>
          <a:p>
            <a:r>
              <a:rPr lang="en-GB" dirty="0"/>
              <a:t> developmental checklists;</a:t>
            </a:r>
          </a:p>
          <a:p>
            <a:r>
              <a:rPr lang="en-GB" dirty="0"/>
              <a:t> scaling questionnaires;</a:t>
            </a:r>
          </a:p>
          <a:p>
            <a:r>
              <a:rPr lang="en-GB" dirty="0"/>
              <a:t> assessment through intervention;</a:t>
            </a:r>
          </a:p>
          <a:p>
            <a:r>
              <a:rPr lang="en-GB" dirty="0"/>
              <a:t> assessments from other agencies, such as health bodies;</a:t>
            </a:r>
          </a:p>
          <a:p>
            <a:r>
              <a:rPr lang="en-GB" dirty="0"/>
              <a:t>behaviour and social emotional questionnaires and standardised tests;</a:t>
            </a:r>
          </a:p>
          <a:p>
            <a:r>
              <a:rPr lang="en-GB" dirty="0"/>
              <a:t> other forms of personalised assessment, especially where sensory </a:t>
            </a:r>
          </a:p>
          <a:p>
            <a:r>
              <a:rPr lang="en-GB" dirty="0"/>
              <a:t>impairments render standardised screening and assessment tools and </a:t>
            </a:r>
          </a:p>
          <a:p>
            <a:r>
              <a:rPr lang="en-GB" dirty="0"/>
              <a:t>frameworks inappropriate.</a:t>
            </a:r>
          </a:p>
          <a:p>
            <a:pPr algn="r"/>
            <a:r>
              <a:rPr lang="en-GB" dirty="0" smtClean="0"/>
              <a:t>Chapter 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94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interventions do we have to meet the needs?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all the resources </a:t>
            </a:r>
          </a:p>
          <a:p>
            <a:r>
              <a:rPr lang="en-GB" dirty="0" smtClean="0"/>
              <a:t>Educational professionals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82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288" y="1557339"/>
            <a:ext cx="6464300" cy="43513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4400" dirty="0"/>
              <a:t>Why might a student who has support from a TA </a:t>
            </a:r>
            <a:r>
              <a:rPr lang="en-GB" altLang="en-US" sz="4400" i="1" dirty="0"/>
              <a:t>make less progress </a:t>
            </a:r>
            <a:r>
              <a:rPr lang="en-GB" altLang="en-US" sz="4400" dirty="0"/>
              <a:t>than a student who receives no support?</a:t>
            </a:r>
          </a:p>
          <a:p>
            <a:pPr marL="0" indent="0">
              <a:buNone/>
            </a:pPr>
            <a:r>
              <a:rPr lang="en-GB" altLang="en-US" sz="3200" dirty="0"/>
              <a:t>(What’s the equation?)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2" t="35149" r="1818" b="10588"/>
          <a:stretch/>
        </p:blipFill>
        <p:spPr bwMode="auto">
          <a:xfrm>
            <a:off x="7918356" y="2573818"/>
            <a:ext cx="3096344" cy="3096345"/>
          </a:xfrm>
          <a:prstGeom prst="rect">
            <a:avLst/>
          </a:prstGeom>
          <a:noFill/>
          <a:ln>
            <a:noFill/>
          </a:ln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6879646" y="744154"/>
            <a:ext cx="4657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https://maximisingtas.co.uk/impact.php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771682" y="5908676"/>
            <a:ext cx="1389692" cy="37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Jill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16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/>
          <p:cNvSpPr/>
          <p:nvPr/>
        </p:nvSpPr>
        <p:spPr>
          <a:xfrm rot="10800000">
            <a:off x="2640013" y="1196976"/>
            <a:ext cx="6551612" cy="4968875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3359150" y="2205038"/>
            <a:ext cx="5257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008439" y="3213100"/>
            <a:ext cx="38877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583114" y="4076700"/>
            <a:ext cx="28082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159376" y="5013325"/>
            <a:ext cx="15843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4440238" y="1439863"/>
            <a:ext cx="31686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latin typeface="Arial" panose="020B0604020202020204" pitchFamily="34" charset="0"/>
              </a:rPr>
              <a:t>Self-scaffolding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4732338" y="2347913"/>
            <a:ext cx="24495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latin typeface="Arial" panose="020B0604020202020204" pitchFamily="34" charset="0"/>
              </a:rPr>
              <a:t>Prompting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979989" y="3284539"/>
            <a:ext cx="201612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latin typeface="Arial" panose="020B0604020202020204" pitchFamily="34" charset="0"/>
              </a:rPr>
              <a:t>Clueing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908551" y="4221163"/>
            <a:ext cx="20161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latin typeface="Arial" panose="020B0604020202020204" pitchFamily="34" charset="0"/>
              </a:rPr>
              <a:t>Modelling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4908551" y="5195888"/>
            <a:ext cx="20986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latin typeface="Arial" panose="020B0604020202020204" pitchFamily="34" charset="0"/>
              </a:rPr>
              <a:t>Correcting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1703388" y="4511675"/>
            <a:ext cx="2520950" cy="18161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Low pupil </a:t>
            </a:r>
            <a:r>
              <a:rPr lang="en-GB" altLang="en-US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independenceHigh</a:t>
            </a:r>
            <a:r>
              <a:rPr lang="en-GB" altLang="en-US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 level of support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040688" y="1700213"/>
            <a:ext cx="2520950" cy="18161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High pupil independence 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i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Low level of support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738558" y="5693434"/>
            <a:ext cx="1389692" cy="37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Jill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78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Scaffolding is: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288" y="1484314"/>
            <a:ext cx="8424862" cy="4351337"/>
          </a:xfrm>
        </p:spPr>
        <p:txBody>
          <a:bodyPr>
            <a:normAutofit fontScale="92500" lnSpcReduction="2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200" dirty="0"/>
              <a:t>Recognising </a:t>
            </a: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 task as a series of smaller tasks or learning goals</a:t>
            </a:r>
          </a:p>
          <a:p>
            <a:pPr>
              <a:buFont typeface="Arial" charset="0"/>
              <a:buChar char="•"/>
              <a:defRPr/>
            </a:pP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Carefully </a:t>
            </a:r>
            <a:r>
              <a:rPr lang="en-GB" sz="3200" dirty="0">
                <a:solidFill>
                  <a:schemeClr val="tx1"/>
                </a:solidFill>
              </a:rPr>
              <a:t>observing pupils </a:t>
            </a: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as they complete each smaller task</a:t>
            </a:r>
          </a:p>
          <a:p>
            <a:pPr>
              <a:buFont typeface="Arial" charset="0"/>
              <a:buChar char="•"/>
              <a:defRPr/>
            </a:pPr>
            <a:r>
              <a:rPr lang="en-GB" sz="3200" dirty="0">
                <a:solidFill>
                  <a:schemeClr val="tx1"/>
                </a:solidFill>
              </a:rPr>
              <a:t>Intervening </a:t>
            </a:r>
            <a:r>
              <a:rPr lang="en-GB" sz="32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ONLY</a:t>
            </a: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IF the pupil cannot overcome a difficulty independently</a:t>
            </a:r>
          </a:p>
          <a:p>
            <a:pPr>
              <a:buFont typeface="Arial" charset="0"/>
              <a:buChar char="•"/>
              <a:defRPr/>
            </a:pP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Giving </a:t>
            </a:r>
            <a:r>
              <a:rPr lang="en-GB" sz="3200" dirty="0">
                <a:solidFill>
                  <a:schemeClr val="tx1"/>
                </a:solidFill>
              </a:rPr>
              <a:t>specific help /feedback </a:t>
            </a: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when a pupil needs it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*Providing the </a:t>
            </a:r>
            <a:r>
              <a:rPr lang="en-GB" sz="3200" b="1" dirty="0">
                <a:solidFill>
                  <a:schemeClr val="tx1"/>
                </a:solidFill>
              </a:rPr>
              <a:t>minimum</a:t>
            </a:r>
            <a:r>
              <a:rPr lang="en-GB" sz="3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help needed to achieve*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8558" y="5693434"/>
            <a:ext cx="1389692" cy="37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Jill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83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2135188" y="188913"/>
            <a:ext cx="7886700" cy="1325562"/>
          </a:xfrm>
        </p:spPr>
        <p:txBody>
          <a:bodyPr/>
          <a:lstStyle/>
          <a:p>
            <a:r>
              <a:rPr lang="en-GB" altLang="en-US" smtClean="0"/>
              <a:t>Levels of scaffolding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289" y="1484314"/>
            <a:ext cx="8497887" cy="4351337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200"/>
              <a:t>Self-scaffolding</a:t>
            </a:r>
          </a:p>
          <a:p>
            <a:pPr lvl="1"/>
            <a:r>
              <a:rPr lang="en-GB" altLang="en-US" sz="3200"/>
              <a:t>Student has range of strategies he uses independently to support his own learning</a:t>
            </a:r>
          </a:p>
          <a:p>
            <a:r>
              <a:rPr lang="en-GB" altLang="en-US" sz="3200"/>
              <a:t>Prompting</a:t>
            </a:r>
          </a:p>
          <a:p>
            <a:pPr lvl="1"/>
            <a:r>
              <a:rPr lang="en-GB" altLang="en-US" sz="3200"/>
              <a:t>e.g. W</a:t>
            </a:r>
            <a:r>
              <a:rPr lang="en-GB" altLang="en-US" sz="3200" i="1"/>
              <a:t>hat strategies do you think  you can use?</a:t>
            </a:r>
            <a:endParaRPr lang="en-GB" altLang="en-US" sz="3200"/>
          </a:p>
          <a:p>
            <a:r>
              <a:rPr lang="en-GB" altLang="en-US" sz="3200"/>
              <a:t>Clueing</a:t>
            </a:r>
          </a:p>
          <a:p>
            <a:pPr lvl="1"/>
            <a:r>
              <a:rPr lang="en-GB" altLang="en-US" sz="3200"/>
              <a:t>e.g. </a:t>
            </a:r>
            <a:r>
              <a:rPr lang="en-GB" altLang="en-US" sz="3200" i="1"/>
              <a:t>Remember last week, Miss said there were two things we had to include in our writing?</a:t>
            </a:r>
            <a:endParaRPr lang="en-GB" altLang="en-US" sz="3200"/>
          </a:p>
        </p:txBody>
      </p:sp>
      <p:sp>
        <p:nvSpPr>
          <p:cNvPr id="4" name="TextBox 3"/>
          <p:cNvSpPr txBox="1"/>
          <p:nvPr/>
        </p:nvSpPr>
        <p:spPr>
          <a:xfrm>
            <a:off x="8738558" y="5693434"/>
            <a:ext cx="1389692" cy="37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Jill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00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Levels of scaffolding 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sz="3200"/>
              <a:t>Modelling</a:t>
            </a:r>
          </a:p>
          <a:p>
            <a:pPr lvl="1"/>
            <a:r>
              <a:rPr lang="en-GB" altLang="en-US" sz="3200" i="1"/>
              <a:t>e.g. Let me start you off – I’ll do the first bit and you can carry on</a:t>
            </a:r>
          </a:p>
          <a:p>
            <a:r>
              <a:rPr lang="en-GB" altLang="en-US" sz="3200"/>
              <a:t>Correcting</a:t>
            </a:r>
          </a:p>
          <a:p>
            <a:pPr lvl="1"/>
            <a:r>
              <a:rPr lang="en-GB" altLang="en-US" sz="3200"/>
              <a:t>E.g. </a:t>
            </a:r>
            <a:r>
              <a:rPr lang="en-GB" altLang="en-US" sz="3200" i="1"/>
              <a:t>No that’s not right. Let’s rub it out. You need to do it this way</a:t>
            </a:r>
          </a:p>
          <a:p>
            <a:pPr lvl="1"/>
            <a:r>
              <a:rPr lang="en-GB" altLang="en-US" sz="3200" i="1"/>
              <a:t>If you can’t remember how to spell that word, go and get the dictionary and we’ll look it up</a:t>
            </a:r>
            <a:endParaRPr lang="en-GB" altLang="en-US" sz="3200"/>
          </a:p>
          <a:p>
            <a:endParaRPr lang="en-GB" altLang="en-US" smtClean="0"/>
          </a:p>
        </p:txBody>
      </p:sp>
      <p:sp>
        <p:nvSpPr>
          <p:cNvPr id="4" name="TextBox 3"/>
          <p:cNvSpPr txBox="1"/>
          <p:nvPr/>
        </p:nvSpPr>
        <p:spPr>
          <a:xfrm>
            <a:off x="8738558" y="5831457"/>
            <a:ext cx="1389692" cy="37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Jill Morgan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82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63292" y="310736"/>
            <a:ext cx="7315200" cy="60198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37322" y="337930"/>
            <a:ext cx="3369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Strategies:</a:t>
            </a:r>
          </a:p>
          <a:p>
            <a:r>
              <a:rPr lang="en-GB" sz="3200" dirty="0" smtClean="0"/>
              <a:t>The Resilience Wheel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1054390" y="5677392"/>
            <a:ext cx="1389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Catherine Slade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56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Strategies:</a:t>
            </a:r>
            <a:br>
              <a:rPr lang="en-GB" sz="3600" dirty="0" smtClean="0"/>
            </a:br>
            <a:r>
              <a:rPr lang="en-GB" sz="3600" dirty="0" smtClean="0"/>
              <a:t>Mindfulness</a:t>
            </a:r>
            <a:endParaRPr lang="en-GB" sz="3600" dirty="0"/>
          </a:p>
        </p:txBody>
      </p:sp>
      <p:pic>
        <p:nvPicPr>
          <p:cNvPr id="7270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1253" y="1145762"/>
            <a:ext cx="8448260" cy="54031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Rectangle 2"/>
          <p:cNvSpPr/>
          <p:nvPr/>
        </p:nvSpPr>
        <p:spPr>
          <a:xfrm>
            <a:off x="530994" y="5939407"/>
            <a:ext cx="19992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Catherine Slade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68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Preparing an IDP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Annex </a:t>
            </a:r>
            <a:r>
              <a:rPr lang="en-GB" dirty="0" smtClean="0"/>
              <a:t>A</a:t>
            </a:r>
          </a:p>
          <a:p>
            <a:endParaRPr lang="en-GB" dirty="0"/>
          </a:p>
          <a:p>
            <a:r>
              <a:rPr lang="en-GB" dirty="0" smtClean="0"/>
              <a:t>Examine the layout of the form and the information required.  </a:t>
            </a:r>
          </a:p>
          <a:p>
            <a:pPr lvl="1"/>
            <a:r>
              <a:rPr lang="en-GB" dirty="0" smtClean="0"/>
              <a:t>What training might staff need to complete this effectively?  </a:t>
            </a:r>
          </a:p>
          <a:p>
            <a:pPr lvl="1"/>
            <a:r>
              <a:rPr lang="en-GB" dirty="0" smtClean="0"/>
              <a:t>How do you realise the learner-centred nature of this approach?  </a:t>
            </a:r>
          </a:p>
          <a:p>
            <a:pPr lvl="1"/>
            <a:r>
              <a:rPr lang="en-GB" dirty="0" smtClean="0"/>
              <a:t>Are there alternative approaches that could be considered?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35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634</TotalTime>
  <Words>1132</Words>
  <Application>Microsoft Office PowerPoint</Application>
  <PresentationFormat>Widescreen</PresentationFormat>
  <Paragraphs>296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Century Gothic</vt:lpstr>
      <vt:lpstr>Tahoma</vt:lpstr>
      <vt:lpstr>Times New Roman</vt:lpstr>
      <vt:lpstr>Wingdings 3</vt:lpstr>
      <vt:lpstr>Wisp</vt:lpstr>
      <vt:lpstr>Person-Centred Practice</vt:lpstr>
      <vt:lpstr>New approach – the learner is key  </vt:lpstr>
      <vt:lpstr>Increased Participation of Children and Young People </vt:lpstr>
      <vt:lpstr>Person Centred Practice</vt:lpstr>
      <vt:lpstr>Prioritise the needs </vt:lpstr>
      <vt:lpstr>What drew your attention? Why? </vt:lpstr>
      <vt:lpstr>PowerPoint Presentation</vt:lpstr>
      <vt:lpstr>The Two Tests</vt:lpstr>
      <vt:lpstr>Roles &amp; Responsibilities</vt:lpstr>
      <vt:lpstr>Responsibilities</vt:lpstr>
      <vt:lpstr>Roles and responsibilities of all teaching staff </vt:lpstr>
      <vt:lpstr>Designated Clinical Lead Officer (DECLO)</vt:lpstr>
      <vt:lpstr>Early Years ALNLO</vt:lpstr>
      <vt:lpstr>Assessment – planning interventions</vt:lpstr>
      <vt:lpstr>What interventions do we have to meet the needs?</vt:lpstr>
      <vt:lpstr>PowerPoint Presentation</vt:lpstr>
      <vt:lpstr>PowerPoint Presentation</vt:lpstr>
      <vt:lpstr>Scaffolding is:</vt:lpstr>
      <vt:lpstr>Levels of scaffolding</vt:lpstr>
      <vt:lpstr>Levels of scaffolding (cont’d)</vt:lpstr>
      <vt:lpstr>PowerPoint Presentation</vt:lpstr>
      <vt:lpstr>Strategies: Mindfulness</vt:lpstr>
      <vt:lpstr>Preparing an IDP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and Learing</dc:title>
  <dc:creator>Sue</dc:creator>
  <cp:lastModifiedBy>Sue</cp:lastModifiedBy>
  <cp:revision>23</cp:revision>
  <dcterms:created xsi:type="dcterms:W3CDTF">2021-11-24T17:30:45Z</dcterms:created>
  <dcterms:modified xsi:type="dcterms:W3CDTF">2021-12-01T20:29:41Z</dcterms:modified>
</cp:coreProperties>
</file>