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Glacial Indifference" panose="020B0604020202020204" charset="0"/>
      <p:regular r:id="rId12"/>
    </p:embeddedFont>
    <p:embeddedFont>
      <p:font typeface="Glacial Indifference Bold" panose="020B0604020202020204" charset="0"/>
      <p:regular r:id="rId13"/>
    </p:embeddedFont>
    <p:embeddedFont>
      <p:font typeface="Lustria" panose="020B0604020202020204" charset="0"/>
      <p:regular r:id="rId14"/>
    </p:embeddedFont>
    <p:embeddedFont>
      <p:font typeface="Notable" panose="020B0604020202020204" charset="0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3" d="100"/>
          <a:sy n="73" d="100"/>
        </p:scale>
        <p:origin x="44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4.svg"/><Relationship Id="rId7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jpe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4.svg"/><Relationship Id="rId7" Type="http://schemas.openxmlformats.org/officeDocument/2006/relationships/image" Target="../media/image12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4.svg"/><Relationship Id="rId7" Type="http://schemas.openxmlformats.org/officeDocument/2006/relationships/image" Target="../media/image12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4.svg"/><Relationship Id="rId7" Type="http://schemas.openxmlformats.org/officeDocument/2006/relationships/image" Target="../media/image12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svg"/><Relationship Id="rId3" Type="http://schemas.openxmlformats.org/officeDocument/2006/relationships/image" Target="../media/image4.svg"/><Relationship Id="rId7" Type="http://schemas.openxmlformats.org/officeDocument/2006/relationships/image" Target="../media/image18.svg"/><Relationship Id="rId12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svg"/><Relationship Id="rId5" Type="http://schemas.openxmlformats.org/officeDocument/2006/relationships/image" Target="../media/image6.svg"/><Relationship Id="rId10" Type="http://schemas.openxmlformats.org/officeDocument/2006/relationships/image" Target="../media/image21.png"/><Relationship Id="rId4" Type="http://schemas.openxmlformats.org/officeDocument/2006/relationships/image" Target="../media/image5.png"/><Relationship Id="rId9" Type="http://schemas.openxmlformats.org/officeDocument/2006/relationships/image" Target="../media/image20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4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12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ineeringuk.com/media/318037/women-in-engineering-report-summary-engineeringuk-march-2022.pdf" TargetMode="External"/><Relationship Id="rId13" Type="http://schemas.openxmlformats.org/officeDocument/2006/relationships/hyperlink" Target="https://www.hbr.org/innovative-gender-equity-strategies" TargetMode="External"/><Relationship Id="rId18" Type="http://schemas.openxmlformats.org/officeDocument/2006/relationships/hyperlink" Target="https://www.engineergirl.org/" TargetMode="External"/><Relationship Id="rId3" Type="http://schemas.openxmlformats.org/officeDocument/2006/relationships/image" Target="../media/image4.svg"/><Relationship Id="rId21" Type="http://schemas.openxmlformats.org/officeDocument/2006/relationships/hyperlink" Target="https://www.swe.org/resources/reports/advancing-women-in-engineering/" TargetMode="External"/><Relationship Id="rId7" Type="http://schemas.openxmlformats.org/officeDocument/2006/relationships/hyperlink" Target="https://www.hbr.org/why-diversity-programs-fail" TargetMode="External"/><Relationship Id="rId12" Type="http://schemas.openxmlformats.org/officeDocument/2006/relationships/hyperlink" Target="https://www.canada.ca/women-in-stem" TargetMode="External"/><Relationship Id="rId17" Type="http://schemas.openxmlformats.org/officeDocument/2006/relationships/hyperlink" Target="https://www.jwe.org/systemic-barriers" TargetMode="External"/><Relationship Id="rId25" Type="http://schemas.openxmlformats.org/officeDocument/2006/relationships/hyperlink" Target="https://www.weforum.org/reports/global-gender-gap-report-2025" TargetMode="External"/><Relationship Id="rId2" Type="http://schemas.openxmlformats.org/officeDocument/2006/relationships/image" Target="../media/image3.png"/><Relationship Id="rId16" Type="http://schemas.openxmlformats.org/officeDocument/2006/relationships/hyperlink" Target="https://www.intel.com/content/www/us/en/diversity/diversity-inclusion-report.html" TargetMode="External"/><Relationship Id="rId20" Type="http://schemas.openxmlformats.org/officeDocument/2006/relationships/hyperlink" Target="https://www.siemens.com/diversity-inclusion-repor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ccenture.com/gb-en/about/inclusion-diversity-index" TargetMode="External"/><Relationship Id="rId11" Type="http://schemas.openxmlformats.org/officeDocument/2006/relationships/hyperlink" Target="https://www.ge.com/balance-the-equation-report" TargetMode="External"/><Relationship Id="rId24" Type="http://schemas.openxmlformats.org/officeDocument/2006/relationships/hyperlink" Target="https://www.wgea.gov.au/" TargetMode="External"/><Relationship Id="rId5" Type="http://schemas.openxmlformats.org/officeDocument/2006/relationships/image" Target="../media/image6.svg"/><Relationship Id="rId15" Type="http://schemas.openxmlformats.org/officeDocument/2006/relationships/hyperlink" Target="https://www.ibm.com/employment/diversity.html" TargetMode="External"/><Relationship Id="rId23" Type="http://schemas.openxmlformats.org/officeDocument/2006/relationships/hyperlink" Target="https://www.unilever.com/planet-and-society/gender-equity/" TargetMode="External"/><Relationship Id="rId10" Type="http://schemas.openxmlformats.org/officeDocument/2006/relationships/hyperlink" Target="https://www.forbes.com/marillyn-hewson-leadership-profile" TargetMode="External"/><Relationship Id="rId19" Type="http://schemas.openxmlformats.org/officeDocument/2006/relationships/hyperlink" Target="https://raeng.org.uk/media/pitehtfm/equality-diversity-and-inclusivity-and-engineering-2013-2023-a-review.pdf" TargetMode="External"/><Relationship Id="rId4" Type="http://schemas.openxmlformats.org/officeDocument/2006/relationships/image" Target="../media/image5.png"/><Relationship Id="rId9" Type="http://schemas.openxmlformats.org/officeDocument/2006/relationships/hyperlink" Target="https://ec.europa.eu/women-leadership-directive" TargetMode="External"/><Relationship Id="rId14" Type="http://schemas.openxmlformats.org/officeDocument/2006/relationships/hyperlink" Target="https://www.hofstede-insights.com/cultural-dimensions-leadership/" TargetMode="External"/><Relationship Id="rId22" Type="http://schemas.openxmlformats.org/officeDocument/2006/relationships/hyperlink" Target="https://www.legislation.gov.uk/ukpga/2010/15/content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4856" y="1519598"/>
            <a:ext cx="7297822" cy="5081109"/>
          </a:xfrm>
          <a:custGeom>
            <a:avLst/>
            <a:gdLst/>
            <a:ahLst/>
            <a:cxnLst/>
            <a:rect l="l" t="t" r="r" b="b"/>
            <a:pathLst>
              <a:path w="7297822" h="5081109">
                <a:moveTo>
                  <a:pt x="0" y="0"/>
                </a:moveTo>
                <a:lnTo>
                  <a:pt x="7297822" y="0"/>
                </a:lnTo>
                <a:lnTo>
                  <a:pt x="7297822" y="5081109"/>
                </a:lnTo>
                <a:lnTo>
                  <a:pt x="0" y="508110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3268664" y="-1474371"/>
            <a:ext cx="5575963" cy="3086100"/>
            <a:chOff x="0" y="0"/>
            <a:chExt cx="1468566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68566" cy="812800"/>
            </a:xfrm>
            <a:custGeom>
              <a:avLst/>
              <a:gdLst/>
              <a:ahLst/>
              <a:cxnLst/>
              <a:rect l="l" t="t" r="r" b="b"/>
              <a:pathLst>
                <a:path w="1468566" h="812800">
                  <a:moveTo>
                    <a:pt x="0" y="0"/>
                  </a:moveTo>
                  <a:lnTo>
                    <a:pt x="1468566" y="0"/>
                  </a:lnTo>
                  <a:lnTo>
                    <a:pt x="146856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693B9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468566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8140069" y="0"/>
            <a:ext cx="5463488" cy="1611729"/>
          </a:xfrm>
          <a:custGeom>
            <a:avLst/>
            <a:gdLst/>
            <a:ahLst/>
            <a:cxnLst/>
            <a:rect l="l" t="t" r="r" b="b"/>
            <a:pathLst>
              <a:path w="5463488" h="1611729">
                <a:moveTo>
                  <a:pt x="0" y="0"/>
                </a:moveTo>
                <a:lnTo>
                  <a:pt x="5463488" y="0"/>
                </a:lnTo>
                <a:lnTo>
                  <a:pt x="5463488" y="1611729"/>
                </a:lnTo>
                <a:lnTo>
                  <a:pt x="0" y="161172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-514350" y="8931829"/>
            <a:ext cx="20302190" cy="3086100"/>
            <a:chOff x="0" y="0"/>
            <a:chExt cx="5347079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347079" cy="812800"/>
            </a:xfrm>
            <a:custGeom>
              <a:avLst/>
              <a:gdLst/>
              <a:ahLst/>
              <a:cxnLst/>
              <a:rect l="l" t="t" r="r" b="b"/>
              <a:pathLst>
                <a:path w="5347079" h="812800">
                  <a:moveTo>
                    <a:pt x="0" y="0"/>
                  </a:moveTo>
                  <a:lnTo>
                    <a:pt x="5347079" y="0"/>
                  </a:lnTo>
                  <a:lnTo>
                    <a:pt x="5347079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DBF1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5347079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68493" y="8674654"/>
            <a:ext cx="16714185" cy="514350"/>
            <a:chOff x="0" y="0"/>
            <a:chExt cx="4402090" cy="13546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402090" cy="135467"/>
            </a:xfrm>
            <a:custGeom>
              <a:avLst/>
              <a:gdLst/>
              <a:ahLst/>
              <a:cxnLst/>
              <a:rect l="l" t="t" r="r" b="b"/>
              <a:pathLst>
                <a:path w="4402090" h="135467">
                  <a:moveTo>
                    <a:pt x="46319" y="0"/>
                  </a:moveTo>
                  <a:lnTo>
                    <a:pt x="4355771" y="0"/>
                  </a:lnTo>
                  <a:cubicBezTo>
                    <a:pt x="4368055" y="0"/>
                    <a:pt x="4379837" y="4880"/>
                    <a:pt x="4388523" y="13567"/>
                  </a:cubicBezTo>
                  <a:cubicBezTo>
                    <a:pt x="4397210" y="22253"/>
                    <a:pt x="4402090" y="34035"/>
                    <a:pt x="4402090" y="46319"/>
                  </a:cubicBezTo>
                  <a:lnTo>
                    <a:pt x="4402090" y="89147"/>
                  </a:lnTo>
                  <a:cubicBezTo>
                    <a:pt x="4402090" y="114729"/>
                    <a:pt x="4381352" y="135467"/>
                    <a:pt x="4355771" y="135467"/>
                  </a:cubicBezTo>
                  <a:lnTo>
                    <a:pt x="46319" y="135467"/>
                  </a:lnTo>
                  <a:cubicBezTo>
                    <a:pt x="34035" y="135467"/>
                    <a:pt x="22253" y="130587"/>
                    <a:pt x="13567" y="121900"/>
                  </a:cubicBezTo>
                  <a:cubicBezTo>
                    <a:pt x="4880" y="113213"/>
                    <a:pt x="0" y="101432"/>
                    <a:pt x="0" y="89147"/>
                  </a:cubicBezTo>
                  <a:lnTo>
                    <a:pt x="0" y="46319"/>
                  </a:lnTo>
                  <a:cubicBezTo>
                    <a:pt x="0" y="34035"/>
                    <a:pt x="4880" y="22253"/>
                    <a:pt x="13567" y="13567"/>
                  </a:cubicBezTo>
                  <a:cubicBezTo>
                    <a:pt x="22253" y="4880"/>
                    <a:pt x="34035" y="0"/>
                    <a:pt x="46319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4402090" cy="173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868493" y="8674654"/>
            <a:ext cx="15188152" cy="514350"/>
            <a:chOff x="0" y="0"/>
            <a:chExt cx="4000172" cy="135467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000172" cy="135467"/>
            </a:xfrm>
            <a:custGeom>
              <a:avLst/>
              <a:gdLst/>
              <a:ahLst/>
              <a:cxnLst/>
              <a:rect l="l" t="t" r="r" b="b"/>
              <a:pathLst>
                <a:path w="4000172" h="135467">
                  <a:moveTo>
                    <a:pt x="50973" y="0"/>
                  </a:moveTo>
                  <a:lnTo>
                    <a:pt x="3949198" y="0"/>
                  </a:lnTo>
                  <a:cubicBezTo>
                    <a:pt x="3977350" y="0"/>
                    <a:pt x="4000172" y="22822"/>
                    <a:pt x="4000172" y="50973"/>
                  </a:cubicBezTo>
                  <a:lnTo>
                    <a:pt x="4000172" y="84493"/>
                  </a:lnTo>
                  <a:cubicBezTo>
                    <a:pt x="4000172" y="112645"/>
                    <a:pt x="3977350" y="135467"/>
                    <a:pt x="3949198" y="135467"/>
                  </a:cubicBezTo>
                  <a:lnTo>
                    <a:pt x="50973" y="135467"/>
                  </a:lnTo>
                  <a:cubicBezTo>
                    <a:pt x="37454" y="135467"/>
                    <a:pt x="24489" y="130096"/>
                    <a:pt x="14930" y="120537"/>
                  </a:cubicBezTo>
                  <a:cubicBezTo>
                    <a:pt x="5370" y="110978"/>
                    <a:pt x="0" y="98012"/>
                    <a:pt x="0" y="84493"/>
                  </a:cubicBezTo>
                  <a:lnTo>
                    <a:pt x="0" y="50973"/>
                  </a:lnTo>
                  <a:cubicBezTo>
                    <a:pt x="0" y="37454"/>
                    <a:pt x="5370" y="24489"/>
                    <a:pt x="14930" y="14930"/>
                  </a:cubicBezTo>
                  <a:cubicBezTo>
                    <a:pt x="24489" y="5370"/>
                    <a:pt x="37454" y="0"/>
                    <a:pt x="50973" y="0"/>
                  </a:cubicBezTo>
                  <a:close/>
                </a:path>
              </a:pathLst>
            </a:custGeom>
            <a:solidFill>
              <a:srgbClr val="4693B9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4000172" cy="173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028700" y="1143292"/>
            <a:ext cx="2105333" cy="468437"/>
          </a:xfrm>
          <a:custGeom>
            <a:avLst/>
            <a:gdLst/>
            <a:ahLst/>
            <a:cxnLst/>
            <a:rect l="l" t="t" r="r" b="b"/>
            <a:pathLst>
              <a:path w="2105333" h="468437">
                <a:moveTo>
                  <a:pt x="0" y="0"/>
                </a:moveTo>
                <a:lnTo>
                  <a:pt x="2105333" y="0"/>
                </a:lnTo>
                <a:lnTo>
                  <a:pt x="2105333" y="468437"/>
                </a:lnTo>
                <a:lnTo>
                  <a:pt x="0" y="46843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7" name="TextBox 17"/>
          <p:cNvSpPr txBox="1"/>
          <p:nvPr/>
        </p:nvSpPr>
        <p:spPr>
          <a:xfrm>
            <a:off x="1028700" y="1970898"/>
            <a:ext cx="9452724" cy="44668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68"/>
              </a:lnSpc>
            </a:pPr>
            <a:r>
              <a:rPr lang="en-US" sz="5700" spc="399">
                <a:solidFill>
                  <a:srgbClr val="2F627C"/>
                </a:solidFill>
                <a:latin typeface="Notable"/>
                <a:ea typeface="Notable"/>
                <a:cs typeface="Notable"/>
                <a:sym typeface="Notable"/>
              </a:rPr>
              <a:t>OPPORTUNITIES FOR </a:t>
            </a:r>
            <a:r>
              <a:rPr lang="en-US" sz="5700" spc="399">
                <a:solidFill>
                  <a:srgbClr val="FFDE59"/>
                </a:solidFill>
                <a:latin typeface="Notable"/>
                <a:ea typeface="Notable"/>
                <a:cs typeface="Notable"/>
                <a:sym typeface="Notable"/>
              </a:rPr>
              <a:t>FEMALE</a:t>
            </a:r>
            <a:r>
              <a:rPr lang="en-US" sz="5700" spc="399">
                <a:solidFill>
                  <a:srgbClr val="2F627C"/>
                </a:solidFill>
                <a:latin typeface="Notable"/>
                <a:ea typeface="Notable"/>
                <a:cs typeface="Notable"/>
                <a:sym typeface="Notable"/>
              </a:rPr>
              <a:t> LEADERS IN    21ST CENTURY ORGANISATIONS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28700" y="7918147"/>
            <a:ext cx="3643409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0"/>
              </a:lnSpc>
            </a:pPr>
            <a:r>
              <a:rPr lang="en-US" sz="2800">
                <a:solidFill>
                  <a:srgbClr val="12252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ANDREI STAFI - 2114799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28700" y="6968393"/>
            <a:ext cx="6016030" cy="419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0"/>
              </a:lnSpc>
            </a:pPr>
            <a:r>
              <a:rPr lang="en-US" sz="2800">
                <a:solidFill>
                  <a:srgbClr val="FFDE59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MECHANICAL ENGINEERING </a:t>
            </a:r>
            <a:r>
              <a:rPr lang="en-US" sz="2800">
                <a:solidFill>
                  <a:srgbClr val="12252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SECTOR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0800000">
            <a:off x="-1212170" y="8194142"/>
            <a:ext cx="7094435" cy="2092858"/>
          </a:xfrm>
          <a:custGeom>
            <a:avLst/>
            <a:gdLst/>
            <a:ahLst/>
            <a:cxnLst/>
            <a:rect l="l" t="t" r="r" b="b"/>
            <a:pathLst>
              <a:path w="7094435" h="2092858">
                <a:moveTo>
                  <a:pt x="0" y="0"/>
                </a:moveTo>
                <a:lnTo>
                  <a:pt x="7094435" y="0"/>
                </a:lnTo>
                <a:lnTo>
                  <a:pt x="7094435" y="2092858"/>
                </a:lnTo>
                <a:lnTo>
                  <a:pt x="0" y="20928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1399589" y="0"/>
            <a:ext cx="8018678" cy="7362898"/>
            <a:chOff x="0" y="0"/>
            <a:chExt cx="660400" cy="60639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60400" cy="606392"/>
            </a:xfrm>
            <a:custGeom>
              <a:avLst/>
              <a:gdLst/>
              <a:ahLst/>
              <a:cxnLst/>
              <a:rect l="l" t="t" r="r" b="b"/>
              <a:pathLst>
                <a:path w="660400" h="606392">
                  <a:moveTo>
                    <a:pt x="220252" y="587322"/>
                  </a:moveTo>
                  <a:cubicBezTo>
                    <a:pt x="254109" y="598836"/>
                    <a:pt x="292600" y="606392"/>
                    <a:pt x="330378" y="606392"/>
                  </a:cubicBezTo>
                  <a:cubicBezTo>
                    <a:pt x="368157" y="606392"/>
                    <a:pt x="404509" y="599915"/>
                    <a:pt x="438009" y="588401"/>
                  </a:cubicBezTo>
                  <a:cubicBezTo>
                    <a:pt x="438723" y="588041"/>
                    <a:pt x="439435" y="588041"/>
                    <a:pt x="440148" y="587682"/>
                  </a:cubicBezTo>
                  <a:cubicBezTo>
                    <a:pt x="565955" y="541627"/>
                    <a:pt x="658618" y="420013"/>
                    <a:pt x="660400" y="282474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282265"/>
                  </a:lnTo>
                  <a:cubicBezTo>
                    <a:pt x="1782" y="420731"/>
                    <a:pt x="93019" y="542347"/>
                    <a:pt x="220252" y="587322"/>
                  </a:cubicBezTo>
                  <a:close/>
                </a:path>
              </a:pathLst>
            </a:custGeom>
            <a:solidFill>
              <a:srgbClr val="DBF1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660400" cy="5174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-5400000">
            <a:off x="11786741" y="1537643"/>
            <a:ext cx="6347761" cy="4820135"/>
            <a:chOff x="0" y="0"/>
            <a:chExt cx="535199" cy="4064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35199" cy="406400"/>
            </a:xfrm>
            <a:custGeom>
              <a:avLst/>
              <a:gdLst/>
              <a:ahLst/>
              <a:cxnLst/>
              <a:rect l="l" t="t" r="r" b="b"/>
              <a:pathLst>
                <a:path w="535199" h="406400">
                  <a:moveTo>
                    <a:pt x="331999" y="0"/>
                  </a:moveTo>
                  <a:cubicBezTo>
                    <a:pt x="444223" y="0"/>
                    <a:pt x="535199" y="90976"/>
                    <a:pt x="535199" y="203200"/>
                  </a:cubicBezTo>
                  <a:cubicBezTo>
                    <a:pt x="535199" y="315424"/>
                    <a:pt x="444223" y="406400"/>
                    <a:pt x="33199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4693B9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53519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070385" y="0"/>
            <a:ext cx="9128055" cy="9726571"/>
            <a:chOff x="0" y="0"/>
            <a:chExt cx="7058458" cy="752127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7058458" cy="7521273"/>
            </a:xfrm>
            <a:custGeom>
              <a:avLst/>
              <a:gdLst/>
              <a:ahLst/>
              <a:cxnLst/>
              <a:rect l="l" t="t" r="r" b="b"/>
              <a:pathLst>
                <a:path w="7058458" h="7521273">
                  <a:moveTo>
                    <a:pt x="3529229" y="7521273"/>
                  </a:moveTo>
                  <a:cubicBezTo>
                    <a:pt x="1581095" y="7521273"/>
                    <a:pt x="0" y="6678891"/>
                    <a:pt x="0" y="5640955"/>
                  </a:cubicBezTo>
                  <a:lnTo>
                    <a:pt x="0" y="1880318"/>
                  </a:lnTo>
                  <a:cubicBezTo>
                    <a:pt x="0" y="842383"/>
                    <a:pt x="1581095" y="0"/>
                    <a:pt x="3529229" y="0"/>
                  </a:cubicBezTo>
                  <a:cubicBezTo>
                    <a:pt x="5477364" y="0"/>
                    <a:pt x="7058458" y="842383"/>
                    <a:pt x="7058458" y="1880318"/>
                  </a:cubicBezTo>
                  <a:lnTo>
                    <a:pt x="7058458" y="5640955"/>
                  </a:lnTo>
                  <a:cubicBezTo>
                    <a:pt x="7058458" y="6678891"/>
                    <a:pt x="5477364" y="7521273"/>
                    <a:pt x="3529229" y="7521273"/>
                  </a:cubicBezTo>
                  <a:close/>
                </a:path>
              </a:pathLst>
            </a:custGeom>
            <a:blipFill>
              <a:blip r:embed="rId4"/>
              <a:stretch>
                <a:fillRect l="-3278" r="-3278"/>
              </a:stretch>
            </a:blipFill>
          </p:spPr>
        </p:sp>
      </p:grpSp>
      <p:grpSp>
        <p:nvGrpSpPr>
          <p:cNvPr id="11" name="Group 11"/>
          <p:cNvGrpSpPr/>
          <p:nvPr/>
        </p:nvGrpSpPr>
        <p:grpSpPr>
          <a:xfrm>
            <a:off x="8257015" y="9049026"/>
            <a:ext cx="886985" cy="886985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8465840" y="9262742"/>
            <a:ext cx="455532" cy="459553"/>
          </a:xfrm>
          <a:custGeom>
            <a:avLst/>
            <a:gdLst/>
            <a:ahLst/>
            <a:cxnLst/>
            <a:rect l="l" t="t" r="r" b="b"/>
            <a:pathLst>
              <a:path w="455532" h="459553">
                <a:moveTo>
                  <a:pt x="0" y="0"/>
                </a:moveTo>
                <a:lnTo>
                  <a:pt x="455531" y="0"/>
                </a:lnTo>
                <a:lnTo>
                  <a:pt x="455531" y="459553"/>
                </a:lnTo>
                <a:lnTo>
                  <a:pt x="0" y="45955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9294255" y="9258300"/>
            <a:ext cx="2105333" cy="468437"/>
          </a:xfrm>
          <a:custGeom>
            <a:avLst/>
            <a:gdLst/>
            <a:ahLst/>
            <a:cxnLst/>
            <a:rect l="l" t="t" r="r" b="b"/>
            <a:pathLst>
              <a:path w="2105333" h="468437">
                <a:moveTo>
                  <a:pt x="0" y="0"/>
                </a:moveTo>
                <a:lnTo>
                  <a:pt x="2105334" y="0"/>
                </a:lnTo>
                <a:lnTo>
                  <a:pt x="2105334" y="468437"/>
                </a:lnTo>
                <a:lnTo>
                  <a:pt x="0" y="46843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grpSp>
        <p:nvGrpSpPr>
          <p:cNvPr id="16" name="Group 16"/>
          <p:cNvGrpSpPr/>
          <p:nvPr/>
        </p:nvGrpSpPr>
        <p:grpSpPr>
          <a:xfrm>
            <a:off x="761199" y="3609570"/>
            <a:ext cx="267501" cy="267501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761199" y="4186802"/>
            <a:ext cx="267501" cy="267501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61199" y="4767032"/>
            <a:ext cx="267501" cy="267501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1199" y="5347262"/>
            <a:ext cx="267501" cy="267501"/>
            <a:chOff x="0" y="0"/>
            <a:chExt cx="812800" cy="8128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27" name="TextBox 2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735762" y="5946901"/>
            <a:ext cx="143276" cy="143276"/>
            <a:chOff x="0" y="0"/>
            <a:chExt cx="812800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30" name="TextBox 30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735762" y="6594141"/>
            <a:ext cx="143276" cy="143276"/>
            <a:chOff x="0" y="0"/>
            <a:chExt cx="812800" cy="812800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33" name="TextBox 33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735762" y="7019591"/>
            <a:ext cx="143276" cy="143276"/>
            <a:chOff x="0" y="0"/>
            <a:chExt cx="812800" cy="81280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36" name="TextBox 36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735762" y="7445041"/>
            <a:ext cx="143276" cy="143276"/>
            <a:chOff x="0" y="0"/>
            <a:chExt cx="812800" cy="812800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39" name="TextBox 39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1735762" y="7870491"/>
            <a:ext cx="143276" cy="143276"/>
            <a:chOff x="0" y="0"/>
            <a:chExt cx="812800" cy="812800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42" name="TextBox 42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43" name="Freeform 43"/>
          <p:cNvSpPr/>
          <p:nvPr/>
        </p:nvSpPr>
        <p:spPr>
          <a:xfrm>
            <a:off x="6176076" y="9357252"/>
            <a:ext cx="1787129" cy="284451"/>
          </a:xfrm>
          <a:custGeom>
            <a:avLst/>
            <a:gdLst/>
            <a:ahLst/>
            <a:cxnLst/>
            <a:rect l="l" t="t" r="r" b="b"/>
            <a:pathLst>
              <a:path w="1787129" h="284451">
                <a:moveTo>
                  <a:pt x="0" y="0"/>
                </a:moveTo>
                <a:lnTo>
                  <a:pt x="1787128" y="0"/>
                </a:lnTo>
                <a:lnTo>
                  <a:pt x="1787128" y="284451"/>
                </a:lnTo>
                <a:lnTo>
                  <a:pt x="0" y="284451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44" name="TextBox 44"/>
          <p:cNvSpPr txBox="1"/>
          <p:nvPr/>
        </p:nvSpPr>
        <p:spPr>
          <a:xfrm>
            <a:off x="778452" y="2037153"/>
            <a:ext cx="9568471" cy="9302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</a:pPr>
            <a:r>
              <a:rPr lang="en-US" sz="7000">
                <a:solidFill>
                  <a:srgbClr val="2F627C"/>
                </a:solidFill>
                <a:latin typeface="Notable"/>
                <a:ea typeface="Notable"/>
                <a:cs typeface="Notable"/>
                <a:sym typeface="Notable"/>
              </a:rPr>
              <a:t>INTRODUCTION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174230" y="3481781"/>
            <a:ext cx="6261165" cy="475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51"/>
              </a:lnSpc>
            </a:pPr>
            <a:r>
              <a:rPr lang="en-US" sz="2725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Corporate Social Responsibility (CSR)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164705" y="4059012"/>
            <a:ext cx="5760470" cy="475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51"/>
              </a:lnSpc>
            </a:pPr>
            <a:r>
              <a:rPr lang="en-US" sz="2725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Significance of Gender Diversity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164705" y="4639243"/>
            <a:ext cx="2028019" cy="475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51"/>
              </a:lnSpc>
            </a:pPr>
            <a:r>
              <a:rPr lang="en-US" sz="2725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Role of CSR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164705" y="5219473"/>
            <a:ext cx="5760470" cy="475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51"/>
              </a:lnSpc>
            </a:pPr>
            <a:r>
              <a:rPr lang="en-US" sz="2725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Objective of this presentation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967418" y="5848876"/>
            <a:ext cx="6953953" cy="558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How CSR strategies are reshaping leadership opportunities for women in mechanical engineering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967418" y="6521976"/>
            <a:ext cx="6953953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Historical barriers 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967418" y="6947427"/>
            <a:ext cx="6953953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Current dynamics of the industry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1967418" y="7372877"/>
            <a:ext cx="6953953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Actionable strategies 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967418" y="7798327"/>
            <a:ext cx="6953953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Conclusion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6461369" y="4209828"/>
            <a:ext cx="2787406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(McKinsey &amp; Company, 2024)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3192724" y="4780533"/>
            <a:ext cx="2789903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(Siemens, 2023)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057400" y="8798266"/>
            <a:ext cx="15154689" cy="3086100"/>
            <a:chOff x="0" y="0"/>
            <a:chExt cx="3991358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991358" cy="812800"/>
            </a:xfrm>
            <a:custGeom>
              <a:avLst/>
              <a:gdLst/>
              <a:ahLst/>
              <a:cxnLst/>
              <a:rect l="l" t="t" r="r" b="b"/>
              <a:pathLst>
                <a:path w="3991358" h="812800">
                  <a:moveTo>
                    <a:pt x="0" y="0"/>
                  </a:moveTo>
                  <a:lnTo>
                    <a:pt x="3991358" y="0"/>
                  </a:lnTo>
                  <a:lnTo>
                    <a:pt x="3991358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693B9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991358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rot="-10800000">
            <a:off x="11563099" y="8798266"/>
            <a:ext cx="7094435" cy="2092858"/>
          </a:xfrm>
          <a:custGeom>
            <a:avLst/>
            <a:gdLst/>
            <a:ahLst/>
            <a:cxnLst/>
            <a:rect l="l" t="t" r="r" b="b"/>
            <a:pathLst>
              <a:path w="7094435" h="2092858">
                <a:moveTo>
                  <a:pt x="0" y="0"/>
                </a:moveTo>
                <a:lnTo>
                  <a:pt x="7094435" y="0"/>
                </a:lnTo>
                <a:lnTo>
                  <a:pt x="7094435" y="2092859"/>
                </a:lnTo>
                <a:lnTo>
                  <a:pt x="0" y="209285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028700" y="8564048"/>
            <a:ext cx="2105333" cy="468437"/>
          </a:xfrm>
          <a:custGeom>
            <a:avLst/>
            <a:gdLst/>
            <a:ahLst/>
            <a:cxnLst/>
            <a:rect l="l" t="t" r="r" b="b"/>
            <a:pathLst>
              <a:path w="2105333" h="468437">
                <a:moveTo>
                  <a:pt x="0" y="0"/>
                </a:moveTo>
                <a:lnTo>
                  <a:pt x="2105333" y="0"/>
                </a:lnTo>
                <a:lnTo>
                  <a:pt x="2105333" y="468437"/>
                </a:lnTo>
                <a:lnTo>
                  <a:pt x="0" y="4684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7" name="Freeform 7"/>
          <p:cNvSpPr/>
          <p:nvPr/>
        </p:nvSpPr>
        <p:spPr>
          <a:xfrm>
            <a:off x="1028700" y="3614380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6"/>
                </a:lnTo>
                <a:lnTo>
                  <a:pt x="0" y="48153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028700" y="4572166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7"/>
                </a:lnTo>
                <a:lnTo>
                  <a:pt x="0" y="48153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028700" y="5572838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7"/>
                </a:lnTo>
                <a:lnTo>
                  <a:pt x="0" y="48153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028700" y="962025"/>
            <a:ext cx="16161270" cy="16135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80"/>
              </a:lnSpc>
            </a:pPr>
            <a:r>
              <a:rPr lang="en-US" sz="4800">
                <a:solidFill>
                  <a:srgbClr val="2F627C"/>
                </a:solidFill>
                <a:latin typeface="Notable"/>
                <a:ea typeface="Notable"/>
                <a:cs typeface="Notable"/>
                <a:sym typeface="Notable"/>
              </a:rPr>
              <a:t>Evolution of Women in Mechanical Engineering Leadership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6988089" y="48905"/>
            <a:ext cx="542422" cy="8515143"/>
            <a:chOff x="0" y="0"/>
            <a:chExt cx="660400" cy="1036720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60400" cy="10367207"/>
            </a:xfrm>
            <a:custGeom>
              <a:avLst/>
              <a:gdLst/>
              <a:ahLst/>
              <a:cxnLst/>
              <a:rect l="l" t="t" r="r" b="b"/>
              <a:pathLst>
                <a:path w="660400" h="10367207">
                  <a:moveTo>
                    <a:pt x="220252" y="10348138"/>
                  </a:moveTo>
                  <a:cubicBezTo>
                    <a:pt x="254109" y="10359651"/>
                    <a:pt x="292600" y="10367207"/>
                    <a:pt x="330378" y="10367207"/>
                  </a:cubicBezTo>
                  <a:cubicBezTo>
                    <a:pt x="368157" y="10367207"/>
                    <a:pt x="404509" y="10360730"/>
                    <a:pt x="438009" y="10349216"/>
                  </a:cubicBezTo>
                  <a:cubicBezTo>
                    <a:pt x="438723" y="10348857"/>
                    <a:pt x="439435" y="10348857"/>
                    <a:pt x="440148" y="10348497"/>
                  </a:cubicBezTo>
                  <a:cubicBezTo>
                    <a:pt x="565955" y="10302442"/>
                    <a:pt x="658618" y="10180828"/>
                    <a:pt x="660400" y="9826475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9819182"/>
                  </a:lnTo>
                  <a:cubicBezTo>
                    <a:pt x="1782" y="10181547"/>
                    <a:pt x="93019" y="10303162"/>
                    <a:pt x="220252" y="10348138"/>
                  </a:cubicBezTo>
                  <a:close/>
                </a:path>
              </a:pathLst>
            </a:custGeom>
            <a:solidFill>
              <a:srgbClr val="DBF1FF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660400" cy="102783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2820234" y="2296421"/>
            <a:ext cx="4024978" cy="4020111"/>
          </a:xfrm>
          <a:custGeom>
            <a:avLst/>
            <a:gdLst/>
            <a:ahLst/>
            <a:cxnLst/>
            <a:rect l="l" t="t" r="r" b="b"/>
            <a:pathLst>
              <a:path w="4024978" h="4020111">
                <a:moveTo>
                  <a:pt x="0" y="0"/>
                </a:moveTo>
                <a:lnTo>
                  <a:pt x="4024978" y="0"/>
                </a:lnTo>
                <a:lnTo>
                  <a:pt x="4024978" y="4020111"/>
                </a:lnTo>
                <a:lnTo>
                  <a:pt x="0" y="402011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121" r="-121"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1756579" y="3629191"/>
            <a:ext cx="4491245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EARLY CHALLENGES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56479" y="4586978"/>
            <a:ext cx="8760865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00"/>
              </a:lnSpc>
              <a:spcBef>
                <a:spcPct val="0"/>
              </a:spcBef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THE GLASS CEILING AND LEADERSHIP LABYRINTH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756479" y="5611986"/>
            <a:ext cx="4380433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00"/>
              </a:lnSpc>
              <a:spcBef>
                <a:spcPct val="0"/>
              </a:spcBef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PROGRESS OVER TIME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448840" y="4717153"/>
            <a:ext cx="2228518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(Eagly and Carli, 2007)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421242" y="3771003"/>
            <a:ext cx="2228518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(EngineeringUK, 2022)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117243" y="5751686"/>
            <a:ext cx="3730602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(Royal Academy of Engineering, 2021)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5831575" y="5751686"/>
            <a:ext cx="2228518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(EngineeringUK, 2022)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057400" y="8798266"/>
            <a:ext cx="15154689" cy="3086100"/>
            <a:chOff x="0" y="0"/>
            <a:chExt cx="3991358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991358" cy="812800"/>
            </a:xfrm>
            <a:custGeom>
              <a:avLst/>
              <a:gdLst/>
              <a:ahLst/>
              <a:cxnLst/>
              <a:rect l="l" t="t" r="r" b="b"/>
              <a:pathLst>
                <a:path w="3991358" h="812800">
                  <a:moveTo>
                    <a:pt x="0" y="0"/>
                  </a:moveTo>
                  <a:lnTo>
                    <a:pt x="3991358" y="0"/>
                  </a:lnTo>
                  <a:lnTo>
                    <a:pt x="3991358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693B9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991358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rot="-10800000">
            <a:off x="11563099" y="8798266"/>
            <a:ext cx="7094435" cy="2092858"/>
          </a:xfrm>
          <a:custGeom>
            <a:avLst/>
            <a:gdLst/>
            <a:ahLst/>
            <a:cxnLst/>
            <a:rect l="l" t="t" r="r" b="b"/>
            <a:pathLst>
              <a:path w="7094435" h="2092858">
                <a:moveTo>
                  <a:pt x="0" y="0"/>
                </a:moveTo>
                <a:lnTo>
                  <a:pt x="7094435" y="0"/>
                </a:lnTo>
                <a:lnTo>
                  <a:pt x="7094435" y="2092859"/>
                </a:lnTo>
                <a:lnTo>
                  <a:pt x="0" y="209285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028700" y="8564048"/>
            <a:ext cx="2105333" cy="468437"/>
          </a:xfrm>
          <a:custGeom>
            <a:avLst/>
            <a:gdLst/>
            <a:ahLst/>
            <a:cxnLst/>
            <a:rect l="l" t="t" r="r" b="b"/>
            <a:pathLst>
              <a:path w="2105333" h="468437">
                <a:moveTo>
                  <a:pt x="0" y="0"/>
                </a:moveTo>
                <a:lnTo>
                  <a:pt x="2105333" y="0"/>
                </a:lnTo>
                <a:lnTo>
                  <a:pt x="2105333" y="468437"/>
                </a:lnTo>
                <a:lnTo>
                  <a:pt x="0" y="4684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7" name="Freeform 7"/>
          <p:cNvSpPr/>
          <p:nvPr/>
        </p:nvSpPr>
        <p:spPr>
          <a:xfrm>
            <a:off x="1028700" y="3614380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6"/>
                </a:lnTo>
                <a:lnTo>
                  <a:pt x="0" y="48153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028700" y="4572166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7"/>
                </a:lnTo>
                <a:lnTo>
                  <a:pt x="0" y="48153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028700" y="5572838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7"/>
                </a:lnTo>
                <a:lnTo>
                  <a:pt x="0" y="48153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028700" y="962025"/>
            <a:ext cx="16161270" cy="16135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80"/>
              </a:lnSpc>
            </a:pPr>
            <a:r>
              <a:rPr lang="en-US" sz="4800">
                <a:solidFill>
                  <a:srgbClr val="2F627C"/>
                </a:solidFill>
                <a:latin typeface="Notable"/>
                <a:ea typeface="Notable"/>
                <a:cs typeface="Notable"/>
                <a:sym typeface="Notable"/>
              </a:rPr>
              <a:t>The Current Status of Women in Mechanical Engineering Leadership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6988089" y="48905"/>
            <a:ext cx="542422" cy="8515143"/>
            <a:chOff x="0" y="0"/>
            <a:chExt cx="660400" cy="1036720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60400" cy="10367207"/>
            </a:xfrm>
            <a:custGeom>
              <a:avLst/>
              <a:gdLst/>
              <a:ahLst/>
              <a:cxnLst/>
              <a:rect l="l" t="t" r="r" b="b"/>
              <a:pathLst>
                <a:path w="660400" h="10367207">
                  <a:moveTo>
                    <a:pt x="220252" y="10348138"/>
                  </a:moveTo>
                  <a:cubicBezTo>
                    <a:pt x="254109" y="10359651"/>
                    <a:pt x="292600" y="10367207"/>
                    <a:pt x="330378" y="10367207"/>
                  </a:cubicBezTo>
                  <a:cubicBezTo>
                    <a:pt x="368157" y="10367207"/>
                    <a:pt x="404509" y="10360730"/>
                    <a:pt x="438009" y="10349216"/>
                  </a:cubicBezTo>
                  <a:cubicBezTo>
                    <a:pt x="438723" y="10348857"/>
                    <a:pt x="439435" y="10348857"/>
                    <a:pt x="440148" y="10348497"/>
                  </a:cubicBezTo>
                  <a:cubicBezTo>
                    <a:pt x="565955" y="10302442"/>
                    <a:pt x="658618" y="10180828"/>
                    <a:pt x="660400" y="9826475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9819182"/>
                  </a:lnTo>
                  <a:cubicBezTo>
                    <a:pt x="1782" y="10181547"/>
                    <a:pt x="93019" y="10303162"/>
                    <a:pt x="220252" y="10348138"/>
                  </a:cubicBezTo>
                  <a:close/>
                </a:path>
              </a:pathLst>
            </a:custGeom>
            <a:solidFill>
              <a:srgbClr val="DBF1FF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660400" cy="102783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028700" y="6554961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7"/>
                </a:lnTo>
                <a:lnTo>
                  <a:pt x="0" y="48153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1293260" y="3360090"/>
            <a:ext cx="4160922" cy="4105711"/>
          </a:xfrm>
          <a:custGeom>
            <a:avLst/>
            <a:gdLst/>
            <a:ahLst/>
            <a:cxnLst/>
            <a:rect l="l" t="t" r="r" b="b"/>
            <a:pathLst>
              <a:path w="4160922" h="4105711">
                <a:moveTo>
                  <a:pt x="0" y="0"/>
                </a:moveTo>
                <a:lnTo>
                  <a:pt x="4160922" y="0"/>
                </a:lnTo>
                <a:lnTo>
                  <a:pt x="4160922" y="4105710"/>
                </a:lnTo>
                <a:lnTo>
                  <a:pt x="0" y="410571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64" r="-64"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1756579" y="3629191"/>
            <a:ext cx="4491245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STATISTICAL OVERVIEW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756479" y="4586978"/>
            <a:ext cx="4937379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00"/>
              </a:lnSpc>
              <a:spcBef>
                <a:spcPct val="0"/>
              </a:spcBef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WORKPLACE CHALLENGES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56479" y="5611986"/>
            <a:ext cx="6303614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00"/>
              </a:lnSpc>
              <a:spcBef>
                <a:spcPct val="0"/>
              </a:spcBef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IMPACT OF DIVERSITY INITIATIVES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127454" y="3780528"/>
            <a:ext cx="2228518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(EngineeringUK, 2022)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90671" y="4717153"/>
            <a:ext cx="3730602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(Royal Academy of Engineering, 2021)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225169" y="6716886"/>
            <a:ext cx="5534566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(UK Government, 2010; European Commission, 2022)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756479" y="6594109"/>
            <a:ext cx="2662198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00"/>
              </a:lnSpc>
              <a:spcBef>
                <a:spcPct val="0"/>
              </a:spcBef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INTEGRATION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882083" y="5755644"/>
            <a:ext cx="2789903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(Siemens, 2023)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057400" y="8798266"/>
            <a:ext cx="15154689" cy="3086100"/>
            <a:chOff x="0" y="0"/>
            <a:chExt cx="3991358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991358" cy="812800"/>
            </a:xfrm>
            <a:custGeom>
              <a:avLst/>
              <a:gdLst/>
              <a:ahLst/>
              <a:cxnLst/>
              <a:rect l="l" t="t" r="r" b="b"/>
              <a:pathLst>
                <a:path w="3991358" h="812800">
                  <a:moveTo>
                    <a:pt x="0" y="0"/>
                  </a:moveTo>
                  <a:lnTo>
                    <a:pt x="3991358" y="0"/>
                  </a:lnTo>
                  <a:lnTo>
                    <a:pt x="3991358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693B9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991358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rot="-10800000">
            <a:off x="11563099" y="8798266"/>
            <a:ext cx="7094435" cy="2092858"/>
          </a:xfrm>
          <a:custGeom>
            <a:avLst/>
            <a:gdLst/>
            <a:ahLst/>
            <a:cxnLst/>
            <a:rect l="l" t="t" r="r" b="b"/>
            <a:pathLst>
              <a:path w="7094435" h="2092858">
                <a:moveTo>
                  <a:pt x="0" y="0"/>
                </a:moveTo>
                <a:lnTo>
                  <a:pt x="7094435" y="0"/>
                </a:lnTo>
                <a:lnTo>
                  <a:pt x="7094435" y="2092859"/>
                </a:lnTo>
                <a:lnTo>
                  <a:pt x="0" y="209285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028700" y="8564048"/>
            <a:ext cx="2105333" cy="468437"/>
          </a:xfrm>
          <a:custGeom>
            <a:avLst/>
            <a:gdLst/>
            <a:ahLst/>
            <a:cxnLst/>
            <a:rect l="l" t="t" r="r" b="b"/>
            <a:pathLst>
              <a:path w="2105333" h="468437">
                <a:moveTo>
                  <a:pt x="0" y="0"/>
                </a:moveTo>
                <a:lnTo>
                  <a:pt x="2105333" y="0"/>
                </a:lnTo>
                <a:lnTo>
                  <a:pt x="2105333" y="468437"/>
                </a:lnTo>
                <a:lnTo>
                  <a:pt x="0" y="4684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7" name="Freeform 7"/>
          <p:cNvSpPr/>
          <p:nvPr/>
        </p:nvSpPr>
        <p:spPr>
          <a:xfrm>
            <a:off x="1028700" y="3614380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6"/>
                </a:lnTo>
                <a:lnTo>
                  <a:pt x="0" y="48153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028700" y="4572166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7"/>
                </a:lnTo>
                <a:lnTo>
                  <a:pt x="0" y="48153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028700" y="5572838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7"/>
                </a:lnTo>
                <a:lnTo>
                  <a:pt x="0" y="48153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028700" y="962025"/>
            <a:ext cx="16161270" cy="16135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80"/>
              </a:lnSpc>
            </a:pPr>
            <a:r>
              <a:rPr lang="en-US" sz="4800">
                <a:solidFill>
                  <a:srgbClr val="2F627C"/>
                </a:solidFill>
                <a:latin typeface="Notable"/>
                <a:ea typeface="Notable"/>
                <a:cs typeface="Notable"/>
                <a:sym typeface="Notable"/>
              </a:rPr>
              <a:t>Real-World Success Stories and Diversity Initiatives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16988089" y="48905"/>
            <a:ext cx="542422" cy="8515143"/>
            <a:chOff x="0" y="0"/>
            <a:chExt cx="660400" cy="1036720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60400" cy="10367207"/>
            </a:xfrm>
            <a:custGeom>
              <a:avLst/>
              <a:gdLst/>
              <a:ahLst/>
              <a:cxnLst/>
              <a:rect l="l" t="t" r="r" b="b"/>
              <a:pathLst>
                <a:path w="660400" h="10367207">
                  <a:moveTo>
                    <a:pt x="220252" y="10348138"/>
                  </a:moveTo>
                  <a:cubicBezTo>
                    <a:pt x="254109" y="10359651"/>
                    <a:pt x="292600" y="10367207"/>
                    <a:pt x="330378" y="10367207"/>
                  </a:cubicBezTo>
                  <a:cubicBezTo>
                    <a:pt x="368157" y="10367207"/>
                    <a:pt x="404509" y="10360730"/>
                    <a:pt x="438009" y="10349216"/>
                  </a:cubicBezTo>
                  <a:cubicBezTo>
                    <a:pt x="438723" y="10348857"/>
                    <a:pt x="439435" y="10348857"/>
                    <a:pt x="440148" y="10348497"/>
                  </a:cubicBezTo>
                  <a:cubicBezTo>
                    <a:pt x="565955" y="10302442"/>
                    <a:pt x="658618" y="10180828"/>
                    <a:pt x="660400" y="9826475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9819182"/>
                  </a:lnTo>
                  <a:cubicBezTo>
                    <a:pt x="1782" y="10181547"/>
                    <a:pt x="93019" y="10303162"/>
                    <a:pt x="220252" y="10348138"/>
                  </a:cubicBezTo>
                  <a:close/>
                </a:path>
              </a:pathLst>
            </a:custGeom>
            <a:solidFill>
              <a:srgbClr val="DBF1FF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660400" cy="102783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028700" y="6554961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7"/>
                </a:lnTo>
                <a:lnTo>
                  <a:pt x="0" y="48153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1028700" y="7512748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6"/>
                </a:lnTo>
                <a:lnTo>
                  <a:pt x="0" y="48153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16" name="Group 16"/>
          <p:cNvGrpSpPr/>
          <p:nvPr/>
        </p:nvGrpSpPr>
        <p:grpSpPr>
          <a:xfrm>
            <a:off x="4502265" y="7670467"/>
            <a:ext cx="144796" cy="144796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4502265" y="8004374"/>
            <a:ext cx="144796" cy="144796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02265" y="8337068"/>
            <a:ext cx="144796" cy="144796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25" name="Freeform 25"/>
          <p:cNvSpPr/>
          <p:nvPr/>
        </p:nvSpPr>
        <p:spPr>
          <a:xfrm>
            <a:off x="10875158" y="3614380"/>
            <a:ext cx="5065391" cy="2819466"/>
          </a:xfrm>
          <a:custGeom>
            <a:avLst/>
            <a:gdLst/>
            <a:ahLst/>
            <a:cxnLst/>
            <a:rect l="l" t="t" r="r" b="b"/>
            <a:pathLst>
              <a:path w="5065391" h="2819466">
                <a:moveTo>
                  <a:pt x="0" y="0"/>
                </a:moveTo>
                <a:lnTo>
                  <a:pt x="5065391" y="0"/>
                </a:lnTo>
                <a:lnTo>
                  <a:pt x="5065391" y="2819466"/>
                </a:lnTo>
                <a:lnTo>
                  <a:pt x="0" y="281946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6" name="Freeform 26"/>
          <p:cNvSpPr/>
          <p:nvPr/>
        </p:nvSpPr>
        <p:spPr>
          <a:xfrm>
            <a:off x="11563099" y="2448126"/>
            <a:ext cx="3998636" cy="1090054"/>
          </a:xfrm>
          <a:custGeom>
            <a:avLst/>
            <a:gdLst/>
            <a:ahLst/>
            <a:cxnLst/>
            <a:rect l="l" t="t" r="r" b="b"/>
            <a:pathLst>
              <a:path w="3998636" h="1090054">
                <a:moveTo>
                  <a:pt x="0" y="0"/>
                </a:moveTo>
                <a:lnTo>
                  <a:pt x="3998635" y="0"/>
                </a:lnTo>
                <a:lnTo>
                  <a:pt x="3998635" y="1090054"/>
                </a:lnTo>
                <a:lnTo>
                  <a:pt x="0" y="109005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27" name="TextBox 27"/>
          <p:cNvSpPr txBox="1"/>
          <p:nvPr/>
        </p:nvSpPr>
        <p:spPr>
          <a:xfrm>
            <a:off x="1756579" y="3629191"/>
            <a:ext cx="6303514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LEADERSHIP AT LOCKHEED MARTIN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756479" y="4586978"/>
            <a:ext cx="5984286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00"/>
              </a:lnSpc>
              <a:spcBef>
                <a:spcPct val="0"/>
              </a:spcBef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SIEMENS' DIVERSITY INITIATIVES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756479" y="5611986"/>
            <a:ext cx="4734192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00"/>
              </a:lnSpc>
              <a:spcBef>
                <a:spcPct val="0"/>
              </a:spcBef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EDUCATIONAL OUTREACH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411433" y="5758294"/>
            <a:ext cx="3990814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(National Academy of Engineering, 2024)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983230" y="3777353"/>
            <a:ext cx="2228518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(Forbes, 2023)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26620" y="6669520"/>
            <a:ext cx="1810326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(Accenture, 2024)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479" y="6545436"/>
            <a:ext cx="5984286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00"/>
              </a:lnSpc>
              <a:spcBef>
                <a:spcPct val="0"/>
              </a:spcBef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ACCENTURE'S INDUSTRY MODEL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26620" y="4736734"/>
            <a:ext cx="2789903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9"/>
              </a:lnSpc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(Siemens, 2023)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479" y="7503223"/>
            <a:ext cx="2555286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00"/>
              </a:lnSpc>
              <a:spcBef>
                <a:spcPct val="0"/>
              </a:spcBef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INTEGRATION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36380" y="7597941"/>
            <a:ext cx="898055" cy="275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44"/>
              </a:lnSpc>
            </a:pPr>
            <a:r>
              <a:rPr lang="en-US" sz="1616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Norway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736380" y="7931848"/>
            <a:ext cx="898055" cy="275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44"/>
              </a:lnSpc>
            </a:pPr>
            <a:r>
              <a:rPr lang="en-US" sz="1616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Australia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736380" y="8264542"/>
            <a:ext cx="898055" cy="275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44"/>
              </a:lnSpc>
            </a:pPr>
            <a:r>
              <a:rPr lang="en-US" sz="1616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Canada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202045" y="7583661"/>
            <a:ext cx="2448719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(Ahern and Dittmar, 2012)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201851" y="7921197"/>
            <a:ext cx="1324769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(WGEA, 2023)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227607" y="8271948"/>
            <a:ext cx="2869882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(Government of Canada, 2021)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875158" y="6479020"/>
            <a:ext cx="5065391" cy="463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5"/>
              </a:lnSpc>
              <a:spcBef>
                <a:spcPct val="0"/>
              </a:spcBef>
            </a:pPr>
            <a:r>
              <a:rPr lang="en-US" sz="1300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“Marillyn Hewson named world's best brand guardian, but ranking remains dominated by men - World Trademark Review”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875158" y="7007923"/>
            <a:ext cx="5065391" cy="323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05"/>
              </a:lnSpc>
              <a:spcBef>
                <a:spcPct val="0"/>
              </a:spcBef>
            </a:pPr>
            <a:r>
              <a:rPr lang="en-US" sz="900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Source: https://www.worldtrademarkreview.com/article/marillyn-hewson-named-worlds-best-brand-guardian-ranking-remains-dominated-men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524030" y="-1543050"/>
            <a:ext cx="5575963" cy="3086100"/>
            <a:chOff x="0" y="0"/>
            <a:chExt cx="1468566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8566" cy="812800"/>
            </a:xfrm>
            <a:custGeom>
              <a:avLst/>
              <a:gdLst/>
              <a:ahLst/>
              <a:cxnLst/>
              <a:rect l="l" t="t" r="r" b="b"/>
              <a:pathLst>
                <a:path w="1468566" h="812800">
                  <a:moveTo>
                    <a:pt x="0" y="0"/>
                  </a:moveTo>
                  <a:lnTo>
                    <a:pt x="1468566" y="0"/>
                  </a:lnTo>
                  <a:lnTo>
                    <a:pt x="146856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693B9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468566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2652117" y="-68679"/>
            <a:ext cx="5463488" cy="1611729"/>
          </a:xfrm>
          <a:custGeom>
            <a:avLst/>
            <a:gdLst/>
            <a:ahLst/>
            <a:cxnLst/>
            <a:rect l="l" t="t" r="r" b="b"/>
            <a:pathLst>
              <a:path w="5463488" h="1611729">
                <a:moveTo>
                  <a:pt x="0" y="0"/>
                </a:moveTo>
                <a:lnTo>
                  <a:pt x="5463488" y="0"/>
                </a:lnTo>
                <a:lnTo>
                  <a:pt x="5463488" y="1611729"/>
                </a:lnTo>
                <a:lnTo>
                  <a:pt x="0" y="16117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4939893" y="2421890"/>
            <a:ext cx="2105333" cy="468437"/>
          </a:xfrm>
          <a:custGeom>
            <a:avLst/>
            <a:gdLst/>
            <a:ahLst/>
            <a:cxnLst/>
            <a:rect l="l" t="t" r="r" b="b"/>
            <a:pathLst>
              <a:path w="2105333" h="468437">
                <a:moveTo>
                  <a:pt x="0" y="0"/>
                </a:moveTo>
                <a:lnTo>
                  <a:pt x="2105333" y="0"/>
                </a:lnTo>
                <a:lnTo>
                  <a:pt x="2105333" y="468437"/>
                </a:lnTo>
                <a:lnTo>
                  <a:pt x="0" y="4684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7" name="Freeform 7"/>
          <p:cNvSpPr/>
          <p:nvPr/>
        </p:nvSpPr>
        <p:spPr>
          <a:xfrm>
            <a:off x="1028700" y="4842145"/>
            <a:ext cx="847907" cy="1099393"/>
          </a:xfrm>
          <a:custGeom>
            <a:avLst/>
            <a:gdLst/>
            <a:ahLst/>
            <a:cxnLst/>
            <a:rect l="l" t="t" r="r" b="b"/>
            <a:pathLst>
              <a:path w="847907" h="1099393">
                <a:moveTo>
                  <a:pt x="0" y="0"/>
                </a:moveTo>
                <a:lnTo>
                  <a:pt x="847907" y="0"/>
                </a:lnTo>
                <a:lnTo>
                  <a:pt x="847907" y="1099393"/>
                </a:lnTo>
                <a:lnTo>
                  <a:pt x="0" y="109939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5313792" y="4842145"/>
            <a:ext cx="854778" cy="1099393"/>
          </a:xfrm>
          <a:custGeom>
            <a:avLst/>
            <a:gdLst/>
            <a:ahLst/>
            <a:cxnLst/>
            <a:rect l="l" t="t" r="r" b="b"/>
            <a:pathLst>
              <a:path w="854778" h="1099393">
                <a:moveTo>
                  <a:pt x="0" y="0"/>
                </a:moveTo>
                <a:lnTo>
                  <a:pt x="854778" y="0"/>
                </a:lnTo>
                <a:lnTo>
                  <a:pt x="854778" y="1099393"/>
                </a:lnTo>
                <a:lnTo>
                  <a:pt x="0" y="109939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9" name="Freeform 9"/>
          <p:cNvSpPr/>
          <p:nvPr/>
        </p:nvSpPr>
        <p:spPr>
          <a:xfrm>
            <a:off x="9411779" y="4912668"/>
            <a:ext cx="1012785" cy="958348"/>
          </a:xfrm>
          <a:custGeom>
            <a:avLst/>
            <a:gdLst/>
            <a:ahLst/>
            <a:cxnLst/>
            <a:rect l="l" t="t" r="r" b="b"/>
            <a:pathLst>
              <a:path w="1012785" h="958348">
                <a:moveTo>
                  <a:pt x="0" y="0"/>
                </a:moveTo>
                <a:lnTo>
                  <a:pt x="1012785" y="0"/>
                </a:lnTo>
                <a:lnTo>
                  <a:pt x="1012785" y="958348"/>
                </a:lnTo>
                <a:lnTo>
                  <a:pt x="0" y="95834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0" name="Freeform 10"/>
          <p:cNvSpPr/>
          <p:nvPr/>
        </p:nvSpPr>
        <p:spPr>
          <a:xfrm>
            <a:off x="13655067" y="4912668"/>
            <a:ext cx="975417" cy="958348"/>
          </a:xfrm>
          <a:custGeom>
            <a:avLst/>
            <a:gdLst/>
            <a:ahLst/>
            <a:cxnLst/>
            <a:rect l="l" t="t" r="r" b="b"/>
            <a:pathLst>
              <a:path w="975417" h="958348">
                <a:moveTo>
                  <a:pt x="0" y="0"/>
                </a:moveTo>
                <a:lnTo>
                  <a:pt x="975418" y="0"/>
                </a:lnTo>
                <a:lnTo>
                  <a:pt x="975418" y="958348"/>
                </a:lnTo>
                <a:lnTo>
                  <a:pt x="0" y="95834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TextBox 11"/>
          <p:cNvSpPr txBox="1"/>
          <p:nvPr/>
        </p:nvSpPr>
        <p:spPr>
          <a:xfrm>
            <a:off x="1028700" y="942975"/>
            <a:ext cx="11578405" cy="23717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00"/>
              </a:lnSpc>
            </a:pPr>
            <a:r>
              <a:rPr lang="en-US" sz="4500">
                <a:solidFill>
                  <a:srgbClr val="2F627C"/>
                </a:solidFill>
                <a:latin typeface="Notable"/>
                <a:ea typeface="Notable"/>
                <a:cs typeface="Notable"/>
                <a:sym typeface="Notable"/>
              </a:rPr>
              <a:t>THEORETICAL FOUNDATIONS FOR WOMEN’S LEADERSHIP IN MECHANICAL ENGINEERING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6140839"/>
            <a:ext cx="3864297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TRANSFORMATIONAL LEADERSHIP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73367" y="6140839"/>
            <a:ext cx="2357651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SOCIAL ROLE THEORY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655067" y="6140839"/>
            <a:ext cx="3868962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CULTURAL DIMENSIONS THEORY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482319" y="6140839"/>
            <a:ext cx="3124786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THE LEADERSHIP LABYRINTH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7067939"/>
            <a:ext cx="2192179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(Bass and Riggio, 2006)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32767" y="7067939"/>
            <a:ext cx="2238851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(Eagly and Karau, 2002)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482319" y="7067939"/>
            <a:ext cx="2108518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(Eagly and Carli, 2007)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655067" y="7067939"/>
            <a:ext cx="2358707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(Hofstede Insights, 2024)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65112" y="1038225"/>
            <a:ext cx="11942029" cy="23402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88"/>
              </a:lnSpc>
            </a:pPr>
            <a:r>
              <a:rPr lang="en-US" sz="5200">
                <a:solidFill>
                  <a:srgbClr val="2F627C"/>
                </a:solidFill>
                <a:latin typeface="Notable"/>
                <a:ea typeface="Notable"/>
                <a:cs typeface="Notable"/>
                <a:sym typeface="Notable"/>
              </a:rPr>
              <a:t>STRATEGIES TO ELEVATE WOMEN IN MECHANICAL ENGINEERING LEADERSHIP</a:t>
            </a:r>
          </a:p>
        </p:txBody>
      </p:sp>
      <p:sp>
        <p:nvSpPr>
          <p:cNvPr id="3" name="Freeform 3"/>
          <p:cNvSpPr/>
          <p:nvPr/>
        </p:nvSpPr>
        <p:spPr>
          <a:xfrm>
            <a:off x="15153967" y="1437820"/>
            <a:ext cx="2105333" cy="468437"/>
          </a:xfrm>
          <a:custGeom>
            <a:avLst/>
            <a:gdLst/>
            <a:ahLst/>
            <a:cxnLst/>
            <a:rect l="l" t="t" r="r" b="b"/>
            <a:pathLst>
              <a:path w="2105333" h="468437">
                <a:moveTo>
                  <a:pt x="0" y="0"/>
                </a:moveTo>
                <a:lnTo>
                  <a:pt x="2105333" y="0"/>
                </a:lnTo>
                <a:lnTo>
                  <a:pt x="2105333" y="468437"/>
                </a:lnTo>
                <a:lnTo>
                  <a:pt x="0" y="46843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4" name="Freeform 4"/>
          <p:cNvSpPr/>
          <p:nvPr/>
        </p:nvSpPr>
        <p:spPr>
          <a:xfrm>
            <a:off x="1028700" y="3853074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7"/>
                </a:lnTo>
                <a:lnTo>
                  <a:pt x="0" y="4815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028700" y="4714270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7"/>
                </a:lnTo>
                <a:lnTo>
                  <a:pt x="0" y="4815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028700" y="5575466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6"/>
                </a:lnTo>
                <a:lnTo>
                  <a:pt x="0" y="48153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028700" y="6436661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7"/>
                </a:lnTo>
                <a:lnTo>
                  <a:pt x="0" y="4815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756579" y="3867886"/>
            <a:ext cx="10909240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STRUCTURED MENTORSHIP AND SPONSORSHIP PROGRAMS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756479" y="4735166"/>
            <a:ext cx="7198091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00"/>
              </a:lnSpc>
              <a:spcBef>
                <a:spcPct val="0"/>
              </a:spcBef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LEADERSHIP DEVELOPMENT TRAINING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756479" y="5602445"/>
            <a:ext cx="6631309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00"/>
              </a:lnSpc>
              <a:spcBef>
                <a:spcPct val="0"/>
              </a:spcBef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BIAS AWARENESS AND REDUCTION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56479" y="6469725"/>
            <a:ext cx="6828016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00"/>
              </a:lnSpc>
              <a:spcBef>
                <a:spcPct val="0"/>
              </a:spcBef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DIVERSITY-FOCUSED CSR INITIATIVES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28700" y="7297857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79" y="0"/>
                </a:lnTo>
                <a:lnTo>
                  <a:pt x="537279" y="481536"/>
                </a:lnTo>
                <a:lnTo>
                  <a:pt x="0" y="48153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1756479" y="7337005"/>
            <a:ext cx="7475700" cy="466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600"/>
              </a:lnSpc>
              <a:spcBef>
                <a:spcPct val="0"/>
              </a:spcBef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COMPREHENSIVE IMPLEMENTATION PLAN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-681313" y="9500290"/>
            <a:ext cx="20302190" cy="1935398"/>
            <a:chOff x="0" y="0"/>
            <a:chExt cx="5347079" cy="50973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5347079" cy="509734"/>
            </a:xfrm>
            <a:custGeom>
              <a:avLst/>
              <a:gdLst/>
              <a:ahLst/>
              <a:cxnLst/>
              <a:rect l="l" t="t" r="r" b="b"/>
              <a:pathLst>
                <a:path w="5347079" h="509734">
                  <a:moveTo>
                    <a:pt x="0" y="0"/>
                  </a:moveTo>
                  <a:lnTo>
                    <a:pt x="5347079" y="0"/>
                  </a:lnTo>
                  <a:lnTo>
                    <a:pt x="5347079" y="509734"/>
                  </a:lnTo>
                  <a:lnTo>
                    <a:pt x="0" y="509734"/>
                  </a:lnTo>
                  <a:close/>
                </a:path>
              </a:pathLst>
            </a:custGeom>
            <a:solidFill>
              <a:srgbClr val="DBF1FF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5347079" cy="5478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 rot="-10800000" flipH="1">
            <a:off x="12824512" y="8675271"/>
            <a:ext cx="5463488" cy="1611729"/>
          </a:xfrm>
          <a:custGeom>
            <a:avLst/>
            <a:gdLst/>
            <a:ahLst/>
            <a:cxnLst/>
            <a:rect l="l" t="t" r="r" b="b"/>
            <a:pathLst>
              <a:path w="5463488" h="1611729">
                <a:moveTo>
                  <a:pt x="5463488" y="0"/>
                </a:moveTo>
                <a:lnTo>
                  <a:pt x="0" y="0"/>
                </a:lnTo>
                <a:lnTo>
                  <a:pt x="0" y="1611729"/>
                </a:lnTo>
                <a:lnTo>
                  <a:pt x="5463488" y="1611729"/>
                </a:lnTo>
                <a:lnTo>
                  <a:pt x="5463488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8" name="TextBox 18"/>
          <p:cNvSpPr txBox="1"/>
          <p:nvPr/>
        </p:nvSpPr>
        <p:spPr>
          <a:xfrm>
            <a:off x="12170383" y="4017643"/>
            <a:ext cx="1479709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(Siemens, 2023)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87788" y="4865341"/>
            <a:ext cx="1688783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(Accenture, 2024)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10693" y="5735291"/>
            <a:ext cx="1071404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(IBM, 2023)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574970" y="6608416"/>
            <a:ext cx="2234406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(General Electric, 2020)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2893973" y="7943573"/>
            <a:ext cx="144796" cy="144796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3128088" y="7871047"/>
            <a:ext cx="2366242" cy="275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44"/>
              </a:lnSpc>
            </a:pPr>
            <a:r>
              <a:rPr lang="en-US" sz="1616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Mentorship Programs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2893973" y="8323892"/>
            <a:ext cx="144796" cy="144796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28" name="TextBox 28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3128088" y="8251366"/>
            <a:ext cx="2366242" cy="275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44"/>
              </a:lnSpc>
            </a:pPr>
            <a:r>
              <a:rPr lang="en-US" sz="1616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Bias Reduction Training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2893973" y="8704211"/>
            <a:ext cx="144796" cy="144796"/>
            <a:chOff x="0" y="0"/>
            <a:chExt cx="812800" cy="8128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32" name="TextBox 32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3128088" y="8631686"/>
            <a:ext cx="2366242" cy="275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44"/>
              </a:lnSpc>
            </a:pPr>
            <a:r>
              <a:rPr lang="en-US" sz="1616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Leadership Pipelines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580054" y="7873541"/>
            <a:ext cx="1071404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(IBM, 2023)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580054" y="8240716"/>
            <a:ext cx="1688783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(Accenture, 2024)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580054" y="8631686"/>
            <a:ext cx="1479709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(Siemens, 2023)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10800000">
            <a:off x="5276844" y="-1660159"/>
            <a:ext cx="15154689" cy="3086100"/>
            <a:chOff x="0" y="0"/>
            <a:chExt cx="3991358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991358" cy="812800"/>
            </a:xfrm>
            <a:custGeom>
              <a:avLst/>
              <a:gdLst/>
              <a:ahLst/>
              <a:cxnLst/>
              <a:rect l="l" t="t" r="r" b="b"/>
              <a:pathLst>
                <a:path w="3991358" h="812800">
                  <a:moveTo>
                    <a:pt x="0" y="0"/>
                  </a:moveTo>
                  <a:lnTo>
                    <a:pt x="3991358" y="0"/>
                  </a:lnTo>
                  <a:lnTo>
                    <a:pt x="3991358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693B9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991358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283401" y="-666918"/>
            <a:ext cx="7094435" cy="2092858"/>
          </a:xfrm>
          <a:custGeom>
            <a:avLst/>
            <a:gdLst/>
            <a:ahLst/>
            <a:cxnLst/>
            <a:rect l="l" t="t" r="r" b="b"/>
            <a:pathLst>
              <a:path w="7094435" h="2092858">
                <a:moveTo>
                  <a:pt x="0" y="0"/>
                </a:moveTo>
                <a:lnTo>
                  <a:pt x="7094435" y="0"/>
                </a:lnTo>
                <a:lnTo>
                  <a:pt x="7094435" y="2092859"/>
                </a:lnTo>
                <a:lnTo>
                  <a:pt x="0" y="209285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10800000">
            <a:off x="15240100" y="1191722"/>
            <a:ext cx="2105333" cy="468437"/>
          </a:xfrm>
          <a:custGeom>
            <a:avLst/>
            <a:gdLst/>
            <a:ahLst/>
            <a:cxnLst/>
            <a:rect l="l" t="t" r="r" b="b"/>
            <a:pathLst>
              <a:path w="2105333" h="468437">
                <a:moveTo>
                  <a:pt x="0" y="0"/>
                </a:moveTo>
                <a:lnTo>
                  <a:pt x="2105333" y="0"/>
                </a:lnTo>
                <a:lnTo>
                  <a:pt x="2105333" y="468437"/>
                </a:lnTo>
                <a:lnTo>
                  <a:pt x="0" y="4684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grpSp>
        <p:nvGrpSpPr>
          <p:cNvPr id="7" name="Group 7"/>
          <p:cNvGrpSpPr/>
          <p:nvPr/>
        </p:nvGrpSpPr>
        <p:grpSpPr>
          <a:xfrm>
            <a:off x="-777205" y="7677846"/>
            <a:ext cx="20302190" cy="1935398"/>
            <a:chOff x="0" y="0"/>
            <a:chExt cx="5347079" cy="50973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347079" cy="509734"/>
            </a:xfrm>
            <a:custGeom>
              <a:avLst/>
              <a:gdLst/>
              <a:ahLst/>
              <a:cxnLst/>
              <a:rect l="l" t="t" r="r" b="b"/>
              <a:pathLst>
                <a:path w="5347079" h="509734">
                  <a:moveTo>
                    <a:pt x="0" y="0"/>
                  </a:moveTo>
                  <a:lnTo>
                    <a:pt x="5347079" y="0"/>
                  </a:lnTo>
                  <a:lnTo>
                    <a:pt x="5347079" y="509734"/>
                  </a:lnTo>
                  <a:lnTo>
                    <a:pt x="0" y="509734"/>
                  </a:lnTo>
                  <a:close/>
                </a:path>
              </a:pathLst>
            </a:custGeom>
            <a:solidFill>
              <a:srgbClr val="DBF1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5347079" cy="5478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065112" y="7944546"/>
            <a:ext cx="16016526" cy="1114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9"/>
              </a:lnSpc>
            </a:pPr>
            <a:r>
              <a:rPr lang="en-US" sz="2499">
                <a:solidFill>
                  <a:srgbClr val="12252E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As we look to the future, let us commit to creating inclusive leadership environments. This is not just an ethical imperative but a business necessity. Together, we can pave the way for the next generation of women leaders in mechanical engineering, setting a standard that will inspire industries worldwide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851614" y="3823694"/>
            <a:ext cx="3196705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EMERGING TRENDS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867754" y="6134796"/>
            <a:ext cx="3905253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STRATEGIC RECOMMENDATIONS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859567" y="4979245"/>
            <a:ext cx="3852450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2F627C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ADDRESSING PERSISTENT BARRIERS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2272950"/>
            <a:ext cx="15805000" cy="10147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700"/>
              </a:lnSpc>
            </a:pPr>
            <a:r>
              <a:rPr lang="en-US" sz="7700">
                <a:solidFill>
                  <a:srgbClr val="2F627C"/>
                </a:solidFill>
                <a:latin typeface="Notable"/>
                <a:ea typeface="Notable"/>
                <a:cs typeface="Notable"/>
                <a:sym typeface="Notable"/>
              </a:rPr>
              <a:t>CONCLUSION</a:t>
            </a:r>
          </a:p>
        </p:txBody>
      </p:sp>
      <p:sp>
        <p:nvSpPr>
          <p:cNvPr id="15" name="Freeform 15"/>
          <p:cNvSpPr/>
          <p:nvPr/>
        </p:nvSpPr>
        <p:spPr>
          <a:xfrm>
            <a:off x="1065112" y="4049651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80" y="0"/>
                </a:lnTo>
                <a:lnTo>
                  <a:pt x="537280" y="481536"/>
                </a:lnTo>
                <a:lnTo>
                  <a:pt x="0" y="48153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1065112" y="5205202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80" y="0"/>
                </a:lnTo>
                <a:lnTo>
                  <a:pt x="537280" y="481536"/>
                </a:lnTo>
                <a:lnTo>
                  <a:pt x="0" y="48153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065112" y="6360753"/>
            <a:ext cx="537279" cy="481537"/>
          </a:xfrm>
          <a:custGeom>
            <a:avLst/>
            <a:gdLst/>
            <a:ahLst/>
            <a:cxnLst/>
            <a:rect l="l" t="t" r="r" b="b"/>
            <a:pathLst>
              <a:path w="537279" h="481537">
                <a:moveTo>
                  <a:pt x="0" y="0"/>
                </a:moveTo>
                <a:lnTo>
                  <a:pt x="537280" y="0"/>
                </a:lnTo>
                <a:lnTo>
                  <a:pt x="537280" y="481536"/>
                </a:lnTo>
                <a:lnTo>
                  <a:pt x="0" y="48153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6811034" y="6377674"/>
            <a:ext cx="144796" cy="144796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7045149" y="6305148"/>
            <a:ext cx="4140749" cy="275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44"/>
              </a:lnSpc>
            </a:pPr>
            <a:r>
              <a:rPr lang="en-US" sz="1616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Mentorship and Sponsorship Programs</a:t>
            </a:r>
          </a:p>
        </p:txBody>
      </p:sp>
      <p:grpSp>
        <p:nvGrpSpPr>
          <p:cNvPr id="22" name="Group 22"/>
          <p:cNvGrpSpPr/>
          <p:nvPr/>
        </p:nvGrpSpPr>
        <p:grpSpPr>
          <a:xfrm rot="34915">
            <a:off x="6811067" y="6764310"/>
            <a:ext cx="144796" cy="144796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045149" y="6685467"/>
            <a:ext cx="4140749" cy="275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44"/>
              </a:lnSpc>
            </a:pPr>
            <a:r>
              <a:rPr lang="en-US" sz="1616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Bias Training and Leadership Evaluations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6811034" y="7138312"/>
            <a:ext cx="144796" cy="144796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DDD0"/>
            </a:solidFill>
          </p:spPr>
        </p:sp>
        <p:sp>
          <p:nvSpPr>
            <p:cNvPr id="28" name="TextBox 28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540"/>
                </a:lnSpc>
              </a:pPr>
              <a:endParaRPr/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7045149" y="7065786"/>
            <a:ext cx="4140749" cy="275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44"/>
              </a:lnSpc>
            </a:pPr>
            <a:r>
              <a:rPr lang="en-US" sz="1616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Outreach and Scholarships through CSR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1244795" y="7055136"/>
            <a:ext cx="3662362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(Siemens, 2023; General Electric, 2020)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879527" y="5565373"/>
            <a:ext cx="3883025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(Journal of Women in Engineering, 2024)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3879276" y="4375612"/>
            <a:ext cx="2975769" cy="273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1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Lustria"/>
                <a:ea typeface="Lustria"/>
                <a:cs typeface="Lustria"/>
                <a:sym typeface="Lustria"/>
              </a:rPr>
              <a:t>(World Economic Forum, 2025)</a:t>
            </a:r>
          </a:p>
        </p:txBody>
      </p:sp>
      <p:sp>
        <p:nvSpPr>
          <p:cNvPr id="33" name="AutoShape 33"/>
          <p:cNvSpPr/>
          <p:nvPr/>
        </p:nvSpPr>
        <p:spPr>
          <a:xfrm flipV="1">
            <a:off x="5711989" y="6836708"/>
            <a:ext cx="1099078" cy="0"/>
          </a:xfrm>
          <a:prstGeom prst="line">
            <a:avLst/>
          </a:prstGeom>
          <a:ln w="19050" cap="rnd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14350" y="-2057400"/>
            <a:ext cx="20302190" cy="2676583"/>
            <a:chOff x="0" y="0"/>
            <a:chExt cx="5347079" cy="70494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347079" cy="704944"/>
            </a:xfrm>
            <a:custGeom>
              <a:avLst/>
              <a:gdLst/>
              <a:ahLst/>
              <a:cxnLst/>
              <a:rect l="l" t="t" r="r" b="b"/>
              <a:pathLst>
                <a:path w="5347079" h="704944">
                  <a:moveTo>
                    <a:pt x="0" y="0"/>
                  </a:moveTo>
                  <a:lnTo>
                    <a:pt x="5347079" y="0"/>
                  </a:lnTo>
                  <a:lnTo>
                    <a:pt x="5347079" y="704944"/>
                  </a:lnTo>
                  <a:lnTo>
                    <a:pt x="0" y="704944"/>
                  </a:lnTo>
                  <a:close/>
                </a:path>
              </a:pathLst>
            </a:custGeom>
            <a:solidFill>
              <a:srgbClr val="DBF1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347079" cy="7430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3268664" y="-1474371"/>
            <a:ext cx="5575963" cy="3086100"/>
            <a:chOff x="0" y="0"/>
            <a:chExt cx="1468566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68566" cy="812800"/>
            </a:xfrm>
            <a:custGeom>
              <a:avLst/>
              <a:gdLst/>
              <a:ahLst/>
              <a:cxnLst/>
              <a:rect l="l" t="t" r="r" b="b"/>
              <a:pathLst>
                <a:path w="1468566" h="812800">
                  <a:moveTo>
                    <a:pt x="0" y="0"/>
                  </a:moveTo>
                  <a:lnTo>
                    <a:pt x="1468566" y="0"/>
                  </a:lnTo>
                  <a:lnTo>
                    <a:pt x="146856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693B9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468566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8140069" y="0"/>
            <a:ext cx="5463488" cy="1611729"/>
          </a:xfrm>
          <a:custGeom>
            <a:avLst/>
            <a:gdLst/>
            <a:ahLst/>
            <a:cxnLst/>
            <a:rect l="l" t="t" r="r" b="b"/>
            <a:pathLst>
              <a:path w="5463488" h="1611729">
                <a:moveTo>
                  <a:pt x="0" y="0"/>
                </a:moveTo>
                <a:lnTo>
                  <a:pt x="5463488" y="0"/>
                </a:lnTo>
                <a:lnTo>
                  <a:pt x="5463488" y="1611729"/>
                </a:lnTo>
                <a:lnTo>
                  <a:pt x="0" y="16117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1028700" y="1143292"/>
            <a:ext cx="2105333" cy="468437"/>
          </a:xfrm>
          <a:custGeom>
            <a:avLst/>
            <a:gdLst/>
            <a:ahLst/>
            <a:cxnLst/>
            <a:rect l="l" t="t" r="r" b="b"/>
            <a:pathLst>
              <a:path w="2105333" h="468437">
                <a:moveTo>
                  <a:pt x="0" y="0"/>
                </a:moveTo>
                <a:lnTo>
                  <a:pt x="2105333" y="0"/>
                </a:lnTo>
                <a:lnTo>
                  <a:pt x="2105333" y="468437"/>
                </a:lnTo>
                <a:lnTo>
                  <a:pt x="0" y="4684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grpSp>
        <p:nvGrpSpPr>
          <p:cNvPr id="10" name="Group 10"/>
          <p:cNvGrpSpPr/>
          <p:nvPr/>
        </p:nvGrpSpPr>
        <p:grpSpPr>
          <a:xfrm>
            <a:off x="820984" y="9791101"/>
            <a:ext cx="16646032" cy="208893"/>
            <a:chOff x="0" y="0"/>
            <a:chExt cx="4384140" cy="5501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384140" cy="55017"/>
            </a:xfrm>
            <a:custGeom>
              <a:avLst/>
              <a:gdLst/>
              <a:ahLst/>
              <a:cxnLst/>
              <a:rect l="l" t="t" r="r" b="b"/>
              <a:pathLst>
                <a:path w="4384140" h="55017">
                  <a:moveTo>
                    <a:pt x="27509" y="0"/>
                  </a:moveTo>
                  <a:lnTo>
                    <a:pt x="4356632" y="0"/>
                  </a:lnTo>
                  <a:cubicBezTo>
                    <a:pt x="4363927" y="0"/>
                    <a:pt x="4370924" y="2898"/>
                    <a:pt x="4376083" y="8057"/>
                  </a:cubicBezTo>
                  <a:cubicBezTo>
                    <a:pt x="4381242" y="13216"/>
                    <a:pt x="4384140" y="20213"/>
                    <a:pt x="4384140" y="27509"/>
                  </a:cubicBezTo>
                  <a:lnTo>
                    <a:pt x="4384140" y="27509"/>
                  </a:lnTo>
                  <a:cubicBezTo>
                    <a:pt x="4384140" y="34804"/>
                    <a:pt x="4381242" y="41801"/>
                    <a:pt x="4376083" y="46960"/>
                  </a:cubicBezTo>
                  <a:cubicBezTo>
                    <a:pt x="4370924" y="52119"/>
                    <a:pt x="4363927" y="55017"/>
                    <a:pt x="4356632" y="55017"/>
                  </a:cubicBezTo>
                  <a:lnTo>
                    <a:pt x="27509" y="55017"/>
                  </a:lnTo>
                  <a:cubicBezTo>
                    <a:pt x="20213" y="55017"/>
                    <a:pt x="13216" y="52119"/>
                    <a:pt x="8057" y="46960"/>
                  </a:cubicBezTo>
                  <a:cubicBezTo>
                    <a:pt x="2898" y="41801"/>
                    <a:pt x="0" y="34804"/>
                    <a:pt x="0" y="27509"/>
                  </a:cubicBezTo>
                  <a:lnTo>
                    <a:pt x="0" y="27509"/>
                  </a:lnTo>
                  <a:cubicBezTo>
                    <a:pt x="0" y="20213"/>
                    <a:pt x="2898" y="13216"/>
                    <a:pt x="8057" y="8057"/>
                  </a:cubicBezTo>
                  <a:cubicBezTo>
                    <a:pt x="13216" y="2898"/>
                    <a:pt x="20213" y="0"/>
                    <a:pt x="27509" y="0"/>
                  </a:cubicBezTo>
                  <a:close/>
                </a:path>
              </a:pathLst>
            </a:custGeom>
            <a:solidFill>
              <a:srgbClr val="4693B9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4384140" cy="931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3331053" y="1070624"/>
            <a:ext cx="5912487" cy="5638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4200">
                <a:solidFill>
                  <a:srgbClr val="2F627C"/>
                </a:solidFill>
                <a:latin typeface="Notable"/>
                <a:ea typeface="Notable"/>
                <a:cs typeface="Notable"/>
                <a:sym typeface="Notable"/>
              </a:rPr>
              <a:t>REFERENCE LIST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C587A49-9E17-1774-4F88-B0418CD7CE51}"/>
              </a:ext>
            </a:extLst>
          </p:cNvPr>
          <p:cNvSpPr txBox="1"/>
          <p:nvPr/>
        </p:nvSpPr>
        <p:spPr>
          <a:xfrm>
            <a:off x="783973" y="2356357"/>
            <a:ext cx="17068800" cy="68600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Accenture, 2024.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Getting to Equal Progress Report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https://www.accenture.com/gb-en/about/inclusion-diversity-index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16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Ahern, K.R. and Dittmar, A.K., (2012). The Changing of the Boards: The Impact on Firm Valuation of Mandated Female Board Representation.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Quarterly Journal of Economics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127(1), pp.137-197.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Bass, B.M. and Riggio, R.E., (2006).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Transformational Leadership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2nd ed. Mahwah, NJ: Lawrence Erlbaum Associates.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Dobbin, F.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Kalev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A., (2016). Why Diversity Programs Fail.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Harvard Business Review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https://www.hbr.org/why-diversity-programs-fail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16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EngineeringUK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Women in Engineering: A Statistical Analysis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[pdf]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https://www.engineeringuk.com/media/318037/women-in-engineering-report-summary-engineeringuk-march-2022.pdf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22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European Commission, (2022).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Women in Leadership Directive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https://ec.europa.eu/women-leadership-directive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30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Forbes, (2023). Profile of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Marillyn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Hewson: Strategies and Leadership at Lockheed Martin.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https://www.forbes.com/marillyn-hewson-leadership-profile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30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General Electric, (2020).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Balance the Equation Initiative Results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[pdf]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https://www.ge.com/balance-the-equation-report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14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Government of Canada, (2021).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Women in STEM Decade Plan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https://www.canada.ca/women-in-stem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16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Harvard Business Review,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Innovative Strategies for Gender Equity in the Workplace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https://www.hbr.org/innovative-gender-equity-strategies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22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Hewlett, S.A.,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Peraino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K.,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Sherbin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L.,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Sumberg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K., (2011). The Sponsor Effect: Breaking Through the Last Glass Ceiling.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Harvard Business Review Research Report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Hill, C., Corbett, C., and St. Rose, A., (2010). Why So Few? Women in Science, Technology, Engineering, and Mathematics. Washington, DC: AAUW.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Hofstede Insights,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Cultural Dimensions and Organizational Leadership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https://www.hofstede-insights.com/cultural-dimensions-leadership/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15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IBM, (2023).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Workforce Diversity Report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https://www.ibm.com/employment/diversity.html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18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Intel, (2020).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Diversity and Inclusion Annual Report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https://www.intel.com/content/www/us/en/diversity/diversity-inclusion-report.html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30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Women in Engineering,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Systemic Barriers to Women's Advancement in Engineering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[journal]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https://www.jwe.org/systemic-barriers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25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National Academy of Engineering,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Engineer Girl Program Overview and Impact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https://www.engineergirl.org/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25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Royal Academy of Engineering, (2021).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Equality, Diversity, and Inclusion Progress Report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[pdf]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https://raeng.org.uk/media/pitehtfm/equality-diversity-and-inclusivity-and-engineering-2013-2023-a-review.pdf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28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Siemens, (2023).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Diversity and Inclusion Annual Report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0"/>
              </a:rPr>
              <a:t>https://www.siemens.com/diversity-inclusion-report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28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Society of Women Engineers, (2024).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Advancing Women in Engineering: Mentorship and Leadership Programs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[report]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1"/>
              </a:rPr>
              <a:t>https://www.swe.org/resources/reports/advancing-women-in-engineering/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30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UK Government, (2010).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Equality Act 2010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2"/>
              </a:rPr>
              <a:t>https://www.legislation.gov.uk/ukpga/2010/15/contents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16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Unilever, (2021).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Sustainable Living Plan Progress Report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3"/>
              </a:rPr>
              <a:t>https://www.unilever.com/planet-and-society/gender-equity/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15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Workplace Gender Equality Agency (WGEA), (2023).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Gender Equality in Australia: Progress and Challenges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4"/>
              </a:rPr>
              <a:t>https://www.wgea.gov.au/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30 November 2024].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World Economic Forum, (2025).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Global Gender Gap Report 2025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5"/>
              </a:rPr>
              <a:t>https://www.weforum.org/reports/global-gender-gap-report-2025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[Accessed 22 November 2024].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F1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68985" y="-1531515"/>
            <a:ext cx="13350030" cy="13350030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rot="-10800000" flipH="1">
            <a:off x="3776404" y="9258300"/>
            <a:ext cx="5463488" cy="1611729"/>
          </a:xfrm>
          <a:custGeom>
            <a:avLst/>
            <a:gdLst/>
            <a:ahLst/>
            <a:cxnLst/>
            <a:rect l="l" t="t" r="r" b="b"/>
            <a:pathLst>
              <a:path w="5463488" h="1611729">
                <a:moveTo>
                  <a:pt x="5463488" y="0"/>
                </a:moveTo>
                <a:lnTo>
                  <a:pt x="0" y="0"/>
                </a:lnTo>
                <a:lnTo>
                  <a:pt x="0" y="1611729"/>
                </a:lnTo>
                <a:lnTo>
                  <a:pt x="5463488" y="1611729"/>
                </a:lnTo>
                <a:lnTo>
                  <a:pt x="5463488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10800000">
            <a:off x="9048108" y="9258300"/>
            <a:ext cx="5463488" cy="1611729"/>
          </a:xfrm>
          <a:custGeom>
            <a:avLst/>
            <a:gdLst/>
            <a:ahLst/>
            <a:cxnLst/>
            <a:rect l="l" t="t" r="r" b="b"/>
            <a:pathLst>
              <a:path w="5463488" h="1611729">
                <a:moveTo>
                  <a:pt x="0" y="0"/>
                </a:moveTo>
                <a:lnTo>
                  <a:pt x="5463488" y="0"/>
                </a:lnTo>
                <a:lnTo>
                  <a:pt x="5463488" y="1611729"/>
                </a:lnTo>
                <a:lnTo>
                  <a:pt x="0" y="16117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4321746" y="3695700"/>
            <a:ext cx="9452724" cy="3124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000"/>
              </a:lnSpc>
            </a:pPr>
            <a:r>
              <a:rPr lang="en-US" sz="12000">
                <a:solidFill>
                  <a:srgbClr val="2F627C"/>
                </a:solidFill>
                <a:latin typeface="Notable"/>
                <a:ea typeface="Notable"/>
                <a:cs typeface="Notable"/>
                <a:sym typeface="Notable"/>
              </a:rPr>
              <a:t>THANK YOU</a:t>
            </a:r>
          </a:p>
        </p:txBody>
      </p:sp>
      <p:sp>
        <p:nvSpPr>
          <p:cNvPr id="8" name="Freeform 8"/>
          <p:cNvSpPr/>
          <p:nvPr/>
        </p:nvSpPr>
        <p:spPr>
          <a:xfrm>
            <a:off x="12824512" y="0"/>
            <a:ext cx="5463488" cy="1611729"/>
          </a:xfrm>
          <a:custGeom>
            <a:avLst/>
            <a:gdLst/>
            <a:ahLst/>
            <a:cxnLst/>
            <a:rect l="l" t="t" r="r" b="b"/>
            <a:pathLst>
              <a:path w="5463488" h="1611729">
                <a:moveTo>
                  <a:pt x="0" y="0"/>
                </a:moveTo>
                <a:lnTo>
                  <a:pt x="5463488" y="0"/>
                </a:lnTo>
                <a:lnTo>
                  <a:pt x="5463488" y="1611729"/>
                </a:lnTo>
                <a:lnTo>
                  <a:pt x="0" y="16117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flipH="1">
            <a:off x="0" y="0"/>
            <a:ext cx="5463488" cy="1611729"/>
          </a:xfrm>
          <a:custGeom>
            <a:avLst/>
            <a:gdLst/>
            <a:ahLst/>
            <a:cxnLst/>
            <a:rect l="l" t="t" r="r" b="b"/>
            <a:pathLst>
              <a:path w="5463488" h="1611729">
                <a:moveTo>
                  <a:pt x="5463488" y="0"/>
                </a:moveTo>
                <a:lnTo>
                  <a:pt x="0" y="0"/>
                </a:lnTo>
                <a:lnTo>
                  <a:pt x="0" y="1611729"/>
                </a:lnTo>
                <a:lnTo>
                  <a:pt x="5463488" y="1611729"/>
                </a:lnTo>
                <a:lnTo>
                  <a:pt x="5463488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5400000">
            <a:off x="16206633" y="7971415"/>
            <a:ext cx="2105333" cy="468437"/>
          </a:xfrm>
          <a:custGeom>
            <a:avLst/>
            <a:gdLst/>
            <a:ahLst/>
            <a:cxnLst/>
            <a:rect l="l" t="t" r="r" b="b"/>
            <a:pathLst>
              <a:path w="2105333" h="468437">
                <a:moveTo>
                  <a:pt x="0" y="0"/>
                </a:moveTo>
                <a:lnTo>
                  <a:pt x="2105334" y="0"/>
                </a:lnTo>
                <a:lnTo>
                  <a:pt x="2105334" y="468437"/>
                </a:lnTo>
                <a:lnTo>
                  <a:pt x="0" y="4684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1" name="Freeform 11"/>
          <p:cNvSpPr/>
          <p:nvPr/>
        </p:nvSpPr>
        <p:spPr>
          <a:xfrm rot="-5400000">
            <a:off x="-23967" y="7971415"/>
            <a:ext cx="2105333" cy="468437"/>
          </a:xfrm>
          <a:custGeom>
            <a:avLst/>
            <a:gdLst/>
            <a:ahLst/>
            <a:cxnLst/>
            <a:rect l="l" t="t" r="r" b="b"/>
            <a:pathLst>
              <a:path w="2105333" h="468437">
                <a:moveTo>
                  <a:pt x="0" y="0"/>
                </a:moveTo>
                <a:lnTo>
                  <a:pt x="2105334" y="0"/>
                </a:lnTo>
                <a:lnTo>
                  <a:pt x="2105334" y="468437"/>
                </a:lnTo>
                <a:lnTo>
                  <a:pt x="0" y="4684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1373</Words>
  <Application>Microsoft Office PowerPoint</Application>
  <PresentationFormat>Custom</PresentationFormat>
  <Paragraphs>113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Times New Roman</vt:lpstr>
      <vt:lpstr>Glacial Indifference Bold</vt:lpstr>
      <vt:lpstr>Calibri</vt:lpstr>
      <vt:lpstr>Arial</vt:lpstr>
      <vt:lpstr>Lustria</vt:lpstr>
      <vt:lpstr>Notable</vt:lpstr>
      <vt:lpstr>Glacial Indifference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Opportunities for Female Leaders in 21st Century Organisations</dc:title>
  <cp:lastModifiedBy>Andrei Stafi</cp:lastModifiedBy>
  <cp:revision>2</cp:revision>
  <dcterms:created xsi:type="dcterms:W3CDTF">2006-08-16T00:00:00Z</dcterms:created>
  <dcterms:modified xsi:type="dcterms:W3CDTF">2024-12-01T19:19:33Z</dcterms:modified>
  <dc:identifier>DAGYD-_so2s</dc:identifier>
</cp:coreProperties>
</file>