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FF"/>
    <a:srgbClr val="B60AAE"/>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0CFC2-9202-4ACC-A47E-9271EF9B4C40}"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BF1AA-91CA-4924-A437-DDA5C2BE60CA}" type="slidenum">
              <a:rPr lang="en-GB" smtClean="0"/>
              <a:t>‹#›</a:t>
            </a:fld>
            <a:endParaRPr lang="en-GB"/>
          </a:p>
        </p:txBody>
      </p:sp>
    </p:spTree>
    <p:extLst>
      <p:ext uri="{BB962C8B-B14F-4D97-AF65-F5344CB8AC3E}">
        <p14:creationId xmlns:p14="http://schemas.microsoft.com/office/powerpoint/2010/main" val="2723956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1BF1AA-91CA-4924-A437-DDA5C2BE60CA}" type="slidenum">
              <a:rPr lang="en-GB" smtClean="0"/>
              <a:t>1</a:t>
            </a:fld>
            <a:endParaRPr lang="en-GB"/>
          </a:p>
        </p:txBody>
      </p:sp>
    </p:spTree>
    <p:extLst>
      <p:ext uri="{BB962C8B-B14F-4D97-AF65-F5344CB8AC3E}">
        <p14:creationId xmlns:p14="http://schemas.microsoft.com/office/powerpoint/2010/main" val="1331768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4EE3A-2202-40D9-866F-7EEF76EC65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8475A8-2192-48FA-9D73-8AACE72042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E9F97C-E368-4A15-9681-CBE7B17E5E09}"/>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5739EE4B-67DB-4BC8-AB8C-13715A981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08C829-2F31-43AE-9944-ADA63946ACD8}"/>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1949697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3818F-4B77-419F-9C6F-B579B93B4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A8632A-E326-428C-8EAA-E964AEB72C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C52165-A6E3-4D72-BB66-608EAFC5BFDA}"/>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EFCAD7B3-A233-4349-B5F8-AFBF12EE4E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28D9CB-D000-41C0-BD13-DC4656F8A1A9}"/>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367168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0AB7-B7B3-4F74-A600-A3C092DDA9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30AA4C-126A-4283-AAD6-D8FDB7B9DC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FD9871-6152-43E8-994D-F1043B52DC12}"/>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19E00CD1-615E-4C99-B954-AFB266014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07C0B-8E59-4392-9859-6AD2DA5B5F46}"/>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1266739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99248-4B1D-4F57-A897-AA6CBE9604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5039D3-41F5-4C91-88C2-B8B0C5C235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B98B4B-0BCF-42CE-B358-26F6EAA23B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9D518D-C371-41CC-BFD6-D80678478E92}"/>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6" name="Footer Placeholder 5">
            <a:extLst>
              <a:ext uri="{FF2B5EF4-FFF2-40B4-BE49-F238E27FC236}">
                <a16:creationId xmlns:a16="http://schemas.microsoft.com/office/drawing/2014/main" id="{69A5C64B-2D54-46E0-86EA-44B237BD93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1DA41B-948B-46D7-88EF-438579CE1CC1}"/>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3925746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A1434-653D-4302-B684-AEBA7CB328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29EF12-49D1-4122-A29E-434EC6CA08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6D51D1-B40A-453B-8B6B-C97018ACE8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EDE9CE-7A0E-4406-BC25-FFC3F013C7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620F51-B6A0-48AE-884B-148D0BE7B0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F3AA4-2857-4B3C-84A0-F33F2F6A3DDD}"/>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8" name="Footer Placeholder 7">
            <a:extLst>
              <a:ext uri="{FF2B5EF4-FFF2-40B4-BE49-F238E27FC236}">
                <a16:creationId xmlns:a16="http://schemas.microsoft.com/office/drawing/2014/main" id="{707C44FA-B390-442B-B5BA-BA34C45ECE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894CA2-31E2-406F-9C0A-16951384BDA7}"/>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251349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FC2C1-68B6-4C3D-951E-087B4F5D91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DBE5E0-6A89-4210-B9B9-A5E4E3EF6630}"/>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4" name="Footer Placeholder 3">
            <a:extLst>
              <a:ext uri="{FF2B5EF4-FFF2-40B4-BE49-F238E27FC236}">
                <a16:creationId xmlns:a16="http://schemas.microsoft.com/office/drawing/2014/main" id="{0375D78E-8F95-4F43-B7BB-B5CD14277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7E5E4E-91FF-4EED-B833-3D1FA0ECEC8B}"/>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124689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248B00-75BE-425D-B0CF-5EC889A0C005}"/>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3" name="Footer Placeholder 2">
            <a:extLst>
              <a:ext uri="{FF2B5EF4-FFF2-40B4-BE49-F238E27FC236}">
                <a16:creationId xmlns:a16="http://schemas.microsoft.com/office/drawing/2014/main" id="{56B4650B-22B6-41A9-871C-95224E3F28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C5FFF6-1114-4152-8038-4B34A41640D2}"/>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153937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15C6-233F-499E-A146-674A9B0B35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9A39DF-69A0-4D73-9DCB-9E101D798A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B0D384-2E45-44FC-B514-2649D91974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211CE4-F3EE-4B12-81A6-66E5FB25A59F}"/>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6" name="Footer Placeholder 5">
            <a:extLst>
              <a:ext uri="{FF2B5EF4-FFF2-40B4-BE49-F238E27FC236}">
                <a16:creationId xmlns:a16="http://schemas.microsoft.com/office/drawing/2014/main" id="{6A28A5FC-27A3-403A-B9A2-5241B2AF94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91998A-0E16-4270-896D-80F18EFF6615}"/>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2686268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1539F-5E6B-41B4-B2E9-FDB873402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5FC391-ADDD-42C7-A1DC-84C04D38F4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ABD116-724E-4578-862D-BADDA448F0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00C716-8FF8-4665-8390-61EF87D5A5C6}"/>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6" name="Footer Placeholder 5">
            <a:extLst>
              <a:ext uri="{FF2B5EF4-FFF2-40B4-BE49-F238E27FC236}">
                <a16:creationId xmlns:a16="http://schemas.microsoft.com/office/drawing/2014/main" id="{049E2E26-30DE-43D9-B9EC-C12D644580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9BD4B4-92FD-49B9-8253-8DE1E6897C38}"/>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568937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F380-E2FE-4BD0-8E47-F963515CFE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C9E2C1-0828-43CC-B228-6CF9C64E6E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BECC3-20BC-4664-B571-323FDE7F7A19}"/>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E1E94A4C-B51A-45DF-961C-32DB0CB01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0AC5B-5267-4E20-B094-240B3BC39E8C}"/>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4173246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D6B777-8800-48ED-95AE-3FB5A0E25D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496B65-49C3-450A-BDE9-C1AE99F337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248E2-561D-47BB-BDDF-B4F9F29160CC}"/>
              </a:ext>
            </a:extLst>
          </p:cNvPr>
          <p:cNvSpPr>
            <a:spLocks noGrp="1"/>
          </p:cNvSpPr>
          <p:nvPr>
            <p:ph type="dt" sz="half" idx="10"/>
          </p:nvPr>
        </p:nvSpPr>
        <p:spPr/>
        <p:txBody>
          <a:body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21EC53E3-B5AA-4695-B2F3-87BCC2895E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3A9AE-D0FF-4C15-94D9-4CE686FC5BAB}"/>
              </a:ext>
            </a:extLst>
          </p:cNvPr>
          <p:cNvSpPr>
            <a:spLocks noGrp="1"/>
          </p:cNvSpPr>
          <p:nvPr>
            <p:ph type="sldNum" sz="quarter" idx="12"/>
          </p:nvPr>
        </p:nvSpPr>
        <p:spPr/>
        <p:txBody>
          <a:bodyPr/>
          <a:lstStyle/>
          <a:p>
            <a:fld id="{3658A7A3-C26B-4FF8-AA46-726276048242}" type="slidenum">
              <a:rPr lang="en-GB" smtClean="0"/>
              <a:t>‹#›</a:t>
            </a:fld>
            <a:endParaRPr lang="en-GB"/>
          </a:p>
        </p:txBody>
      </p:sp>
    </p:spTree>
    <p:extLst>
      <p:ext uri="{BB962C8B-B14F-4D97-AF65-F5344CB8AC3E}">
        <p14:creationId xmlns:p14="http://schemas.microsoft.com/office/powerpoint/2010/main" val="599226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21B99C-8020-44CD-8AD0-1F5658D502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E31E9E-79EB-49C9-A4FC-42DDF2F893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1F359A-EF23-4C58-BF52-CDABC42A76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BD11A2-BAA5-4F69-903E-A2E1E0060647}" type="datetimeFigureOut">
              <a:rPr lang="en-GB" smtClean="0"/>
              <a:t>28/09/2023</a:t>
            </a:fld>
            <a:endParaRPr lang="en-GB"/>
          </a:p>
        </p:txBody>
      </p:sp>
      <p:sp>
        <p:nvSpPr>
          <p:cNvPr id="5" name="Footer Placeholder 4">
            <a:extLst>
              <a:ext uri="{FF2B5EF4-FFF2-40B4-BE49-F238E27FC236}">
                <a16:creationId xmlns:a16="http://schemas.microsoft.com/office/drawing/2014/main" id="{4D09B86D-C7D2-491E-BACA-2BF1D7E6D7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640CF4-FD1F-46BA-BBA9-8890FA66B8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58A7A3-C26B-4FF8-AA46-726276048242}" type="slidenum">
              <a:rPr lang="en-GB" smtClean="0"/>
              <a:t>‹#›</a:t>
            </a:fld>
            <a:endParaRPr lang="en-GB"/>
          </a:p>
        </p:txBody>
      </p:sp>
    </p:spTree>
    <p:extLst>
      <p:ext uri="{BB962C8B-B14F-4D97-AF65-F5344CB8AC3E}">
        <p14:creationId xmlns:p14="http://schemas.microsoft.com/office/powerpoint/2010/main" val="3887259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ambridge-community.org.uk/professional-development/gswrp/index.html#group-Reflective-practice-in-practice-KagSxPuxXe" TargetMode="External"/><Relationship Id="rId7" Type="http://schemas.openxmlformats.org/officeDocument/2006/relationships/hyperlink" Target="https://www.skillsyouneed.com/learn/critical-thinking.html" TargetMode="External"/><Relationship Id="rId2" Type="http://schemas.openxmlformats.org/officeDocument/2006/relationships/hyperlink" Target="https://www.theguardian.com/teacher-network/2017/jul/21/critical-thinking-ideas-help-students-learn-better" TargetMode="External"/><Relationship Id="rId1" Type="http://schemas.openxmlformats.org/officeDocument/2006/relationships/slideLayout" Target="../slideLayouts/slideLayout2.xml"/><Relationship Id="rId6" Type="http://schemas.openxmlformats.org/officeDocument/2006/relationships/hyperlink" Target="https://blog.irisconnect.com/uk/how-to-improve-questioning-skills" TargetMode="External"/><Relationship Id="rId5" Type="http://schemas.openxmlformats.org/officeDocument/2006/relationships/hyperlink" Target="https://www.nottingham.ac.uk/studyingeffectivley/studying/creativecriticalthinking/criticalanalytical.aspx" TargetMode="External"/><Relationship Id="rId4" Type="http://schemas.openxmlformats.org/officeDocument/2006/relationships/hyperlink" Target="https://www.peoplematters.in/article/campus-recruitment/what-is-critical-thinking-its-importance-in-your-success-147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DA44-6924-45ED-9DFA-202C959B0D49}"/>
              </a:ext>
            </a:extLst>
          </p:cNvPr>
          <p:cNvSpPr>
            <a:spLocks noGrp="1"/>
          </p:cNvSpPr>
          <p:nvPr>
            <p:ph type="ctrTitle"/>
          </p:nvPr>
        </p:nvSpPr>
        <p:spPr>
          <a:xfrm>
            <a:off x="-15361" y="0"/>
            <a:ext cx="3033264" cy="495108"/>
          </a:xfrm>
        </p:spPr>
        <p:txBody>
          <a:bodyPr>
            <a:normAutofit/>
          </a:bodyPr>
          <a:lstStyle/>
          <a:p>
            <a:pPr algn="l"/>
            <a:r>
              <a:rPr lang="en-GB" sz="1400" dirty="0">
                <a:solidFill>
                  <a:srgbClr val="002060"/>
                </a:solidFill>
                <a:latin typeface="Bahnschrift" panose="020B0502040204020203" pitchFamily="34" charset="0"/>
              </a:rPr>
              <a:t>Study skills that are effective for critical thinking in education.</a:t>
            </a:r>
          </a:p>
        </p:txBody>
      </p:sp>
      <p:cxnSp>
        <p:nvCxnSpPr>
          <p:cNvPr id="7" name="Straight Connector 6">
            <a:extLst>
              <a:ext uri="{FF2B5EF4-FFF2-40B4-BE49-F238E27FC236}">
                <a16:creationId xmlns:a16="http://schemas.microsoft.com/office/drawing/2014/main" id="{D80CFDBE-EA4B-49CF-B00D-D9A478E1AF65}"/>
              </a:ext>
            </a:extLst>
          </p:cNvPr>
          <p:cNvCxnSpPr>
            <a:cxnSpLocks/>
          </p:cNvCxnSpPr>
          <p:nvPr/>
        </p:nvCxnSpPr>
        <p:spPr>
          <a:xfrm>
            <a:off x="-31220" y="575851"/>
            <a:ext cx="12223220" cy="0"/>
          </a:xfrm>
          <a:prstGeom prst="line">
            <a:avLst/>
          </a:prstGeom>
          <a:ln w="76200">
            <a:solidFill>
              <a:srgbClr val="7030A0"/>
            </a:solidFill>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00F859E1-F764-4E60-835E-CDF9B48C5591}"/>
              </a:ext>
            </a:extLst>
          </p:cNvPr>
          <p:cNvSpPr txBox="1"/>
          <p:nvPr/>
        </p:nvSpPr>
        <p:spPr>
          <a:xfrm>
            <a:off x="2611947" y="-25794"/>
            <a:ext cx="6711536" cy="615553"/>
          </a:xfrm>
          <a:prstGeom prst="rect">
            <a:avLst/>
          </a:prstGeom>
          <a:noFill/>
        </p:spPr>
        <p:txBody>
          <a:bodyPr wrap="square" rtlCol="0">
            <a:spAutoFit/>
          </a:bodyPr>
          <a:lstStyle/>
          <a:p>
            <a:r>
              <a:rPr lang="en-GB" sz="1200" b="1" u="sng" dirty="0">
                <a:solidFill>
                  <a:srgbClr val="7030A0"/>
                </a:solidFill>
                <a:effectLst/>
                <a:latin typeface="Arial" panose="020B0604020202020204" pitchFamily="34" charset="0"/>
                <a:ea typeface="Calibri" panose="020F0502020204030204" pitchFamily="34" charset="0"/>
                <a:cs typeface="Arial" panose="020B0604020202020204" pitchFamily="34" charset="0"/>
              </a:rPr>
              <a:t>Introduction</a:t>
            </a:r>
            <a:r>
              <a:rPr lang="en-GB" sz="1100" b="1" i="1" u="sng" dirty="0">
                <a:solidFill>
                  <a:srgbClr val="7030A0"/>
                </a:solidFill>
                <a:effectLst/>
                <a:latin typeface="Arial" panose="020B0604020202020204" pitchFamily="34" charset="0"/>
                <a:ea typeface="Calibri" panose="020F0502020204030204" pitchFamily="34" charset="0"/>
                <a:cs typeface="Arial" panose="020B0604020202020204" pitchFamily="34" charset="0"/>
              </a:rPr>
              <a:t>: </a:t>
            </a:r>
            <a:r>
              <a:rPr lang="en-GB" sz="1050" dirty="0">
                <a:solidFill>
                  <a:srgbClr val="7030A0"/>
                </a:solidFill>
                <a:effectLst/>
                <a:latin typeface="Arial" panose="020B0604020202020204" pitchFamily="34" charset="0"/>
                <a:ea typeface="Calibri" panose="020F0502020204030204" pitchFamily="34" charset="0"/>
                <a:cs typeface="Arial" panose="020B0604020202020204" pitchFamily="34" charset="0"/>
              </a:rPr>
              <a:t>What are study skills? Study skills are the skills you need to ensure you are able to study and learn efficiently. Study skills (no date) identifies that these skills can be transferabl</a:t>
            </a:r>
            <a:r>
              <a:rPr lang="en-GB" sz="1050" dirty="0">
                <a:solidFill>
                  <a:srgbClr val="7030A0"/>
                </a:solidFill>
                <a:latin typeface="Arial" panose="020B0604020202020204" pitchFamily="34" charset="0"/>
                <a:ea typeface="Calibri" panose="020F0502020204030204" pitchFamily="34" charset="0"/>
                <a:cs typeface="Arial" panose="020B0604020202020204" pitchFamily="34" charset="0"/>
              </a:rPr>
              <a:t>e, and are not specifically for students. For example, organisation skills, time management, problem solving, and learning how to analyse. </a:t>
            </a:r>
            <a:r>
              <a:rPr lang="en-GB" sz="1050" dirty="0">
                <a:solidFill>
                  <a:srgbClr val="7030A0"/>
                </a:solidFill>
                <a:effectLst/>
                <a:latin typeface="Arial" panose="020B0604020202020204" pitchFamily="34" charset="0"/>
                <a:ea typeface="Calibri" panose="020F0502020204030204" pitchFamily="34" charset="0"/>
                <a:cs typeface="Arial" panose="020B0604020202020204" pitchFamily="34" charset="0"/>
              </a:rPr>
              <a:t>   </a:t>
            </a:r>
            <a:endParaRPr lang="en-GB" sz="1050" dirty="0"/>
          </a:p>
        </p:txBody>
      </p:sp>
      <p:sp>
        <p:nvSpPr>
          <p:cNvPr id="3" name="TextBox 2">
            <a:extLst>
              <a:ext uri="{FF2B5EF4-FFF2-40B4-BE49-F238E27FC236}">
                <a16:creationId xmlns:a16="http://schemas.microsoft.com/office/drawing/2014/main" id="{DC6A55B8-51C7-489F-AD30-11F7DE36F308}"/>
              </a:ext>
            </a:extLst>
          </p:cNvPr>
          <p:cNvSpPr txBox="1"/>
          <p:nvPr/>
        </p:nvSpPr>
        <p:spPr>
          <a:xfrm>
            <a:off x="-1" y="634099"/>
            <a:ext cx="12228514" cy="2239074"/>
          </a:xfrm>
          <a:prstGeom prst="rect">
            <a:avLst/>
          </a:prstGeom>
          <a:noFill/>
        </p:spPr>
        <p:txBody>
          <a:bodyPr wrap="square" rtlCol="0">
            <a:spAutoFit/>
          </a:bodyPr>
          <a:lstStyle/>
          <a:p>
            <a:r>
              <a:rPr lang="en-GB" sz="1000" b="1" u="sng" dirty="0">
                <a:solidFill>
                  <a:srgbClr val="7030A0"/>
                </a:solidFill>
                <a:latin typeface="Arial" panose="020B0604020202020204" pitchFamily="34" charset="0"/>
                <a:cs typeface="Arial" panose="020B0604020202020204" pitchFamily="34" charset="0"/>
              </a:rPr>
              <a:t>What is Critical Thinking?</a:t>
            </a:r>
          </a:p>
          <a:p>
            <a:pPr algn="l"/>
            <a:r>
              <a:rPr lang="en-GB" sz="1050" b="0" i="0" dirty="0">
                <a:solidFill>
                  <a:srgbClr val="2A2A2A"/>
                </a:solidFill>
                <a:effectLst/>
                <a:latin typeface="Arial" panose="020B0604020202020204" pitchFamily="34" charset="0"/>
                <a:cs typeface="Arial" panose="020B0604020202020204" pitchFamily="34" charset="0"/>
              </a:rPr>
              <a:t>Skills you need (2011) suggests that critical thinking is the ability to think clearly and rationally, understanding the logical connection between ideas. Critical thinkers rigorously question ideas and assumptions rather than accepting them at face value.  </a:t>
            </a:r>
            <a:br>
              <a:rPr lang="en-GB" sz="1050" b="0" i="0" dirty="0">
                <a:solidFill>
                  <a:srgbClr val="2A2A2A"/>
                </a:solidFill>
                <a:effectLst/>
                <a:latin typeface="Arial" panose="020B0604020202020204" pitchFamily="34" charset="0"/>
                <a:cs typeface="Arial" panose="020B0604020202020204" pitchFamily="34" charset="0"/>
              </a:rPr>
            </a:br>
            <a:r>
              <a:rPr lang="en-GB" sz="1050" b="0" i="0" dirty="0">
                <a:solidFill>
                  <a:srgbClr val="2A2A2A"/>
                </a:solidFill>
                <a:effectLst/>
                <a:latin typeface="Arial" panose="020B0604020202020204" pitchFamily="34" charset="0"/>
                <a:cs typeface="Arial" panose="020B0604020202020204" pitchFamily="34" charset="0"/>
              </a:rPr>
              <a:t>They will always seek to determine whether the ideas, arguments and findings represent the entire picture and are open to finding that they do not</a:t>
            </a:r>
            <a:r>
              <a:rPr lang="en-GB" sz="1050" b="0" i="0" dirty="0">
                <a:solidFill>
                  <a:srgbClr val="2A2A2A"/>
                </a:solidFill>
                <a:effectLst/>
                <a:latin typeface="Open Sans" panose="020B0606030504020204" pitchFamily="34" charset="0"/>
              </a:rPr>
              <a:t>.</a:t>
            </a:r>
            <a:br>
              <a:rPr lang="en-GB" sz="1050" dirty="0"/>
            </a:br>
            <a:r>
              <a:rPr lang="en-GB" sz="1050" b="0" i="0" dirty="0">
                <a:solidFill>
                  <a:srgbClr val="2A2A2A"/>
                </a:solidFill>
                <a:effectLst/>
                <a:latin typeface="Arial" panose="020B0604020202020204" pitchFamily="34" charset="0"/>
                <a:cs typeface="Arial" panose="020B0604020202020204" pitchFamily="34" charset="0"/>
              </a:rPr>
              <a:t>You should be aware that none of us think critically all the time.</a:t>
            </a:r>
          </a:p>
          <a:p>
            <a:pPr algn="l"/>
            <a:r>
              <a:rPr lang="en-GB" sz="1050" i="0" dirty="0">
                <a:solidFill>
                  <a:srgbClr val="2A2A2A"/>
                </a:solidFill>
                <a:effectLst/>
                <a:latin typeface="Arial" panose="020B0604020202020204" pitchFamily="34" charset="0"/>
                <a:cs typeface="Arial" panose="020B0604020202020204" pitchFamily="34" charset="0"/>
              </a:rPr>
              <a:t>Sometimes we think in almost any way but critically, for example when our self-control is affected by anger, grief or joy.</a:t>
            </a:r>
          </a:p>
          <a:p>
            <a:pPr algn="l"/>
            <a:r>
              <a:rPr lang="en-GB" sz="1050" i="0" dirty="0">
                <a:solidFill>
                  <a:srgbClr val="2A2A2A"/>
                </a:solidFill>
                <a:effectLst/>
                <a:latin typeface="Arial" panose="020B0604020202020204" pitchFamily="34" charset="0"/>
                <a:cs typeface="Arial" panose="020B0604020202020204" pitchFamily="34" charset="0"/>
              </a:rPr>
              <a:t>On the other hand, the good news is that, since our critical thinking ability varies according to our current mindset, most of the time we can learn to improve our critical thinking ability by developing certain routine activities and applying them to all problems that present themselves. </a:t>
            </a:r>
            <a:br>
              <a:rPr lang="en-GB" sz="1000" dirty="0"/>
            </a:br>
            <a:br>
              <a:rPr lang="en-GB" sz="1000" dirty="0"/>
            </a:br>
            <a:endParaRPr lang="en-GB" sz="1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a:p>
            <a:endParaRPr lang="en-GB" dirty="0"/>
          </a:p>
        </p:txBody>
      </p:sp>
      <p:sp>
        <p:nvSpPr>
          <p:cNvPr id="4" name="Rectangle 3">
            <a:extLst>
              <a:ext uri="{FF2B5EF4-FFF2-40B4-BE49-F238E27FC236}">
                <a16:creationId xmlns:a16="http://schemas.microsoft.com/office/drawing/2014/main" id="{C4833A76-7AC1-47C7-AC8A-9C724AECE6E3}"/>
              </a:ext>
            </a:extLst>
          </p:cNvPr>
          <p:cNvSpPr/>
          <p:nvPr/>
        </p:nvSpPr>
        <p:spPr>
          <a:xfrm>
            <a:off x="-1" y="590782"/>
            <a:ext cx="12175299" cy="1405595"/>
          </a:xfrm>
          <a:prstGeom prst="rect">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710002B-6E03-4098-A7B6-C5306E32D92C}"/>
              </a:ext>
            </a:extLst>
          </p:cNvPr>
          <p:cNvSpPr txBox="1"/>
          <p:nvPr/>
        </p:nvSpPr>
        <p:spPr>
          <a:xfrm>
            <a:off x="-19213" y="2028950"/>
            <a:ext cx="3157829" cy="4583178"/>
          </a:xfrm>
          <a:prstGeom prst="rect">
            <a:avLst/>
          </a:prstGeom>
          <a:noFill/>
        </p:spPr>
        <p:txBody>
          <a:bodyPr wrap="square" rtlCol="0">
            <a:spAutoFit/>
          </a:bodyPr>
          <a:lstStyle/>
          <a:p>
            <a:pPr>
              <a:lnSpc>
                <a:spcPct val="107000"/>
              </a:lnSpc>
              <a:spcAft>
                <a:spcPts val="800"/>
              </a:spcAft>
            </a:pPr>
            <a:r>
              <a:rPr lang="en-GB" sz="1100" b="1" u="sng" dirty="0">
                <a:solidFill>
                  <a:srgbClr val="7030A0"/>
                </a:solidFill>
                <a:latin typeface="Arial" panose="020B0604020202020204" pitchFamily="34" charset="0"/>
                <a:ea typeface="Calibri" panose="020F0502020204030204" pitchFamily="34" charset="0"/>
                <a:cs typeface="Arial" panose="020B0604020202020204" pitchFamily="34" charset="0"/>
              </a:rPr>
              <a:t>Questioning     </a:t>
            </a:r>
            <a:r>
              <a:rPr lang="en-GB" sz="1100" b="1" u="sng" dirty="0">
                <a:solidFill>
                  <a:srgbClr val="00B050"/>
                </a:solidFill>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As we develop as children, we learn to start to question everything, to have a greater understanding of the world around us. According to Cornell university, challenging and engaging questions can stimulate peer discussion, and will encourage students to explore their understanding of key information. </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Eales-Reynolds et al. (2013) states that to be able to think critically, we must question everything including things that may appear to be fact and challenge them. </a:t>
            </a:r>
            <a:br>
              <a:rPr lang="en-GB" sz="1000" dirty="0">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Patzer (2013) states that questioning is important in the classroom as it can help to develop a positive learning culture. Effective questioning can lead to a larger discussion which can then lead individuals to have a wider understanding of the subject. Effective questions need to be meaningful and should allow students to have the opportunity to learn from a variety of perspectives. </a:t>
            </a:r>
            <a:br>
              <a:rPr lang="en-GB" sz="1000" dirty="0">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Cottrell(2019) suggests to turn questions on their head, seeing if the opposite were true. As well as using broad angle questions instead of questions that only allow the answers yes and no. </a:t>
            </a:r>
          </a:p>
        </p:txBody>
      </p:sp>
      <p:sp>
        <p:nvSpPr>
          <p:cNvPr id="8" name="TextBox 7">
            <a:extLst>
              <a:ext uri="{FF2B5EF4-FFF2-40B4-BE49-F238E27FC236}">
                <a16:creationId xmlns:a16="http://schemas.microsoft.com/office/drawing/2014/main" id="{E7626EBC-CEF4-4A1D-9921-A4344E198DB3}"/>
              </a:ext>
            </a:extLst>
          </p:cNvPr>
          <p:cNvSpPr txBox="1"/>
          <p:nvPr/>
        </p:nvSpPr>
        <p:spPr>
          <a:xfrm>
            <a:off x="3132830" y="1996055"/>
            <a:ext cx="9117369" cy="260328"/>
          </a:xfrm>
          <a:prstGeom prst="rect">
            <a:avLst/>
          </a:prstGeom>
          <a:noFill/>
        </p:spPr>
        <p:txBody>
          <a:bodyPr wrap="square" rtlCol="0">
            <a:spAutoFit/>
          </a:bodyPr>
          <a:lstStyle/>
          <a:p>
            <a:pPr>
              <a:lnSpc>
                <a:spcPct val="107000"/>
              </a:lnSpc>
              <a:spcAft>
                <a:spcPts val="800"/>
              </a:spcAft>
            </a:pPr>
            <a:r>
              <a:rPr lang="en-GB" sz="1100" b="1" u="sng" dirty="0">
                <a:solidFill>
                  <a:srgbClr val="CC00FF"/>
                </a:solidFill>
                <a:effectLst/>
                <a:latin typeface="Arial" panose="020B0604020202020204" pitchFamily="34" charset="0"/>
                <a:ea typeface="Calibri" panose="020F0502020204030204" pitchFamily="34" charset="0"/>
                <a:cs typeface="Arial" panose="020B0604020202020204" pitchFamily="34" charset="0"/>
              </a:rPr>
              <a:t>Reflection</a:t>
            </a:r>
          </a:p>
        </p:txBody>
      </p:sp>
      <p:sp>
        <p:nvSpPr>
          <p:cNvPr id="9" name="Rectangle 8">
            <a:extLst>
              <a:ext uri="{FF2B5EF4-FFF2-40B4-BE49-F238E27FC236}">
                <a16:creationId xmlns:a16="http://schemas.microsoft.com/office/drawing/2014/main" id="{6177257B-467D-4537-9A6B-2D4E382AF725}"/>
              </a:ext>
            </a:extLst>
          </p:cNvPr>
          <p:cNvSpPr/>
          <p:nvPr/>
        </p:nvSpPr>
        <p:spPr>
          <a:xfrm>
            <a:off x="9545" y="1996140"/>
            <a:ext cx="3135860" cy="4861860"/>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FDA1AA0-1B34-4B3A-8E05-8BF073ECBC4F}"/>
              </a:ext>
            </a:extLst>
          </p:cNvPr>
          <p:cNvSpPr/>
          <p:nvPr/>
        </p:nvSpPr>
        <p:spPr>
          <a:xfrm>
            <a:off x="3174163" y="1996140"/>
            <a:ext cx="9008292" cy="2076109"/>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3696F05B-D18D-46AE-B885-64D29CAF9646}"/>
              </a:ext>
            </a:extLst>
          </p:cNvPr>
          <p:cNvSpPr txBox="1"/>
          <p:nvPr/>
        </p:nvSpPr>
        <p:spPr>
          <a:xfrm>
            <a:off x="9910120" y="4051048"/>
            <a:ext cx="2372712" cy="2222724"/>
          </a:xfrm>
          <a:prstGeom prst="rect">
            <a:avLst/>
          </a:prstGeom>
          <a:noFill/>
        </p:spPr>
        <p:txBody>
          <a:bodyPr wrap="square" rtlCol="0">
            <a:spAutoFit/>
          </a:bodyPr>
          <a:lstStyle/>
          <a:p>
            <a:pPr>
              <a:lnSpc>
                <a:spcPct val="107000"/>
              </a:lnSpc>
              <a:spcAft>
                <a:spcPts val="800"/>
              </a:spcAft>
            </a:pPr>
            <a:r>
              <a:rPr lang="en-GB" sz="1100" b="1" u="sng" dirty="0">
                <a:solidFill>
                  <a:srgbClr val="B60AAE"/>
                </a:solidFill>
                <a:effectLst/>
                <a:latin typeface="Arial" panose="020B0604020202020204" pitchFamily="34" charset="0"/>
                <a:ea typeface="Calibri" panose="020F0502020204030204" pitchFamily="34" charset="0"/>
                <a:cs typeface="Arial" panose="020B0604020202020204" pitchFamily="34" charset="0"/>
              </a:rPr>
              <a:t>Conclusion</a:t>
            </a:r>
          </a:p>
          <a:p>
            <a:pPr>
              <a:spcAft>
                <a:spcPts val="750"/>
              </a:spcAf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To conclude, t</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his poster has discussed </a:t>
            </a: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the importance of study skills in three areas. An important message to take from this is that many study skills can continuously expend on your knowledge, especially during your academic studies. You can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use these skills I have spoken about to develop your critical thinking skills that you can apply to your academic and personal experiences to constantly improve your performance.</a:t>
            </a: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dirty="0"/>
          </a:p>
        </p:txBody>
      </p:sp>
      <p:sp>
        <p:nvSpPr>
          <p:cNvPr id="22" name="Rectangle 21">
            <a:extLst>
              <a:ext uri="{FF2B5EF4-FFF2-40B4-BE49-F238E27FC236}">
                <a16:creationId xmlns:a16="http://schemas.microsoft.com/office/drawing/2014/main" id="{F174E332-C004-4B85-A9B8-A077099291F8}"/>
              </a:ext>
            </a:extLst>
          </p:cNvPr>
          <p:cNvSpPr/>
          <p:nvPr/>
        </p:nvSpPr>
        <p:spPr>
          <a:xfrm>
            <a:off x="9910120" y="4100253"/>
            <a:ext cx="2281879" cy="2757748"/>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1A8C7CD3-67C9-4C18-B600-E114C59FE593}"/>
              </a:ext>
            </a:extLst>
          </p:cNvPr>
          <p:cNvSpPr txBox="1"/>
          <p:nvPr/>
        </p:nvSpPr>
        <p:spPr>
          <a:xfrm>
            <a:off x="10004746" y="1"/>
            <a:ext cx="1942415" cy="523220"/>
          </a:xfrm>
          <a:prstGeom prst="rect">
            <a:avLst/>
          </a:prstGeom>
          <a:noFill/>
        </p:spPr>
        <p:txBody>
          <a:bodyPr wrap="square" rtlCol="0">
            <a:spAutoFit/>
          </a:bodyPr>
          <a:lstStyle/>
          <a:p>
            <a:r>
              <a:rPr lang="en-GB" sz="1400" dirty="0">
                <a:solidFill>
                  <a:schemeClr val="bg1">
                    <a:lumMod val="50000"/>
                  </a:schemeClr>
                </a:solidFill>
                <a:latin typeface="Arial" panose="020B0604020202020204" pitchFamily="34" charset="0"/>
                <a:cs typeface="Arial" panose="020B0604020202020204" pitchFamily="34" charset="0"/>
              </a:rPr>
              <a:t>Hannah Pearce         2314584</a:t>
            </a:r>
          </a:p>
        </p:txBody>
      </p:sp>
      <p:sp>
        <p:nvSpPr>
          <p:cNvPr id="10" name="TextBox 9">
            <a:extLst>
              <a:ext uri="{FF2B5EF4-FFF2-40B4-BE49-F238E27FC236}">
                <a16:creationId xmlns:a16="http://schemas.microsoft.com/office/drawing/2014/main" id="{2D29A819-2F78-414E-8E60-673C76B7D020}"/>
              </a:ext>
            </a:extLst>
          </p:cNvPr>
          <p:cNvSpPr txBox="1"/>
          <p:nvPr/>
        </p:nvSpPr>
        <p:spPr>
          <a:xfrm>
            <a:off x="3171685" y="4144593"/>
            <a:ext cx="6647602" cy="2548839"/>
          </a:xfrm>
          <a:prstGeom prst="rect">
            <a:avLst/>
          </a:prstGeom>
          <a:noFill/>
        </p:spPr>
        <p:txBody>
          <a:bodyPr wrap="square" rtlCol="0">
            <a:spAutoFit/>
          </a:bodyPr>
          <a:lstStyle/>
          <a:p>
            <a:pPr>
              <a:lnSpc>
                <a:spcPct val="107000"/>
              </a:lnSpc>
              <a:spcAft>
                <a:spcPts val="800"/>
              </a:spcAft>
            </a:pPr>
            <a:r>
              <a:rPr lang="en-GB" sz="1100" b="1"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Analytical thinking</a:t>
            </a:r>
            <a:endParaRPr lang="en-GB" sz="1100" b="1"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Analytical thinking involves many processes but  it essentially it means looking incredibly closely at the detail and not taking what you see, read or hear for granted.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According to Cottrell (2019) ‘analytical thinking includes standing back from the information and checking closely whether it is completely accurate.’ Also checking the logic, identifying flaws in the reasoning  and being able to see why different people arrived at different conclusions. These processes will help us complete a range of different assignments and ensuring that we are including the most accurate and relevant information. It allows us to draw together information, and analyses, synthesising these to solidify the position on the issues. To be able to write and think in a critical and analytical style, construct a clear line of reasoning and conclusion.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Winner (2013) also argues that Analytical writing and thinking is becoming increasingly more important, especially in todays society. With the population growing at an alarming rate, global economies joining and the increasing amount of data and information that is available to us. It is more crucial than ever to use analytical and critical thinking skills to ensure information is accurate.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2314DA1D-9A48-438F-AAE3-B15CBDE67ABF}"/>
              </a:ext>
            </a:extLst>
          </p:cNvPr>
          <p:cNvSpPr/>
          <p:nvPr/>
        </p:nvSpPr>
        <p:spPr>
          <a:xfrm>
            <a:off x="3165462" y="4100253"/>
            <a:ext cx="6709111" cy="2757748"/>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reflection, is it a skill?">
            <a:extLst>
              <a:ext uri="{FF2B5EF4-FFF2-40B4-BE49-F238E27FC236}">
                <a16:creationId xmlns:a16="http://schemas.microsoft.com/office/drawing/2014/main" id="{37E2B6A5-2641-F852-1EF4-E6FEC99EB4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75612" y="2054624"/>
            <a:ext cx="1399686" cy="1590732"/>
          </a:xfrm>
          <a:prstGeom prst="rect">
            <a:avLst/>
          </a:prstGeom>
          <a:noFill/>
          <a:ln>
            <a:noFill/>
          </a:ln>
        </p:spPr>
      </p:pic>
      <p:sp>
        <p:nvSpPr>
          <p:cNvPr id="16" name="TextBox 15">
            <a:extLst>
              <a:ext uri="{FF2B5EF4-FFF2-40B4-BE49-F238E27FC236}">
                <a16:creationId xmlns:a16="http://schemas.microsoft.com/office/drawing/2014/main" id="{37BA11A7-CC07-7F54-9664-DDD059DB7F5D}"/>
              </a:ext>
            </a:extLst>
          </p:cNvPr>
          <p:cNvSpPr txBox="1"/>
          <p:nvPr/>
        </p:nvSpPr>
        <p:spPr>
          <a:xfrm>
            <a:off x="10740446" y="3654062"/>
            <a:ext cx="148527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Gibbs 1988</a:t>
            </a:r>
          </a:p>
        </p:txBody>
      </p:sp>
      <p:sp>
        <p:nvSpPr>
          <p:cNvPr id="17" name="TextBox 16">
            <a:extLst>
              <a:ext uri="{FF2B5EF4-FFF2-40B4-BE49-F238E27FC236}">
                <a16:creationId xmlns:a16="http://schemas.microsoft.com/office/drawing/2014/main" id="{3653BE5B-54A4-87FB-C832-61E583A498DF}"/>
              </a:ext>
            </a:extLst>
          </p:cNvPr>
          <p:cNvSpPr txBox="1"/>
          <p:nvPr/>
        </p:nvSpPr>
        <p:spPr>
          <a:xfrm>
            <a:off x="3091554" y="2149806"/>
            <a:ext cx="7855641" cy="2246769"/>
          </a:xfrm>
          <a:prstGeom prst="rect">
            <a:avLst/>
          </a:prstGeom>
          <a:noFill/>
        </p:spPr>
        <p:txBody>
          <a:bodyPr wrap="square" rtlCol="0">
            <a:spAutoFit/>
          </a:bodyPr>
          <a:lstStyle/>
          <a:p>
            <a:pPr algn="l" fontAlgn="base"/>
            <a:r>
              <a:rPr lang="en-GB" sz="1000" b="0" i="0" dirty="0">
                <a:effectLst/>
                <a:latin typeface="Arial" panose="020B0604020202020204" pitchFamily="34" charset="0"/>
                <a:cs typeface="Arial" panose="020B0604020202020204" pitchFamily="34" charset="0"/>
              </a:rPr>
              <a:t>Finlay (2008) suggests that reflective practise is learning through and from experience towards gaining new insights of self and practise.</a:t>
            </a:r>
            <a:endParaRPr lang="en-GB" sz="1000" dirty="0">
              <a:latin typeface="Arial" panose="020B0604020202020204" pitchFamily="34" charset="0"/>
              <a:cs typeface="Arial" panose="020B0604020202020204" pitchFamily="34" charset="0"/>
            </a:endParaRPr>
          </a:p>
          <a:p>
            <a:pPr algn="l" fontAlgn="base"/>
            <a:r>
              <a:rPr lang="en-GB" sz="1000" b="0" i="0" dirty="0">
                <a:effectLst/>
                <a:latin typeface="Arial" panose="020B0604020202020204" pitchFamily="34" charset="0"/>
                <a:cs typeface="Arial" panose="020B0604020202020204" pitchFamily="34" charset="0"/>
              </a:rPr>
              <a:t>Gibbs 1988 states that the model of reflection goes beyond the basic description of what happened and involves feelings, evaluation of the experience, analysis, conclusion and most importantly action plan to ensure you either continue the good practice or learn from it. There are many benefits of reflective practice in the workplace.</a:t>
            </a:r>
          </a:p>
          <a:p>
            <a:pPr algn="l" fontAlgn="base"/>
            <a:r>
              <a:rPr lang="en-GB" sz="1000" b="0" i="0" dirty="0">
                <a:effectLst/>
                <a:latin typeface="Arial" panose="020B0604020202020204" pitchFamily="34" charset="0"/>
                <a:cs typeface="Arial" panose="020B0604020202020204" pitchFamily="34" charset="0"/>
              </a:rPr>
              <a:t>From helping to manage work stress, building emotional intelligence to enabling the development of critical thinking skills, reflective practice is important in maximising our career development.</a:t>
            </a:r>
          </a:p>
          <a:p>
            <a:pPr algn="l" fontAlgn="base"/>
            <a:r>
              <a:rPr lang="en-GB" sz="1000" b="1" i="0" dirty="0">
                <a:effectLst/>
                <a:latin typeface="Arial" panose="020B0604020202020204" pitchFamily="34" charset="0"/>
                <a:cs typeface="Arial" panose="020B0604020202020204" pitchFamily="34" charset="0"/>
              </a:rPr>
              <a:t>Here are some of the benefits of reflective practice:</a:t>
            </a:r>
          </a:p>
          <a:p>
            <a:pPr algn="l" fontAlgn="base">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Building self-awareness</a:t>
            </a:r>
          </a:p>
          <a:p>
            <a:pPr algn="l" fontAlgn="base">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Creating willingness to experiment and learn from mistakes</a:t>
            </a:r>
          </a:p>
          <a:p>
            <a:pPr algn="l" fontAlgn="base">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Creating flexibility and creativity</a:t>
            </a:r>
          </a:p>
          <a:p>
            <a:pPr algn="l" fontAlgn="base">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Developing interest in learning and development</a:t>
            </a:r>
          </a:p>
          <a:p>
            <a:pPr algn="l" fontAlgn="base">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Building connections  </a:t>
            </a:r>
          </a:p>
          <a:p>
            <a:pPr algn="l" fontAlgn="base"/>
            <a:endParaRPr lang="en-GB" sz="1000" b="0" i="0" dirty="0">
              <a:effectLst/>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EB33BD70-8E92-75BC-83C2-825F990A92BB}"/>
              </a:ext>
            </a:extLst>
          </p:cNvPr>
          <p:cNvSpPr/>
          <p:nvPr/>
        </p:nvSpPr>
        <p:spPr>
          <a:xfrm>
            <a:off x="6669741" y="3022899"/>
            <a:ext cx="4005494" cy="1000145"/>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AEF0F7E9-5039-FA3D-15DF-7BEFC47EBF2F}"/>
              </a:ext>
            </a:extLst>
          </p:cNvPr>
          <p:cNvSpPr txBox="1"/>
          <p:nvPr/>
        </p:nvSpPr>
        <p:spPr>
          <a:xfrm>
            <a:off x="6766560" y="3174252"/>
            <a:ext cx="3775934" cy="707886"/>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There are other ways of carrying out other reflective activities to improve your practice. These can include, self questioning, experimenting with new ideas, discussing with other colleagues and students. </a:t>
            </a:r>
          </a:p>
        </p:txBody>
      </p:sp>
    </p:spTree>
    <p:extLst>
      <p:ext uri="{BB962C8B-B14F-4D97-AF65-F5344CB8AC3E}">
        <p14:creationId xmlns:p14="http://schemas.microsoft.com/office/powerpoint/2010/main" val="3530640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3A6B-7B47-40D1-BD2B-66DDB32F14C0}"/>
              </a:ext>
            </a:extLst>
          </p:cNvPr>
          <p:cNvSpPr>
            <a:spLocks noGrp="1"/>
          </p:cNvSpPr>
          <p:nvPr>
            <p:ph type="title"/>
          </p:nvPr>
        </p:nvSpPr>
        <p:spPr>
          <a:xfrm>
            <a:off x="213274" y="303755"/>
            <a:ext cx="10902241" cy="6250489"/>
          </a:xfrm>
          <a:solidFill>
            <a:schemeClr val="tx2">
              <a:lumMod val="40000"/>
              <a:lumOff val="60000"/>
            </a:schemeClr>
          </a:solidFill>
          <a:ln>
            <a:solidFill>
              <a:srgbClr val="7030A0"/>
            </a:solidFill>
          </a:ln>
        </p:spPr>
        <p:txBody>
          <a:bodyPr>
            <a:normAutofit fontScale="90000"/>
          </a:bodyPr>
          <a:lstStyle/>
          <a:p>
            <a:pPr fontAlgn="base"/>
            <a:r>
              <a:rPr lang="en-GB" sz="1300" u="sng" dirty="0">
                <a:latin typeface="Arial" panose="020B0604020202020204" pitchFamily="34" charset="0"/>
                <a:cs typeface="Arial" panose="020B0604020202020204" pitchFamily="34" charset="0"/>
              </a:rPr>
              <a:t>Reference List#</a:t>
            </a:r>
            <a:br>
              <a:rPr lang="en-GB" sz="1300" u="sng"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Busch,B</a:t>
            </a:r>
            <a:r>
              <a:rPr lang="en-GB" sz="1300" dirty="0">
                <a:latin typeface="Arial" panose="020B0604020202020204" pitchFamily="34" charset="0"/>
                <a:cs typeface="Arial" panose="020B0604020202020204" pitchFamily="34" charset="0"/>
              </a:rPr>
              <a:t>. (2017) ‘Critical thinking: how to help your students become better learners.’, </a:t>
            </a:r>
            <a:r>
              <a:rPr lang="en-GB" sz="1300" i="1" dirty="0">
                <a:latin typeface="Arial" panose="020B0604020202020204" pitchFamily="34" charset="0"/>
                <a:cs typeface="Arial" panose="020B0604020202020204" pitchFamily="34" charset="0"/>
              </a:rPr>
              <a:t>The Guardian</a:t>
            </a:r>
            <a:r>
              <a:rPr lang="en-GB" sz="1300" dirty="0">
                <a:latin typeface="Arial" panose="020B0604020202020204" pitchFamily="34" charset="0"/>
                <a:cs typeface="Arial" panose="020B0604020202020204" pitchFamily="34" charset="0"/>
              </a:rPr>
              <a:t>, 21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July. Available at: </a:t>
            </a:r>
            <a:r>
              <a:rPr lang="en-GB" sz="1300" dirty="0">
                <a:latin typeface="Arial" panose="020B0604020202020204" pitchFamily="34" charset="0"/>
                <a:cs typeface="Arial" panose="020B0604020202020204" pitchFamily="34" charset="0"/>
                <a:hlinkClick r:id="rId2"/>
              </a:rPr>
              <a:t>https://www.theguardian.com/teacher-network/2017/jul/21/critical-thinking-ideas-help-students-learn-better</a:t>
            </a:r>
            <a:r>
              <a:rPr lang="en-GB" sz="1300" dirty="0">
                <a:latin typeface="Arial" panose="020B0604020202020204" pitchFamily="34" charset="0"/>
                <a:cs typeface="Arial" panose="020B0604020202020204" pitchFamily="34" charset="0"/>
              </a:rPr>
              <a:t> [Accessed; 10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September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i="0" dirty="0">
                <a:effectLst/>
                <a:latin typeface="Arial" panose="020B0604020202020204" pitchFamily="34" charset="0"/>
                <a:cs typeface="Arial" panose="020B0604020202020204" pitchFamily="34" charset="0"/>
              </a:rPr>
              <a:t>Cambridge (No date) ‘International Education Teaching and Learning Team’  Available at </a:t>
            </a:r>
            <a:r>
              <a:rPr lang="en-GB" sz="1300" dirty="0">
                <a:latin typeface="Arial" panose="020B0604020202020204" pitchFamily="34" charset="0"/>
                <a:cs typeface="Arial" panose="020B0604020202020204" pitchFamily="34" charset="0"/>
                <a:hlinkClick r:id="rId3"/>
              </a:rPr>
              <a:t>Getting started with Reflective Practice (cambridge-community.org.uk)</a:t>
            </a:r>
            <a:r>
              <a:rPr lang="en-GB" sz="1300" dirty="0">
                <a:latin typeface="Arial" panose="020B0604020202020204" pitchFamily="34" charset="0"/>
                <a:cs typeface="Arial" panose="020B0604020202020204" pitchFamily="34" charset="0"/>
              </a:rPr>
              <a:t> [Accessed 15</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September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Cottrell,S</a:t>
            </a:r>
            <a:r>
              <a:rPr lang="en-GB" sz="1300" dirty="0">
                <a:latin typeface="Arial" panose="020B0604020202020204" pitchFamily="34" charset="0"/>
                <a:cs typeface="Arial" panose="020B0604020202020204" pitchFamily="34" charset="0"/>
              </a:rPr>
              <a:t>. (2019) </a:t>
            </a:r>
            <a:r>
              <a:rPr lang="en-GB" sz="1300" i="1" dirty="0">
                <a:latin typeface="Arial" panose="020B0604020202020204" pitchFamily="34" charset="0"/>
                <a:cs typeface="Arial" panose="020B0604020202020204" pitchFamily="34" charset="0"/>
              </a:rPr>
              <a:t>The Study Skills Handbook </a:t>
            </a:r>
            <a:r>
              <a:rPr lang="en-GB" sz="1300" dirty="0">
                <a:latin typeface="Arial" panose="020B0604020202020204" pitchFamily="34" charset="0"/>
                <a:cs typeface="Arial" panose="020B0604020202020204" pitchFamily="34" charset="0"/>
              </a:rPr>
              <a:t>5</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Ed. London: Red Globe Press.</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Cottrell,S</a:t>
            </a:r>
            <a:r>
              <a:rPr lang="en-GB" sz="1300" dirty="0">
                <a:latin typeface="Arial" panose="020B0604020202020204" pitchFamily="34" charset="0"/>
                <a:cs typeface="Arial" panose="020B0604020202020204" pitchFamily="34" charset="0"/>
              </a:rPr>
              <a:t>. (2015) </a:t>
            </a:r>
            <a:r>
              <a:rPr lang="en-GB" sz="1300" i="1" dirty="0">
                <a:latin typeface="Arial" panose="020B0604020202020204" pitchFamily="34" charset="0"/>
                <a:cs typeface="Arial" panose="020B0604020202020204" pitchFamily="34" charset="0"/>
              </a:rPr>
              <a:t>Skills For Success </a:t>
            </a:r>
            <a:r>
              <a:rPr lang="en-GB" sz="1300" dirty="0">
                <a:latin typeface="Arial" panose="020B0604020202020204" pitchFamily="34" charset="0"/>
                <a:cs typeface="Arial" panose="020B0604020202020204" pitchFamily="34" charset="0"/>
              </a:rPr>
              <a:t>3</a:t>
            </a:r>
            <a:r>
              <a:rPr lang="en-GB" sz="1300" baseline="30000" dirty="0">
                <a:latin typeface="Arial" panose="020B0604020202020204" pitchFamily="34" charset="0"/>
                <a:cs typeface="Arial" panose="020B0604020202020204" pitchFamily="34" charset="0"/>
              </a:rPr>
              <a:t>rd</a:t>
            </a:r>
            <a:r>
              <a:rPr lang="en-GB" sz="1300" dirty="0">
                <a:latin typeface="Arial" panose="020B0604020202020204" pitchFamily="34" charset="0"/>
                <a:cs typeface="Arial" panose="020B0604020202020204" pitchFamily="34" charset="0"/>
              </a:rPr>
              <a:t> Ed. London: Palgrave.</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Eales-Reynolds, L-J. et al. (2013) </a:t>
            </a:r>
            <a:r>
              <a:rPr lang="en-GB" sz="1300" i="1" dirty="0">
                <a:latin typeface="Arial" panose="020B0604020202020204" pitchFamily="34" charset="0"/>
                <a:cs typeface="Arial" panose="020B0604020202020204" pitchFamily="34" charset="0"/>
              </a:rPr>
              <a:t>Critical Thinking Skills for Education Students </a:t>
            </a:r>
            <a:r>
              <a:rPr lang="en-GB" sz="1300" dirty="0">
                <a:latin typeface="Arial" panose="020B0604020202020204" pitchFamily="34" charset="0"/>
                <a:cs typeface="Arial" panose="020B0604020202020204" pitchFamily="34" charset="0"/>
              </a:rPr>
              <a:t>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Ed. London: Learning Matters.</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Madhusudan,P</a:t>
            </a:r>
            <a:r>
              <a:rPr lang="en-GB" sz="1300" dirty="0">
                <a:latin typeface="Arial" panose="020B0604020202020204" pitchFamily="34" charset="0"/>
                <a:cs typeface="Arial" panose="020B0604020202020204" pitchFamily="34" charset="0"/>
              </a:rPr>
              <a:t>. (2017) ‘What is critical thinking &amp; its important in your success’, </a:t>
            </a:r>
            <a:r>
              <a:rPr lang="en-GB" sz="1300" i="1" dirty="0">
                <a:latin typeface="Arial" panose="020B0604020202020204" pitchFamily="34" charset="0"/>
                <a:cs typeface="Arial" panose="020B0604020202020204" pitchFamily="34" charset="0"/>
              </a:rPr>
              <a:t>People Matters</a:t>
            </a:r>
            <a:r>
              <a:rPr lang="en-GB" sz="1300" dirty="0">
                <a:latin typeface="Arial" panose="020B0604020202020204" pitchFamily="34" charset="0"/>
                <a:cs typeface="Arial" panose="020B0604020202020204" pitchFamily="34" charset="0"/>
              </a:rPr>
              <a:t>, 8</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January. Available at: </a:t>
            </a:r>
            <a:r>
              <a:rPr lang="en-GB" sz="1300" dirty="0">
                <a:latin typeface="Arial" panose="020B0604020202020204" pitchFamily="34" charset="0"/>
                <a:cs typeface="Arial" panose="020B0604020202020204" pitchFamily="34" charset="0"/>
                <a:hlinkClick r:id="rId4"/>
              </a:rPr>
              <a:t>https://www.peoplematters.in/article/campus-recruitment/what-is-critical-thinking-its-importance-in-your-success-14793</a:t>
            </a:r>
            <a:r>
              <a:rPr lang="en-GB" sz="1300" dirty="0">
                <a:latin typeface="Arial" panose="020B0604020202020204" pitchFamily="34" charset="0"/>
                <a:cs typeface="Arial" panose="020B0604020202020204" pitchFamily="34" charset="0"/>
              </a:rPr>
              <a:t> [Accessed; 10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September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b="0" i="0" dirty="0">
                <a:effectLst/>
                <a:latin typeface="Arial" panose="020B0604020202020204" pitchFamily="34" charset="0"/>
                <a:cs typeface="Arial" panose="020B0604020202020204" pitchFamily="34" charset="0"/>
              </a:rPr>
              <a:t>Moon JA (2004) A Handbook of Reflective and Experiential Learning – Theory and Practice</a:t>
            </a:r>
            <a:br>
              <a:rPr lang="en-GB" sz="1300" b="0" i="0" dirty="0">
                <a:solidFill>
                  <a:srgbClr val="514F4F"/>
                </a:solidFill>
                <a:effectLst/>
                <a:latin typeface="Oxygen" panose="02000503000000000000" pitchFamily="2" charset="0"/>
              </a:rPr>
            </a:br>
            <a:br>
              <a:rPr lang="en-GB" sz="1300" dirty="0"/>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Nottingham University (2020) </a:t>
            </a:r>
            <a:r>
              <a:rPr lang="en-GB" sz="1300" i="1" dirty="0">
                <a:latin typeface="Arial" panose="020B0604020202020204" pitchFamily="34" charset="0"/>
                <a:cs typeface="Arial" panose="020B0604020202020204" pitchFamily="34" charset="0"/>
              </a:rPr>
              <a:t>Studying effectively: Critical and analytical thinking. </a:t>
            </a:r>
            <a:r>
              <a:rPr lang="en-GB" sz="1300" dirty="0">
                <a:latin typeface="Arial" panose="020B0604020202020204" pitchFamily="34" charset="0"/>
                <a:cs typeface="Arial" panose="020B0604020202020204" pitchFamily="34" charset="0"/>
              </a:rPr>
              <a:t>Available at: </a:t>
            </a:r>
            <a:r>
              <a:rPr lang="en-GB" sz="1300" u="sng" dirty="0">
                <a:solidFill>
                  <a:srgbClr val="0070C0"/>
                </a:solidFill>
                <a:latin typeface="Arial" panose="020B0604020202020204" pitchFamily="34" charset="0"/>
                <a:cs typeface="Arial" panose="020B0604020202020204" pitchFamily="34" charset="0"/>
                <a:hlinkClick r:id="rId5"/>
              </a:rPr>
              <a:t>https://www.nottingham.ac.uk/studyingeffectivley/studying/creativecriticalthinking/criticalanalytical.aspx</a:t>
            </a:r>
            <a:r>
              <a:rPr lang="en-GB" sz="1300" u="sng" dirty="0">
                <a:solidFill>
                  <a:srgbClr val="0070C0"/>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19</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September 2023]</a:t>
            </a:r>
            <a:br>
              <a:rPr lang="en-GB" sz="1300" u="sng" dirty="0">
                <a:solidFill>
                  <a:srgbClr val="0070C0"/>
                </a:solidFill>
                <a:latin typeface="Arial" panose="020B0604020202020204" pitchFamily="34" charset="0"/>
                <a:cs typeface="Arial" panose="020B0604020202020204" pitchFamily="34" charset="0"/>
              </a:rPr>
            </a:br>
            <a:br>
              <a:rPr lang="en-GB" sz="1300" u="sng" dirty="0">
                <a:solidFill>
                  <a:srgbClr val="0070C0"/>
                </a:solidFill>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Patzer (2023) ‘Questioning in the classroom – How to improve your skills.’ </a:t>
            </a:r>
            <a:r>
              <a:rPr lang="en-GB" sz="1300" dirty="0">
                <a:latin typeface="Arial" panose="020B0604020202020204" pitchFamily="34" charset="0"/>
                <a:cs typeface="Arial" panose="020B0604020202020204" pitchFamily="34" charset="0"/>
                <a:hlinkClick r:id="rId6"/>
              </a:rPr>
              <a:t>Questioning in the Classroom: How to Improve Your Skills (irisconnect.com)</a:t>
            </a:r>
            <a:r>
              <a:rPr lang="en-GB" sz="1300" dirty="0">
                <a:latin typeface="Arial" panose="020B0604020202020204" pitchFamily="34" charset="0"/>
                <a:cs typeface="Arial" panose="020B0604020202020204" pitchFamily="34" charset="0"/>
              </a:rPr>
              <a:t> [Accessed; 18</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September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Skills You Need (2011) </a:t>
            </a:r>
            <a:r>
              <a:rPr lang="en-GB" sz="1300" i="1" dirty="0">
                <a:latin typeface="Arial" panose="020B0604020202020204" pitchFamily="34" charset="0"/>
                <a:cs typeface="Arial" panose="020B0604020202020204" pitchFamily="34" charset="0"/>
              </a:rPr>
              <a:t>Critical Thinking Skills</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7"/>
              </a:rPr>
              <a:t>https://www.skillsyouneed.com/learn/critical-thinking.html</a:t>
            </a:r>
            <a:r>
              <a:rPr lang="en-GB" sz="1300" dirty="0">
                <a:latin typeface="Arial" panose="020B0604020202020204" pitchFamily="34" charset="0"/>
                <a:cs typeface="Arial" panose="020B0604020202020204" pitchFamily="34" charset="0"/>
              </a:rPr>
              <a:t> [Accessed 20th September 2023]</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Chatfield,T</a:t>
            </a:r>
            <a:r>
              <a:rPr lang="en-GB" sz="1300" dirty="0">
                <a:latin typeface="Arial" panose="020B0604020202020204" pitchFamily="34" charset="0"/>
                <a:cs typeface="Arial" panose="020B0604020202020204" pitchFamily="34" charset="0"/>
              </a:rPr>
              <a:t> </a:t>
            </a:r>
            <a:r>
              <a:rPr lang="en-GB" sz="1300" b="1" i="1" dirty="0">
                <a:solidFill>
                  <a:srgbClr val="333333"/>
                </a:solidFill>
                <a:effectLst/>
                <a:latin typeface="Arial" panose="020B0604020202020204" pitchFamily="34" charset="0"/>
              </a:rPr>
              <a:t>Critical Thinking: Your Guide to Effective Argument, Successful Analysis and Independent Study 2nd Ed </a:t>
            </a:r>
            <a:br>
              <a:rPr lang="en-GB" sz="1300" b="0" i="0" dirty="0">
                <a:solidFill>
                  <a:srgbClr val="333333"/>
                </a:solidFill>
                <a:effectLst/>
                <a:latin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err="1">
                <a:latin typeface="Arial" panose="020B0604020202020204" pitchFamily="34" charset="0"/>
                <a:cs typeface="Arial" panose="020B0604020202020204" pitchFamily="34" charset="0"/>
              </a:rPr>
              <a:t>Winner,WE</a:t>
            </a:r>
            <a:r>
              <a:rPr lang="en-GB" sz="1300" dirty="0">
                <a:latin typeface="Arial" panose="020B0604020202020204" pitchFamily="34" charset="0"/>
                <a:cs typeface="Arial" panose="020B0604020202020204" pitchFamily="34" charset="0"/>
              </a:rPr>
              <a:t>. (2013) </a:t>
            </a:r>
            <a:r>
              <a:rPr lang="en-GB" sz="1300" i="1" dirty="0">
                <a:latin typeface="Arial" panose="020B0604020202020204" pitchFamily="34" charset="0"/>
                <a:cs typeface="Arial" panose="020B0604020202020204" pitchFamily="34" charset="0"/>
              </a:rPr>
              <a:t>A Handbook for Analytical Writing. </a:t>
            </a:r>
            <a:r>
              <a:rPr lang="en-GB" sz="1300" dirty="0">
                <a:latin typeface="Arial" panose="020B0604020202020204" pitchFamily="34" charset="0"/>
                <a:cs typeface="Arial" panose="020B0604020202020204" pitchFamily="34" charset="0"/>
              </a:rPr>
              <a:t>USA: Morgan &amp; Claypool.</a:t>
            </a: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br>
              <a:rPr lang="en-GB" sz="1300" dirty="0">
                <a:latin typeface="Arial" panose="020B0604020202020204" pitchFamily="34" charset="0"/>
                <a:cs typeface="Arial" panose="020B0604020202020204" pitchFamily="34" charset="0"/>
              </a:rPr>
            </a:br>
            <a:br>
              <a:rPr lang="en-GB" sz="1600" dirty="0"/>
            </a:br>
            <a:br>
              <a:rPr lang="en-GB" sz="1600" dirty="0"/>
            </a:br>
            <a:br>
              <a:rPr lang="en-GB" sz="800" b="0" i="0" dirty="0">
                <a:solidFill>
                  <a:srgbClr val="333333"/>
                </a:solidFill>
                <a:effectLst/>
                <a:latin typeface="Patua One"/>
              </a:rPr>
            </a:br>
            <a:endParaRPr lang="en-GB" sz="1600" dirty="0"/>
          </a:p>
        </p:txBody>
      </p:sp>
    </p:spTree>
    <p:extLst>
      <p:ext uri="{BB962C8B-B14F-4D97-AF65-F5344CB8AC3E}">
        <p14:creationId xmlns:p14="http://schemas.microsoft.com/office/powerpoint/2010/main" val="1684464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2333</TotalTime>
  <Words>1301</Words>
  <Application>Microsoft Office PowerPoint</Application>
  <PresentationFormat>Widescreen</PresentationFormat>
  <Paragraphs>30</Paragraphs>
  <Slides>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Arial</vt:lpstr>
      <vt:lpstr>Bahnschrift</vt:lpstr>
      <vt:lpstr>Calibri</vt:lpstr>
      <vt:lpstr>Calibri Light</vt:lpstr>
      <vt:lpstr>Open Sans</vt:lpstr>
      <vt:lpstr>Oxygen</vt:lpstr>
      <vt:lpstr>Patua One</vt:lpstr>
      <vt:lpstr>Office Theme</vt:lpstr>
      <vt:lpstr>Study skills that are effective for critical thinking in education.</vt:lpstr>
      <vt:lpstr>Reference List#  Busch,B. (2017) ‘Critical thinking: how to help your students become better learners.’, The Guardian, 21st July. Available at: https://www.theguardian.com/teacher-network/2017/jul/21/critical-thinking-ideas-help-students-learn-better [Accessed; 10th September 2023]  Cambridge (No date) ‘International Education Teaching and Learning Team’  Available at Getting started with Reflective Practice (cambridge-community.org.uk) [Accessed 15th September 2023]  Cottrell,S. (2019) The Study Skills Handbook 5th Ed. London: Red Globe Press.  Cottrell,S. (2015) Skills For Success 3rd Ed. London: Palgrave.  Eales-Reynolds, L-J. et al. (2013) Critical Thinking Skills for Education Students 2nd Ed. London: Learning Matters.  Madhusudan,P. (2017) ‘What is critical thinking &amp; its important in your success’, People Matters, 8th January. Available at: https://www.peoplematters.in/article/campus-recruitment/what-is-critical-thinking-its-importance-in-your-success-14793 [Accessed; 10th September 2023]  Moon JA (2004) A Handbook of Reflective and Experiential Learning – Theory and Practice   Nottingham University (2020) Studying effectively: Critical and analytical thinking. Available at: https://www.nottingham.ac.uk/studyingeffectivley/studying/creativecriticalthinking/criticalanalytical.aspx [Accessed; 19th September 2023]  Patzer (2023) ‘Questioning in the classroom – How to improve your skills.’ Questioning in the Classroom: How to Improve Your Skills (irisconnect.com) [Accessed; 18th September 2023]  Skills You Need (2011) Critical Thinking Skills. Available at: https://www.skillsyouneed.com/learn/critical-thinking.html [Accessed 20th September 2023]  Chatfield,T Critical Thinking: Your Guide to Effective Argument, Successful Analysis and Independent Study 2nd Ed   Winner,WE. (2013) A Handbook for Analytical Writing. USA: Morgan &amp; Claypool.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Education Skills and Personal Qualities</dc:title>
  <dc:creator>Emily Page</dc:creator>
  <cp:lastModifiedBy>hannah pearce</cp:lastModifiedBy>
  <cp:revision>10</cp:revision>
  <dcterms:created xsi:type="dcterms:W3CDTF">2020-09-01T17:56:07Z</dcterms:created>
  <dcterms:modified xsi:type="dcterms:W3CDTF">2023-09-28T20:03:16Z</dcterms:modified>
</cp:coreProperties>
</file>