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57" r:id="rId6"/>
    <p:sldId id="258" r:id="rId7"/>
    <p:sldId id="259" r:id="rId8"/>
    <p:sldId id="260" r:id="rId9"/>
    <p:sldId id="274" r:id="rId10"/>
    <p:sldId id="277" r:id="rId11"/>
    <p:sldId id="278" r:id="rId12"/>
    <p:sldId id="275" r:id="rId13"/>
    <p:sldId id="276" r:id="rId14"/>
    <p:sldId id="261" r:id="rId15"/>
    <p:sldId id="273" r:id="rId16"/>
    <p:sldId id="267" r:id="rId17"/>
    <p:sldId id="280" r:id="rId18"/>
    <p:sldId id="281" r:id="rId19"/>
    <p:sldId id="269" r:id="rId20"/>
    <p:sldId id="270" r:id="rId21"/>
    <p:sldId id="283" r:id="rId22"/>
    <p:sldId id="271" r:id="rId23"/>
    <p:sldId id="279"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2148"/>
    <a:srgbClr val="0D2B67"/>
    <a:srgbClr val="0D2A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5C6E19-28EB-7848-8EB4-F33E01F9388D}" v="1" dt="2023-12-05T12:02:00.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64"/>
    <p:restoredTop sz="84626"/>
  </p:normalViewPr>
  <p:slideViewPr>
    <p:cSldViewPr snapToGrid="0" snapToObjects="1">
      <p:cViewPr varScale="1">
        <p:scale>
          <a:sx n="96" d="100"/>
          <a:sy n="96" d="100"/>
        </p:scale>
        <p:origin x="1524" y="96"/>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1/26/2024</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11r7CFlK2sc"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11r7CFlK2s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nSpc>
                <a:spcPct val="150000"/>
              </a:lnSpc>
              <a:buFont typeface="Arial" panose="020B0604020202020204" pitchFamily="34" charset="0"/>
              <a:buChar char="•"/>
            </a:pPr>
            <a:r>
              <a:rPr lang="en-GB" dirty="0"/>
              <a:t>.</a:t>
            </a:r>
          </a:p>
        </p:txBody>
      </p:sp>
      <p:sp>
        <p:nvSpPr>
          <p:cNvPr id="4" name="Slide Number Placeholder 3"/>
          <p:cNvSpPr>
            <a:spLocks noGrp="1"/>
          </p:cNvSpPr>
          <p:nvPr>
            <p:ph type="sldNum" sz="quarter" idx="5"/>
          </p:nvPr>
        </p:nvSpPr>
        <p:spPr/>
        <p:txBody>
          <a:bodyPr/>
          <a:lstStyle/>
          <a:p>
            <a:fld id="{BAB3717A-C6E4-1C46-B1FA-B9E4FCE2618A}" type="slidenum">
              <a:rPr lang="en-US" smtClean="0"/>
              <a:t>1</a:t>
            </a:fld>
            <a:endParaRPr lang="en-US"/>
          </a:p>
        </p:txBody>
      </p:sp>
    </p:spTree>
    <p:extLst>
      <p:ext uri="{BB962C8B-B14F-4D97-AF65-F5344CB8AC3E}">
        <p14:creationId xmlns:p14="http://schemas.microsoft.com/office/powerpoint/2010/main" val="426597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a:t>
            </a:fld>
            <a:endParaRPr lang="en-US"/>
          </a:p>
        </p:txBody>
      </p:sp>
    </p:spTree>
    <p:extLst>
      <p:ext uri="{BB962C8B-B14F-4D97-AF65-F5344CB8AC3E}">
        <p14:creationId xmlns:p14="http://schemas.microsoft.com/office/powerpoint/2010/main" val="4213532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nSpc>
                <a:spcPct val="150000"/>
              </a:lnSpc>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239354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See dyslexia differently - YouTube</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2707789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See dyslexia differently - YouTube</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4214625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C3E50"/>
                </a:solidFill>
                <a:effectLst/>
                <a:latin typeface="Calibri" panose="020F0502020204030204" pitchFamily="34" charset="0"/>
              </a:rPr>
              <a:t>Knight, C. (2018). What Is Dyslexia? An Exploration of the Relationship between Teachers’ Understandings of Dyslexia and Their Training Experiences. </a:t>
            </a:r>
            <a:r>
              <a:rPr lang="en-GB" b="0" i="1" dirty="0">
                <a:solidFill>
                  <a:srgbClr val="2C3E50"/>
                </a:solidFill>
                <a:effectLst/>
                <a:latin typeface="Calibri" panose="020F0502020204030204" pitchFamily="34" charset="0"/>
              </a:rPr>
              <a:t>Dyslexia</a:t>
            </a:r>
            <a:r>
              <a:rPr lang="en-GB" b="0" i="0" dirty="0">
                <a:solidFill>
                  <a:srgbClr val="2C3E50"/>
                </a:solidFill>
                <a:effectLst/>
                <a:latin typeface="Calibri" panose="020F0502020204030204" pitchFamily="34" charset="0"/>
              </a:rPr>
              <a:t>, [online] 24(3), pp.207–219.</a:t>
            </a:r>
          </a:p>
          <a:p>
            <a:endParaRPr lang="en-GB"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212121"/>
                </a:solidFill>
                <a:effectLst/>
                <a:latin typeface="Cambria" panose="02040503050406030204" pitchFamily="18" charset="0"/>
              </a:rPr>
              <a:t>Caravolas</a:t>
            </a:r>
            <a:r>
              <a:rPr lang="en-GB" b="0" i="0" dirty="0">
                <a:solidFill>
                  <a:srgbClr val="212121"/>
                </a:solidFill>
                <a:effectLst/>
                <a:latin typeface="Cambria" panose="02040503050406030204" pitchFamily="18" charset="0"/>
              </a:rPr>
              <a:t>, M. , Kirby, A. , Fawcett, A. , &amp; Glendenning, K. (2012). Research into dyslexia provision in Wales: Literature review on the state of research for children with dyslexia. Research document (058).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12121"/>
              </a:solidFill>
              <a:effectLst/>
              <a:latin typeface="Cambria" panose="020405030504060302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Cambria" panose="02040503050406030204" pitchFamily="18" charset="0"/>
              </a:rPr>
              <a:t>Riddick, B. (2001). Dyslexia and inclusion: Time for a social model of disability perspective? </a:t>
            </a:r>
            <a:r>
              <a:rPr lang="en-GB" b="0" i="1" dirty="0">
                <a:solidFill>
                  <a:srgbClr val="212121"/>
                </a:solidFill>
                <a:effectLst/>
                <a:latin typeface="Cambria" panose="02040503050406030204" pitchFamily="18" charset="0"/>
              </a:rPr>
              <a:t>International Studies in Sociology of Education</a:t>
            </a:r>
            <a:r>
              <a:rPr lang="en-GB" b="0" i="0" dirty="0">
                <a:solidFill>
                  <a:srgbClr val="212121"/>
                </a:solidFill>
                <a:effectLst/>
                <a:latin typeface="Cambria" panose="02040503050406030204" pitchFamily="18" charset="0"/>
              </a:rPr>
              <a:t>, 11(3), 223–236.</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3593115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C3E50"/>
                </a:solidFill>
                <a:effectLst/>
                <a:latin typeface="Calibri" panose="020F0502020204030204" pitchFamily="34" charset="0"/>
              </a:rPr>
              <a:t>British Dyslexia Association (2010). </a:t>
            </a:r>
            <a:r>
              <a:rPr lang="en-GB" b="0" i="1" dirty="0">
                <a:solidFill>
                  <a:srgbClr val="2C3E50"/>
                </a:solidFill>
                <a:effectLst/>
                <a:latin typeface="Calibri" panose="020F0502020204030204" pitchFamily="34" charset="0"/>
              </a:rPr>
              <a:t>What Is dyslexia?</a:t>
            </a:r>
            <a:r>
              <a:rPr lang="en-GB" b="0" i="0" dirty="0">
                <a:solidFill>
                  <a:srgbClr val="2C3E50"/>
                </a:solidFill>
                <a:effectLst/>
                <a:latin typeface="Calibri" panose="020F0502020204030204" pitchFamily="34" charset="0"/>
              </a:rPr>
              <a:t> [online] British Dyslexia Association. Available at: https://www.bdadyslexia.org.uk/dyslexia/about-dyslexia/what-is-dyslexia.</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828120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C3E50"/>
                </a:solidFill>
                <a:effectLst/>
                <a:latin typeface="Calibri" panose="020F0502020204030204" pitchFamily="34" charset="0"/>
              </a:rPr>
              <a:t>British Dyslexia Association (2010). </a:t>
            </a:r>
            <a:r>
              <a:rPr lang="en-GB" b="0" i="1" dirty="0">
                <a:solidFill>
                  <a:srgbClr val="2C3E50"/>
                </a:solidFill>
                <a:effectLst/>
                <a:latin typeface="Calibri" panose="020F0502020204030204" pitchFamily="34" charset="0"/>
              </a:rPr>
              <a:t>What Is dyslexia?</a:t>
            </a:r>
            <a:r>
              <a:rPr lang="en-GB" b="0" i="0" dirty="0">
                <a:solidFill>
                  <a:srgbClr val="2C3E50"/>
                </a:solidFill>
                <a:effectLst/>
                <a:latin typeface="Calibri" panose="020F0502020204030204" pitchFamily="34" charset="0"/>
              </a:rPr>
              <a:t> [online] British Dyslexia Association. Available at: https://www.bdadyslexia.org.uk/dyslexia/about-dyslexia/what-is-dyslexia.</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111922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C3E50"/>
                </a:solidFill>
                <a:effectLst/>
                <a:latin typeface="Calibri" panose="020F0502020204030204" pitchFamily="34" charset="0"/>
              </a:rPr>
              <a:t>Knight, C. (2018). What Is Dyslexia? An Exploration of the Relationship between Teachers’ Understandings of Dyslexia and Their Training Experiences. </a:t>
            </a:r>
            <a:r>
              <a:rPr lang="en-GB" b="0" i="1" dirty="0">
                <a:solidFill>
                  <a:srgbClr val="2C3E50"/>
                </a:solidFill>
                <a:effectLst/>
                <a:latin typeface="Calibri" panose="020F0502020204030204" pitchFamily="34" charset="0"/>
              </a:rPr>
              <a:t>Dyslexia</a:t>
            </a:r>
            <a:r>
              <a:rPr lang="en-GB" b="0" i="0" dirty="0">
                <a:solidFill>
                  <a:srgbClr val="2C3E50"/>
                </a:solidFill>
                <a:effectLst/>
                <a:latin typeface="Calibri" panose="020F0502020204030204" pitchFamily="34" charset="0"/>
              </a:rPr>
              <a:t>, [online] 24(3), pp.207–219.</a:t>
            </a:r>
          </a:p>
          <a:p>
            <a:endParaRPr lang="en-GB" dirty="0"/>
          </a:p>
          <a:p>
            <a:r>
              <a:rPr lang="en-GB" b="0" i="0" dirty="0">
                <a:solidFill>
                  <a:srgbClr val="212121"/>
                </a:solidFill>
                <a:effectLst/>
                <a:latin typeface="Cambria" panose="02040503050406030204" pitchFamily="18" charset="0"/>
              </a:rPr>
              <a:t>Mortimore, T. (2013). Dyslexia in higher education: Creating a fully inclusive institution. </a:t>
            </a:r>
            <a:r>
              <a:rPr lang="en-GB" b="0" i="1" dirty="0">
                <a:solidFill>
                  <a:srgbClr val="212121"/>
                </a:solidFill>
                <a:effectLst/>
                <a:latin typeface="Cambria" panose="02040503050406030204" pitchFamily="18" charset="0"/>
              </a:rPr>
              <a:t>Journal of Research in Special Educational Needs</a:t>
            </a:r>
            <a:r>
              <a:rPr lang="en-GB" b="0" i="0" dirty="0">
                <a:solidFill>
                  <a:srgbClr val="212121"/>
                </a:solidFill>
                <a:effectLst/>
                <a:latin typeface="Cambria" panose="02040503050406030204" pitchFamily="18" charset="0"/>
              </a:rPr>
              <a:t>, 13(1), 38–47. </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2337636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Cambria" panose="02040503050406030204" pitchFamily="18" charset="0"/>
              </a:rPr>
              <a:t>Gray S, Fox AB, Green S, Alt M, Hogan TP, </a:t>
            </a:r>
            <a:r>
              <a:rPr lang="en-GB" b="0" i="0" dirty="0" err="1">
                <a:solidFill>
                  <a:srgbClr val="303030"/>
                </a:solidFill>
                <a:effectLst/>
                <a:latin typeface="Cambria" panose="02040503050406030204" pitchFamily="18" charset="0"/>
              </a:rPr>
              <a:t>Petscher</a:t>
            </a:r>
            <a:r>
              <a:rPr lang="en-GB" b="0" i="0" dirty="0">
                <a:solidFill>
                  <a:srgbClr val="303030"/>
                </a:solidFill>
                <a:effectLst/>
                <a:latin typeface="Cambria" panose="02040503050406030204" pitchFamily="18" charset="0"/>
              </a:rPr>
              <a:t> Y, &amp; Cowan N (2019). Working memory profiles of children with dyslexia, developmental language disorder, or both. </a:t>
            </a:r>
            <a:r>
              <a:rPr lang="en-GB" b="0" i="1" dirty="0">
                <a:solidFill>
                  <a:srgbClr val="303030"/>
                </a:solidFill>
                <a:effectLst/>
                <a:latin typeface="Cambria" panose="02040503050406030204" pitchFamily="18" charset="0"/>
              </a:rPr>
              <a:t>Journal of Speech, Language, and Hearing Research</a:t>
            </a:r>
            <a:r>
              <a:rPr lang="en-GB" b="0" i="0" dirty="0">
                <a:solidFill>
                  <a:srgbClr val="303030"/>
                </a:solidFill>
                <a:effectLst/>
                <a:latin typeface="Cambria" panose="02040503050406030204" pitchFamily="18" charset="0"/>
              </a:rPr>
              <a:t>, 62, 1839–1857.</a:t>
            </a:r>
          </a:p>
          <a:p>
            <a:endParaRPr lang="en-GB" b="0" i="0" dirty="0">
              <a:solidFill>
                <a:srgbClr val="303030"/>
              </a:solidFill>
              <a:effectLst/>
              <a:latin typeface="Cambria" panose="02040503050406030204" pitchFamily="18" charset="0"/>
            </a:endParaRPr>
          </a:p>
          <a:p>
            <a:r>
              <a:rPr lang="en-GB" b="0" i="0" dirty="0" err="1">
                <a:solidFill>
                  <a:srgbClr val="303030"/>
                </a:solidFill>
                <a:effectLst/>
                <a:latin typeface="Cambria" panose="02040503050406030204" pitchFamily="18" charset="0"/>
              </a:rPr>
              <a:t>D’Mello</a:t>
            </a:r>
            <a:r>
              <a:rPr lang="en-GB" b="0" i="0" dirty="0">
                <a:solidFill>
                  <a:srgbClr val="303030"/>
                </a:solidFill>
                <a:effectLst/>
                <a:latin typeface="Cambria" panose="02040503050406030204" pitchFamily="18" charset="0"/>
              </a:rPr>
              <a:t> AM, &amp; </a:t>
            </a:r>
            <a:r>
              <a:rPr lang="en-GB" b="0" i="0" dirty="0" err="1">
                <a:solidFill>
                  <a:srgbClr val="303030"/>
                </a:solidFill>
                <a:effectLst/>
                <a:latin typeface="Cambria" panose="02040503050406030204" pitchFamily="18" charset="0"/>
              </a:rPr>
              <a:t>Gabrieli</a:t>
            </a:r>
            <a:r>
              <a:rPr lang="en-GB" b="0" i="0" dirty="0">
                <a:solidFill>
                  <a:srgbClr val="303030"/>
                </a:solidFill>
                <a:effectLst/>
                <a:latin typeface="Cambria" panose="02040503050406030204" pitchFamily="18" charset="0"/>
              </a:rPr>
              <a:t> JD (2018). Cognitive neuroscience of dyslexia. </a:t>
            </a:r>
            <a:r>
              <a:rPr lang="en-GB" b="0" i="1" dirty="0">
                <a:solidFill>
                  <a:srgbClr val="303030"/>
                </a:solidFill>
                <a:effectLst/>
                <a:latin typeface="Cambria" panose="02040503050406030204" pitchFamily="18" charset="0"/>
              </a:rPr>
              <a:t>Language, Speech, and Hearing Services in Schools</a:t>
            </a:r>
            <a:r>
              <a:rPr lang="en-GB" b="0" i="0" dirty="0">
                <a:solidFill>
                  <a:srgbClr val="303030"/>
                </a:solidFill>
                <a:effectLst/>
                <a:latin typeface="Cambria" panose="02040503050406030204" pitchFamily="18" charset="0"/>
              </a:rPr>
              <a:t>, 49, 798–809.</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153258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solidFill>
                  <a:srgbClr val="2C3E50"/>
                </a:solidFill>
                <a:effectLst/>
                <a:latin typeface="Calibri" panose="020F0502020204030204" pitchFamily="34" charset="0"/>
              </a:rPr>
              <a:t>Snowling</a:t>
            </a:r>
            <a:r>
              <a:rPr lang="en-GB" sz="1200" b="0" i="0" dirty="0">
                <a:solidFill>
                  <a:srgbClr val="2C3E50"/>
                </a:solidFill>
                <a:effectLst/>
                <a:latin typeface="Calibri" panose="020F0502020204030204" pitchFamily="34" charset="0"/>
              </a:rPr>
              <a:t>, M.J., Hulme, C. and Nation, K. (2020). Defining and understanding dyslexia: past, present and future. </a:t>
            </a:r>
            <a:r>
              <a:rPr lang="en-GB" sz="1200" b="0" i="1" dirty="0">
                <a:solidFill>
                  <a:srgbClr val="2C3E50"/>
                </a:solidFill>
                <a:effectLst/>
                <a:latin typeface="Calibri" panose="020F0502020204030204" pitchFamily="34" charset="0"/>
              </a:rPr>
              <a:t>Oxford Review of Education</a:t>
            </a:r>
            <a:r>
              <a:rPr lang="en-GB" sz="1200" b="0" i="0" dirty="0">
                <a:solidFill>
                  <a:srgbClr val="2C3E50"/>
                </a:solidFill>
                <a:effectLst/>
                <a:latin typeface="Calibri" panose="020F0502020204030204" pitchFamily="34" charset="0"/>
              </a:rPr>
              <a:t>, [online] 46(4), pp.501–513.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Cambria" panose="02040503050406030204" pitchFamily="18" charset="0"/>
              </a:rPr>
              <a:t>Moll, Kristina, </a:t>
            </a:r>
            <a:r>
              <a:rPr lang="en-GB" b="0" i="0" dirty="0" err="1">
                <a:solidFill>
                  <a:srgbClr val="212121"/>
                </a:solidFill>
                <a:effectLst/>
                <a:latin typeface="Cambria" panose="02040503050406030204" pitchFamily="18" charset="0"/>
              </a:rPr>
              <a:t>Snowling</a:t>
            </a:r>
            <a:r>
              <a:rPr lang="en-GB" b="0" i="0" dirty="0">
                <a:solidFill>
                  <a:srgbClr val="212121"/>
                </a:solidFill>
                <a:effectLst/>
                <a:latin typeface="Cambria" panose="02040503050406030204" pitchFamily="18" charset="0"/>
              </a:rPr>
              <a:t>, M J.., &amp; Hulme, Charles. (2020). Introduction to the special issue “comorbidities between reading disorders and other developmental disorders”. </a:t>
            </a:r>
            <a:r>
              <a:rPr lang="en-GB" b="0" i="1" dirty="0">
                <a:solidFill>
                  <a:srgbClr val="212121"/>
                </a:solidFill>
                <a:effectLst/>
                <a:latin typeface="Cambria" panose="02040503050406030204" pitchFamily="18" charset="0"/>
              </a:rPr>
              <a:t>Scientific Studies Of Reading</a:t>
            </a:r>
            <a:r>
              <a:rPr lang="en-GB" b="0" i="0" dirty="0">
                <a:solidFill>
                  <a:srgbClr val="212121"/>
                </a:solidFill>
                <a:effectLst/>
                <a:latin typeface="Cambria" panose="02040503050406030204" pitchFamily="18" charset="0"/>
              </a:rPr>
              <a:t>, 24(1)</a:t>
            </a:r>
            <a:endParaRPr lang="en-GB" sz="1200" i="1" dirty="0"/>
          </a:p>
          <a:p>
            <a:pPr marL="342900" indent="-342900">
              <a:buFont typeface="Arial" panose="020B0604020202020204" pitchFamily="34" charset="0"/>
              <a:buChar char="•"/>
            </a:pPr>
            <a:endParaRPr lang="en-GB" altLang="en-US" sz="1200" dirty="0"/>
          </a:p>
        </p:txBody>
      </p:sp>
      <p:sp>
        <p:nvSpPr>
          <p:cNvPr id="4" name="Slide Number Placeholder 3"/>
          <p:cNvSpPr>
            <a:spLocks noGrp="1"/>
          </p:cNvSpPr>
          <p:nvPr>
            <p:ph type="sldNum" sz="quarter" idx="5"/>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14378542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Rochelle, K. S. H., &amp; Talcott, J. B. (2006). Impaired balance in developmental dyslexia? A meta-analysis of contending evidence. </a:t>
            </a:r>
            <a:r>
              <a:rPr lang="en-GB" b="0" i="1" dirty="0">
                <a:solidFill>
                  <a:srgbClr val="212121"/>
                </a:solidFill>
                <a:effectLst/>
                <a:latin typeface="Cambria" panose="02040503050406030204" pitchFamily="18" charset="0"/>
              </a:rPr>
              <a:t>Journal of Child Psychology and Psychiatry</a:t>
            </a:r>
            <a:r>
              <a:rPr lang="en-GB" b="0" i="0" dirty="0">
                <a:solidFill>
                  <a:srgbClr val="212121"/>
                </a:solidFill>
                <a:effectLst/>
                <a:latin typeface="Cambria" panose="02040503050406030204" pitchFamily="18" charset="0"/>
              </a:rPr>
              <a:t>, 47(11), 1159–1166.</a:t>
            </a:r>
          </a:p>
          <a:p>
            <a:endParaRPr lang="en-GB" b="0" i="0" dirty="0">
              <a:solidFill>
                <a:srgbClr val="212121"/>
              </a:solidFill>
              <a:effectLst/>
              <a:latin typeface="Cambria" panose="02040503050406030204" pitchFamily="18" charset="0"/>
            </a:endParaRPr>
          </a:p>
          <a:p>
            <a:r>
              <a:rPr lang="en-GB" b="0" i="0" dirty="0">
                <a:solidFill>
                  <a:srgbClr val="212121"/>
                </a:solidFill>
                <a:effectLst/>
                <a:latin typeface="Cambria" panose="02040503050406030204" pitchFamily="18" charset="0"/>
              </a:rPr>
              <a:t>Gooch, D. C., Hulme, C., Nash, H. M., &amp; </a:t>
            </a:r>
            <a:r>
              <a:rPr lang="en-GB" b="0" i="0" dirty="0" err="1">
                <a:solidFill>
                  <a:srgbClr val="212121"/>
                </a:solidFill>
                <a:effectLst/>
                <a:latin typeface="Cambria" panose="02040503050406030204" pitchFamily="18" charset="0"/>
              </a:rPr>
              <a:t>Snowling</a:t>
            </a:r>
            <a:r>
              <a:rPr lang="en-GB" b="0" i="0" dirty="0">
                <a:solidFill>
                  <a:srgbClr val="212121"/>
                </a:solidFill>
                <a:effectLst/>
                <a:latin typeface="Cambria" panose="02040503050406030204" pitchFamily="18" charset="0"/>
              </a:rPr>
              <a:t>, M. J. (2014). Comorbidities in preschool children at risk of dyslexia: The role of language ability. </a:t>
            </a:r>
            <a:r>
              <a:rPr lang="en-GB" b="0" i="1" dirty="0">
                <a:solidFill>
                  <a:srgbClr val="212121"/>
                </a:solidFill>
                <a:effectLst/>
                <a:latin typeface="Cambria" panose="02040503050406030204" pitchFamily="18" charset="0"/>
              </a:rPr>
              <a:t>Journal of Child Psychology and Psychiatry</a:t>
            </a:r>
            <a:r>
              <a:rPr lang="en-GB" b="0" i="0" dirty="0">
                <a:solidFill>
                  <a:srgbClr val="212121"/>
                </a:solidFill>
                <a:effectLst/>
                <a:latin typeface="Cambria" panose="02040503050406030204" pitchFamily="18" charset="0"/>
              </a:rPr>
              <a:t>, 55(3), 237–246. – pre school children</a:t>
            </a:r>
          </a:p>
          <a:p>
            <a:endParaRPr lang="en-GB" b="0" i="0" dirty="0">
              <a:solidFill>
                <a:srgbClr val="212121"/>
              </a:solidFill>
              <a:effectLst/>
              <a:latin typeface="Cambria" panose="02040503050406030204" pitchFamily="18" charset="0"/>
            </a:endParaRPr>
          </a:p>
          <a:p>
            <a:r>
              <a:rPr lang="en-GB" b="0" i="0" dirty="0">
                <a:solidFill>
                  <a:srgbClr val="212121"/>
                </a:solidFill>
                <a:effectLst/>
                <a:latin typeface="Cambria" panose="02040503050406030204" pitchFamily="18" charset="0"/>
              </a:rPr>
              <a:t>Rose, J. (2009). Identifying and teaching children and young people with dyslexia and literacy difficulties </a:t>
            </a:r>
            <a:r>
              <a:rPr lang="en-GB" b="0" i="1" dirty="0">
                <a:solidFill>
                  <a:srgbClr val="212121"/>
                </a:solidFill>
                <a:effectLst/>
                <a:latin typeface="Cambria" panose="02040503050406030204" pitchFamily="18" charset="0"/>
              </a:rPr>
              <a:t>(DCSF-00659-2009)</a:t>
            </a:r>
            <a:r>
              <a:rPr lang="en-GB" b="0" i="0" dirty="0">
                <a:solidFill>
                  <a:srgbClr val="212121"/>
                </a:solidFill>
                <a:effectLst/>
                <a:latin typeface="Cambria" panose="02040503050406030204" pitchFamily="18" charset="0"/>
              </a:rPr>
              <a:t>. DCSF Publications.</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12</a:t>
            </a:fld>
            <a:endParaRPr lang="en-US"/>
          </a:p>
        </p:txBody>
      </p:sp>
    </p:spTree>
    <p:extLst>
      <p:ext uri="{BB962C8B-B14F-4D97-AF65-F5344CB8AC3E}">
        <p14:creationId xmlns:p14="http://schemas.microsoft.com/office/powerpoint/2010/main" val="3225983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C3E50"/>
                </a:solidFill>
                <a:effectLst/>
                <a:latin typeface="Calibri" panose="020F0502020204030204" pitchFamily="34" charset="0"/>
              </a:rPr>
              <a:t>Dyslexia Gold. (2020). </a:t>
            </a:r>
            <a:r>
              <a:rPr lang="en-GB" b="0" i="1" dirty="0">
                <a:solidFill>
                  <a:srgbClr val="2C3E50"/>
                </a:solidFill>
                <a:effectLst/>
                <a:latin typeface="Calibri" panose="020F0502020204030204" pitchFamily="34" charset="0"/>
              </a:rPr>
              <a:t>Teach your Child to Read and Spell</a:t>
            </a:r>
            <a:r>
              <a:rPr lang="en-GB" b="0" i="0" dirty="0">
                <a:solidFill>
                  <a:srgbClr val="2C3E50"/>
                </a:solidFill>
                <a:effectLst/>
                <a:latin typeface="Calibri" panose="020F0502020204030204" pitchFamily="34" charset="0"/>
              </a:rPr>
              <a:t>. [online] Available at: https://dyslexiagold.co.uk/Dyslexia/Symptoms.</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3876013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Hampel, P., &amp; </a:t>
            </a:r>
            <a:r>
              <a:rPr lang="en-GB" dirty="0" err="1"/>
              <a:t>Petermann</a:t>
            </a:r>
            <a:r>
              <a:rPr lang="en-GB" dirty="0"/>
              <a:t>, F. (2005). Age and gender effects on coping in children and adolescents. Journal of Youth and Adolescence, 34(2), 73–83.</a:t>
            </a:r>
          </a:p>
          <a:p>
            <a:endParaRPr lang="en-GB" dirty="0"/>
          </a:p>
          <a:p>
            <a:r>
              <a:rPr lang="en-GB" dirty="0"/>
              <a:t>Singer, E. (2008). Coping with academic failure: a study of Dutch children with dyslexia. Dyslexia, 14, 314–333.</a:t>
            </a:r>
          </a:p>
          <a:p>
            <a:endParaRPr lang="en-GB" dirty="0"/>
          </a:p>
          <a:p>
            <a:r>
              <a:rPr lang="en-GB" dirty="0"/>
              <a:t>The main objective of the first profile is both to minimize the disparity between their reading performance and expectation from the environment and feeling good about themselves by actively seeking social support from parents and teachers</a:t>
            </a:r>
          </a:p>
          <a:p>
            <a:endParaRPr lang="en-GB" dirty="0"/>
          </a:p>
          <a:p>
            <a:r>
              <a:rPr lang="en-GB" dirty="0"/>
              <a:t>The specific characteristics of the third profile are located between the first and second profiles.</a:t>
            </a:r>
          </a:p>
          <a:p>
            <a:endParaRPr lang="en-GB" dirty="0"/>
          </a:p>
          <a:p>
            <a:r>
              <a:rPr lang="en-GB" dirty="0"/>
              <a:t>The last profile has predominant concern about the self and their feelings by caring less about comparison with peers and relying on support from parents and teachers.</a:t>
            </a:r>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1968339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Singer, E. (2008). Coping with academic failure: a study of Dutch children with dyslexia. Dyslexia, 14, 314–333.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students who responded by working hard were more likely to receive adult support than were the students who tried to hide their poor performance. Peers were less frequently mentioned as sources of support than adults were, and teachers were mentioned less often than parents were. The students who tried to hide their poor performance were often afraid of teasing or bullying by peers</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15</a:t>
            </a:fld>
            <a:endParaRPr lang="en-US"/>
          </a:p>
        </p:txBody>
      </p:sp>
    </p:spTree>
    <p:extLst>
      <p:ext uri="{BB962C8B-B14F-4D97-AF65-F5344CB8AC3E}">
        <p14:creationId xmlns:p14="http://schemas.microsoft.com/office/powerpoint/2010/main" val="1943822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a:t>
            </a:r>
          </a:p>
        </p:txBody>
      </p:sp>
      <p:sp>
        <p:nvSpPr>
          <p:cNvPr id="4" name="Slide Number Placeholder 3"/>
          <p:cNvSpPr>
            <a:spLocks noGrp="1"/>
          </p:cNvSpPr>
          <p:nvPr>
            <p:ph type="sldNum" sz="quarter" idx="5"/>
          </p:nvPr>
        </p:nvSpPr>
        <p:spPr/>
        <p:txBody>
          <a:bodyPr/>
          <a:lstStyle/>
          <a:p>
            <a:fld id="{BAB3717A-C6E4-1C46-B1FA-B9E4FCE2618A}" type="slidenum">
              <a:rPr lang="en-US" smtClean="0"/>
              <a:t>16</a:t>
            </a:fld>
            <a:endParaRPr lang="en-US"/>
          </a:p>
        </p:txBody>
      </p:sp>
    </p:spTree>
    <p:extLst>
      <p:ext uri="{BB962C8B-B14F-4D97-AF65-F5344CB8AC3E}">
        <p14:creationId xmlns:p14="http://schemas.microsoft.com/office/powerpoint/2010/main" val="3277822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17</a:t>
            </a:fld>
            <a:endParaRPr lang="en-US"/>
          </a:p>
        </p:txBody>
      </p:sp>
    </p:spTree>
    <p:extLst>
      <p:ext uri="{BB962C8B-B14F-4D97-AF65-F5344CB8AC3E}">
        <p14:creationId xmlns:p14="http://schemas.microsoft.com/office/powerpoint/2010/main" val="4262909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questions around the </a:t>
            </a:r>
            <a:r>
              <a:rPr lang="en-GB"/>
              <a:t>4 objectives </a:t>
            </a:r>
            <a:r>
              <a:rPr lang="en-GB" dirty="0"/>
              <a:t>to check understanding. </a:t>
            </a:r>
          </a:p>
        </p:txBody>
      </p:sp>
      <p:sp>
        <p:nvSpPr>
          <p:cNvPr id="4" name="Slide Number Placeholder 3"/>
          <p:cNvSpPr>
            <a:spLocks noGrp="1"/>
          </p:cNvSpPr>
          <p:nvPr>
            <p:ph type="sldNum" sz="quarter" idx="5"/>
          </p:nvPr>
        </p:nvSpPr>
        <p:spPr/>
        <p:txBody>
          <a:bodyPr/>
          <a:lstStyle/>
          <a:p>
            <a:fld id="{BAB3717A-C6E4-1C46-B1FA-B9E4FCE2618A}" type="slidenum">
              <a:rPr lang="en-US" smtClean="0"/>
              <a:t>18</a:t>
            </a:fld>
            <a:endParaRPr lang="en-US"/>
          </a:p>
        </p:txBody>
      </p:sp>
    </p:spTree>
    <p:extLst>
      <p:ext uri="{BB962C8B-B14F-4D97-AF65-F5344CB8AC3E}">
        <p14:creationId xmlns:p14="http://schemas.microsoft.com/office/powerpoint/2010/main" val="37495456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113286" y="-33864"/>
            <a:ext cx="12372718" cy="6937973"/>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0" cy="1986968"/>
          </a:xfrm>
        </p:spPr>
        <p:txBody>
          <a:bodyPr anchor="t">
            <a:noAutofit/>
          </a:bodyPr>
          <a:lstStyle>
            <a:lvl1pPr>
              <a:defRPr sz="48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4" y="5137904"/>
            <a:ext cx="4010912" cy="411163"/>
          </a:xfrm>
        </p:spPr>
        <p:txBody>
          <a:bodyPr>
            <a:noAutofit/>
          </a:bodyPr>
          <a:lstStyle>
            <a:lvl1pPr marL="0" indent="0">
              <a:buNone/>
              <a:defRPr sz="2800" b="1" i="0">
                <a:solidFill>
                  <a:schemeClr val="bg1"/>
                </a:solidFill>
                <a:latin typeface="Arial" panose="020B0604020202020204" pitchFamily="34" charset="0"/>
                <a:cs typeface="Arial" panose="020B0604020202020204" pitchFamily="34" charset="0"/>
              </a:defRPr>
            </a:lvl1pPr>
            <a:lvl2pPr>
              <a:defRPr sz="2800" b="1" i="0">
                <a:solidFill>
                  <a:srgbClr val="0D2B67"/>
                </a:solidFill>
                <a:latin typeface="Arial" panose="020B0604020202020204" pitchFamily="34" charset="0"/>
                <a:cs typeface="Arial" panose="020B0604020202020204" pitchFamily="34" charset="0"/>
              </a:defRPr>
            </a:lvl2pPr>
            <a:lvl3pPr>
              <a:defRPr sz="2800" b="1" i="0">
                <a:solidFill>
                  <a:srgbClr val="0D2B67"/>
                </a:solidFill>
                <a:latin typeface="Arial" panose="020B0604020202020204" pitchFamily="34" charset="0"/>
                <a:cs typeface="Arial" panose="020B0604020202020204" pitchFamily="34" charset="0"/>
              </a:defRPr>
            </a:lvl3pPr>
            <a:lvl4pPr>
              <a:defRPr sz="2800" b="1" i="0">
                <a:solidFill>
                  <a:srgbClr val="0D2B67"/>
                </a:solidFill>
                <a:latin typeface="Arial" panose="020B0604020202020204" pitchFamily="34" charset="0"/>
                <a:cs typeface="Arial" panose="020B0604020202020204" pitchFamily="34" charset="0"/>
              </a:defRPr>
            </a:lvl4pPr>
            <a:lvl5pPr>
              <a:defRPr sz="2800" b="1" i="0">
                <a:solidFill>
                  <a:srgbClr val="0D2B67"/>
                </a:solidFill>
                <a:latin typeface="Arial" panose="020B0604020202020204" pitchFamily="34" charset="0"/>
                <a:cs typeface="Arial" panose="020B0604020202020204" pitchFamily="34" charset="0"/>
              </a:defRPr>
            </a:lvl5pPr>
          </a:lstStyle>
          <a:p>
            <a:pPr lvl="0"/>
            <a:r>
              <a:rPr lang="en-US" dirty="0"/>
              <a:t>11/11/2023 or 2023 </a:t>
            </a:r>
            <a:r>
              <a:rPr lang="en-US"/>
              <a:t>| 24</a:t>
            </a:r>
            <a:endParaRPr lang="en-US" dirty="0"/>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3" name="Picture 2" descr="A picture containing clothing, person, human face, building&#10;&#10;Description automatically generated">
            <a:extLst>
              <a:ext uri="{FF2B5EF4-FFF2-40B4-BE49-F238E27FC236}">
                <a16:creationId xmlns:a16="http://schemas.microsoft.com/office/drawing/2014/main" id="{CE798C1D-2832-6E30-CE2B-509F7509D02A}"/>
              </a:ext>
            </a:extLst>
          </p:cNvPr>
          <p:cNvPicPr>
            <a:picLocks noChangeAspect="1"/>
          </p:cNvPicPr>
          <p:nvPr userDrawn="1"/>
        </p:nvPicPr>
        <p:blipFill>
          <a:blip r:embed="rId2"/>
          <a:stretch>
            <a:fillRect/>
          </a:stretch>
        </p:blipFill>
        <p:spPr>
          <a:xfrm>
            <a:off x="-90837" y="-40253"/>
            <a:ext cx="12373672" cy="6938507"/>
          </a:xfrm>
          <a:prstGeom prst="rect">
            <a:avLst/>
          </a:prstGeom>
        </p:spPr>
      </p:pic>
    </p:spTree>
    <p:extLst>
      <p:ext uri="{BB962C8B-B14F-4D97-AF65-F5344CB8AC3E}">
        <p14:creationId xmlns:p14="http://schemas.microsoft.com/office/powerpoint/2010/main" val="1401571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30326" y="-10287"/>
            <a:ext cx="12318904"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59C753-6A1D-FA40-AC71-3D0732BBD560}"/>
              </a:ext>
            </a:extLst>
          </p:cNvPr>
          <p:cNvPicPr>
            <a:picLocks noChangeAspect="1"/>
          </p:cNvPicPr>
          <p:nvPr userDrawn="1"/>
        </p:nvPicPr>
        <p:blipFill>
          <a:blip r:embed="rId2"/>
          <a:srcRect/>
          <a:stretch/>
        </p:blipFill>
        <p:spPr>
          <a:xfrm>
            <a:off x="-123423" y="-58527"/>
            <a:ext cx="12382581" cy="694350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1/26/2024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2" r:id="rId2"/>
    <p:sldLayoutId id="2147483650" r:id="rId3"/>
    <p:sldLayoutId id="214748365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11r7CFlK2s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dyslexiagold.co.uk/Dyslexia/Symptoms" TargetMode="External"/><Relationship Id="rId2" Type="http://schemas.openxmlformats.org/officeDocument/2006/relationships/hyperlink" Target="https://www.bdadyslexia.org.uk/dyslexia/about-dyslexia/what-is-dyslexia"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p:txBody>
          <a:bodyPr/>
          <a:lstStyle/>
          <a:p>
            <a:r>
              <a:rPr lang="en-US" dirty="0"/>
              <a:t>Dyslexia Awareness </a:t>
            </a:r>
          </a:p>
        </p:txBody>
      </p:sp>
      <p:sp>
        <p:nvSpPr>
          <p:cNvPr id="3" name="Text Placeholder 2">
            <a:extLst>
              <a:ext uri="{FF2B5EF4-FFF2-40B4-BE49-F238E27FC236}">
                <a16:creationId xmlns:a16="http://schemas.microsoft.com/office/drawing/2014/main" id="{4C7A970E-17A7-344C-8082-61BEF955A141}"/>
              </a:ext>
            </a:extLst>
          </p:cNvPr>
          <p:cNvSpPr>
            <a:spLocks noGrp="1"/>
          </p:cNvSpPr>
          <p:nvPr>
            <p:ph type="body" sz="quarter" idx="10"/>
          </p:nvPr>
        </p:nvSpPr>
        <p:spPr/>
        <p:txBody>
          <a:bodyPr/>
          <a:lstStyle/>
          <a:p>
            <a:r>
              <a:rPr lang="en-US" dirty="0"/>
              <a:t>PS1592 Kyle Tayler</a:t>
            </a:r>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r>
              <a:rPr lang="en-US" dirty="0"/>
              <a:t>House Keeping </a:t>
            </a:r>
          </a:p>
        </p:txBody>
      </p:sp>
      <p:pic>
        <p:nvPicPr>
          <p:cNvPr id="4" name="Picture 6" descr="A close up of a sign&#10;&#10;Description automatically generated">
            <a:extLst>
              <a:ext uri="{FF2B5EF4-FFF2-40B4-BE49-F238E27FC236}">
                <a16:creationId xmlns:a16="http://schemas.microsoft.com/office/drawing/2014/main" id="{0068FB50-0FD5-EB18-F985-0DF535D2C9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3342" y="933268"/>
            <a:ext cx="2773977" cy="2773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2" descr="A drawing of a person&#10;&#10;Description automatically generated">
            <a:extLst>
              <a:ext uri="{FF2B5EF4-FFF2-40B4-BE49-F238E27FC236}">
                <a16:creationId xmlns:a16="http://schemas.microsoft.com/office/drawing/2014/main" id="{1F52BD08-E83C-6419-8008-B0AD1FCD49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2872300" y="1174524"/>
            <a:ext cx="2628848" cy="2628848"/>
          </a:xfrm>
          <a:prstGeom prst="rect">
            <a:avLst/>
          </a:prstGeom>
        </p:spPr>
      </p:pic>
      <p:pic>
        <p:nvPicPr>
          <p:cNvPr id="6" name="Picture 8" descr="A close up of a sign&#10;&#10;Description automatically generated">
            <a:extLst>
              <a:ext uri="{FF2B5EF4-FFF2-40B4-BE49-F238E27FC236}">
                <a16:creationId xmlns:a16="http://schemas.microsoft.com/office/drawing/2014/main" id="{E9E458BC-00E3-2702-F110-D783C0B7ED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15789" y="4645743"/>
            <a:ext cx="3109301" cy="1040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40163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80">
                                          <p:stCondLst>
                                            <p:cond delay="0"/>
                                          </p:stCondLst>
                                        </p:cTn>
                                        <p:tgtEl>
                                          <p:spTgt spid="4"/>
                                        </p:tgtEl>
                                      </p:cBhvr>
                                    </p:animEffect>
                                    <p:anim calcmode="lin" valueType="num">
                                      <p:cBhvr>
                                        <p:cTn id="1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gtEl>
                                      </p:cBhvr>
                                      <p:to x="100000" y="60000"/>
                                    </p:animScale>
                                    <p:animScale>
                                      <p:cBhvr>
                                        <p:cTn id="21" dur="166" decel="50000">
                                          <p:stCondLst>
                                            <p:cond delay="676"/>
                                          </p:stCondLst>
                                        </p:cTn>
                                        <p:tgtEl>
                                          <p:spTgt spid="4"/>
                                        </p:tgtEl>
                                      </p:cBhvr>
                                      <p:to x="100000" y="100000"/>
                                    </p:animScale>
                                    <p:animScale>
                                      <p:cBhvr>
                                        <p:cTn id="22" dur="26">
                                          <p:stCondLst>
                                            <p:cond delay="1312"/>
                                          </p:stCondLst>
                                        </p:cTn>
                                        <p:tgtEl>
                                          <p:spTgt spid="4"/>
                                        </p:tgtEl>
                                      </p:cBhvr>
                                      <p:to x="100000" y="80000"/>
                                    </p:animScale>
                                    <p:animScale>
                                      <p:cBhvr>
                                        <p:cTn id="23" dur="166" decel="50000">
                                          <p:stCondLst>
                                            <p:cond delay="1338"/>
                                          </p:stCondLst>
                                        </p:cTn>
                                        <p:tgtEl>
                                          <p:spTgt spid="4"/>
                                        </p:tgtEl>
                                      </p:cBhvr>
                                      <p:to x="100000" y="100000"/>
                                    </p:animScale>
                                    <p:animScale>
                                      <p:cBhvr>
                                        <p:cTn id="24" dur="26">
                                          <p:stCondLst>
                                            <p:cond delay="1642"/>
                                          </p:stCondLst>
                                        </p:cTn>
                                        <p:tgtEl>
                                          <p:spTgt spid="4"/>
                                        </p:tgtEl>
                                      </p:cBhvr>
                                      <p:to x="100000" y="90000"/>
                                    </p:animScale>
                                    <p:animScale>
                                      <p:cBhvr>
                                        <p:cTn id="25" dur="166" decel="50000">
                                          <p:stCondLst>
                                            <p:cond delay="1668"/>
                                          </p:stCondLst>
                                        </p:cTn>
                                        <p:tgtEl>
                                          <p:spTgt spid="4"/>
                                        </p:tgtEl>
                                      </p:cBhvr>
                                      <p:to x="100000" y="100000"/>
                                    </p:animScale>
                                    <p:animScale>
                                      <p:cBhvr>
                                        <p:cTn id="26" dur="26">
                                          <p:stCondLst>
                                            <p:cond delay="1808"/>
                                          </p:stCondLst>
                                        </p:cTn>
                                        <p:tgtEl>
                                          <p:spTgt spid="4"/>
                                        </p:tgtEl>
                                      </p:cBhvr>
                                      <p:to x="100000" y="95000"/>
                                    </p:animScale>
                                    <p:animScale>
                                      <p:cBhvr>
                                        <p:cTn id="27" dur="166" decel="50000">
                                          <p:stCondLst>
                                            <p:cond delay="1834"/>
                                          </p:stCondLst>
                                        </p:cTn>
                                        <p:tgtEl>
                                          <p:spTgt spid="4"/>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additive="base">
                                        <p:cTn id="32" dur="500" fill="hold"/>
                                        <p:tgtEl>
                                          <p:spTgt spid="6"/>
                                        </p:tgtEl>
                                        <p:attrNameLst>
                                          <p:attrName>ppt_x</p:attrName>
                                        </p:attrNameLst>
                                      </p:cBhvr>
                                      <p:tavLst>
                                        <p:tav tm="0">
                                          <p:val>
                                            <p:strVal val="#ppt_x"/>
                                          </p:val>
                                        </p:tav>
                                        <p:tav tm="100000">
                                          <p:val>
                                            <p:strVal val="#ppt_x"/>
                                          </p:val>
                                        </p:tav>
                                      </p:tavLst>
                                    </p:anim>
                                    <p:anim calcmode="lin" valueType="num">
                                      <p:cBhvr additive="base">
                                        <p:cTn id="3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CD15F-8BA9-17A5-C734-562FB8DA9C58}"/>
              </a:ext>
            </a:extLst>
          </p:cNvPr>
          <p:cNvSpPr>
            <a:spLocks noGrp="1"/>
          </p:cNvSpPr>
          <p:nvPr>
            <p:ph type="title"/>
          </p:nvPr>
        </p:nvSpPr>
        <p:spPr/>
        <p:txBody>
          <a:bodyPr/>
          <a:lstStyle/>
          <a:p>
            <a:r>
              <a:rPr lang="en-GB" altLang="en-US" dirty="0"/>
              <a:t>Aim &amp; Objectives </a:t>
            </a:r>
            <a:endParaRPr lang="en-US" dirty="0"/>
          </a:p>
        </p:txBody>
      </p:sp>
      <p:sp>
        <p:nvSpPr>
          <p:cNvPr id="3" name="TextBox 2">
            <a:extLst>
              <a:ext uri="{FF2B5EF4-FFF2-40B4-BE49-F238E27FC236}">
                <a16:creationId xmlns:a16="http://schemas.microsoft.com/office/drawing/2014/main" id="{6E86FAD4-BAC6-AC3B-EB03-05F7562002F2}"/>
              </a:ext>
            </a:extLst>
          </p:cNvPr>
          <p:cNvSpPr txBox="1"/>
          <p:nvPr/>
        </p:nvSpPr>
        <p:spPr>
          <a:xfrm>
            <a:off x="195718" y="1412422"/>
            <a:ext cx="9611959" cy="5539978"/>
          </a:xfrm>
          <a:prstGeom prst="rect">
            <a:avLst/>
          </a:prstGeom>
          <a:noFill/>
        </p:spPr>
        <p:txBody>
          <a:bodyPr wrap="square" rtlCol="0">
            <a:spAutoFit/>
          </a:bodyPr>
          <a:lstStyle/>
          <a:p>
            <a:pPr marL="457200" indent="-457200" algn="just">
              <a:buFont typeface="Arial" panose="020B0604020202020204" pitchFamily="34" charset="0"/>
              <a:buChar char="•"/>
            </a:pPr>
            <a:r>
              <a:rPr lang="en-US" sz="2600" b="1" u="sng" dirty="0">
                <a:latin typeface="Calibri" panose="020F0502020204030204" pitchFamily="34" charset="0"/>
              </a:rPr>
              <a:t>Aims</a:t>
            </a:r>
          </a:p>
          <a:p>
            <a:pPr algn="just"/>
            <a:endParaRPr lang="en-US" sz="2600" b="1" dirty="0">
              <a:latin typeface="Calibri" panose="020F0502020204030204" pitchFamily="34" charset="0"/>
            </a:endParaRPr>
          </a:p>
          <a:p>
            <a:pPr marL="457200" indent="-457200" algn="just">
              <a:buFont typeface="Arial" panose="020B0604020202020204" pitchFamily="34" charset="0"/>
              <a:buChar char="•"/>
            </a:pPr>
            <a:r>
              <a:rPr lang="en-US" sz="2400" b="1" dirty="0">
                <a:latin typeface="Calibri" panose="020F0502020204030204" pitchFamily="34" charset="0"/>
              </a:rPr>
              <a:t>To introduce what is dyslexia and how it impacts people differently</a:t>
            </a:r>
          </a:p>
          <a:p>
            <a:pPr marL="457200" indent="-457200" algn="just">
              <a:buFont typeface="Arial" panose="020B0604020202020204" pitchFamily="34" charset="0"/>
              <a:buChar char="•"/>
            </a:pPr>
            <a:endParaRPr lang="en-US" sz="2600" b="1" dirty="0">
              <a:latin typeface="Calibri" panose="020F0502020204030204" pitchFamily="34" charset="0"/>
            </a:endParaRPr>
          </a:p>
          <a:p>
            <a:pPr marL="457200" indent="-457200" algn="just">
              <a:buFont typeface="Arial" panose="020B0604020202020204" pitchFamily="34" charset="0"/>
              <a:buChar char="•"/>
            </a:pPr>
            <a:r>
              <a:rPr lang="en-US" sz="2600" b="1" u="sng" dirty="0">
                <a:latin typeface="Calibri" panose="020F0502020204030204" pitchFamily="34" charset="0"/>
              </a:rPr>
              <a:t>Objectives </a:t>
            </a:r>
          </a:p>
          <a:p>
            <a:pPr marL="457200" indent="-457200" algn="just">
              <a:buFont typeface="Arial" panose="020B0604020202020204" pitchFamily="34" charset="0"/>
              <a:buChar char="•"/>
            </a:pPr>
            <a:endParaRPr lang="en-US" sz="2600" b="1" u="sng" dirty="0">
              <a:latin typeface="Calibri" panose="020F0502020204030204" pitchFamily="34" charset="0"/>
            </a:endParaRPr>
          </a:p>
          <a:p>
            <a:pPr marL="457200" indent="-457200" algn="just">
              <a:buFont typeface="Arial" panose="020B0604020202020204" pitchFamily="34" charset="0"/>
              <a:buChar char="•"/>
            </a:pPr>
            <a:r>
              <a:rPr lang="en-US" sz="2200" b="1" dirty="0">
                <a:latin typeface="Calibri" panose="020F0502020204030204" pitchFamily="34" charset="0"/>
              </a:rPr>
              <a:t>Explain what dyslexia is.</a:t>
            </a:r>
          </a:p>
          <a:p>
            <a:pPr algn="just"/>
            <a:endParaRPr lang="en-GB" sz="22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200" b="1" dirty="0">
                <a:effectLst/>
                <a:latin typeface="Calibri" panose="020F0502020204030204" pitchFamily="34" charset="0"/>
                <a:ea typeface="Times New Roman" panose="02020603050405020304" pitchFamily="18" charset="0"/>
              </a:rPr>
              <a:t>Recognize those who may have dyslexia.</a:t>
            </a:r>
          </a:p>
          <a:p>
            <a:pPr algn="just"/>
            <a:endParaRPr lang="en-GB" sz="22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200" b="1" dirty="0">
                <a:effectLst/>
                <a:latin typeface="Calibri" panose="020F0502020204030204" pitchFamily="34" charset="0"/>
                <a:ea typeface="Times New Roman" panose="02020603050405020304" pitchFamily="18" charset="0"/>
              </a:rPr>
              <a:t>Understand different coping strategies for those with dyslexia and how to apply them for the student.</a:t>
            </a:r>
          </a:p>
          <a:p>
            <a:pPr algn="just"/>
            <a:endParaRPr lang="en-GB" sz="22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200" b="1" dirty="0">
                <a:effectLst/>
                <a:latin typeface="Calibri" panose="020F0502020204030204" pitchFamily="34" charset="0"/>
                <a:ea typeface="Times New Roman" panose="02020603050405020304" pitchFamily="18" charset="0"/>
              </a:rPr>
              <a:t>Describe what support is available to those who may or have dyslexia. </a:t>
            </a:r>
            <a:endParaRPr lang="en-GB" sz="2200" dirty="0">
              <a:effectLst/>
              <a:latin typeface="Times New Roman" panose="02020603050405020304" pitchFamily="18" charset="0"/>
              <a:ea typeface="Times New Roman" panose="02020603050405020304" pitchFamily="18"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8044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par>
                                <p:cTn id="23" presetID="53"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p:cTn id="2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 calcmode="lin" valueType="num">
                                      <p:cBhvr>
                                        <p:cTn id="3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4" dur="500"/>
                                        <p:tgtEl>
                                          <p:spTgt spid="3">
                                            <p:txEl>
                                              <p:pRg st="8" end="8"/>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p:cTn id="39"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41" dur="500"/>
                                        <p:tgtEl>
                                          <p:spTgt spid="3">
                                            <p:txEl>
                                              <p:pRg st="10" end="1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nodeType="clickEffect">
                                  <p:stCondLst>
                                    <p:cond delay="0"/>
                                  </p:stCondLst>
                                  <p:childTnLst>
                                    <p:set>
                                      <p:cBhvr>
                                        <p:cTn id="45" dur="1" fill="hold">
                                          <p:stCondLst>
                                            <p:cond delay="0"/>
                                          </p:stCondLst>
                                        </p:cTn>
                                        <p:tgtEl>
                                          <p:spTgt spid="3">
                                            <p:txEl>
                                              <p:pRg st="12" end="12"/>
                                            </p:txEl>
                                          </p:spTgt>
                                        </p:tgtEl>
                                        <p:attrNameLst>
                                          <p:attrName>style.visibility</p:attrName>
                                        </p:attrNameLst>
                                      </p:cBhvr>
                                      <p:to>
                                        <p:strVal val="visible"/>
                                      </p:to>
                                    </p:set>
                                    <p:animEffect transition="in" filter="barn(inVertical)">
                                      <p:cBhvr>
                                        <p:cTn id="46"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E71D4-6F2A-E277-4B6F-6B87ED1852E0}"/>
              </a:ext>
            </a:extLst>
          </p:cNvPr>
          <p:cNvSpPr>
            <a:spLocks noGrp="1"/>
          </p:cNvSpPr>
          <p:nvPr>
            <p:ph type="title"/>
          </p:nvPr>
        </p:nvSpPr>
        <p:spPr/>
        <p:txBody>
          <a:bodyPr/>
          <a:lstStyle/>
          <a:p>
            <a:br>
              <a:rPr lang="en-US" altLang="en-US" dirty="0"/>
            </a:br>
            <a:r>
              <a:rPr lang="en-US" altLang="en-US" dirty="0"/>
              <a:t>What is Dyslexia?</a:t>
            </a:r>
            <a:br>
              <a:rPr lang="en-US" altLang="en-US" dirty="0"/>
            </a:br>
            <a:endParaRPr lang="en-GB" dirty="0"/>
          </a:p>
        </p:txBody>
      </p:sp>
      <p:pic>
        <p:nvPicPr>
          <p:cNvPr id="3" name="Content Placeholder 3">
            <a:extLst>
              <a:ext uri="{FF2B5EF4-FFF2-40B4-BE49-F238E27FC236}">
                <a16:creationId xmlns:a16="http://schemas.microsoft.com/office/drawing/2014/main" id="{7154516E-3794-E95F-8333-1ACF815EEB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987527" y="1309636"/>
            <a:ext cx="8229600" cy="4629150"/>
          </a:xfrm>
          <a:prstGeom prst="rect">
            <a:avLst/>
          </a:prstGeom>
        </p:spPr>
      </p:pic>
    </p:spTree>
    <p:extLst>
      <p:ext uri="{BB962C8B-B14F-4D97-AF65-F5344CB8AC3E}">
        <p14:creationId xmlns:p14="http://schemas.microsoft.com/office/powerpoint/2010/main" val="2689929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9F9F4-6630-6981-85AB-6D84E5B7DFA3}"/>
              </a:ext>
            </a:extLst>
          </p:cNvPr>
          <p:cNvSpPr>
            <a:spLocks noGrp="1"/>
          </p:cNvSpPr>
          <p:nvPr>
            <p:ph type="title"/>
          </p:nvPr>
        </p:nvSpPr>
        <p:spPr/>
        <p:txBody>
          <a:bodyPr/>
          <a:lstStyle/>
          <a:p>
            <a:r>
              <a:rPr lang="en-GB" dirty="0"/>
              <a:t>What is Dyslexia? </a:t>
            </a:r>
          </a:p>
        </p:txBody>
      </p:sp>
      <p:sp>
        <p:nvSpPr>
          <p:cNvPr id="3" name="TextBox 2">
            <a:extLst>
              <a:ext uri="{FF2B5EF4-FFF2-40B4-BE49-F238E27FC236}">
                <a16:creationId xmlns:a16="http://schemas.microsoft.com/office/drawing/2014/main" id="{CE65A0A4-0102-8DFF-64B0-B332ECFDED14}"/>
              </a:ext>
            </a:extLst>
          </p:cNvPr>
          <p:cNvSpPr txBox="1"/>
          <p:nvPr/>
        </p:nvSpPr>
        <p:spPr>
          <a:xfrm>
            <a:off x="545690" y="1047135"/>
            <a:ext cx="8952271" cy="646331"/>
          </a:xfrm>
          <a:prstGeom prst="rect">
            <a:avLst/>
          </a:prstGeom>
          <a:noFill/>
        </p:spPr>
        <p:txBody>
          <a:bodyPr wrap="square" rtlCol="0">
            <a:spAutoFit/>
          </a:bodyPr>
          <a:lstStyle/>
          <a:p>
            <a:r>
              <a:rPr lang="en-GB" altLang="en-US" dirty="0">
                <a:hlinkClick r:id="rId3"/>
              </a:rPr>
              <a:t>https://www.youtube.com/watch?v=11r7CFlK2sc</a:t>
            </a:r>
            <a:endParaRPr lang="en-GB" altLang="en-US" dirty="0"/>
          </a:p>
          <a:p>
            <a:endParaRPr lang="en-GB" dirty="0"/>
          </a:p>
        </p:txBody>
      </p:sp>
      <p:pic>
        <p:nvPicPr>
          <p:cNvPr id="4" name="Picture 1">
            <a:extLst>
              <a:ext uri="{FF2B5EF4-FFF2-40B4-BE49-F238E27FC236}">
                <a16:creationId xmlns:a16="http://schemas.microsoft.com/office/drawing/2014/main" id="{9AB99603-FFFE-74E4-08AE-06E8FE1C61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943" y="1693466"/>
            <a:ext cx="8795299" cy="492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173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DF00-52BA-DB0F-6C54-23FFBC3FB04C}"/>
              </a:ext>
            </a:extLst>
          </p:cNvPr>
          <p:cNvSpPr>
            <a:spLocks noGrp="1"/>
          </p:cNvSpPr>
          <p:nvPr>
            <p:ph type="title"/>
          </p:nvPr>
        </p:nvSpPr>
        <p:spPr/>
        <p:txBody>
          <a:bodyPr/>
          <a:lstStyle/>
          <a:p>
            <a:r>
              <a:rPr lang="en-GB" dirty="0"/>
              <a:t>Facts and Figures </a:t>
            </a:r>
          </a:p>
        </p:txBody>
      </p:sp>
      <p:sp>
        <p:nvSpPr>
          <p:cNvPr id="4" name="TextBox 3">
            <a:extLst>
              <a:ext uri="{FF2B5EF4-FFF2-40B4-BE49-F238E27FC236}">
                <a16:creationId xmlns:a16="http://schemas.microsoft.com/office/drawing/2014/main" id="{612D0CAD-22DE-49ED-3B9F-2FB1B6A7E3D0}"/>
              </a:ext>
            </a:extLst>
          </p:cNvPr>
          <p:cNvSpPr txBox="1"/>
          <p:nvPr/>
        </p:nvSpPr>
        <p:spPr>
          <a:xfrm>
            <a:off x="688284" y="1183910"/>
            <a:ext cx="9370115" cy="1200329"/>
          </a:xfrm>
          <a:prstGeom prst="rect">
            <a:avLst/>
          </a:prstGeom>
          <a:noFill/>
        </p:spPr>
        <p:txBody>
          <a:bodyPr wrap="square">
            <a:spAutoFit/>
          </a:bodyPr>
          <a:lstStyle/>
          <a:p>
            <a:r>
              <a:rPr lang="en-GB" b="0" i="1" dirty="0">
                <a:solidFill>
                  <a:srgbClr val="212121"/>
                </a:solidFill>
                <a:effectLst/>
              </a:rPr>
              <a:t>‘Given that an estimated 5–10% of the worldwide population is said to have dyslexia, it is of great importance that teachers have an accurate understanding of what dyslexia is and how it effects their students.’</a:t>
            </a:r>
          </a:p>
          <a:p>
            <a:pPr algn="r"/>
            <a:r>
              <a:rPr lang="en-GB" b="0" i="0" dirty="0">
                <a:solidFill>
                  <a:srgbClr val="212121"/>
                </a:solidFill>
                <a:effectLst/>
              </a:rPr>
              <a:t> (</a:t>
            </a:r>
            <a:r>
              <a:rPr lang="en-GB" b="0" i="0" dirty="0">
                <a:solidFill>
                  <a:srgbClr val="2C3E50"/>
                </a:solidFill>
                <a:effectLst/>
                <a:latin typeface="Roboto" panose="02000000000000000000" pitchFamily="2" charset="0"/>
              </a:rPr>
              <a:t>Knight, 2018)</a:t>
            </a:r>
            <a:endParaRPr lang="en-GB" dirty="0"/>
          </a:p>
        </p:txBody>
      </p:sp>
      <p:sp>
        <p:nvSpPr>
          <p:cNvPr id="5" name="TextBox 4">
            <a:extLst>
              <a:ext uri="{FF2B5EF4-FFF2-40B4-BE49-F238E27FC236}">
                <a16:creationId xmlns:a16="http://schemas.microsoft.com/office/drawing/2014/main" id="{AC406653-1B19-883F-E4C8-9D211C8AD7C7}"/>
              </a:ext>
            </a:extLst>
          </p:cNvPr>
          <p:cNvSpPr txBox="1"/>
          <p:nvPr/>
        </p:nvSpPr>
        <p:spPr>
          <a:xfrm>
            <a:off x="487017" y="2865111"/>
            <a:ext cx="9571382" cy="1477328"/>
          </a:xfrm>
          <a:prstGeom prst="rect">
            <a:avLst/>
          </a:prstGeom>
          <a:noFill/>
        </p:spPr>
        <p:txBody>
          <a:bodyPr wrap="square" rtlCol="0">
            <a:spAutoFit/>
          </a:bodyPr>
          <a:lstStyle/>
          <a:p>
            <a:r>
              <a:rPr lang="en-GB" dirty="0"/>
              <a:t>There is significant disagreement over the definition of Dyslexia and the Welsh Government conducted a report on 11 different definitions put forward by different organisations to find that only element that was consistent was linked to having difficulties with literacy. </a:t>
            </a:r>
          </a:p>
          <a:p>
            <a:endParaRPr lang="en-GB" dirty="0"/>
          </a:p>
          <a:p>
            <a:pPr algn="r"/>
            <a:r>
              <a:rPr lang="en-GB" dirty="0"/>
              <a:t>(</a:t>
            </a:r>
            <a:r>
              <a:rPr lang="en-GB" dirty="0" err="1"/>
              <a:t>Caravolas</a:t>
            </a:r>
            <a:r>
              <a:rPr lang="en-GB" dirty="0"/>
              <a:t>, </a:t>
            </a:r>
            <a:r>
              <a:rPr lang="en-GB" i="1" dirty="0"/>
              <a:t>et al </a:t>
            </a:r>
            <a:r>
              <a:rPr lang="en-GB" dirty="0"/>
              <a:t>2012).</a:t>
            </a:r>
          </a:p>
        </p:txBody>
      </p:sp>
      <p:sp>
        <p:nvSpPr>
          <p:cNvPr id="7" name="TextBox 6">
            <a:extLst>
              <a:ext uri="{FF2B5EF4-FFF2-40B4-BE49-F238E27FC236}">
                <a16:creationId xmlns:a16="http://schemas.microsoft.com/office/drawing/2014/main" id="{8BDDB503-1647-FBC3-14BC-4694B1B35021}"/>
              </a:ext>
            </a:extLst>
          </p:cNvPr>
          <p:cNvSpPr txBox="1"/>
          <p:nvPr/>
        </p:nvSpPr>
        <p:spPr>
          <a:xfrm>
            <a:off x="688284" y="5027759"/>
            <a:ext cx="9489386" cy="646331"/>
          </a:xfrm>
          <a:prstGeom prst="rect">
            <a:avLst/>
          </a:prstGeom>
          <a:noFill/>
        </p:spPr>
        <p:txBody>
          <a:bodyPr wrap="square">
            <a:spAutoFit/>
          </a:bodyPr>
          <a:lstStyle/>
          <a:p>
            <a:r>
              <a:rPr lang="en-GB" b="0" i="0" dirty="0">
                <a:solidFill>
                  <a:srgbClr val="212121"/>
                </a:solidFill>
                <a:effectLst/>
              </a:rPr>
              <a:t>‘</a:t>
            </a:r>
            <a:r>
              <a:rPr lang="en-GB" dirty="0">
                <a:solidFill>
                  <a:srgbClr val="212121"/>
                </a:solidFill>
              </a:rPr>
              <a:t>Dy</a:t>
            </a:r>
            <a:r>
              <a:rPr lang="en-GB" b="0" i="0" dirty="0">
                <a:solidFill>
                  <a:srgbClr val="212121"/>
                </a:solidFill>
                <a:effectLst/>
              </a:rPr>
              <a:t>slexia is seen as part of a “continuum of special needs”.</a:t>
            </a:r>
          </a:p>
          <a:p>
            <a:pPr algn="r"/>
            <a:r>
              <a:rPr lang="en-GB" b="0" i="0" dirty="0">
                <a:solidFill>
                  <a:srgbClr val="212121"/>
                </a:solidFill>
                <a:effectLst/>
              </a:rPr>
              <a:t> (Riddick, 2001)</a:t>
            </a:r>
            <a:endParaRPr lang="en-GB" dirty="0"/>
          </a:p>
        </p:txBody>
      </p:sp>
    </p:spTree>
    <p:extLst>
      <p:ext uri="{BB962C8B-B14F-4D97-AF65-F5344CB8AC3E}">
        <p14:creationId xmlns:p14="http://schemas.microsoft.com/office/powerpoint/2010/main" val="3286805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p:cTn id="25"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4">
                                            <p:txEl>
                                              <p:pRg st="0" end="0"/>
                                            </p:txEl>
                                          </p:spTgt>
                                        </p:tgtEl>
                                      </p:cBhvr>
                                    </p:animEffect>
                                  </p:childTnLst>
                                </p:cTn>
                              </p:par>
                              <p:par>
                                <p:cTn id="28" presetID="53" presetClass="entr" presetSubtype="16" fill="hold" nodeType="with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 calcmode="lin" valueType="num">
                                      <p:cBhvr>
                                        <p:cTn id="30"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1"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wipe(down)">
                                      <p:cBhvr>
                                        <p:cTn id="37" dur="500"/>
                                        <p:tgtEl>
                                          <p:spTgt spid="5">
                                            <p:txEl>
                                              <p:pRg st="0" end="0"/>
                                            </p:txEl>
                                          </p:spTgt>
                                        </p:tgtEl>
                                      </p:cBhvr>
                                    </p:animEffect>
                                  </p:childTnLst>
                                </p:cTn>
                              </p:par>
                              <p:par>
                                <p:cTn id="38" presetID="22" presetClass="entr" presetSubtype="4" fill="hold" nodeType="withEffect">
                                  <p:stCondLst>
                                    <p:cond delay="0"/>
                                  </p:stCondLst>
                                  <p:childTnLst>
                                    <p:set>
                                      <p:cBhvr>
                                        <p:cTn id="39" dur="1" fill="hold">
                                          <p:stCondLst>
                                            <p:cond delay="0"/>
                                          </p:stCondLst>
                                        </p:cTn>
                                        <p:tgtEl>
                                          <p:spTgt spid="5">
                                            <p:txEl>
                                              <p:pRg st="2" end="2"/>
                                            </p:txEl>
                                          </p:spTgt>
                                        </p:tgtEl>
                                        <p:attrNameLst>
                                          <p:attrName>style.visibility</p:attrName>
                                        </p:attrNameLst>
                                      </p:cBhvr>
                                      <p:to>
                                        <p:strVal val="visible"/>
                                      </p:to>
                                    </p:set>
                                    <p:animEffect transition="in" filter="wipe(down)">
                                      <p:cBhvr>
                                        <p:cTn id="40" dur="500"/>
                                        <p:tgtEl>
                                          <p:spTgt spid="5">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6" presetClass="entr" presetSubtype="0" fill="hold" nodeType="clickEffect">
                                  <p:stCondLst>
                                    <p:cond delay="0"/>
                                  </p:stCondLst>
                                  <p:childTnLst>
                                    <p:set>
                                      <p:cBhvr>
                                        <p:cTn id="44" dur="1" fill="hold">
                                          <p:stCondLst>
                                            <p:cond delay="0"/>
                                          </p:stCondLst>
                                        </p:cTn>
                                        <p:tgtEl>
                                          <p:spTgt spid="7">
                                            <p:txEl>
                                              <p:pRg st="0" end="0"/>
                                            </p:txEl>
                                          </p:spTgt>
                                        </p:tgtEl>
                                        <p:attrNameLst>
                                          <p:attrName>style.visibility</p:attrName>
                                        </p:attrNameLst>
                                      </p:cBhvr>
                                      <p:to>
                                        <p:strVal val="visible"/>
                                      </p:to>
                                    </p:set>
                                    <p:animEffect transition="in" filter="wipe(down)">
                                      <p:cBhvr>
                                        <p:cTn id="45" dur="580">
                                          <p:stCondLst>
                                            <p:cond delay="0"/>
                                          </p:stCondLst>
                                        </p:cTn>
                                        <p:tgtEl>
                                          <p:spTgt spid="7">
                                            <p:txEl>
                                              <p:pRg st="0" end="0"/>
                                            </p:txEl>
                                          </p:spTgt>
                                        </p:tgtEl>
                                      </p:cBhvr>
                                    </p:animEffect>
                                    <p:anim calcmode="lin" valueType="num">
                                      <p:cBhvr>
                                        <p:cTn id="4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51" dur="26">
                                          <p:stCondLst>
                                            <p:cond delay="650"/>
                                          </p:stCondLst>
                                        </p:cTn>
                                        <p:tgtEl>
                                          <p:spTgt spid="7">
                                            <p:txEl>
                                              <p:pRg st="0" end="0"/>
                                            </p:txEl>
                                          </p:spTgt>
                                        </p:tgtEl>
                                      </p:cBhvr>
                                      <p:to x="100000" y="60000"/>
                                    </p:animScale>
                                    <p:animScale>
                                      <p:cBhvr>
                                        <p:cTn id="52" dur="166" decel="50000">
                                          <p:stCondLst>
                                            <p:cond delay="676"/>
                                          </p:stCondLst>
                                        </p:cTn>
                                        <p:tgtEl>
                                          <p:spTgt spid="7">
                                            <p:txEl>
                                              <p:pRg st="0" end="0"/>
                                            </p:txEl>
                                          </p:spTgt>
                                        </p:tgtEl>
                                      </p:cBhvr>
                                      <p:to x="100000" y="100000"/>
                                    </p:animScale>
                                    <p:animScale>
                                      <p:cBhvr>
                                        <p:cTn id="53" dur="26">
                                          <p:stCondLst>
                                            <p:cond delay="1312"/>
                                          </p:stCondLst>
                                        </p:cTn>
                                        <p:tgtEl>
                                          <p:spTgt spid="7">
                                            <p:txEl>
                                              <p:pRg st="0" end="0"/>
                                            </p:txEl>
                                          </p:spTgt>
                                        </p:tgtEl>
                                      </p:cBhvr>
                                      <p:to x="100000" y="80000"/>
                                    </p:animScale>
                                    <p:animScale>
                                      <p:cBhvr>
                                        <p:cTn id="54" dur="166" decel="50000">
                                          <p:stCondLst>
                                            <p:cond delay="1338"/>
                                          </p:stCondLst>
                                        </p:cTn>
                                        <p:tgtEl>
                                          <p:spTgt spid="7">
                                            <p:txEl>
                                              <p:pRg st="0" end="0"/>
                                            </p:txEl>
                                          </p:spTgt>
                                        </p:tgtEl>
                                      </p:cBhvr>
                                      <p:to x="100000" y="100000"/>
                                    </p:animScale>
                                    <p:animScale>
                                      <p:cBhvr>
                                        <p:cTn id="55" dur="26">
                                          <p:stCondLst>
                                            <p:cond delay="1642"/>
                                          </p:stCondLst>
                                        </p:cTn>
                                        <p:tgtEl>
                                          <p:spTgt spid="7">
                                            <p:txEl>
                                              <p:pRg st="0" end="0"/>
                                            </p:txEl>
                                          </p:spTgt>
                                        </p:tgtEl>
                                      </p:cBhvr>
                                      <p:to x="100000" y="90000"/>
                                    </p:animScale>
                                    <p:animScale>
                                      <p:cBhvr>
                                        <p:cTn id="56" dur="166" decel="50000">
                                          <p:stCondLst>
                                            <p:cond delay="1668"/>
                                          </p:stCondLst>
                                        </p:cTn>
                                        <p:tgtEl>
                                          <p:spTgt spid="7">
                                            <p:txEl>
                                              <p:pRg st="0" end="0"/>
                                            </p:txEl>
                                          </p:spTgt>
                                        </p:tgtEl>
                                      </p:cBhvr>
                                      <p:to x="100000" y="100000"/>
                                    </p:animScale>
                                    <p:animScale>
                                      <p:cBhvr>
                                        <p:cTn id="57" dur="26">
                                          <p:stCondLst>
                                            <p:cond delay="1808"/>
                                          </p:stCondLst>
                                        </p:cTn>
                                        <p:tgtEl>
                                          <p:spTgt spid="7">
                                            <p:txEl>
                                              <p:pRg st="0" end="0"/>
                                            </p:txEl>
                                          </p:spTgt>
                                        </p:tgtEl>
                                      </p:cBhvr>
                                      <p:to x="100000" y="95000"/>
                                    </p:animScale>
                                    <p:animScale>
                                      <p:cBhvr>
                                        <p:cTn id="58" dur="166" decel="50000">
                                          <p:stCondLst>
                                            <p:cond delay="1834"/>
                                          </p:stCondLst>
                                        </p:cTn>
                                        <p:tgtEl>
                                          <p:spTgt spid="7">
                                            <p:txEl>
                                              <p:pRg st="0" end="0"/>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7">
                                            <p:txEl>
                                              <p:pRg st="1" end="1"/>
                                            </p:txEl>
                                          </p:spTgt>
                                        </p:tgtEl>
                                        <p:attrNameLst>
                                          <p:attrName>style.visibility</p:attrName>
                                        </p:attrNameLst>
                                      </p:cBhvr>
                                      <p:to>
                                        <p:strVal val="visible"/>
                                      </p:to>
                                    </p:set>
                                    <p:animEffect transition="in" filter="wipe(down)">
                                      <p:cBhvr>
                                        <p:cTn id="61" dur="580">
                                          <p:stCondLst>
                                            <p:cond delay="0"/>
                                          </p:stCondLst>
                                        </p:cTn>
                                        <p:tgtEl>
                                          <p:spTgt spid="7">
                                            <p:txEl>
                                              <p:pRg st="1" end="1"/>
                                            </p:txEl>
                                          </p:spTgt>
                                        </p:tgtEl>
                                      </p:cBhvr>
                                    </p:animEffect>
                                    <p:anim calcmode="lin" valueType="num">
                                      <p:cBhvr>
                                        <p:cTn id="62"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xEl>
                                              <p:pRg st="1" end="1"/>
                                            </p:txEl>
                                          </p:spTgt>
                                        </p:tgtEl>
                                      </p:cBhvr>
                                      <p:to x="100000" y="60000"/>
                                    </p:animScale>
                                    <p:animScale>
                                      <p:cBhvr>
                                        <p:cTn id="68" dur="166" decel="50000">
                                          <p:stCondLst>
                                            <p:cond delay="676"/>
                                          </p:stCondLst>
                                        </p:cTn>
                                        <p:tgtEl>
                                          <p:spTgt spid="7">
                                            <p:txEl>
                                              <p:pRg st="1" end="1"/>
                                            </p:txEl>
                                          </p:spTgt>
                                        </p:tgtEl>
                                      </p:cBhvr>
                                      <p:to x="100000" y="100000"/>
                                    </p:animScale>
                                    <p:animScale>
                                      <p:cBhvr>
                                        <p:cTn id="69" dur="26">
                                          <p:stCondLst>
                                            <p:cond delay="1312"/>
                                          </p:stCondLst>
                                        </p:cTn>
                                        <p:tgtEl>
                                          <p:spTgt spid="7">
                                            <p:txEl>
                                              <p:pRg st="1" end="1"/>
                                            </p:txEl>
                                          </p:spTgt>
                                        </p:tgtEl>
                                      </p:cBhvr>
                                      <p:to x="100000" y="80000"/>
                                    </p:animScale>
                                    <p:animScale>
                                      <p:cBhvr>
                                        <p:cTn id="70" dur="166" decel="50000">
                                          <p:stCondLst>
                                            <p:cond delay="1338"/>
                                          </p:stCondLst>
                                        </p:cTn>
                                        <p:tgtEl>
                                          <p:spTgt spid="7">
                                            <p:txEl>
                                              <p:pRg st="1" end="1"/>
                                            </p:txEl>
                                          </p:spTgt>
                                        </p:tgtEl>
                                      </p:cBhvr>
                                      <p:to x="100000" y="100000"/>
                                    </p:animScale>
                                    <p:animScale>
                                      <p:cBhvr>
                                        <p:cTn id="71" dur="26">
                                          <p:stCondLst>
                                            <p:cond delay="1642"/>
                                          </p:stCondLst>
                                        </p:cTn>
                                        <p:tgtEl>
                                          <p:spTgt spid="7">
                                            <p:txEl>
                                              <p:pRg st="1" end="1"/>
                                            </p:txEl>
                                          </p:spTgt>
                                        </p:tgtEl>
                                      </p:cBhvr>
                                      <p:to x="100000" y="90000"/>
                                    </p:animScale>
                                    <p:animScale>
                                      <p:cBhvr>
                                        <p:cTn id="72" dur="166" decel="50000">
                                          <p:stCondLst>
                                            <p:cond delay="1668"/>
                                          </p:stCondLst>
                                        </p:cTn>
                                        <p:tgtEl>
                                          <p:spTgt spid="7">
                                            <p:txEl>
                                              <p:pRg st="1" end="1"/>
                                            </p:txEl>
                                          </p:spTgt>
                                        </p:tgtEl>
                                      </p:cBhvr>
                                      <p:to x="100000" y="100000"/>
                                    </p:animScale>
                                    <p:animScale>
                                      <p:cBhvr>
                                        <p:cTn id="73" dur="26">
                                          <p:stCondLst>
                                            <p:cond delay="1808"/>
                                          </p:stCondLst>
                                        </p:cTn>
                                        <p:tgtEl>
                                          <p:spTgt spid="7">
                                            <p:txEl>
                                              <p:pRg st="1" end="1"/>
                                            </p:txEl>
                                          </p:spTgt>
                                        </p:tgtEl>
                                      </p:cBhvr>
                                      <p:to x="100000" y="95000"/>
                                    </p:animScale>
                                    <p:animScale>
                                      <p:cBhvr>
                                        <p:cTn id="74" dur="166" decel="50000">
                                          <p:stCondLst>
                                            <p:cond delay="1834"/>
                                          </p:stCondLst>
                                        </p:cTn>
                                        <p:tgtEl>
                                          <p:spTgt spid="7">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BBA07-F16A-7FA4-A46D-717AA03C03EA}"/>
              </a:ext>
            </a:extLst>
          </p:cNvPr>
          <p:cNvSpPr>
            <a:spLocks noGrp="1"/>
          </p:cNvSpPr>
          <p:nvPr>
            <p:ph type="title"/>
          </p:nvPr>
        </p:nvSpPr>
        <p:spPr/>
        <p:txBody>
          <a:bodyPr/>
          <a:lstStyle/>
          <a:p>
            <a:r>
              <a:rPr lang="en-GB" dirty="0"/>
              <a:t>Definition </a:t>
            </a:r>
          </a:p>
        </p:txBody>
      </p:sp>
      <p:sp>
        <p:nvSpPr>
          <p:cNvPr id="4" name="TextBox 3">
            <a:extLst>
              <a:ext uri="{FF2B5EF4-FFF2-40B4-BE49-F238E27FC236}">
                <a16:creationId xmlns:a16="http://schemas.microsoft.com/office/drawing/2014/main" id="{8D46F841-C832-4CF5-6FF5-307A5AA7D6F2}"/>
              </a:ext>
            </a:extLst>
          </p:cNvPr>
          <p:cNvSpPr txBox="1"/>
          <p:nvPr/>
        </p:nvSpPr>
        <p:spPr>
          <a:xfrm>
            <a:off x="387626" y="974035"/>
            <a:ext cx="8773767" cy="6186309"/>
          </a:xfrm>
          <a:prstGeom prst="rect">
            <a:avLst/>
          </a:prstGeom>
          <a:noFill/>
        </p:spPr>
        <p:txBody>
          <a:bodyPr wrap="square">
            <a:spAutoFit/>
          </a:bodyPr>
          <a:lstStyle/>
          <a:p>
            <a:pPr algn="l" fontAlgn="base"/>
            <a:r>
              <a:rPr lang="en-GB" b="0" i="0" dirty="0">
                <a:effectLst/>
                <a:latin typeface="LDN Kono BDA"/>
              </a:rPr>
              <a:t>The BDA has adopted the Rose (2009) definition of dyslexia:</a:t>
            </a:r>
            <a:br>
              <a:rPr lang="en-GB" b="0" i="0" dirty="0">
                <a:effectLst/>
                <a:latin typeface="LDN Kono BDA"/>
              </a:rPr>
            </a:br>
            <a:endParaRPr lang="en-GB" b="0" i="0" dirty="0">
              <a:effectLst/>
              <a:latin typeface="LDN Kono BDA"/>
            </a:endParaRPr>
          </a:p>
          <a:p>
            <a:pPr algn="l" fontAlgn="base"/>
            <a:r>
              <a:rPr lang="en-GB" b="0" i="0" dirty="0">
                <a:effectLst/>
                <a:latin typeface="LDN Kono BDA"/>
              </a:rPr>
              <a:t>‘Dyslexia is a learning difficulty that primarily affects the skills involved in accurate and fluent word reading and spelling. </a:t>
            </a:r>
            <a:endParaRPr lang="en-GB" dirty="0">
              <a:latin typeface="LDN Kono BDA"/>
            </a:endParaRPr>
          </a:p>
          <a:p>
            <a:pPr algn="l" fontAlgn="base"/>
            <a:endParaRPr lang="en-GB" b="0" i="0" dirty="0">
              <a:effectLst/>
              <a:latin typeface="LDN Kono BDA"/>
            </a:endParaRPr>
          </a:p>
          <a:p>
            <a:pPr algn="l" fontAlgn="base"/>
            <a:r>
              <a:rPr lang="en-GB" b="0" i="0" dirty="0">
                <a:effectLst/>
                <a:latin typeface="LDN Kono BDA"/>
              </a:rPr>
              <a:t>Characteristic features of dyslexia are difficulties in phonological awareness, verbal memory and verbal processing speed. </a:t>
            </a:r>
          </a:p>
          <a:p>
            <a:pPr algn="l" fontAlgn="base"/>
            <a:endParaRPr lang="en-GB" dirty="0">
              <a:latin typeface="LDN Kono BDA"/>
            </a:endParaRPr>
          </a:p>
          <a:p>
            <a:pPr algn="l" fontAlgn="base"/>
            <a:r>
              <a:rPr lang="en-GB" b="0" i="0" dirty="0">
                <a:effectLst/>
                <a:latin typeface="LDN Kono BDA"/>
              </a:rPr>
              <a:t>Dyslexia occurs across the range of intellectual abilities. It is best thought of as a continuum, not a distinct category, and there are no clear cut-off points. </a:t>
            </a:r>
          </a:p>
          <a:p>
            <a:pPr algn="l" fontAlgn="base"/>
            <a:endParaRPr lang="en-GB" b="0" i="0" dirty="0">
              <a:effectLst/>
              <a:latin typeface="LDN Kono BDA"/>
            </a:endParaRPr>
          </a:p>
          <a:p>
            <a:pPr algn="l" fontAlgn="base"/>
            <a:r>
              <a:rPr lang="en-GB" b="0" i="0" dirty="0">
                <a:effectLst/>
                <a:latin typeface="LDN Kono BDA"/>
              </a:rPr>
              <a:t>Co-occurring difficulties may be seen in aspects of language, motor co-ordination, mental calculation, concentration and personal organisation, but these are not, by themselves, markers of dyslexia.</a:t>
            </a:r>
          </a:p>
          <a:p>
            <a:pPr algn="l" fontAlgn="base"/>
            <a:endParaRPr lang="en-GB" dirty="0">
              <a:latin typeface="LDN Kono BDA"/>
            </a:endParaRPr>
          </a:p>
          <a:p>
            <a:pPr algn="l" fontAlgn="base"/>
            <a:r>
              <a:rPr lang="en-GB" b="0" i="0" dirty="0">
                <a:effectLst/>
                <a:latin typeface="LDN Kono BDA"/>
              </a:rPr>
              <a:t> A good indication of the severity and persistence of dyslexic difficulties can be gained by examining how the individual responds or has responded to well-founded intervention.</a:t>
            </a:r>
          </a:p>
          <a:p>
            <a:pPr algn="l" fontAlgn="base"/>
            <a:endParaRPr lang="en-GB" b="0" i="0" dirty="0">
              <a:effectLst/>
              <a:latin typeface="LDN Kono BDA"/>
            </a:endParaRPr>
          </a:p>
          <a:p>
            <a:pPr algn="l" fontAlgn="base"/>
            <a:br>
              <a:rPr lang="en-GB" b="0" i="0" dirty="0">
                <a:effectLst/>
                <a:latin typeface="LDN Kono BDA"/>
              </a:rPr>
            </a:br>
            <a:endParaRPr lang="en-GB" b="0" i="0" dirty="0">
              <a:effectLst/>
              <a:latin typeface="LDN Kono BDA"/>
            </a:endParaRPr>
          </a:p>
          <a:p>
            <a:pPr algn="r" fontAlgn="base"/>
            <a:r>
              <a:rPr lang="en-GB" dirty="0"/>
              <a:t>(British Dyslexia Association, 2010)</a:t>
            </a:r>
          </a:p>
          <a:p>
            <a:pPr algn="r" fontAlgn="base"/>
            <a:r>
              <a:rPr lang="en-GB" b="0" i="0" dirty="0">
                <a:effectLst/>
                <a:latin typeface="LDN Kono BDA"/>
              </a:rPr>
              <a:t> </a:t>
            </a:r>
          </a:p>
        </p:txBody>
      </p:sp>
      <p:pic>
        <p:nvPicPr>
          <p:cNvPr id="3074" name="Picture 2" descr="Donations - British Dyslexia Association">
            <a:extLst>
              <a:ext uri="{FF2B5EF4-FFF2-40B4-BE49-F238E27FC236}">
                <a16:creationId xmlns:a16="http://schemas.microsoft.com/office/drawing/2014/main" id="{A00EDA5B-9643-4C6E-FF12-C22961BA8D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8601" y="118263"/>
            <a:ext cx="2889358" cy="1718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12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wipe(down)">
                                      <p:cBhvr>
                                        <p:cTn id="14" dur="580">
                                          <p:stCondLst>
                                            <p:cond delay="0"/>
                                          </p:stCondLst>
                                        </p:cTn>
                                        <p:tgtEl>
                                          <p:spTgt spid="4">
                                            <p:txEl>
                                              <p:pRg st="0" end="0"/>
                                            </p:txEl>
                                          </p:spTgt>
                                        </p:tgtEl>
                                      </p:cBhvr>
                                    </p:animEffect>
                                    <p:anim calcmode="lin" valueType="num">
                                      <p:cBhvr>
                                        <p:cTn id="15"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xEl>
                                              <p:pRg st="0" end="0"/>
                                            </p:txEl>
                                          </p:spTgt>
                                        </p:tgtEl>
                                      </p:cBhvr>
                                      <p:to x="100000" y="60000"/>
                                    </p:animScale>
                                    <p:animScale>
                                      <p:cBhvr>
                                        <p:cTn id="21" dur="166" decel="50000">
                                          <p:stCondLst>
                                            <p:cond delay="676"/>
                                          </p:stCondLst>
                                        </p:cTn>
                                        <p:tgtEl>
                                          <p:spTgt spid="4">
                                            <p:txEl>
                                              <p:pRg st="0" end="0"/>
                                            </p:txEl>
                                          </p:spTgt>
                                        </p:tgtEl>
                                      </p:cBhvr>
                                      <p:to x="100000" y="100000"/>
                                    </p:animScale>
                                    <p:animScale>
                                      <p:cBhvr>
                                        <p:cTn id="22" dur="26">
                                          <p:stCondLst>
                                            <p:cond delay="1312"/>
                                          </p:stCondLst>
                                        </p:cTn>
                                        <p:tgtEl>
                                          <p:spTgt spid="4">
                                            <p:txEl>
                                              <p:pRg st="0" end="0"/>
                                            </p:txEl>
                                          </p:spTgt>
                                        </p:tgtEl>
                                      </p:cBhvr>
                                      <p:to x="100000" y="80000"/>
                                    </p:animScale>
                                    <p:animScale>
                                      <p:cBhvr>
                                        <p:cTn id="23" dur="166" decel="50000">
                                          <p:stCondLst>
                                            <p:cond delay="1338"/>
                                          </p:stCondLst>
                                        </p:cTn>
                                        <p:tgtEl>
                                          <p:spTgt spid="4">
                                            <p:txEl>
                                              <p:pRg st="0" end="0"/>
                                            </p:txEl>
                                          </p:spTgt>
                                        </p:tgtEl>
                                      </p:cBhvr>
                                      <p:to x="100000" y="100000"/>
                                    </p:animScale>
                                    <p:animScale>
                                      <p:cBhvr>
                                        <p:cTn id="24" dur="26">
                                          <p:stCondLst>
                                            <p:cond delay="1642"/>
                                          </p:stCondLst>
                                        </p:cTn>
                                        <p:tgtEl>
                                          <p:spTgt spid="4">
                                            <p:txEl>
                                              <p:pRg st="0" end="0"/>
                                            </p:txEl>
                                          </p:spTgt>
                                        </p:tgtEl>
                                      </p:cBhvr>
                                      <p:to x="100000" y="90000"/>
                                    </p:animScale>
                                    <p:animScale>
                                      <p:cBhvr>
                                        <p:cTn id="25" dur="166" decel="50000">
                                          <p:stCondLst>
                                            <p:cond delay="1668"/>
                                          </p:stCondLst>
                                        </p:cTn>
                                        <p:tgtEl>
                                          <p:spTgt spid="4">
                                            <p:txEl>
                                              <p:pRg st="0" end="0"/>
                                            </p:txEl>
                                          </p:spTgt>
                                        </p:tgtEl>
                                      </p:cBhvr>
                                      <p:to x="100000" y="100000"/>
                                    </p:animScale>
                                    <p:animScale>
                                      <p:cBhvr>
                                        <p:cTn id="26" dur="26">
                                          <p:stCondLst>
                                            <p:cond delay="1808"/>
                                          </p:stCondLst>
                                        </p:cTn>
                                        <p:tgtEl>
                                          <p:spTgt spid="4">
                                            <p:txEl>
                                              <p:pRg st="0" end="0"/>
                                            </p:txEl>
                                          </p:spTgt>
                                        </p:tgtEl>
                                      </p:cBhvr>
                                      <p:to x="100000" y="95000"/>
                                    </p:animScale>
                                    <p:animScale>
                                      <p:cBhvr>
                                        <p:cTn id="27" dur="166" decel="50000">
                                          <p:stCondLst>
                                            <p:cond delay="1834"/>
                                          </p:stCondLst>
                                        </p:cTn>
                                        <p:tgtEl>
                                          <p:spTgt spid="4">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074"/>
                                        </p:tgtEl>
                                        <p:attrNameLst>
                                          <p:attrName>style.visibility</p:attrName>
                                        </p:attrNameLst>
                                      </p:cBhvr>
                                      <p:to>
                                        <p:strVal val="visible"/>
                                      </p:to>
                                    </p:set>
                                    <p:animEffect transition="in" filter="barn(inVertical)">
                                      <p:cBhvr>
                                        <p:cTn id="32" dur="500"/>
                                        <p:tgtEl>
                                          <p:spTgt spid="3074"/>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p:cTn id="37"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8"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39" dur="500"/>
                                        <p:tgtEl>
                                          <p:spTgt spid="4">
                                            <p:txEl>
                                              <p:pRg st="1" end="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 calcmode="lin" valueType="num">
                                      <p:cBhvr additive="base">
                                        <p:cTn id="4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 calcmode="lin" valueType="num">
                                      <p:cBhvr>
                                        <p:cTn id="50" dur="1000" fill="hold"/>
                                        <p:tgtEl>
                                          <p:spTgt spid="4">
                                            <p:txEl>
                                              <p:pRg st="5" end="5"/>
                                            </p:txEl>
                                          </p:spTgt>
                                        </p:tgtEl>
                                        <p:attrNameLst>
                                          <p:attrName>ppt_w</p:attrName>
                                        </p:attrNameLst>
                                      </p:cBhvr>
                                      <p:tavLst>
                                        <p:tav tm="0">
                                          <p:val>
                                            <p:fltVal val="0"/>
                                          </p:val>
                                        </p:tav>
                                        <p:tav tm="100000">
                                          <p:val>
                                            <p:strVal val="#ppt_w"/>
                                          </p:val>
                                        </p:tav>
                                      </p:tavLst>
                                    </p:anim>
                                    <p:anim calcmode="lin" valueType="num">
                                      <p:cBhvr>
                                        <p:cTn id="51" dur="1000" fill="hold"/>
                                        <p:tgtEl>
                                          <p:spTgt spid="4">
                                            <p:txEl>
                                              <p:pRg st="5" end="5"/>
                                            </p:txEl>
                                          </p:spTgt>
                                        </p:tgtEl>
                                        <p:attrNameLst>
                                          <p:attrName>ppt_h</p:attrName>
                                        </p:attrNameLst>
                                      </p:cBhvr>
                                      <p:tavLst>
                                        <p:tav tm="0">
                                          <p:val>
                                            <p:fltVal val="0"/>
                                          </p:val>
                                        </p:tav>
                                        <p:tav tm="100000">
                                          <p:val>
                                            <p:strVal val="#ppt_h"/>
                                          </p:val>
                                        </p:tav>
                                      </p:tavLst>
                                    </p:anim>
                                    <p:anim calcmode="lin" valueType="num">
                                      <p:cBhvr>
                                        <p:cTn id="52" dur="1000" fill="hold"/>
                                        <p:tgtEl>
                                          <p:spTgt spid="4">
                                            <p:txEl>
                                              <p:pRg st="5" end="5"/>
                                            </p:txEl>
                                          </p:spTgt>
                                        </p:tgtEl>
                                        <p:attrNameLst>
                                          <p:attrName>style.rotation</p:attrName>
                                        </p:attrNameLst>
                                      </p:cBhvr>
                                      <p:tavLst>
                                        <p:tav tm="0">
                                          <p:val>
                                            <p:fltVal val="90"/>
                                          </p:val>
                                        </p:tav>
                                        <p:tav tm="100000">
                                          <p:val>
                                            <p:fltVal val="0"/>
                                          </p:val>
                                        </p:tav>
                                      </p:tavLst>
                                    </p:anim>
                                    <p:animEffect transition="in" filter="fade">
                                      <p:cBhvr>
                                        <p:cTn id="53" dur="1000"/>
                                        <p:tgtEl>
                                          <p:spTgt spid="4">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nodeType="clickEffect">
                                  <p:stCondLst>
                                    <p:cond delay="0"/>
                                  </p:stCondLst>
                                  <p:childTnLst>
                                    <p:set>
                                      <p:cBhvr>
                                        <p:cTn id="57" dur="1" fill="hold">
                                          <p:stCondLst>
                                            <p:cond delay="0"/>
                                          </p:stCondLst>
                                        </p:cTn>
                                        <p:tgtEl>
                                          <p:spTgt spid="4">
                                            <p:txEl>
                                              <p:pRg st="7" end="7"/>
                                            </p:txEl>
                                          </p:spTgt>
                                        </p:tgtEl>
                                        <p:attrNameLst>
                                          <p:attrName>style.visibility</p:attrName>
                                        </p:attrNameLst>
                                      </p:cBhvr>
                                      <p:to>
                                        <p:strVal val="visible"/>
                                      </p:to>
                                    </p:set>
                                    <p:anim calcmode="lin" valueType="num">
                                      <p:cBhvr additive="base">
                                        <p:cTn id="5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nodeType="clickEffect">
                                  <p:stCondLst>
                                    <p:cond delay="0"/>
                                  </p:stCondLst>
                                  <p:childTnLst>
                                    <p:set>
                                      <p:cBhvr>
                                        <p:cTn id="63" dur="1" fill="hold">
                                          <p:stCondLst>
                                            <p:cond delay="0"/>
                                          </p:stCondLst>
                                        </p:cTn>
                                        <p:tgtEl>
                                          <p:spTgt spid="4">
                                            <p:txEl>
                                              <p:pRg st="9" end="9"/>
                                            </p:txEl>
                                          </p:spTgt>
                                        </p:tgtEl>
                                        <p:attrNameLst>
                                          <p:attrName>style.visibility</p:attrName>
                                        </p:attrNameLst>
                                      </p:cBhvr>
                                      <p:to>
                                        <p:strVal val="visible"/>
                                      </p:to>
                                    </p:set>
                                    <p:animEffect transition="in" filter="barn(inVertical)">
                                      <p:cBhvr>
                                        <p:cTn id="64" dur="500"/>
                                        <p:tgtEl>
                                          <p:spTgt spid="4">
                                            <p:txEl>
                                              <p:pRg st="9" end="9"/>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89E0D-4F90-AA92-2DBD-0677C88B9B3D}"/>
              </a:ext>
            </a:extLst>
          </p:cNvPr>
          <p:cNvSpPr>
            <a:spLocks noGrp="1"/>
          </p:cNvSpPr>
          <p:nvPr>
            <p:ph type="title"/>
          </p:nvPr>
        </p:nvSpPr>
        <p:spPr/>
        <p:txBody>
          <a:bodyPr/>
          <a:lstStyle/>
          <a:p>
            <a:r>
              <a:rPr lang="en-GB" dirty="0"/>
              <a:t>Additional Elements </a:t>
            </a:r>
          </a:p>
        </p:txBody>
      </p:sp>
      <p:sp>
        <p:nvSpPr>
          <p:cNvPr id="4" name="TextBox 3">
            <a:extLst>
              <a:ext uri="{FF2B5EF4-FFF2-40B4-BE49-F238E27FC236}">
                <a16:creationId xmlns:a16="http://schemas.microsoft.com/office/drawing/2014/main" id="{57C54EAC-B23B-568D-AAC4-FDA4326E7DB3}"/>
              </a:ext>
            </a:extLst>
          </p:cNvPr>
          <p:cNvSpPr txBox="1"/>
          <p:nvPr/>
        </p:nvSpPr>
        <p:spPr>
          <a:xfrm>
            <a:off x="536713" y="1073426"/>
            <a:ext cx="8624680" cy="2031325"/>
          </a:xfrm>
          <a:prstGeom prst="rect">
            <a:avLst/>
          </a:prstGeom>
          <a:noFill/>
        </p:spPr>
        <p:txBody>
          <a:bodyPr wrap="square">
            <a:spAutoFit/>
          </a:bodyPr>
          <a:lstStyle/>
          <a:p>
            <a:pPr algn="l" fontAlgn="base"/>
            <a:r>
              <a:rPr lang="en-GB" b="0" i="0" dirty="0">
                <a:effectLst/>
                <a:latin typeface="LDN Kono BDA"/>
              </a:rPr>
              <a:t>‘In addition to these characteristics:</a:t>
            </a:r>
          </a:p>
          <a:p>
            <a:pPr algn="l" fontAlgn="base"/>
            <a:endParaRPr lang="en-GB" b="0" i="0" dirty="0">
              <a:effectLst/>
              <a:latin typeface="LDN Kono BDA"/>
            </a:endParaRPr>
          </a:p>
          <a:p>
            <a:pPr algn="l" fontAlgn="base"/>
            <a:r>
              <a:rPr lang="en-GB" b="0" i="0" dirty="0">
                <a:effectLst/>
                <a:latin typeface="LDN Kono BDA"/>
              </a:rPr>
              <a:t>The British Dyslexia Association (BDA) acknowledges the visual and auditory processing difficulties that some individuals with dyslexia can experience and points out that dyslexic readers can show a combination of abilities and difficulties that affect the learning process. Some also have strengths in other areas, such as design, problem solving, creative skills, interactive skills and oral skills.’</a:t>
            </a:r>
            <a:endParaRPr lang="en-GB" dirty="0"/>
          </a:p>
        </p:txBody>
      </p:sp>
      <p:sp>
        <p:nvSpPr>
          <p:cNvPr id="6" name="TextBox 5">
            <a:extLst>
              <a:ext uri="{FF2B5EF4-FFF2-40B4-BE49-F238E27FC236}">
                <a16:creationId xmlns:a16="http://schemas.microsoft.com/office/drawing/2014/main" id="{25DD6799-4E32-42A7-96CF-C5EE8C2CF4FC}"/>
              </a:ext>
            </a:extLst>
          </p:cNvPr>
          <p:cNvSpPr txBox="1"/>
          <p:nvPr/>
        </p:nvSpPr>
        <p:spPr>
          <a:xfrm>
            <a:off x="2974284" y="3229425"/>
            <a:ext cx="6487767" cy="369332"/>
          </a:xfrm>
          <a:prstGeom prst="rect">
            <a:avLst/>
          </a:prstGeom>
          <a:noFill/>
        </p:spPr>
        <p:txBody>
          <a:bodyPr wrap="square">
            <a:spAutoFit/>
          </a:bodyPr>
          <a:lstStyle>
            <a:defPPr>
              <a:defRPr lang="en-US"/>
            </a:defPPr>
            <a:lvl1pPr algn="r" fontAlgn="base">
              <a:defRPr>
                <a:solidFill>
                  <a:srgbClr val="2C3E50"/>
                </a:solidFill>
                <a:latin typeface="Calibri" panose="020F0502020204030204" pitchFamily="34" charset="0"/>
              </a:defRPr>
            </a:lvl1pPr>
          </a:lstStyle>
          <a:p>
            <a:r>
              <a:rPr lang="en-GB" dirty="0"/>
              <a:t>(British Dyslexia Association, 2010)</a:t>
            </a:r>
          </a:p>
        </p:txBody>
      </p:sp>
      <p:pic>
        <p:nvPicPr>
          <p:cNvPr id="1026" name="Picture 2" descr="Processing Skills - Addvantages Learning Center | South Jersey">
            <a:extLst>
              <a:ext uri="{FF2B5EF4-FFF2-40B4-BE49-F238E27FC236}">
                <a16:creationId xmlns:a16="http://schemas.microsoft.com/office/drawing/2014/main" id="{EDDBDDA5-B07C-5747-4D3D-BACBC7E754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820" y="3429000"/>
            <a:ext cx="3843494" cy="2534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38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80">
                                          <p:stCondLst>
                                            <p:cond delay="0"/>
                                          </p:stCondLst>
                                        </p:cTn>
                                        <p:tgtEl>
                                          <p:spTgt spid="4">
                                            <p:txEl>
                                              <p:pRg st="2" end="2"/>
                                            </p:txEl>
                                          </p:spTgt>
                                        </p:tgtEl>
                                      </p:cBhvr>
                                    </p:animEffect>
                                    <p:anim calcmode="lin" valueType="num">
                                      <p:cBhvr>
                                        <p:cTn id="18"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4">
                                            <p:txEl>
                                              <p:pRg st="2" end="2"/>
                                            </p:txEl>
                                          </p:spTgt>
                                        </p:tgtEl>
                                      </p:cBhvr>
                                      <p:to x="100000" y="60000"/>
                                    </p:animScale>
                                    <p:animScale>
                                      <p:cBhvr>
                                        <p:cTn id="24" dur="166" decel="50000">
                                          <p:stCondLst>
                                            <p:cond delay="676"/>
                                          </p:stCondLst>
                                        </p:cTn>
                                        <p:tgtEl>
                                          <p:spTgt spid="4">
                                            <p:txEl>
                                              <p:pRg st="2" end="2"/>
                                            </p:txEl>
                                          </p:spTgt>
                                        </p:tgtEl>
                                      </p:cBhvr>
                                      <p:to x="100000" y="100000"/>
                                    </p:animScale>
                                    <p:animScale>
                                      <p:cBhvr>
                                        <p:cTn id="25" dur="26">
                                          <p:stCondLst>
                                            <p:cond delay="1312"/>
                                          </p:stCondLst>
                                        </p:cTn>
                                        <p:tgtEl>
                                          <p:spTgt spid="4">
                                            <p:txEl>
                                              <p:pRg st="2" end="2"/>
                                            </p:txEl>
                                          </p:spTgt>
                                        </p:tgtEl>
                                      </p:cBhvr>
                                      <p:to x="100000" y="80000"/>
                                    </p:animScale>
                                    <p:animScale>
                                      <p:cBhvr>
                                        <p:cTn id="26" dur="166" decel="50000">
                                          <p:stCondLst>
                                            <p:cond delay="1338"/>
                                          </p:stCondLst>
                                        </p:cTn>
                                        <p:tgtEl>
                                          <p:spTgt spid="4">
                                            <p:txEl>
                                              <p:pRg st="2" end="2"/>
                                            </p:txEl>
                                          </p:spTgt>
                                        </p:tgtEl>
                                      </p:cBhvr>
                                      <p:to x="100000" y="100000"/>
                                    </p:animScale>
                                    <p:animScale>
                                      <p:cBhvr>
                                        <p:cTn id="27" dur="26">
                                          <p:stCondLst>
                                            <p:cond delay="1642"/>
                                          </p:stCondLst>
                                        </p:cTn>
                                        <p:tgtEl>
                                          <p:spTgt spid="4">
                                            <p:txEl>
                                              <p:pRg st="2" end="2"/>
                                            </p:txEl>
                                          </p:spTgt>
                                        </p:tgtEl>
                                      </p:cBhvr>
                                      <p:to x="100000" y="90000"/>
                                    </p:animScale>
                                    <p:animScale>
                                      <p:cBhvr>
                                        <p:cTn id="28" dur="166" decel="50000">
                                          <p:stCondLst>
                                            <p:cond delay="1668"/>
                                          </p:stCondLst>
                                        </p:cTn>
                                        <p:tgtEl>
                                          <p:spTgt spid="4">
                                            <p:txEl>
                                              <p:pRg st="2" end="2"/>
                                            </p:txEl>
                                          </p:spTgt>
                                        </p:tgtEl>
                                      </p:cBhvr>
                                      <p:to x="100000" y="100000"/>
                                    </p:animScale>
                                    <p:animScale>
                                      <p:cBhvr>
                                        <p:cTn id="29" dur="26">
                                          <p:stCondLst>
                                            <p:cond delay="1808"/>
                                          </p:stCondLst>
                                        </p:cTn>
                                        <p:tgtEl>
                                          <p:spTgt spid="4">
                                            <p:txEl>
                                              <p:pRg st="2" end="2"/>
                                            </p:txEl>
                                          </p:spTgt>
                                        </p:tgtEl>
                                      </p:cBhvr>
                                      <p:to x="100000" y="95000"/>
                                    </p:animScale>
                                    <p:animScale>
                                      <p:cBhvr>
                                        <p:cTn id="30" dur="166" decel="50000">
                                          <p:stCondLst>
                                            <p:cond delay="1834"/>
                                          </p:stCondLst>
                                        </p:cTn>
                                        <p:tgtEl>
                                          <p:spTgt spid="4">
                                            <p:txEl>
                                              <p:pRg st="2" end="2"/>
                                            </p:txEl>
                                          </p:spTgt>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026"/>
                                        </p:tgtEl>
                                        <p:attrNameLst>
                                          <p:attrName>style.visibility</p:attrName>
                                        </p:attrNameLst>
                                      </p:cBhvr>
                                      <p:to>
                                        <p:strVal val="visible"/>
                                      </p:to>
                                    </p:set>
                                    <p:animEffect transition="in" filter="fade">
                                      <p:cBhvr>
                                        <p:cTn id="35" dur="500"/>
                                        <p:tgtEl>
                                          <p:spTgt spid="1026"/>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B6CF1-9C6A-E501-C2E1-3E00F614FE00}"/>
              </a:ext>
            </a:extLst>
          </p:cNvPr>
          <p:cNvSpPr>
            <a:spLocks noGrp="1"/>
          </p:cNvSpPr>
          <p:nvPr>
            <p:ph type="title"/>
          </p:nvPr>
        </p:nvSpPr>
        <p:spPr/>
        <p:txBody>
          <a:bodyPr/>
          <a:lstStyle/>
          <a:p>
            <a:r>
              <a:rPr lang="en-GB" dirty="0"/>
              <a:t>Recognising Dyslexia </a:t>
            </a:r>
          </a:p>
        </p:txBody>
      </p:sp>
      <p:sp>
        <p:nvSpPr>
          <p:cNvPr id="3" name="TextBox 2">
            <a:extLst>
              <a:ext uri="{FF2B5EF4-FFF2-40B4-BE49-F238E27FC236}">
                <a16:creationId xmlns:a16="http://schemas.microsoft.com/office/drawing/2014/main" id="{7A089181-5E86-E6F5-ACEF-C824D2A92DA0}"/>
              </a:ext>
            </a:extLst>
          </p:cNvPr>
          <p:cNvSpPr txBox="1"/>
          <p:nvPr/>
        </p:nvSpPr>
        <p:spPr>
          <a:xfrm>
            <a:off x="427382" y="974035"/>
            <a:ext cx="9044609" cy="6001643"/>
          </a:xfrm>
          <a:prstGeom prst="rect">
            <a:avLst/>
          </a:prstGeom>
          <a:noFill/>
        </p:spPr>
        <p:txBody>
          <a:bodyPr wrap="square" rtlCol="0">
            <a:spAutoFit/>
          </a:bodyPr>
          <a:lstStyle/>
          <a:p>
            <a:r>
              <a:rPr lang="en-GB" sz="2400" dirty="0"/>
              <a:t>It is not a tutor's job to diagnose dyslexia, but as noted by Knight, 2018, when referring to teachers, it is important that a teacher has an ‘accurate understanding’ of behaviours and difficulties associated with dyslexia so those struggling can be identified and relevant interventions can be put in place. </a:t>
            </a:r>
          </a:p>
          <a:p>
            <a:endParaRPr lang="en-GB" sz="2400" dirty="0"/>
          </a:p>
          <a:p>
            <a:endParaRPr lang="en-GB" sz="2400" dirty="0"/>
          </a:p>
          <a:p>
            <a:r>
              <a:rPr lang="en-GB" sz="2400" dirty="0"/>
              <a:t>35 Students Surveyed </a:t>
            </a:r>
          </a:p>
          <a:p>
            <a:endParaRPr lang="en-GB" sz="2400" dirty="0"/>
          </a:p>
          <a:p>
            <a:r>
              <a:rPr lang="en-GB" sz="2400" dirty="0"/>
              <a:t>74.3% define dyslexia relating to writing and spelling</a:t>
            </a:r>
          </a:p>
          <a:p>
            <a:endParaRPr lang="en-GB" sz="2400" dirty="0"/>
          </a:p>
          <a:p>
            <a:r>
              <a:rPr lang="en-GB" sz="2400" dirty="0"/>
              <a:t>48.6% defined dyslexia relating to reading difficulties. </a:t>
            </a:r>
          </a:p>
          <a:p>
            <a:endParaRPr lang="en-GB" sz="2400" dirty="0"/>
          </a:p>
          <a:p>
            <a:r>
              <a:rPr lang="en-GB" sz="2400" dirty="0"/>
              <a:t>Most common trait (over 90%)- literacy difficulties </a:t>
            </a:r>
          </a:p>
          <a:p>
            <a:endParaRPr lang="en-GB" sz="2400" dirty="0"/>
          </a:p>
          <a:p>
            <a:pPr algn="r"/>
            <a:r>
              <a:rPr lang="en-GB" sz="2400" dirty="0"/>
              <a:t>(Mortimore, 2013)</a:t>
            </a:r>
          </a:p>
        </p:txBody>
      </p:sp>
    </p:spTree>
    <p:extLst>
      <p:ext uri="{BB962C8B-B14F-4D97-AF65-F5344CB8AC3E}">
        <p14:creationId xmlns:p14="http://schemas.microsoft.com/office/powerpoint/2010/main" val="125164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p:cTn id="2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nodeType="clickEffect">
                                  <p:stCondLst>
                                    <p:cond delay="0"/>
                                  </p:stCondLst>
                                  <p:childTnLst>
                                    <p:animEffect transition="out" filter="fade">
                                      <p:cBhvr>
                                        <p:cTn id="36" dur="500" tmFilter="0, 0; .2, .5; .8, .5; 1, 0"/>
                                        <p:tgtEl>
                                          <p:spTgt spid="3">
                                            <p:txEl>
                                              <p:pRg st="9" end="9"/>
                                            </p:txEl>
                                          </p:spTgt>
                                        </p:tgtEl>
                                      </p:cBhvr>
                                    </p:animEffect>
                                    <p:animScale>
                                      <p:cBhvr>
                                        <p:cTn id="37" dur="250" autoRev="1" fill="hold"/>
                                        <p:tgtEl>
                                          <p:spTgt spid="3">
                                            <p:txEl>
                                              <p:pRg st="9" end="9"/>
                                            </p:txEl>
                                          </p:spTgt>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barn(inVertical)">
                                      <p:cBhvr>
                                        <p:cTn id="4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5B7B0-C089-C7F0-36DB-C1557E0C61A9}"/>
              </a:ext>
            </a:extLst>
          </p:cNvPr>
          <p:cNvSpPr>
            <a:spLocks noGrp="1"/>
          </p:cNvSpPr>
          <p:nvPr>
            <p:ph type="title"/>
          </p:nvPr>
        </p:nvSpPr>
        <p:spPr/>
        <p:txBody>
          <a:bodyPr/>
          <a:lstStyle/>
          <a:p>
            <a:r>
              <a:rPr lang="en-GB" dirty="0"/>
              <a:t>Recognising Dyslexia- continued </a:t>
            </a:r>
          </a:p>
        </p:txBody>
      </p:sp>
      <p:sp>
        <p:nvSpPr>
          <p:cNvPr id="4" name="TextBox 3">
            <a:extLst>
              <a:ext uri="{FF2B5EF4-FFF2-40B4-BE49-F238E27FC236}">
                <a16:creationId xmlns:a16="http://schemas.microsoft.com/office/drawing/2014/main" id="{F7F3B716-646D-2F98-2575-608D95975514}"/>
              </a:ext>
            </a:extLst>
          </p:cNvPr>
          <p:cNvSpPr txBox="1"/>
          <p:nvPr/>
        </p:nvSpPr>
        <p:spPr>
          <a:xfrm>
            <a:off x="459684" y="1796907"/>
            <a:ext cx="4430367" cy="3139321"/>
          </a:xfrm>
          <a:prstGeom prst="rect">
            <a:avLst/>
          </a:prstGeom>
          <a:noFill/>
        </p:spPr>
        <p:txBody>
          <a:bodyPr wrap="square">
            <a:spAutoFit/>
          </a:bodyPr>
          <a:lstStyle/>
          <a:p>
            <a:r>
              <a:rPr lang="en-GB" sz="1800" dirty="0"/>
              <a:t>Knight, (2018) reported that 16.8% of teachers in their research mentioned dyslexia being associated with visual factors. </a:t>
            </a:r>
          </a:p>
          <a:p>
            <a:endParaRPr lang="en-GB" dirty="0"/>
          </a:p>
          <a:p>
            <a:r>
              <a:rPr lang="en-GB" dirty="0"/>
              <a:t>Working memory maybe an indicator for dyslexia as noted by </a:t>
            </a:r>
            <a:r>
              <a:rPr lang="en-GB" dirty="0" err="1"/>
              <a:t>D’Mello</a:t>
            </a:r>
            <a:r>
              <a:rPr lang="en-GB" dirty="0"/>
              <a:t> &amp; </a:t>
            </a:r>
            <a:r>
              <a:rPr lang="en-GB" dirty="0" err="1"/>
              <a:t>Gabrieli</a:t>
            </a:r>
            <a:r>
              <a:rPr lang="en-GB" dirty="0"/>
              <a:t>, (2018).</a:t>
            </a:r>
          </a:p>
          <a:p>
            <a:endParaRPr lang="en-GB" dirty="0"/>
          </a:p>
          <a:p>
            <a:r>
              <a:rPr lang="en-GB" dirty="0"/>
              <a:t>However, not all persons who have dyslexia have a poor working memory. Gray </a:t>
            </a:r>
            <a:r>
              <a:rPr lang="en-GB" i="1" dirty="0"/>
              <a:t>et al </a:t>
            </a:r>
            <a:r>
              <a:rPr lang="en-GB" dirty="0"/>
              <a:t>(2019).</a:t>
            </a:r>
          </a:p>
        </p:txBody>
      </p:sp>
      <p:pic>
        <p:nvPicPr>
          <p:cNvPr id="2050" name="Picture 2" descr="Study showing how the brain retrieves information may help people with  memory disorders - News and events, University of York">
            <a:extLst>
              <a:ext uri="{FF2B5EF4-FFF2-40B4-BE49-F238E27FC236}">
                <a16:creationId xmlns:a16="http://schemas.microsoft.com/office/drawing/2014/main" id="{F25AA474-C2A4-599B-60A4-246B779A91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034" y="2042646"/>
            <a:ext cx="3961831" cy="2877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72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anim calcmode="lin" valueType="num">
                                      <p:cBhvr>
                                        <p:cTn id="15" dur="500" fill="hold"/>
                                        <p:tgtEl>
                                          <p:spTgt spid="2050"/>
                                        </p:tgtEl>
                                        <p:attrNameLst>
                                          <p:attrName>ppt_w</p:attrName>
                                        </p:attrNameLst>
                                      </p:cBhvr>
                                      <p:tavLst>
                                        <p:tav tm="0">
                                          <p:val>
                                            <p:fltVal val="0"/>
                                          </p:val>
                                        </p:tav>
                                        <p:tav tm="100000">
                                          <p:val>
                                            <p:strVal val="#ppt_w"/>
                                          </p:val>
                                        </p:tav>
                                      </p:tavLst>
                                    </p:anim>
                                    <p:anim calcmode="lin" valueType="num">
                                      <p:cBhvr>
                                        <p:cTn id="16" dur="500" fill="hold"/>
                                        <p:tgtEl>
                                          <p:spTgt spid="2050"/>
                                        </p:tgtEl>
                                        <p:attrNameLst>
                                          <p:attrName>ppt_h</p:attrName>
                                        </p:attrNameLst>
                                      </p:cBhvr>
                                      <p:tavLst>
                                        <p:tav tm="0">
                                          <p:val>
                                            <p:fltVal val="0"/>
                                          </p:val>
                                        </p:tav>
                                        <p:tav tm="100000">
                                          <p:val>
                                            <p:strVal val="#ppt_h"/>
                                          </p:val>
                                        </p:tav>
                                      </p:tavLst>
                                    </p:anim>
                                    <p:animEffect transition="in" filter="fade">
                                      <p:cBhvr>
                                        <p:cTn id="17" dur="500"/>
                                        <p:tgtEl>
                                          <p:spTgt spid="2050"/>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 calcmode="lin" valueType="num">
                                      <p:cBhvr additive="base">
                                        <p:cTn id="2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8" dur="500"/>
                                        <p:tgtEl>
                                          <p:spTgt spid="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wipe(down)">
                                      <p:cBhvr>
                                        <p:cTn id="33" dur="580">
                                          <p:stCondLst>
                                            <p:cond delay="0"/>
                                          </p:stCondLst>
                                        </p:cTn>
                                        <p:tgtEl>
                                          <p:spTgt spid="4">
                                            <p:txEl>
                                              <p:pRg st="4" end="4"/>
                                            </p:txEl>
                                          </p:spTgt>
                                        </p:tgtEl>
                                      </p:cBhvr>
                                    </p:animEffect>
                                    <p:anim calcmode="lin" valueType="num">
                                      <p:cBhvr>
                                        <p:cTn id="34"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4">
                                            <p:txEl>
                                              <p:pRg st="4" end="4"/>
                                            </p:txEl>
                                          </p:spTgt>
                                        </p:tgtEl>
                                      </p:cBhvr>
                                      <p:to x="100000" y="60000"/>
                                    </p:animScale>
                                    <p:animScale>
                                      <p:cBhvr>
                                        <p:cTn id="40" dur="166" decel="50000">
                                          <p:stCondLst>
                                            <p:cond delay="676"/>
                                          </p:stCondLst>
                                        </p:cTn>
                                        <p:tgtEl>
                                          <p:spTgt spid="4">
                                            <p:txEl>
                                              <p:pRg st="4" end="4"/>
                                            </p:txEl>
                                          </p:spTgt>
                                        </p:tgtEl>
                                      </p:cBhvr>
                                      <p:to x="100000" y="100000"/>
                                    </p:animScale>
                                    <p:animScale>
                                      <p:cBhvr>
                                        <p:cTn id="41" dur="26">
                                          <p:stCondLst>
                                            <p:cond delay="1312"/>
                                          </p:stCondLst>
                                        </p:cTn>
                                        <p:tgtEl>
                                          <p:spTgt spid="4">
                                            <p:txEl>
                                              <p:pRg st="4" end="4"/>
                                            </p:txEl>
                                          </p:spTgt>
                                        </p:tgtEl>
                                      </p:cBhvr>
                                      <p:to x="100000" y="80000"/>
                                    </p:animScale>
                                    <p:animScale>
                                      <p:cBhvr>
                                        <p:cTn id="42" dur="166" decel="50000">
                                          <p:stCondLst>
                                            <p:cond delay="1338"/>
                                          </p:stCondLst>
                                        </p:cTn>
                                        <p:tgtEl>
                                          <p:spTgt spid="4">
                                            <p:txEl>
                                              <p:pRg st="4" end="4"/>
                                            </p:txEl>
                                          </p:spTgt>
                                        </p:tgtEl>
                                      </p:cBhvr>
                                      <p:to x="100000" y="100000"/>
                                    </p:animScale>
                                    <p:animScale>
                                      <p:cBhvr>
                                        <p:cTn id="43" dur="26">
                                          <p:stCondLst>
                                            <p:cond delay="1642"/>
                                          </p:stCondLst>
                                        </p:cTn>
                                        <p:tgtEl>
                                          <p:spTgt spid="4">
                                            <p:txEl>
                                              <p:pRg st="4" end="4"/>
                                            </p:txEl>
                                          </p:spTgt>
                                        </p:tgtEl>
                                      </p:cBhvr>
                                      <p:to x="100000" y="90000"/>
                                    </p:animScale>
                                    <p:animScale>
                                      <p:cBhvr>
                                        <p:cTn id="44" dur="166" decel="50000">
                                          <p:stCondLst>
                                            <p:cond delay="1668"/>
                                          </p:stCondLst>
                                        </p:cTn>
                                        <p:tgtEl>
                                          <p:spTgt spid="4">
                                            <p:txEl>
                                              <p:pRg st="4" end="4"/>
                                            </p:txEl>
                                          </p:spTgt>
                                        </p:tgtEl>
                                      </p:cBhvr>
                                      <p:to x="100000" y="100000"/>
                                    </p:animScale>
                                    <p:animScale>
                                      <p:cBhvr>
                                        <p:cTn id="45" dur="26">
                                          <p:stCondLst>
                                            <p:cond delay="1808"/>
                                          </p:stCondLst>
                                        </p:cTn>
                                        <p:tgtEl>
                                          <p:spTgt spid="4">
                                            <p:txEl>
                                              <p:pRg st="4" end="4"/>
                                            </p:txEl>
                                          </p:spTgt>
                                        </p:tgtEl>
                                      </p:cBhvr>
                                      <p:to x="100000" y="95000"/>
                                    </p:animScale>
                                    <p:animScale>
                                      <p:cBhvr>
                                        <p:cTn id="46" dur="166" decel="50000">
                                          <p:stCondLst>
                                            <p:cond delay="1834"/>
                                          </p:stCondLst>
                                        </p:cTn>
                                        <p:tgtEl>
                                          <p:spTgt spid="4">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2FEE8-7BA9-86B9-820C-E54BB3DBFFD5}"/>
              </a:ext>
            </a:extLst>
          </p:cNvPr>
          <p:cNvSpPr>
            <a:spLocks noGrp="1"/>
          </p:cNvSpPr>
          <p:nvPr>
            <p:ph type="title"/>
          </p:nvPr>
        </p:nvSpPr>
        <p:spPr/>
        <p:txBody>
          <a:bodyPr/>
          <a:lstStyle/>
          <a:p>
            <a:r>
              <a:rPr lang="en-GB" dirty="0"/>
              <a:t>The Theory….</a:t>
            </a:r>
          </a:p>
        </p:txBody>
      </p:sp>
      <p:sp>
        <p:nvSpPr>
          <p:cNvPr id="3" name="TextBox 2">
            <a:extLst>
              <a:ext uri="{FF2B5EF4-FFF2-40B4-BE49-F238E27FC236}">
                <a16:creationId xmlns:a16="http://schemas.microsoft.com/office/drawing/2014/main" id="{642B6EEE-104D-5BD4-EDF3-AC760B33AB4B}"/>
              </a:ext>
            </a:extLst>
          </p:cNvPr>
          <p:cNvSpPr txBox="1"/>
          <p:nvPr/>
        </p:nvSpPr>
        <p:spPr>
          <a:xfrm>
            <a:off x="194209" y="1166842"/>
            <a:ext cx="9630696" cy="4893647"/>
          </a:xfrm>
          <a:prstGeom prst="rect">
            <a:avLst/>
          </a:prstGeom>
          <a:noFill/>
        </p:spPr>
        <p:txBody>
          <a:bodyPr wrap="square" rtlCol="0">
            <a:spAutoFit/>
          </a:bodyPr>
          <a:lstStyle/>
          <a:p>
            <a:pPr marL="342900" indent="-342900">
              <a:buFont typeface="Arial" panose="020B0604020202020204" pitchFamily="34" charset="0"/>
              <a:buChar char="•"/>
            </a:pPr>
            <a:r>
              <a:rPr lang="en-GB" sz="2400" i="1" dirty="0"/>
              <a:t>‘For many years, research on dyslexia proceeded on the basis that it was a specific learning difficulty. The term ‘specific’ here referred to the fact that children with dyslexia have difficulties in the domain of reading (and spelling) that are ‘out of line’ with expectation, given age and IQ.’</a:t>
            </a:r>
          </a:p>
          <a:p>
            <a:endParaRPr lang="en-GB" sz="2400" i="1" dirty="0"/>
          </a:p>
          <a:p>
            <a:pPr algn="r"/>
            <a:r>
              <a:rPr lang="en-GB" sz="2400" i="1" dirty="0"/>
              <a:t> </a:t>
            </a:r>
            <a:r>
              <a:rPr lang="en-GB" sz="2400" dirty="0"/>
              <a:t>(</a:t>
            </a:r>
            <a:r>
              <a:rPr lang="en-GB" sz="2400" dirty="0" err="1"/>
              <a:t>Snowling</a:t>
            </a:r>
            <a:r>
              <a:rPr lang="en-GB" sz="2400" dirty="0"/>
              <a:t>, Hulme and Nation, 2020)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i="1" dirty="0"/>
              <a:t>‘About 40% of the children with a reading disorder/ dyslexia will have another disorder as well’ </a:t>
            </a:r>
          </a:p>
          <a:p>
            <a:pPr algn="r"/>
            <a:r>
              <a:rPr lang="en-GB" sz="2400" dirty="0"/>
              <a:t>(Moll et al., 2020).</a:t>
            </a:r>
          </a:p>
          <a:p>
            <a:endParaRPr lang="en-GB" sz="2400" dirty="0"/>
          </a:p>
        </p:txBody>
      </p:sp>
    </p:spTree>
    <p:extLst>
      <p:ext uri="{BB962C8B-B14F-4D97-AF65-F5344CB8AC3E}">
        <p14:creationId xmlns:p14="http://schemas.microsoft.com/office/powerpoint/2010/main" val="3295717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8DDC7-7813-F420-8D65-6D13FDA1467C}"/>
              </a:ext>
            </a:extLst>
          </p:cNvPr>
          <p:cNvSpPr>
            <a:spLocks noGrp="1"/>
          </p:cNvSpPr>
          <p:nvPr>
            <p:ph type="title"/>
          </p:nvPr>
        </p:nvSpPr>
        <p:spPr/>
        <p:txBody>
          <a:bodyPr/>
          <a:lstStyle/>
          <a:p>
            <a:r>
              <a:rPr lang="en-GB" dirty="0"/>
              <a:t>The Theory…. Continued </a:t>
            </a:r>
          </a:p>
        </p:txBody>
      </p:sp>
      <p:sp>
        <p:nvSpPr>
          <p:cNvPr id="4" name="TextBox 3">
            <a:extLst>
              <a:ext uri="{FF2B5EF4-FFF2-40B4-BE49-F238E27FC236}">
                <a16:creationId xmlns:a16="http://schemas.microsoft.com/office/drawing/2014/main" id="{5C2A4144-954A-351C-B6D6-8DC814780B4F}"/>
              </a:ext>
            </a:extLst>
          </p:cNvPr>
          <p:cNvSpPr txBox="1"/>
          <p:nvPr/>
        </p:nvSpPr>
        <p:spPr>
          <a:xfrm>
            <a:off x="755374" y="1202636"/>
            <a:ext cx="8388626" cy="4801314"/>
          </a:xfrm>
          <a:prstGeom prst="rect">
            <a:avLst/>
          </a:prstGeom>
          <a:noFill/>
        </p:spPr>
        <p:txBody>
          <a:bodyPr wrap="square">
            <a:spAutoFit/>
          </a:bodyPr>
          <a:lstStyle/>
          <a:p>
            <a:pPr marL="342900" indent="-342900">
              <a:buFont typeface="Arial" panose="020B0604020202020204" pitchFamily="34" charset="0"/>
              <a:buChar char="•"/>
            </a:pPr>
            <a:r>
              <a:rPr lang="en-GB" dirty="0"/>
              <a:t>Within the research it is noted by Gooch et al., (2014) and Rochelle &amp; Talcott, (2006) that dyslexia is also often associated with other attentional and motor coordination issues such as ADHD.  </a:t>
            </a:r>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r>
              <a:rPr lang="en-GB" dirty="0"/>
              <a:t>Other research conducted by Carroll et al., (2005) reported that socio-emotional and behavioural disorders may cross over with dyslexia as well as problems such as anxiety as noted within research by Francis et al., (2019). </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However, these should not be considered the ‘core’ features of dyslexia and can cause confusion when trying to determine if someone has dyslexia, resulting in complications associated with the intervention provided (Rose, 2009). </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Due to research, it has meant ‘the number of ‘symptoms’ co-occurring with dyslexia has increased’ (</a:t>
            </a:r>
            <a:r>
              <a:rPr lang="en-GB" dirty="0" err="1"/>
              <a:t>Snowling</a:t>
            </a:r>
            <a:r>
              <a:rPr lang="en-GB" dirty="0"/>
              <a:t>, Hulme and Nation, 2020).</a:t>
            </a:r>
          </a:p>
        </p:txBody>
      </p:sp>
    </p:spTree>
    <p:extLst>
      <p:ext uri="{BB962C8B-B14F-4D97-AF65-F5344CB8AC3E}">
        <p14:creationId xmlns:p14="http://schemas.microsoft.com/office/powerpoint/2010/main" val="2259210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15EBB-21AE-5E23-1325-D40D1C25123E}"/>
              </a:ext>
            </a:extLst>
          </p:cNvPr>
          <p:cNvSpPr>
            <a:spLocks noGrp="1"/>
          </p:cNvSpPr>
          <p:nvPr>
            <p:ph type="title"/>
          </p:nvPr>
        </p:nvSpPr>
        <p:spPr/>
        <p:txBody>
          <a:bodyPr/>
          <a:lstStyle/>
          <a:p>
            <a:r>
              <a:rPr lang="en-GB" altLang="en-US" dirty="0"/>
              <a:t>Signs of Dyslexia </a:t>
            </a:r>
            <a:endParaRPr lang="en-GB" dirty="0"/>
          </a:p>
        </p:txBody>
      </p:sp>
      <p:pic>
        <p:nvPicPr>
          <p:cNvPr id="3" name="Picture 2" descr="About Dyslexia">
            <a:extLst>
              <a:ext uri="{FF2B5EF4-FFF2-40B4-BE49-F238E27FC236}">
                <a16:creationId xmlns:a16="http://schemas.microsoft.com/office/drawing/2014/main" id="{B0401E4A-8A93-5F8F-D0EE-EB06A49823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573" y="988671"/>
            <a:ext cx="8713788"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CBB58C0-22A6-C3F7-512A-A42FB6E84056}"/>
              </a:ext>
            </a:extLst>
          </p:cNvPr>
          <p:cNvSpPr txBox="1"/>
          <p:nvPr/>
        </p:nvSpPr>
        <p:spPr>
          <a:xfrm>
            <a:off x="7655615" y="6345850"/>
            <a:ext cx="6187108" cy="369332"/>
          </a:xfrm>
          <a:prstGeom prst="rect">
            <a:avLst/>
          </a:prstGeom>
          <a:noFill/>
        </p:spPr>
        <p:txBody>
          <a:bodyPr wrap="square">
            <a:spAutoFit/>
          </a:bodyPr>
          <a:lstStyle/>
          <a:p>
            <a:r>
              <a:rPr lang="en-GB" b="0" i="0" dirty="0">
                <a:solidFill>
                  <a:srgbClr val="2C3E50"/>
                </a:solidFill>
                <a:effectLst/>
                <a:latin typeface="Calibri" panose="020F0502020204030204" pitchFamily="34" charset="0"/>
              </a:rPr>
              <a:t>Dyslexia Gold, (2020). </a:t>
            </a:r>
            <a:endParaRPr lang="en-GB" dirty="0"/>
          </a:p>
        </p:txBody>
      </p:sp>
    </p:spTree>
    <p:extLst>
      <p:ext uri="{BB962C8B-B14F-4D97-AF65-F5344CB8AC3E}">
        <p14:creationId xmlns:p14="http://schemas.microsoft.com/office/powerpoint/2010/main" val="285849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0739D-E36E-C322-9B7A-5E9BEBA558E6}"/>
              </a:ext>
            </a:extLst>
          </p:cNvPr>
          <p:cNvSpPr>
            <a:spLocks noGrp="1"/>
          </p:cNvSpPr>
          <p:nvPr>
            <p:ph type="title"/>
          </p:nvPr>
        </p:nvSpPr>
        <p:spPr/>
        <p:txBody>
          <a:bodyPr/>
          <a:lstStyle/>
          <a:p>
            <a:r>
              <a:rPr lang="en-GB" altLang="en-US" dirty="0"/>
              <a:t>Coping Strategies – The Research </a:t>
            </a:r>
            <a:endParaRPr lang="en-GB" dirty="0"/>
          </a:p>
        </p:txBody>
      </p:sp>
      <p:sp>
        <p:nvSpPr>
          <p:cNvPr id="3" name="TextBox 2">
            <a:extLst>
              <a:ext uri="{FF2B5EF4-FFF2-40B4-BE49-F238E27FC236}">
                <a16:creationId xmlns:a16="http://schemas.microsoft.com/office/drawing/2014/main" id="{6BEF0860-1055-0C39-FA0C-66C8A293E89A}"/>
              </a:ext>
            </a:extLst>
          </p:cNvPr>
          <p:cNvSpPr txBox="1"/>
          <p:nvPr/>
        </p:nvSpPr>
        <p:spPr>
          <a:xfrm>
            <a:off x="636105" y="1184677"/>
            <a:ext cx="7951304" cy="3970318"/>
          </a:xfrm>
          <a:prstGeom prst="rect">
            <a:avLst/>
          </a:prstGeom>
          <a:noFill/>
        </p:spPr>
        <p:txBody>
          <a:bodyPr wrap="square" rtlCol="0">
            <a:spAutoFit/>
          </a:bodyPr>
          <a:lstStyle/>
          <a:p>
            <a:r>
              <a:rPr lang="en-GB" dirty="0"/>
              <a:t>Coping Strategies vary between persons of different ages as well as gender</a:t>
            </a:r>
          </a:p>
          <a:p>
            <a:endParaRPr lang="en-GB" dirty="0"/>
          </a:p>
          <a:p>
            <a:pPr algn="r"/>
            <a:r>
              <a:rPr lang="en-GB" dirty="0"/>
              <a:t>(Hampel and </a:t>
            </a:r>
            <a:r>
              <a:rPr lang="en-GB" dirty="0" err="1"/>
              <a:t>Petermann</a:t>
            </a:r>
            <a:r>
              <a:rPr lang="en-GB" dirty="0"/>
              <a:t>, 2005)</a:t>
            </a:r>
          </a:p>
          <a:p>
            <a:pPr algn="r"/>
            <a:endParaRPr lang="en-GB" dirty="0"/>
          </a:p>
          <a:p>
            <a:r>
              <a:rPr lang="en-GB" dirty="0"/>
              <a:t>Singer (2008) investigated children with dyslexia and coping with academic failure they found 4 ‘coping profiles’ for children with dyslexia: </a:t>
            </a:r>
          </a:p>
          <a:p>
            <a:endParaRPr lang="en-GB" dirty="0"/>
          </a:p>
          <a:p>
            <a:r>
              <a:rPr lang="en-GB" dirty="0"/>
              <a:t>1- Working Hard, gain social support. </a:t>
            </a:r>
          </a:p>
          <a:p>
            <a:endParaRPr lang="en-GB" dirty="0"/>
          </a:p>
          <a:p>
            <a:r>
              <a:rPr lang="en-GB" dirty="0"/>
              <a:t>2- Peer Avoidance, Seeking distraction </a:t>
            </a:r>
          </a:p>
          <a:p>
            <a:endParaRPr lang="en-GB" dirty="0"/>
          </a:p>
          <a:p>
            <a:r>
              <a:rPr lang="en-GB" dirty="0"/>
              <a:t>3- Working Hard and Peer avoidance</a:t>
            </a:r>
          </a:p>
          <a:p>
            <a:endParaRPr lang="en-GB" dirty="0"/>
          </a:p>
          <a:p>
            <a:r>
              <a:rPr lang="en-GB" dirty="0"/>
              <a:t>4- Recovery of the self. </a:t>
            </a:r>
          </a:p>
        </p:txBody>
      </p:sp>
    </p:spTree>
    <p:extLst>
      <p:ext uri="{BB962C8B-B14F-4D97-AF65-F5344CB8AC3E}">
        <p14:creationId xmlns:p14="http://schemas.microsoft.com/office/powerpoint/2010/main" val="3370396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par>
                                <p:cTn id="29" presetID="26" presetClass="entr" presetSubtype="0" fill="hold" nodeType="with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wipe(down)">
                                      <p:cBhvr>
                                        <p:cTn id="31" dur="580">
                                          <p:stCondLst>
                                            <p:cond delay="0"/>
                                          </p:stCondLst>
                                        </p:cTn>
                                        <p:tgtEl>
                                          <p:spTgt spid="3">
                                            <p:txEl>
                                              <p:pRg st="2" end="2"/>
                                            </p:txEl>
                                          </p:spTgt>
                                        </p:tgtEl>
                                      </p:cBhvr>
                                    </p:animEffect>
                                    <p:anim calcmode="lin" valueType="num">
                                      <p:cBhvr>
                                        <p:cTn id="3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2" end="2"/>
                                            </p:txEl>
                                          </p:spTgt>
                                        </p:tgtEl>
                                      </p:cBhvr>
                                      <p:to x="100000" y="60000"/>
                                    </p:animScale>
                                    <p:animScale>
                                      <p:cBhvr>
                                        <p:cTn id="38" dur="166" decel="50000">
                                          <p:stCondLst>
                                            <p:cond delay="676"/>
                                          </p:stCondLst>
                                        </p:cTn>
                                        <p:tgtEl>
                                          <p:spTgt spid="3">
                                            <p:txEl>
                                              <p:pRg st="2" end="2"/>
                                            </p:txEl>
                                          </p:spTgt>
                                        </p:tgtEl>
                                      </p:cBhvr>
                                      <p:to x="100000" y="100000"/>
                                    </p:animScale>
                                    <p:animScale>
                                      <p:cBhvr>
                                        <p:cTn id="39" dur="26">
                                          <p:stCondLst>
                                            <p:cond delay="1312"/>
                                          </p:stCondLst>
                                        </p:cTn>
                                        <p:tgtEl>
                                          <p:spTgt spid="3">
                                            <p:txEl>
                                              <p:pRg st="2" end="2"/>
                                            </p:txEl>
                                          </p:spTgt>
                                        </p:tgtEl>
                                      </p:cBhvr>
                                      <p:to x="100000" y="80000"/>
                                    </p:animScale>
                                    <p:animScale>
                                      <p:cBhvr>
                                        <p:cTn id="40" dur="166" decel="50000">
                                          <p:stCondLst>
                                            <p:cond delay="1338"/>
                                          </p:stCondLst>
                                        </p:cTn>
                                        <p:tgtEl>
                                          <p:spTgt spid="3">
                                            <p:txEl>
                                              <p:pRg st="2" end="2"/>
                                            </p:txEl>
                                          </p:spTgt>
                                        </p:tgtEl>
                                      </p:cBhvr>
                                      <p:to x="100000" y="100000"/>
                                    </p:animScale>
                                    <p:animScale>
                                      <p:cBhvr>
                                        <p:cTn id="41" dur="26">
                                          <p:stCondLst>
                                            <p:cond delay="1642"/>
                                          </p:stCondLst>
                                        </p:cTn>
                                        <p:tgtEl>
                                          <p:spTgt spid="3">
                                            <p:txEl>
                                              <p:pRg st="2" end="2"/>
                                            </p:txEl>
                                          </p:spTgt>
                                        </p:tgtEl>
                                      </p:cBhvr>
                                      <p:to x="100000" y="90000"/>
                                    </p:animScale>
                                    <p:animScale>
                                      <p:cBhvr>
                                        <p:cTn id="42" dur="166" decel="50000">
                                          <p:stCondLst>
                                            <p:cond delay="1668"/>
                                          </p:stCondLst>
                                        </p:cTn>
                                        <p:tgtEl>
                                          <p:spTgt spid="3">
                                            <p:txEl>
                                              <p:pRg st="2" end="2"/>
                                            </p:txEl>
                                          </p:spTgt>
                                        </p:tgtEl>
                                      </p:cBhvr>
                                      <p:to x="100000" y="100000"/>
                                    </p:animScale>
                                    <p:animScale>
                                      <p:cBhvr>
                                        <p:cTn id="43" dur="26">
                                          <p:stCondLst>
                                            <p:cond delay="1808"/>
                                          </p:stCondLst>
                                        </p:cTn>
                                        <p:tgtEl>
                                          <p:spTgt spid="3">
                                            <p:txEl>
                                              <p:pRg st="2" end="2"/>
                                            </p:txEl>
                                          </p:spTgt>
                                        </p:tgtEl>
                                      </p:cBhvr>
                                      <p:to x="100000" y="95000"/>
                                    </p:animScale>
                                    <p:animScale>
                                      <p:cBhvr>
                                        <p:cTn id="44" dur="166" decel="50000">
                                          <p:stCondLst>
                                            <p:cond delay="1834"/>
                                          </p:stCondLst>
                                        </p:cTn>
                                        <p:tgtEl>
                                          <p:spTgt spid="3">
                                            <p:txEl>
                                              <p:pRg st="2" end="2"/>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circle(in)">
                                      <p:cBhvr>
                                        <p:cTn id="49" dur="2000"/>
                                        <p:tgtEl>
                                          <p:spTgt spid="3">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wipe(down)">
                                      <p:cBhvr>
                                        <p:cTn id="54" dur="500"/>
                                        <p:tgtEl>
                                          <p:spTgt spid="3">
                                            <p:txEl>
                                              <p:pRg st="6" end="6"/>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Effect transition="in" filter="wheel(1)">
                                      <p:cBhvr>
                                        <p:cTn id="59" dur="2000"/>
                                        <p:tgtEl>
                                          <p:spTgt spid="3">
                                            <p:txEl>
                                              <p:pRg st="8" end="8"/>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nodeType="clickEffect">
                                  <p:stCondLst>
                                    <p:cond delay="0"/>
                                  </p:stCondLst>
                                  <p:childTnLst>
                                    <p:set>
                                      <p:cBhvr>
                                        <p:cTn id="63" dur="1" fill="hold">
                                          <p:stCondLst>
                                            <p:cond delay="0"/>
                                          </p:stCondLst>
                                        </p:cTn>
                                        <p:tgtEl>
                                          <p:spTgt spid="3">
                                            <p:txEl>
                                              <p:pRg st="10" end="10"/>
                                            </p:txEl>
                                          </p:spTgt>
                                        </p:tgtEl>
                                        <p:attrNameLst>
                                          <p:attrName>style.visibility</p:attrName>
                                        </p:attrNameLst>
                                      </p:cBhvr>
                                      <p:to>
                                        <p:strVal val="visible"/>
                                      </p:to>
                                    </p:set>
                                    <p:anim calcmode="lin" valueType="num">
                                      <p:cBhvr>
                                        <p:cTn id="64"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10" end="1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31" presetClass="entr" presetSubtype="0" fill="hold" nodeType="clickEffect">
                                  <p:stCondLst>
                                    <p:cond delay="0"/>
                                  </p:stCondLst>
                                  <p:childTnLst>
                                    <p:set>
                                      <p:cBhvr>
                                        <p:cTn id="71" dur="1" fill="hold">
                                          <p:stCondLst>
                                            <p:cond delay="0"/>
                                          </p:stCondLst>
                                        </p:cTn>
                                        <p:tgtEl>
                                          <p:spTgt spid="3">
                                            <p:txEl>
                                              <p:pRg st="12" end="12"/>
                                            </p:txEl>
                                          </p:spTgt>
                                        </p:tgtEl>
                                        <p:attrNameLst>
                                          <p:attrName>style.visibility</p:attrName>
                                        </p:attrNameLst>
                                      </p:cBhvr>
                                      <p:to>
                                        <p:strVal val="visible"/>
                                      </p:to>
                                    </p:set>
                                    <p:anim calcmode="lin" valueType="num">
                                      <p:cBhvr>
                                        <p:cTn id="72" dur="10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73" dur="1000" fill="hold"/>
                                        <p:tgtEl>
                                          <p:spTgt spid="3">
                                            <p:txEl>
                                              <p:pRg st="12" end="12"/>
                                            </p:txEl>
                                          </p:spTgt>
                                        </p:tgtEl>
                                        <p:attrNameLst>
                                          <p:attrName>ppt_h</p:attrName>
                                        </p:attrNameLst>
                                      </p:cBhvr>
                                      <p:tavLst>
                                        <p:tav tm="0">
                                          <p:val>
                                            <p:fltVal val="0"/>
                                          </p:val>
                                        </p:tav>
                                        <p:tav tm="100000">
                                          <p:val>
                                            <p:strVal val="#ppt_h"/>
                                          </p:val>
                                        </p:tav>
                                      </p:tavLst>
                                    </p:anim>
                                    <p:anim calcmode="lin" valueType="num">
                                      <p:cBhvr>
                                        <p:cTn id="74" dur="1000" fill="hold"/>
                                        <p:tgtEl>
                                          <p:spTgt spid="3">
                                            <p:txEl>
                                              <p:pRg st="12" end="12"/>
                                            </p:txEl>
                                          </p:spTgt>
                                        </p:tgtEl>
                                        <p:attrNameLst>
                                          <p:attrName>style.rotation</p:attrName>
                                        </p:attrNameLst>
                                      </p:cBhvr>
                                      <p:tavLst>
                                        <p:tav tm="0">
                                          <p:val>
                                            <p:fltVal val="90"/>
                                          </p:val>
                                        </p:tav>
                                        <p:tav tm="100000">
                                          <p:val>
                                            <p:fltVal val="0"/>
                                          </p:val>
                                        </p:tav>
                                      </p:tavLst>
                                    </p:anim>
                                    <p:animEffect transition="in" filter="fade">
                                      <p:cBhvr>
                                        <p:cTn id="75" dur="1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D648-F9F9-C568-A567-7374BEF37A30}"/>
              </a:ext>
            </a:extLst>
          </p:cNvPr>
          <p:cNvSpPr>
            <a:spLocks noGrp="1"/>
          </p:cNvSpPr>
          <p:nvPr>
            <p:ph type="title"/>
          </p:nvPr>
        </p:nvSpPr>
        <p:spPr/>
        <p:txBody>
          <a:bodyPr/>
          <a:lstStyle/>
          <a:p>
            <a:r>
              <a:rPr lang="en-GB" altLang="en-US" dirty="0"/>
              <a:t>Coping Strategies – The Research </a:t>
            </a:r>
            <a:endParaRPr lang="en-GB" dirty="0"/>
          </a:p>
        </p:txBody>
      </p:sp>
      <p:sp>
        <p:nvSpPr>
          <p:cNvPr id="3" name="TextBox 2">
            <a:extLst>
              <a:ext uri="{FF2B5EF4-FFF2-40B4-BE49-F238E27FC236}">
                <a16:creationId xmlns:a16="http://schemas.microsoft.com/office/drawing/2014/main" id="{E005A24C-FA07-3C23-BF1C-10A8035DCD4C}"/>
              </a:ext>
            </a:extLst>
          </p:cNvPr>
          <p:cNvSpPr txBox="1"/>
          <p:nvPr/>
        </p:nvSpPr>
        <p:spPr>
          <a:xfrm>
            <a:off x="944217" y="1023730"/>
            <a:ext cx="7931426" cy="3416320"/>
          </a:xfrm>
          <a:prstGeom prst="rect">
            <a:avLst/>
          </a:prstGeom>
          <a:noFill/>
        </p:spPr>
        <p:txBody>
          <a:bodyPr wrap="square" rtlCol="0">
            <a:spAutoFit/>
          </a:bodyPr>
          <a:lstStyle/>
          <a:p>
            <a:r>
              <a:rPr lang="en-GB" dirty="0"/>
              <a:t>Singer, (2008) found that dyslexic students aim to protect their self-esteem when coping with failure.</a:t>
            </a:r>
          </a:p>
          <a:p>
            <a:endParaRPr lang="en-GB" dirty="0"/>
          </a:p>
          <a:p>
            <a:r>
              <a:rPr lang="en-GB" dirty="0"/>
              <a:t>82% taking part in research noted concerns and goals of those with dyslexia is around ‘feeling good and not stupid’ and ‘getting over the shock.’</a:t>
            </a:r>
          </a:p>
          <a:p>
            <a:endParaRPr lang="en-GB" dirty="0"/>
          </a:p>
          <a:p>
            <a:r>
              <a:rPr lang="en-GB" dirty="0"/>
              <a:t>‘Self Talk’ used to help overcome failure and encourage themselves to carry on and not give up. </a:t>
            </a:r>
          </a:p>
          <a:p>
            <a:endParaRPr lang="en-GB" dirty="0"/>
          </a:p>
          <a:p>
            <a:endParaRPr lang="en-GB" dirty="0"/>
          </a:p>
          <a:p>
            <a:endParaRPr lang="en-GB" dirty="0"/>
          </a:p>
          <a:p>
            <a:endParaRPr lang="en-GB" dirty="0"/>
          </a:p>
        </p:txBody>
      </p:sp>
      <p:pic>
        <p:nvPicPr>
          <p:cNvPr id="4098" name="Picture 2" descr="Coping with Dyslexia">
            <a:extLst>
              <a:ext uri="{FF2B5EF4-FFF2-40B4-BE49-F238E27FC236}">
                <a16:creationId xmlns:a16="http://schemas.microsoft.com/office/drawing/2014/main" id="{0567C2CA-48B4-1D90-E42B-97F6B4A0B7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913" y="3796748"/>
            <a:ext cx="5418840" cy="220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874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 calcmode="lin" valueType="num">
                                      <p:cBhvr>
                                        <p:cTn id="12" dur="1000" fill="hold"/>
                                        <p:tgtEl>
                                          <p:spTgt spid="4098"/>
                                        </p:tgtEl>
                                        <p:attrNameLst>
                                          <p:attrName>ppt_w</p:attrName>
                                        </p:attrNameLst>
                                      </p:cBhvr>
                                      <p:tavLst>
                                        <p:tav tm="0">
                                          <p:val>
                                            <p:fltVal val="0"/>
                                          </p:val>
                                        </p:tav>
                                        <p:tav tm="100000">
                                          <p:val>
                                            <p:strVal val="#ppt_w"/>
                                          </p:val>
                                        </p:tav>
                                      </p:tavLst>
                                    </p:anim>
                                    <p:anim calcmode="lin" valueType="num">
                                      <p:cBhvr>
                                        <p:cTn id="13" dur="1000" fill="hold"/>
                                        <p:tgtEl>
                                          <p:spTgt spid="4098"/>
                                        </p:tgtEl>
                                        <p:attrNameLst>
                                          <p:attrName>ppt_h</p:attrName>
                                        </p:attrNameLst>
                                      </p:cBhvr>
                                      <p:tavLst>
                                        <p:tav tm="0">
                                          <p:val>
                                            <p:fltVal val="0"/>
                                          </p:val>
                                        </p:tav>
                                        <p:tav tm="100000">
                                          <p:val>
                                            <p:strVal val="#ppt_h"/>
                                          </p:val>
                                        </p:tav>
                                      </p:tavLst>
                                    </p:anim>
                                    <p:anim calcmode="lin" valueType="num">
                                      <p:cBhvr>
                                        <p:cTn id="14" dur="1000" fill="hold"/>
                                        <p:tgtEl>
                                          <p:spTgt spid="4098"/>
                                        </p:tgtEl>
                                        <p:attrNameLst>
                                          <p:attrName>style.rotation</p:attrName>
                                        </p:attrNameLst>
                                      </p:cBhvr>
                                      <p:tavLst>
                                        <p:tav tm="0">
                                          <p:val>
                                            <p:fltVal val="90"/>
                                          </p:val>
                                        </p:tav>
                                        <p:tav tm="100000">
                                          <p:val>
                                            <p:fltVal val="0"/>
                                          </p:val>
                                        </p:tav>
                                      </p:tavLst>
                                    </p:anim>
                                    <p:animEffect transition="in" filter="fade">
                                      <p:cBhvr>
                                        <p:cTn id="15" dur="1000"/>
                                        <p:tgtEl>
                                          <p:spTgt spid="4098"/>
                                        </p:tgtEl>
                                      </p:cBhvr>
                                    </p:animEffect>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wipe(down)">
                                      <p:cBhvr>
                                        <p:cTn id="20" dur="580">
                                          <p:stCondLst>
                                            <p:cond delay="0"/>
                                          </p:stCondLst>
                                        </p:cTn>
                                        <p:tgtEl>
                                          <p:spTgt spid="3">
                                            <p:txEl>
                                              <p:pRg st="0" end="0"/>
                                            </p:txEl>
                                          </p:spTgt>
                                        </p:tgtEl>
                                      </p:cBhvr>
                                    </p:animEffect>
                                    <p:anim calcmode="lin" valueType="num">
                                      <p:cBhvr>
                                        <p:cTn id="21"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6" dur="26">
                                          <p:stCondLst>
                                            <p:cond delay="650"/>
                                          </p:stCondLst>
                                        </p:cTn>
                                        <p:tgtEl>
                                          <p:spTgt spid="3">
                                            <p:txEl>
                                              <p:pRg st="0" end="0"/>
                                            </p:txEl>
                                          </p:spTgt>
                                        </p:tgtEl>
                                      </p:cBhvr>
                                      <p:to x="100000" y="60000"/>
                                    </p:animScale>
                                    <p:animScale>
                                      <p:cBhvr>
                                        <p:cTn id="27" dur="166" decel="50000">
                                          <p:stCondLst>
                                            <p:cond delay="676"/>
                                          </p:stCondLst>
                                        </p:cTn>
                                        <p:tgtEl>
                                          <p:spTgt spid="3">
                                            <p:txEl>
                                              <p:pRg st="0" end="0"/>
                                            </p:txEl>
                                          </p:spTgt>
                                        </p:tgtEl>
                                      </p:cBhvr>
                                      <p:to x="100000" y="100000"/>
                                    </p:animScale>
                                    <p:animScale>
                                      <p:cBhvr>
                                        <p:cTn id="28" dur="26">
                                          <p:stCondLst>
                                            <p:cond delay="1312"/>
                                          </p:stCondLst>
                                        </p:cTn>
                                        <p:tgtEl>
                                          <p:spTgt spid="3">
                                            <p:txEl>
                                              <p:pRg st="0" end="0"/>
                                            </p:txEl>
                                          </p:spTgt>
                                        </p:tgtEl>
                                      </p:cBhvr>
                                      <p:to x="100000" y="80000"/>
                                    </p:animScale>
                                    <p:animScale>
                                      <p:cBhvr>
                                        <p:cTn id="29" dur="166" decel="50000">
                                          <p:stCondLst>
                                            <p:cond delay="1338"/>
                                          </p:stCondLst>
                                        </p:cTn>
                                        <p:tgtEl>
                                          <p:spTgt spid="3">
                                            <p:txEl>
                                              <p:pRg st="0" end="0"/>
                                            </p:txEl>
                                          </p:spTgt>
                                        </p:tgtEl>
                                      </p:cBhvr>
                                      <p:to x="100000" y="100000"/>
                                    </p:animScale>
                                    <p:animScale>
                                      <p:cBhvr>
                                        <p:cTn id="30" dur="26">
                                          <p:stCondLst>
                                            <p:cond delay="1642"/>
                                          </p:stCondLst>
                                        </p:cTn>
                                        <p:tgtEl>
                                          <p:spTgt spid="3">
                                            <p:txEl>
                                              <p:pRg st="0" end="0"/>
                                            </p:txEl>
                                          </p:spTgt>
                                        </p:tgtEl>
                                      </p:cBhvr>
                                      <p:to x="100000" y="90000"/>
                                    </p:animScale>
                                    <p:animScale>
                                      <p:cBhvr>
                                        <p:cTn id="31" dur="166" decel="50000">
                                          <p:stCondLst>
                                            <p:cond delay="1668"/>
                                          </p:stCondLst>
                                        </p:cTn>
                                        <p:tgtEl>
                                          <p:spTgt spid="3">
                                            <p:txEl>
                                              <p:pRg st="0" end="0"/>
                                            </p:txEl>
                                          </p:spTgt>
                                        </p:tgtEl>
                                      </p:cBhvr>
                                      <p:to x="100000" y="100000"/>
                                    </p:animScale>
                                    <p:animScale>
                                      <p:cBhvr>
                                        <p:cTn id="32" dur="26">
                                          <p:stCondLst>
                                            <p:cond delay="1808"/>
                                          </p:stCondLst>
                                        </p:cTn>
                                        <p:tgtEl>
                                          <p:spTgt spid="3">
                                            <p:txEl>
                                              <p:pRg st="0" end="0"/>
                                            </p:txEl>
                                          </p:spTgt>
                                        </p:tgtEl>
                                      </p:cBhvr>
                                      <p:to x="100000" y="95000"/>
                                    </p:animScale>
                                    <p:animScale>
                                      <p:cBhvr>
                                        <p:cTn id="33" dur="166" decel="50000">
                                          <p:stCondLst>
                                            <p:cond delay="1834"/>
                                          </p:stCondLst>
                                        </p:cTn>
                                        <p:tgtEl>
                                          <p:spTgt spid="3">
                                            <p:txEl>
                                              <p:pRg st="0" end="0"/>
                                            </p:txEl>
                                          </p:spTgt>
                                        </p:tgtEl>
                                      </p:cBhvr>
                                      <p:to x="100000" y="100000"/>
                                    </p:animScale>
                                  </p:childTnLst>
                                </p:cTn>
                              </p:par>
                            </p:childTnLst>
                          </p:cTn>
                        </p:par>
                      </p:childTnLst>
                    </p:cTn>
                  </p:par>
                  <p:par>
                    <p:cTn id="34" fill="hold">
                      <p:stCondLst>
                        <p:cond delay="indefinite"/>
                      </p:stCondLst>
                      <p:childTnLst>
                        <p:par>
                          <p:cTn id="35" fill="hold">
                            <p:stCondLst>
                              <p:cond delay="0"/>
                            </p:stCondLst>
                            <p:childTnLst>
                              <p:par>
                                <p:cTn id="36" presetID="26" presetClass="entr" presetSubtype="0" fill="hold"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wipe(down)">
                                      <p:cBhvr>
                                        <p:cTn id="38" dur="580">
                                          <p:stCondLst>
                                            <p:cond delay="0"/>
                                          </p:stCondLst>
                                        </p:cTn>
                                        <p:tgtEl>
                                          <p:spTgt spid="3">
                                            <p:txEl>
                                              <p:pRg st="2" end="2"/>
                                            </p:txEl>
                                          </p:spTgt>
                                        </p:tgtEl>
                                      </p:cBhvr>
                                    </p:animEffect>
                                    <p:anim calcmode="lin" valueType="num">
                                      <p:cBhvr>
                                        <p:cTn id="3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4" dur="26">
                                          <p:stCondLst>
                                            <p:cond delay="650"/>
                                          </p:stCondLst>
                                        </p:cTn>
                                        <p:tgtEl>
                                          <p:spTgt spid="3">
                                            <p:txEl>
                                              <p:pRg st="2" end="2"/>
                                            </p:txEl>
                                          </p:spTgt>
                                        </p:tgtEl>
                                      </p:cBhvr>
                                      <p:to x="100000" y="60000"/>
                                    </p:animScale>
                                    <p:animScale>
                                      <p:cBhvr>
                                        <p:cTn id="45" dur="166" decel="50000">
                                          <p:stCondLst>
                                            <p:cond delay="676"/>
                                          </p:stCondLst>
                                        </p:cTn>
                                        <p:tgtEl>
                                          <p:spTgt spid="3">
                                            <p:txEl>
                                              <p:pRg st="2" end="2"/>
                                            </p:txEl>
                                          </p:spTgt>
                                        </p:tgtEl>
                                      </p:cBhvr>
                                      <p:to x="100000" y="100000"/>
                                    </p:animScale>
                                    <p:animScale>
                                      <p:cBhvr>
                                        <p:cTn id="46" dur="26">
                                          <p:stCondLst>
                                            <p:cond delay="1312"/>
                                          </p:stCondLst>
                                        </p:cTn>
                                        <p:tgtEl>
                                          <p:spTgt spid="3">
                                            <p:txEl>
                                              <p:pRg st="2" end="2"/>
                                            </p:txEl>
                                          </p:spTgt>
                                        </p:tgtEl>
                                      </p:cBhvr>
                                      <p:to x="100000" y="80000"/>
                                    </p:animScale>
                                    <p:animScale>
                                      <p:cBhvr>
                                        <p:cTn id="47" dur="166" decel="50000">
                                          <p:stCondLst>
                                            <p:cond delay="1338"/>
                                          </p:stCondLst>
                                        </p:cTn>
                                        <p:tgtEl>
                                          <p:spTgt spid="3">
                                            <p:txEl>
                                              <p:pRg st="2" end="2"/>
                                            </p:txEl>
                                          </p:spTgt>
                                        </p:tgtEl>
                                      </p:cBhvr>
                                      <p:to x="100000" y="100000"/>
                                    </p:animScale>
                                    <p:animScale>
                                      <p:cBhvr>
                                        <p:cTn id="48" dur="26">
                                          <p:stCondLst>
                                            <p:cond delay="1642"/>
                                          </p:stCondLst>
                                        </p:cTn>
                                        <p:tgtEl>
                                          <p:spTgt spid="3">
                                            <p:txEl>
                                              <p:pRg st="2" end="2"/>
                                            </p:txEl>
                                          </p:spTgt>
                                        </p:tgtEl>
                                      </p:cBhvr>
                                      <p:to x="100000" y="90000"/>
                                    </p:animScale>
                                    <p:animScale>
                                      <p:cBhvr>
                                        <p:cTn id="49" dur="166" decel="50000">
                                          <p:stCondLst>
                                            <p:cond delay="1668"/>
                                          </p:stCondLst>
                                        </p:cTn>
                                        <p:tgtEl>
                                          <p:spTgt spid="3">
                                            <p:txEl>
                                              <p:pRg st="2" end="2"/>
                                            </p:txEl>
                                          </p:spTgt>
                                        </p:tgtEl>
                                      </p:cBhvr>
                                      <p:to x="100000" y="100000"/>
                                    </p:animScale>
                                    <p:animScale>
                                      <p:cBhvr>
                                        <p:cTn id="50" dur="26">
                                          <p:stCondLst>
                                            <p:cond delay="1808"/>
                                          </p:stCondLst>
                                        </p:cTn>
                                        <p:tgtEl>
                                          <p:spTgt spid="3">
                                            <p:txEl>
                                              <p:pRg st="2" end="2"/>
                                            </p:txEl>
                                          </p:spTgt>
                                        </p:tgtEl>
                                      </p:cBhvr>
                                      <p:to x="100000" y="95000"/>
                                    </p:animScale>
                                    <p:animScale>
                                      <p:cBhvr>
                                        <p:cTn id="51" dur="166" decel="50000">
                                          <p:stCondLst>
                                            <p:cond delay="1834"/>
                                          </p:stCondLst>
                                        </p:cTn>
                                        <p:tgtEl>
                                          <p:spTgt spid="3">
                                            <p:txEl>
                                              <p:pRg st="2" end="2"/>
                                            </p:txEl>
                                          </p:spTgt>
                                        </p:tgtEl>
                                      </p:cBhvr>
                                      <p:to x="100000" y="100000"/>
                                    </p:animScale>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nodeType="clickEffect">
                                  <p:stCondLst>
                                    <p:cond delay="0"/>
                                  </p:stCondLst>
                                  <p:childTnLst>
                                    <p:set>
                                      <p:cBhvr>
                                        <p:cTn id="55" dur="1" fill="hold">
                                          <p:stCondLst>
                                            <p:cond delay="0"/>
                                          </p:stCondLst>
                                        </p:cTn>
                                        <p:tgtEl>
                                          <p:spTgt spid="3">
                                            <p:txEl>
                                              <p:pRg st="4" end="4"/>
                                            </p:txEl>
                                          </p:spTgt>
                                        </p:tgtEl>
                                        <p:attrNameLst>
                                          <p:attrName>style.visibility</p:attrName>
                                        </p:attrNameLst>
                                      </p:cBhvr>
                                      <p:to>
                                        <p:strVal val="visible"/>
                                      </p:to>
                                    </p:set>
                                    <p:animEffect transition="in" filter="wipe(down)">
                                      <p:cBhvr>
                                        <p:cTn id="56" dur="580">
                                          <p:stCondLst>
                                            <p:cond delay="0"/>
                                          </p:stCondLst>
                                        </p:cTn>
                                        <p:tgtEl>
                                          <p:spTgt spid="3">
                                            <p:txEl>
                                              <p:pRg st="4" end="4"/>
                                            </p:txEl>
                                          </p:spTgt>
                                        </p:tgtEl>
                                      </p:cBhvr>
                                    </p:animEffect>
                                    <p:anim calcmode="lin" valueType="num">
                                      <p:cBhvr>
                                        <p:cTn id="5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3">
                                            <p:txEl>
                                              <p:pRg st="4" end="4"/>
                                            </p:txEl>
                                          </p:spTgt>
                                        </p:tgtEl>
                                      </p:cBhvr>
                                      <p:to x="100000" y="60000"/>
                                    </p:animScale>
                                    <p:animScale>
                                      <p:cBhvr>
                                        <p:cTn id="63" dur="166" decel="50000">
                                          <p:stCondLst>
                                            <p:cond delay="676"/>
                                          </p:stCondLst>
                                        </p:cTn>
                                        <p:tgtEl>
                                          <p:spTgt spid="3">
                                            <p:txEl>
                                              <p:pRg st="4" end="4"/>
                                            </p:txEl>
                                          </p:spTgt>
                                        </p:tgtEl>
                                      </p:cBhvr>
                                      <p:to x="100000" y="100000"/>
                                    </p:animScale>
                                    <p:animScale>
                                      <p:cBhvr>
                                        <p:cTn id="64" dur="26">
                                          <p:stCondLst>
                                            <p:cond delay="1312"/>
                                          </p:stCondLst>
                                        </p:cTn>
                                        <p:tgtEl>
                                          <p:spTgt spid="3">
                                            <p:txEl>
                                              <p:pRg st="4" end="4"/>
                                            </p:txEl>
                                          </p:spTgt>
                                        </p:tgtEl>
                                      </p:cBhvr>
                                      <p:to x="100000" y="80000"/>
                                    </p:animScale>
                                    <p:animScale>
                                      <p:cBhvr>
                                        <p:cTn id="65" dur="166" decel="50000">
                                          <p:stCondLst>
                                            <p:cond delay="1338"/>
                                          </p:stCondLst>
                                        </p:cTn>
                                        <p:tgtEl>
                                          <p:spTgt spid="3">
                                            <p:txEl>
                                              <p:pRg st="4" end="4"/>
                                            </p:txEl>
                                          </p:spTgt>
                                        </p:tgtEl>
                                      </p:cBhvr>
                                      <p:to x="100000" y="100000"/>
                                    </p:animScale>
                                    <p:animScale>
                                      <p:cBhvr>
                                        <p:cTn id="66" dur="26">
                                          <p:stCondLst>
                                            <p:cond delay="1642"/>
                                          </p:stCondLst>
                                        </p:cTn>
                                        <p:tgtEl>
                                          <p:spTgt spid="3">
                                            <p:txEl>
                                              <p:pRg st="4" end="4"/>
                                            </p:txEl>
                                          </p:spTgt>
                                        </p:tgtEl>
                                      </p:cBhvr>
                                      <p:to x="100000" y="90000"/>
                                    </p:animScale>
                                    <p:animScale>
                                      <p:cBhvr>
                                        <p:cTn id="67" dur="166" decel="50000">
                                          <p:stCondLst>
                                            <p:cond delay="1668"/>
                                          </p:stCondLst>
                                        </p:cTn>
                                        <p:tgtEl>
                                          <p:spTgt spid="3">
                                            <p:txEl>
                                              <p:pRg st="4" end="4"/>
                                            </p:txEl>
                                          </p:spTgt>
                                        </p:tgtEl>
                                      </p:cBhvr>
                                      <p:to x="100000" y="100000"/>
                                    </p:animScale>
                                    <p:animScale>
                                      <p:cBhvr>
                                        <p:cTn id="68" dur="26">
                                          <p:stCondLst>
                                            <p:cond delay="1808"/>
                                          </p:stCondLst>
                                        </p:cTn>
                                        <p:tgtEl>
                                          <p:spTgt spid="3">
                                            <p:txEl>
                                              <p:pRg st="4" end="4"/>
                                            </p:txEl>
                                          </p:spTgt>
                                        </p:tgtEl>
                                      </p:cBhvr>
                                      <p:to x="100000" y="95000"/>
                                    </p:animScale>
                                    <p:animScale>
                                      <p:cBhvr>
                                        <p:cTn id="69"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3D8A-157D-938D-CA4A-351E9D1626A2}"/>
              </a:ext>
            </a:extLst>
          </p:cNvPr>
          <p:cNvSpPr>
            <a:spLocks noGrp="1"/>
          </p:cNvSpPr>
          <p:nvPr>
            <p:ph type="title"/>
          </p:nvPr>
        </p:nvSpPr>
        <p:spPr/>
        <p:txBody>
          <a:bodyPr/>
          <a:lstStyle/>
          <a:p>
            <a:r>
              <a:rPr lang="en-GB" altLang="en-US" dirty="0"/>
              <a:t>Support</a:t>
            </a:r>
            <a:endParaRPr lang="en-GB" dirty="0"/>
          </a:p>
        </p:txBody>
      </p:sp>
      <p:sp>
        <p:nvSpPr>
          <p:cNvPr id="4" name="TextBox 3">
            <a:extLst>
              <a:ext uri="{FF2B5EF4-FFF2-40B4-BE49-F238E27FC236}">
                <a16:creationId xmlns:a16="http://schemas.microsoft.com/office/drawing/2014/main" id="{E98EEE7A-9EC3-4195-ABCE-6787476A9212}"/>
              </a:ext>
            </a:extLst>
          </p:cNvPr>
          <p:cNvSpPr txBox="1"/>
          <p:nvPr/>
        </p:nvSpPr>
        <p:spPr>
          <a:xfrm>
            <a:off x="496957" y="1075436"/>
            <a:ext cx="9004852" cy="4524315"/>
          </a:xfrm>
          <a:prstGeom prst="rect">
            <a:avLst/>
          </a:prstGeom>
          <a:noFill/>
        </p:spPr>
        <p:txBody>
          <a:bodyPr wrap="square">
            <a:spAutoFit/>
          </a:bodyPr>
          <a:lstStyle/>
          <a:p>
            <a:pPr>
              <a:defRPr/>
            </a:pPr>
            <a:r>
              <a:rPr lang="en-GB" u="sng" dirty="0"/>
              <a:t>Tips from those who have tutored dyslexic students </a:t>
            </a:r>
          </a:p>
          <a:p>
            <a:pPr>
              <a:defRPr/>
            </a:pPr>
            <a:endParaRPr lang="en-GB" dirty="0"/>
          </a:p>
          <a:p>
            <a:pPr>
              <a:defRPr/>
            </a:pPr>
            <a:endParaRPr lang="en-GB" dirty="0"/>
          </a:p>
          <a:p>
            <a:pPr>
              <a:defRPr/>
            </a:pPr>
            <a:r>
              <a:rPr lang="en-GB" dirty="0"/>
              <a:t>Understand how dyslexia affects a person </a:t>
            </a:r>
          </a:p>
          <a:p>
            <a:pPr>
              <a:defRPr/>
            </a:pPr>
            <a:r>
              <a:rPr lang="en-GB" dirty="0"/>
              <a:t>Ask the person what works for them</a:t>
            </a:r>
          </a:p>
          <a:p>
            <a:pPr>
              <a:defRPr/>
            </a:pPr>
            <a:r>
              <a:rPr lang="en-GB" dirty="0"/>
              <a:t>How to give information to people with dyslexia </a:t>
            </a:r>
          </a:p>
          <a:p>
            <a:pPr marL="0" indent="0">
              <a:buFontTx/>
              <a:buNone/>
              <a:defRPr/>
            </a:pPr>
            <a:endParaRPr lang="en-GB" dirty="0"/>
          </a:p>
          <a:p>
            <a:pPr>
              <a:defRPr/>
            </a:pPr>
            <a:r>
              <a:rPr lang="en-GB" dirty="0"/>
              <a:t>Proof reading work </a:t>
            </a:r>
          </a:p>
          <a:p>
            <a:pPr>
              <a:defRPr/>
            </a:pPr>
            <a:r>
              <a:rPr lang="en-GB" dirty="0"/>
              <a:t>Rest breaks </a:t>
            </a:r>
          </a:p>
          <a:p>
            <a:pPr>
              <a:defRPr/>
            </a:pPr>
            <a:r>
              <a:rPr lang="en-GB" dirty="0"/>
              <a:t>Completing work in quiet space</a:t>
            </a:r>
          </a:p>
          <a:p>
            <a:pPr>
              <a:defRPr/>
            </a:pPr>
            <a:r>
              <a:rPr lang="en-GB" dirty="0"/>
              <a:t>Changing screen colour/brightness</a:t>
            </a:r>
          </a:p>
          <a:p>
            <a:pPr>
              <a:defRPr/>
            </a:pPr>
            <a:r>
              <a:rPr lang="en-GB" dirty="0"/>
              <a:t>Pace of learning </a:t>
            </a:r>
          </a:p>
          <a:p>
            <a:pPr>
              <a:defRPr/>
            </a:pPr>
            <a:r>
              <a:rPr lang="en-GB" dirty="0"/>
              <a:t>Manage stress and fatigue </a:t>
            </a:r>
          </a:p>
          <a:p>
            <a:pPr>
              <a:defRPr/>
            </a:pPr>
            <a:r>
              <a:rPr lang="en-GB" dirty="0"/>
              <a:t>Feedback and debriefs </a:t>
            </a:r>
          </a:p>
          <a:p>
            <a:pPr>
              <a:defRPr/>
            </a:pPr>
            <a:endParaRPr lang="en-GB" dirty="0"/>
          </a:p>
          <a:p>
            <a:pPr>
              <a:defRPr/>
            </a:pPr>
            <a:endParaRPr lang="en-GB" dirty="0"/>
          </a:p>
        </p:txBody>
      </p:sp>
    </p:spTree>
    <p:extLst>
      <p:ext uri="{BB962C8B-B14F-4D97-AF65-F5344CB8AC3E}">
        <p14:creationId xmlns:p14="http://schemas.microsoft.com/office/powerpoint/2010/main" val="411667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80">
                                          <p:stCondLst>
                                            <p:cond delay="0"/>
                                          </p:stCondLst>
                                        </p:cTn>
                                        <p:tgtEl>
                                          <p:spTgt spid="4">
                                            <p:txEl>
                                              <p:pRg st="0" end="0"/>
                                            </p:txEl>
                                          </p:spTgt>
                                        </p:tgtEl>
                                      </p:cBhvr>
                                    </p:animEffect>
                                    <p:anim calcmode="lin" valueType="num">
                                      <p:cBhvr>
                                        <p:cTn id="13"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txEl>
                                              <p:pRg st="0" end="0"/>
                                            </p:txEl>
                                          </p:spTgt>
                                        </p:tgtEl>
                                      </p:cBhvr>
                                      <p:to x="100000" y="60000"/>
                                    </p:animScale>
                                    <p:animScale>
                                      <p:cBhvr>
                                        <p:cTn id="19" dur="166" decel="50000">
                                          <p:stCondLst>
                                            <p:cond delay="676"/>
                                          </p:stCondLst>
                                        </p:cTn>
                                        <p:tgtEl>
                                          <p:spTgt spid="4">
                                            <p:txEl>
                                              <p:pRg st="0" end="0"/>
                                            </p:txEl>
                                          </p:spTgt>
                                        </p:tgtEl>
                                      </p:cBhvr>
                                      <p:to x="100000" y="100000"/>
                                    </p:animScale>
                                    <p:animScale>
                                      <p:cBhvr>
                                        <p:cTn id="20" dur="26">
                                          <p:stCondLst>
                                            <p:cond delay="1312"/>
                                          </p:stCondLst>
                                        </p:cTn>
                                        <p:tgtEl>
                                          <p:spTgt spid="4">
                                            <p:txEl>
                                              <p:pRg st="0" end="0"/>
                                            </p:txEl>
                                          </p:spTgt>
                                        </p:tgtEl>
                                      </p:cBhvr>
                                      <p:to x="100000" y="80000"/>
                                    </p:animScale>
                                    <p:animScale>
                                      <p:cBhvr>
                                        <p:cTn id="21" dur="166" decel="50000">
                                          <p:stCondLst>
                                            <p:cond delay="1338"/>
                                          </p:stCondLst>
                                        </p:cTn>
                                        <p:tgtEl>
                                          <p:spTgt spid="4">
                                            <p:txEl>
                                              <p:pRg st="0" end="0"/>
                                            </p:txEl>
                                          </p:spTgt>
                                        </p:tgtEl>
                                      </p:cBhvr>
                                      <p:to x="100000" y="100000"/>
                                    </p:animScale>
                                    <p:animScale>
                                      <p:cBhvr>
                                        <p:cTn id="22" dur="26">
                                          <p:stCondLst>
                                            <p:cond delay="1642"/>
                                          </p:stCondLst>
                                        </p:cTn>
                                        <p:tgtEl>
                                          <p:spTgt spid="4">
                                            <p:txEl>
                                              <p:pRg st="0" end="0"/>
                                            </p:txEl>
                                          </p:spTgt>
                                        </p:tgtEl>
                                      </p:cBhvr>
                                      <p:to x="100000" y="90000"/>
                                    </p:animScale>
                                    <p:animScale>
                                      <p:cBhvr>
                                        <p:cTn id="23" dur="166" decel="50000">
                                          <p:stCondLst>
                                            <p:cond delay="1668"/>
                                          </p:stCondLst>
                                        </p:cTn>
                                        <p:tgtEl>
                                          <p:spTgt spid="4">
                                            <p:txEl>
                                              <p:pRg st="0" end="0"/>
                                            </p:txEl>
                                          </p:spTgt>
                                        </p:tgtEl>
                                      </p:cBhvr>
                                      <p:to x="100000" y="100000"/>
                                    </p:animScale>
                                    <p:animScale>
                                      <p:cBhvr>
                                        <p:cTn id="24" dur="26">
                                          <p:stCondLst>
                                            <p:cond delay="1808"/>
                                          </p:stCondLst>
                                        </p:cTn>
                                        <p:tgtEl>
                                          <p:spTgt spid="4">
                                            <p:txEl>
                                              <p:pRg st="0" end="0"/>
                                            </p:txEl>
                                          </p:spTgt>
                                        </p:tgtEl>
                                      </p:cBhvr>
                                      <p:to x="100000" y="95000"/>
                                    </p:animScale>
                                    <p:animScale>
                                      <p:cBhvr>
                                        <p:cTn id="25" dur="166" decel="50000">
                                          <p:stCondLst>
                                            <p:cond delay="1834"/>
                                          </p:stCondLst>
                                        </p:cTn>
                                        <p:tgtEl>
                                          <p:spTgt spid="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Effect transition="in" filter="randombar(horizontal)">
                                      <p:cBhvr>
                                        <p:cTn id="30" dur="5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randombar(horizontal)">
                                      <p:cBhvr>
                                        <p:cTn id="35" dur="500"/>
                                        <p:tgtEl>
                                          <p:spTgt spid="4">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40" dur="500"/>
                                        <p:tgtEl>
                                          <p:spTgt spid="4">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animEffect transition="in" filter="randombar(horizontal)">
                                      <p:cBhvr>
                                        <p:cTn id="45" dur="500"/>
                                        <p:tgtEl>
                                          <p:spTgt spid="4">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nodeType="clickEffect">
                                  <p:stCondLst>
                                    <p:cond delay="0"/>
                                  </p:stCondLst>
                                  <p:childTnLst>
                                    <p:set>
                                      <p:cBhvr>
                                        <p:cTn id="49" dur="1" fill="hold">
                                          <p:stCondLst>
                                            <p:cond delay="0"/>
                                          </p:stCondLst>
                                        </p:cTn>
                                        <p:tgtEl>
                                          <p:spTgt spid="4">
                                            <p:txEl>
                                              <p:pRg st="8" end="8"/>
                                            </p:txEl>
                                          </p:spTgt>
                                        </p:tgtEl>
                                        <p:attrNameLst>
                                          <p:attrName>style.visibility</p:attrName>
                                        </p:attrNameLst>
                                      </p:cBhvr>
                                      <p:to>
                                        <p:strVal val="visible"/>
                                      </p:to>
                                    </p:set>
                                    <p:animEffect transition="in" filter="randombar(horizontal)">
                                      <p:cBhvr>
                                        <p:cTn id="50" dur="500"/>
                                        <p:tgtEl>
                                          <p:spTgt spid="4">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4" presetClass="entr" presetSubtype="10" fill="hold" nodeType="clickEffect">
                                  <p:stCondLst>
                                    <p:cond delay="0"/>
                                  </p:stCondLst>
                                  <p:childTnLst>
                                    <p:set>
                                      <p:cBhvr>
                                        <p:cTn id="54" dur="1" fill="hold">
                                          <p:stCondLst>
                                            <p:cond delay="0"/>
                                          </p:stCondLst>
                                        </p:cTn>
                                        <p:tgtEl>
                                          <p:spTgt spid="4">
                                            <p:txEl>
                                              <p:pRg st="9" end="9"/>
                                            </p:txEl>
                                          </p:spTgt>
                                        </p:tgtEl>
                                        <p:attrNameLst>
                                          <p:attrName>style.visibility</p:attrName>
                                        </p:attrNameLst>
                                      </p:cBhvr>
                                      <p:to>
                                        <p:strVal val="visible"/>
                                      </p:to>
                                    </p:set>
                                    <p:animEffect transition="in" filter="randombar(horizontal)">
                                      <p:cBhvr>
                                        <p:cTn id="55" dur="500"/>
                                        <p:tgtEl>
                                          <p:spTgt spid="4">
                                            <p:txEl>
                                              <p:pRg st="9" end="9"/>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10" fill="hold" nodeType="clickEffect">
                                  <p:stCondLst>
                                    <p:cond delay="0"/>
                                  </p:stCondLst>
                                  <p:childTnLst>
                                    <p:set>
                                      <p:cBhvr>
                                        <p:cTn id="59"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60" dur="500"/>
                                        <p:tgtEl>
                                          <p:spTgt spid="4">
                                            <p:txEl>
                                              <p:pRg st="10" end="10"/>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4" presetClass="entr" presetSubtype="10" fill="hold" nodeType="clickEffect">
                                  <p:stCondLst>
                                    <p:cond delay="0"/>
                                  </p:stCondLst>
                                  <p:childTnLst>
                                    <p:set>
                                      <p:cBhvr>
                                        <p:cTn id="64"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65" dur="500"/>
                                        <p:tgtEl>
                                          <p:spTgt spid="4">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nodeType="clickEffect">
                                  <p:stCondLst>
                                    <p:cond delay="0"/>
                                  </p:stCondLst>
                                  <p:childTnLst>
                                    <p:set>
                                      <p:cBhvr>
                                        <p:cTn id="69" dur="1" fill="hold">
                                          <p:stCondLst>
                                            <p:cond delay="0"/>
                                          </p:stCondLst>
                                        </p:cTn>
                                        <p:tgtEl>
                                          <p:spTgt spid="4">
                                            <p:txEl>
                                              <p:pRg st="12" end="12"/>
                                            </p:txEl>
                                          </p:spTgt>
                                        </p:tgtEl>
                                        <p:attrNameLst>
                                          <p:attrName>style.visibility</p:attrName>
                                        </p:attrNameLst>
                                      </p:cBhvr>
                                      <p:to>
                                        <p:strVal val="visible"/>
                                      </p:to>
                                    </p:set>
                                    <p:animEffect transition="in" filter="randombar(horizontal)">
                                      <p:cBhvr>
                                        <p:cTn id="70" dur="500"/>
                                        <p:tgtEl>
                                          <p:spTgt spid="4">
                                            <p:txEl>
                                              <p:pRg st="12" end="12"/>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4" presetClass="entr" presetSubtype="10" fill="hold" nodeType="clickEffect">
                                  <p:stCondLst>
                                    <p:cond delay="0"/>
                                  </p:stCondLst>
                                  <p:childTnLst>
                                    <p:set>
                                      <p:cBhvr>
                                        <p:cTn id="74" dur="1" fill="hold">
                                          <p:stCondLst>
                                            <p:cond delay="0"/>
                                          </p:stCondLst>
                                        </p:cTn>
                                        <p:tgtEl>
                                          <p:spTgt spid="4">
                                            <p:txEl>
                                              <p:pRg st="13" end="13"/>
                                            </p:txEl>
                                          </p:spTgt>
                                        </p:tgtEl>
                                        <p:attrNameLst>
                                          <p:attrName>style.visibility</p:attrName>
                                        </p:attrNameLst>
                                      </p:cBhvr>
                                      <p:to>
                                        <p:strVal val="visible"/>
                                      </p:to>
                                    </p:set>
                                    <p:animEffect transition="in" filter="randombar(horizontal)">
                                      <p:cBhvr>
                                        <p:cTn id="75" dur="500"/>
                                        <p:tgtEl>
                                          <p:spTgt spid="4">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5EFED-6A0F-9F66-8629-13F9EEFD6588}"/>
              </a:ext>
            </a:extLst>
          </p:cNvPr>
          <p:cNvSpPr>
            <a:spLocks noGrp="1"/>
          </p:cNvSpPr>
          <p:nvPr>
            <p:ph type="title"/>
          </p:nvPr>
        </p:nvSpPr>
        <p:spPr/>
        <p:txBody>
          <a:bodyPr/>
          <a:lstStyle/>
          <a:p>
            <a:r>
              <a:rPr lang="en-GB" altLang="en-US" dirty="0"/>
              <a:t>Reasonable Adjustments in Gwent Police</a:t>
            </a:r>
            <a:endParaRPr lang="en-GB" dirty="0"/>
          </a:p>
        </p:txBody>
      </p:sp>
      <p:sp>
        <p:nvSpPr>
          <p:cNvPr id="4" name="TextBox 3">
            <a:extLst>
              <a:ext uri="{FF2B5EF4-FFF2-40B4-BE49-F238E27FC236}">
                <a16:creationId xmlns:a16="http://schemas.microsoft.com/office/drawing/2014/main" id="{20E0144A-3D8D-308E-A43B-B05F6B0E5E69}"/>
              </a:ext>
            </a:extLst>
          </p:cNvPr>
          <p:cNvSpPr txBox="1"/>
          <p:nvPr/>
        </p:nvSpPr>
        <p:spPr>
          <a:xfrm>
            <a:off x="773649" y="1011227"/>
            <a:ext cx="8535228" cy="2862322"/>
          </a:xfrm>
          <a:prstGeom prst="rect">
            <a:avLst/>
          </a:prstGeom>
          <a:noFill/>
        </p:spPr>
        <p:txBody>
          <a:bodyPr wrap="square">
            <a:spAutoFit/>
          </a:bodyPr>
          <a:lstStyle/>
          <a:p>
            <a:pPr marL="0" indent="0">
              <a:buFontTx/>
              <a:buNone/>
              <a:defRPr/>
            </a:pPr>
            <a:r>
              <a:rPr lang="en-GB" b="1" u="sng" dirty="0"/>
              <a:t>Common Reasonable Adjustments</a:t>
            </a:r>
          </a:p>
          <a:p>
            <a:pPr>
              <a:defRPr/>
            </a:pPr>
            <a:endParaRPr lang="en-GB" b="1" u="sng" dirty="0"/>
          </a:p>
          <a:p>
            <a:pPr>
              <a:defRPr/>
            </a:pPr>
            <a:r>
              <a:rPr lang="en-GB" dirty="0"/>
              <a:t>Dragon software</a:t>
            </a:r>
          </a:p>
          <a:p>
            <a:pPr>
              <a:defRPr/>
            </a:pPr>
            <a:r>
              <a:rPr lang="en-GB" dirty="0"/>
              <a:t>Claro read </a:t>
            </a:r>
          </a:p>
          <a:p>
            <a:pPr>
              <a:defRPr/>
            </a:pPr>
            <a:r>
              <a:rPr lang="en-GB" dirty="0"/>
              <a:t>Memory coaching</a:t>
            </a:r>
          </a:p>
          <a:p>
            <a:pPr>
              <a:defRPr/>
            </a:pPr>
            <a:r>
              <a:rPr lang="en-GB" dirty="0"/>
              <a:t>Change of shift pattern</a:t>
            </a:r>
          </a:p>
          <a:p>
            <a:pPr>
              <a:defRPr/>
            </a:pPr>
            <a:r>
              <a:rPr lang="en-GB" dirty="0"/>
              <a:t>Change of work stream (response work?)</a:t>
            </a:r>
          </a:p>
          <a:p>
            <a:pPr>
              <a:defRPr/>
            </a:pPr>
            <a:r>
              <a:rPr lang="en-GB" dirty="0"/>
              <a:t>Additional PLT</a:t>
            </a:r>
          </a:p>
          <a:p>
            <a:pPr>
              <a:defRPr/>
            </a:pPr>
            <a:r>
              <a:rPr lang="en-GB" dirty="0"/>
              <a:t>Extended </a:t>
            </a:r>
            <a:r>
              <a:rPr lang="en-GB" dirty="0" err="1"/>
              <a:t>Tutorphase</a:t>
            </a:r>
            <a:endParaRPr lang="en-GB" dirty="0"/>
          </a:p>
          <a:p>
            <a:pPr>
              <a:defRPr/>
            </a:pPr>
            <a:r>
              <a:rPr lang="en-GB" dirty="0"/>
              <a:t> Differentiated deadline with university work</a:t>
            </a:r>
          </a:p>
        </p:txBody>
      </p:sp>
    </p:spTree>
    <p:extLst>
      <p:ext uri="{BB962C8B-B14F-4D97-AF65-F5344CB8AC3E}">
        <p14:creationId xmlns:p14="http://schemas.microsoft.com/office/powerpoint/2010/main" val="342858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wipe(down)">
                                      <p:cBhvr>
                                        <p:cTn id="14" dur="500"/>
                                        <p:tgtEl>
                                          <p:spTgt spid="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p:cTn id="19"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 calcmode="lin" valueType="num">
                                      <p:cBhvr>
                                        <p:cTn id="27"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28" dur="1000" fill="hold"/>
                                        <p:tgtEl>
                                          <p:spTgt spid="4">
                                            <p:txEl>
                                              <p:pRg st="3" end="3"/>
                                            </p:txEl>
                                          </p:spTgt>
                                        </p:tgtEl>
                                        <p:attrNameLst>
                                          <p:attrName>ppt_h</p:attrName>
                                        </p:attrNameLst>
                                      </p:cBhvr>
                                      <p:tavLst>
                                        <p:tav tm="0">
                                          <p:val>
                                            <p:fltVal val="0"/>
                                          </p:val>
                                        </p:tav>
                                        <p:tav tm="100000">
                                          <p:val>
                                            <p:strVal val="#ppt_h"/>
                                          </p:val>
                                        </p:tav>
                                      </p:tavLst>
                                    </p:anim>
                                    <p:anim calcmode="lin" valueType="num">
                                      <p:cBhvr>
                                        <p:cTn id="29" dur="1000" fill="hold"/>
                                        <p:tgtEl>
                                          <p:spTgt spid="4">
                                            <p:txEl>
                                              <p:pRg st="3" end="3"/>
                                            </p:txEl>
                                          </p:spTgt>
                                        </p:tgtEl>
                                        <p:attrNameLst>
                                          <p:attrName>style.rotation</p:attrName>
                                        </p:attrNameLst>
                                      </p:cBhvr>
                                      <p:tavLst>
                                        <p:tav tm="0">
                                          <p:val>
                                            <p:fltVal val="90"/>
                                          </p:val>
                                        </p:tav>
                                        <p:tav tm="100000">
                                          <p:val>
                                            <p:fltVal val="0"/>
                                          </p:val>
                                        </p:tav>
                                      </p:tavLst>
                                    </p:anim>
                                    <p:animEffect transition="in" filter="fade">
                                      <p:cBhvr>
                                        <p:cTn id="30" dur="10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p:cTn id="35"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36"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37"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38" dur="1000"/>
                                        <p:tgtEl>
                                          <p:spTgt spid="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p:cTn id="43" dur="1000" fill="hold"/>
                                        <p:tgtEl>
                                          <p:spTgt spid="4">
                                            <p:txEl>
                                              <p:pRg st="5" end="5"/>
                                            </p:txEl>
                                          </p:spTgt>
                                        </p:tgtEl>
                                        <p:attrNameLst>
                                          <p:attrName>ppt_w</p:attrName>
                                        </p:attrNameLst>
                                      </p:cBhvr>
                                      <p:tavLst>
                                        <p:tav tm="0">
                                          <p:val>
                                            <p:fltVal val="0"/>
                                          </p:val>
                                        </p:tav>
                                        <p:tav tm="100000">
                                          <p:val>
                                            <p:strVal val="#ppt_w"/>
                                          </p:val>
                                        </p:tav>
                                      </p:tavLst>
                                    </p:anim>
                                    <p:anim calcmode="lin" valueType="num">
                                      <p:cBhvr>
                                        <p:cTn id="44" dur="1000" fill="hold"/>
                                        <p:tgtEl>
                                          <p:spTgt spid="4">
                                            <p:txEl>
                                              <p:pRg st="5" end="5"/>
                                            </p:txEl>
                                          </p:spTgt>
                                        </p:tgtEl>
                                        <p:attrNameLst>
                                          <p:attrName>ppt_h</p:attrName>
                                        </p:attrNameLst>
                                      </p:cBhvr>
                                      <p:tavLst>
                                        <p:tav tm="0">
                                          <p:val>
                                            <p:fltVal val="0"/>
                                          </p:val>
                                        </p:tav>
                                        <p:tav tm="100000">
                                          <p:val>
                                            <p:strVal val="#ppt_h"/>
                                          </p:val>
                                        </p:tav>
                                      </p:tavLst>
                                    </p:anim>
                                    <p:anim calcmode="lin" valueType="num">
                                      <p:cBhvr>
                                        <p:cTn id="45" dur="1000" fill="hold"/>
                                        <p:tgtEl>
                                          <p:spTgt spid="4">
                                            <p:txEl>
                                              <p:pRg st="5" end="5"/>
                                            </p:txEl>
                                          </p:spTgt>
                                        </p:tgtEl>
                                        <p:attrNameLst>
                                          <p:attrName>style.rotation</p:attrName>
                                        </p:attrNameLst>
                                      </p:cBhvr>
                                      <p:tavLst>
                                        <p:tav tm="0">
                                          <p:val>
                                            <p:fltVal val="90"/>
                                          </p:val>
                                        </p:tav>
                                        <p:tav tm="100000">
                                          <p:val>
                                            <p:fltVal val="0"/>
                                          </p:val>
                                        </p:tav>
                                      </p:tavLst>
                                    </p:anim>
                                    <p:animEffect transition="in" filter="fade">
                                      <p:cBhvr>
                                        <p:cTn id="46" dur="1000"/>
                                        <p:tgtEl>
                                          <p:spTgt spid="4">
                                            <p:txEl>
                                              <p:pRg st="5" end="5"/>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anim calcmode="lin" valueType="num">
                                      <p:cBhvr>
                                        <p:cTn id="51" dur="1000" fill="hold"/>
                                        <p:tgtEl>
                                          <p:spTgt spid="4">
                                            <p:txEl>
                                              <p:pRg st="6" end="6"/>
                                            </p:txEl>
                                          </p:spTgt>
                                        </p:tgtEl>
                                        <p:attrNameLst>
                                          <p:attrName>ppt_w</p:attrName>
                                        </p:attrNameLst>
                                      </p:cBhvr>
                                      <p:tavLst>
                                        <p:tav tm="0">
                                          <p:val>
                                            <p:fltVal val="0"/>
                                          </p:val>
                                        </p:tav>
                                        <p:tav tm="100000">
                                          <p:val>
                                            <p:strVal val="#ppt_w"/>
                                          </p:val>
                                        </p:tav>
                                      </p:tavLst>
                                    </p:anim>
                                    <p:anim calcmode="lin" valueType="num">
                                      <p:cBhvr>
                                        <p:cTn id="52" dur="1000" fill="hold"/>
                                        <p:tgtEl>
                                          <p:spTgt spid="4">
                                            <p:txEl>
                                              <p:pRg st="6" end="6"/>
                                            </p:txEl>
                                          </p:spTgt>
                                        </p:tgtEl>
                                        <p:attrNameLst>
                                          <p:attrName>ppt_h</p:attrName>
                                        </p:attrNameLst>
                                      </p:cBhvr>
                                      <p:tavLst>
                                        <p:tav tm="0">
                                          <p:val>
                                            <p:fltVal val="0"/>
                                          </p:val>
                                        </p:tav>
                                        <p:tav tm="100000">
                                          <p:val>
                                            <p:strVal val="#ppt_h"/>
                                          </p:val>
                                        </p:tav>
                                      </p:tavLst>
                                    </p:anim>
                                    <p:anim calcmode="lin" valueType="num">
                                      <p:cBhvr>
                                        <p:cTn id="53" dur="1000" fill="hold"/>
                                        <p:tgtEl>
                                          <p:spTgt spid="4">
                                            <p:txEl>
                                              <p:pRg st="6" end="6"/>
                                            </p:txEl>
                                          </p:spTgt>
                                        </p:tgtEl>
                                        <p:attrNameLst>
                                          <p:attrName>style.rotation</p:attrName>
                                        </p:attrNameLst>
                                      </p:cBhvr>
                                      <p:tavLst>
                                        <p:tav tm="0">
                                          <p:val>
                                            <p:fltVal val="90"/>
                                          </p:val>
                                        </p:tav>
                                        <p:tav tm="100000">
                                          <p:val>
                                            <p:fltVal val="0"/>
                                          </p:val>
                                        </p:tav>
                                      </p:tavLst>
                                    </p:anim>
                                    <p:animEffect transition="in" filter="fade">
                                      <p:cBhvr>
                                        <p:cTn id="54" dur="1000"/>
                                        <p:tgtEl>
                                          <p:spTgt spid="4">
                                            <p:txEl>
                                              <p:pRg st="6" end="6"/>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p:cTn id="59" dur="1000" fill="hold"/>
                                        <p:tgtEl>
                                          <p:spTgt spid="4">
                                            <p:txEl>
                                              <p:pRg st="7" end="7"/>
                                            </p:txEl>
                                          </p:spTgt>
                                        </p:tgtEl>
                                        <p:attrNameLst>
                                          <p:attrName>ppt_w</p:attrName>
                                        </p:attrNameLst>
                                      </p:cBhvr>
                                      <p:tavLst>
                                        <p:tav tm="0">
                                          <p:val>
                                            <p:fltVal val="0"/>
                                          </p:val>
                                        </p:tav>
                                        <p:tav tm="100000">
                                          <p:val>
                                            <p:strVal val="#ppt_w"/>
                                          </p:val>
                                        </p:tav>
                                      </p:tavLst>
                                    </p:anim>
                                    <p:anim calcmode="lin" valueType="num">
                                      <p:cBhvr>
                                        <p:cTn id="60" dur="1000" fill="hold"/>
                                        <p:tgtEl>
                                          <p:spTgt spid="4">
                                            <p:txEl>
                                              <p:pRg st="7" end="7"/>
                                            </p:txEl>
                                          </p:spTgt>
                                        </p:tgtEl>
                                        <p:attrNameLst>
                                          <p:attrName>ppt_h</p:attrName>
                                        </p:attrNameLst>
                                      </p:cBhvr>
                                      <p:tavLst>
                                        <p:tav tm="0">
                                          <p:val>
                                            <p:fltVal val="0"/>
                                          </p:val>
                                        </p:tav>
                                        <p:tav tm="100000">
                                          <p:val>
                                            <p:strVal val="#ppt_h"/>
                                          </p:val>
                                        </p:tav>
                                      </p:tavLst>
                                    </p:anim>
                                    <p:anim calcmode="lin" valueType="num">
                                      <p:cBhvr>
                                        <p:cTn id="61" dur="1000" fill="hold"/>
                                        <p:tgtEl>
                                          <p:spTgt spid="4">
                                            <p:txEl>
                                              <p:pRg st="7" end="7"/>
                                            </p:txEl>
                                          </p:spTgt>
                                        </p:tgtEl>
                                        <p:attrNameLst>
                                          <p:attrName>style.rotation</p:attrName>
                                        </p:attrNameLst>
                                      </p:cBhvr>
                                      <p:tavLst>
                                        <p:tav tm="0">
                                          <p:val>
                                            <p:fltVal val="90"/>
                                          </p:val>
                                        </p:tav>
                                        <p:tav tm="100000">
                                          <p:val>
                                            <p:fltVal val="0"/>
                                          </p:val>
                                        </p:tav>
                                      </p:tavLst>
                                    </p:anim>
                                    <p:animEffect transition="in" filter="fade">
                                      <p:cBhvr>
                                        <p:cTn id="62" dur="1000"/>
                                        <p:tgtEl>
                                          <p:spTgt spid="4">
                                            <p:txEl>
                                              <p:pRg st="7" end="7"/>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nodeType="clickEffect">
                                  <p:stCondLst>
                                    <p:cond delay="0"/>
                                  </p:stCondLst>
                                  <p:childTnLst>
                                    <p:set>
                                      <p:cBhvr>
                                        <p:cTn id="66" dur="1" fill="hold">
                                          <p:stCondLst>
                                            <p:cond delay="0"/>
                                          </p:stCondLst>
                                        </p:cTn>
                                        <p:tgtEl>
                                          <p:spTgt spid="4">
                                            <p:txEl>
                                              <p:pRg st="8" end="8"/>
                                            </p:txEl>
                                          </p:spTgt>
                                        </p:tgtEl>
                                        <p:attrNameLst>
                                          <p:attrName>style.visibility</p:attrName>
                                        </p:attrNameLst>
                                      </p:cBhvr>
                                      <p:to>
                                        <p:strVal val="visible"/>
                                      </p:to>
                                    </p:set>
                                    <p:anim calcmode="lin" valueType="num">
                                      <p:cBhvr>
                                        <p:cTn id="67" dur="1000" fill="hold"/>
                                        <p:tgtEl>
                                          <p:spTgt spid="4">
                                            <p:txEl>
                                              <p:pRg st="8" end="8"/>
                                            </p:txEl>
                                          </p:spTgt>
                                        </p:tgtEl>
                                        <p:attrNameLst>
                                          <p:attrName>ppt_w</p:attrName>
                                        </p:attrNameLst>
                                      </p:cBhvr>
                                      <p:tavLst>
                                        <p:tav tm="0">
                                          <p:val>
                                            <p:fltVal val="0"/>
                                          </p:val>
                                        </p:tav>
                                        <p:tav tm="100000">
                                          <p:val>
                                            <p:strVal val="#ppt_w"/>
                                          </p:val>
                                        </p:tav>
                                      </p:tavLst>
                                    </p:anim>
                                    <p:anim calcmode="lin" valueType="num">
                                      <p:cBhvr>
                                        <p:cTn id="68" dur="1000" fill="hold"/>
                                        <p:tgtEl>
                                          <p:spTgt spid="4">
                                            <p:txEl>
                                              <p:pRg st="8" end="8"/>
                                            </p:txEl>
                                          </p:spTgt>
                                        </p:tgtEl>
                                        <p:attrNameLst>
                                          <p:attrName>ppt_h</p:attrName>
                                        </p:attrNameLst>
                                      </p:cBhvr>
                                      <p:tavLst>
                                        <p:tav tm="0">
                                          <p:val>
                                            <p:fltVal val="0"/>
                                          </p:val>
                                        </p:tav>
                                        <p:tav tm="100000">
                                          <p:val>
                                            <p:strVal val="#ppt_h"/>
                                          </p:val>
                                        </p:tav>
                                      </p:tavLst>
                                    </p:anim>
                                    <p:anim calcmode="lin" valueType="num">
                                      <p:cBhvr>
                                        <p:cTn id="69" dur="1000" fill="hold"/>
                                        <p:tgtEl>
                                          <p:spTgt spid="4">
                                            <p:txEl>
                                              <p:pRg st="8" end="8"/>
                                            </p:txEl>
                                          </p:spTgt>
                                        </p:tgtEl>
                                        <p:attrNameLst>
                                          <p:attrName>style.rotation</p:attrName>
                                        </p:attrNameLst>
                                      </p:cBhvr>
                                      <p:tavLst>
                                        <p:tav tm="0">
                                          <p:val>
                                            <p:fltVal val="90"/>
                                          </p:val>
                                        </p:tav>
                                        <p:tav tm="100000">
                                          <p:val>
                                            <p:fltVal val="0"/>
                                          </p:val>
                                        </p:tav>
                                      </p:tavLst>
                                    </p:anim>
                                    <p:animEffect transition="in" filter="fade">
                                      <p:cBhvr>
                                        <p:cTn id="70" dur="1000"/>
                                        <p:tgtEl>
                                          <p:spTgt spid="4">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31" presetClass="entr" presetSubtype="0" fill="hold" nodeType="click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anim calcmode="lin" valueType="num">
                                      <p:cBhvr>
                                        <p:cTn id="75" dur="1000" fill="hold"/>
                                        <p:tgtEl>
                                          <p:spTgt spid="4">
                                            <p:txEl>
                                              <p:pRg st="9" end="9"/>
                                            </p:txEl>
                                          </p:spTgt>
                                        </p:tgtEl>
                                        <p:attrNameLst>
                                          <p:attrName>ppt_w</p:attrName>
                                        </p:attrNameLst>
                                      </p:cBhvr>
                                      <p:tavLst>
                                        <p:tav tm="0">
                                          <p:val>
                                            <p:fltVal val="0"/>
                                          </p:val>
                                        </p:tav>
                                        <p:tav tm="100000">
                                          <p:val>
                                            <p:strVal val="#ppt_w"/>
                                          </p:val>
                                        </p:tav>
                                      </p:tavLst>
                                    </p:anim>
                                    <p:anim calcmode="lin" valueType="num">
                                      <p:cBhvr>
                                        <p:cTn id="76" dur="1000" fill="hold"/>
                                        <p:tgtEl>
                                          <p:spTgt spid="4">
                                            <p:txEl>
                                              <p:pRg st="9" end="9"/>
                                            </p:txEl>
                                          </p:spTgt>
                                        </p:tgtEl>
                                        <p:attrNameLst>
                                          <p:attrName>ppt_h</p:attrName>
                                        </p:attrNameLst>
                                      </p:cBhvr>
                                      <p:tavLst>
                                        <p:tav tm="0">
                                          <p:val>
                                            <p:fltVal val="0"/>
                                          </p:val>
                                        </p:tav>
                                        <p:tav tm="100000">
                                          <p:val>
                                            <p:strVal val="#ppt_h"/>
                                          </p:val>
                                        </p:tav>
                                      </p:tavLst>
                                    </p:anim>
                                    <p:anim calcmode="lin" valueType="num">
                                      <p:cBhvr>
                                        <p:cTn id="77" dur="1000" fill="hold"/>
                                        <p:tgtEl>
                                          <p:spTgt spid="4">
                                            <p:txEl>
                                              <p:pRg st="9" end="9"/>
                                            </p:txEl>
                                          </p:spTgt>
                                        </p:tgtEl>
                                        <p:attrNameLst>
                                          <p:attrName>style.rotation</p:attrName>
                                        </p:attrNameLst>
                                      </p:cBhvr>
                                      <p:tavLst>
                                        <p:tav tm="0">
                                          <p:val>
                                            <p:fltVal val="90"/>
                                          </p:val>
                                        </p:tav>
                                        <p:tav tm="100000">
                                          <p:val>
                                            <p:fltVal val="0"/>
                                          </p:val>
                                        </p:tav>
                                      </p:tavLst>
                                    </p:anim>
                                    <p:animEffect transition="in" filter="fade">
                                      <p:cBhvr>
                                        <p:cTn id="78" dur="1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5A1C-EB07-F1EB-FB9A-F99738C012BE}"/>
              </a:ext>
            </a:extLst>
          </p:cNvPr>
          <p:cNvSpPr>
            <a:spLocks noGrp="1"/>
          </p:cNvSpPr>
          <p:nvPr>
            <p:ph type="title"/>
          </p:nvPr>
        </p:nvSpPr>
        <p:spPr/>
        <p:txBody>
          <a:bodyPr/>
          <a:lstStyle/>
          <a:p>
            <a:r>
              <a:rPr lang="en-GB" dirty="0"/>
              <a:t>Review</a:t>
            </a:r>
          </a:p>
        </p:txBody>
      </p:sp>
      <p:sp>
        <p:nvSpPr>
          <p:cNvPr id="4" name="TextBox 3">
            <a:extLst>
              <a:ext uri="{FF2B5EF4-FFF2-40B4-BE49-F238E27FC236}">
                <a16:creationId xmlns:a16="http://schemas.microsoft.com/office/drawing/2014/main" id="{CB9E118E-40FB-6764-F548-9B9FE89DD8B3}"/>
              </a:ext>
            </a:extLst>
          </p:cNvPr>
          <p:cNvSpPr txBox="1"/>
          <p:nvPr/>
        </p:nvSpPr>
        <p:spPr>
          <a:xfrm>
            <a:off x="589935" y="1150374"/>
            <a:ext cx="8893278" cy="4154984"/>
          </a:xfrm>
          <a:prstGeom prst="rect">
            <a:avLst/>
          </a:prstGeom>
          <a:noFill/>
        </p:spPr>
        <p:txBody>
          <a:bodyPr wrap="square">
            <a:spAutoFit/>
          </a:bodyPr>
          <a:lstStyle/>
          <a:p>
            <a:pPr marL="457200" indent="-457200" algn="just">
              <a:buFont typeface="Arial" panose="020B0604020202020204" pitchFamily="34" charset="0"/>
              <a:buChar char="•"/>
            </a:pPr>
            <a:r>
              <a:rPr lang="en-US" sz="2400" b="1" u="sng" dirty="0">
                <a:latin typeface="Calibri" panose="020F0502020204030204" pitchFamily="34" charset="0"/>
              </a:rPr>
              <a:t>Objectives </a:t>
            </a:r>
          </a:p>
          <a:p>
            <a:pPr marL="457200" indent="-457200" algn="just">
              <a:buFont typeface="Arial" panose="020B0604020202020204" pitchFamily="34" charset="0"/>
              <a:buChar char="•"/>
            </a:pPr>
            <a:endParaRPr lang="en-US" sz="2400" b="1" u="sng" dirty="0">
              <a:latin typeface="Calibri" panose="020F0502020204030204" pitchFamily="34" charset="0"/>
            </a:endParaRPr>
          </a:p>
          <a:p>
            <a:pPr marL="457200" indent="-457200" algn="just">
              <a:buFont typeface="Arial" panose="020B0604020202020204" pitchFamily="34" charset="0"/>
              <a:buChar char="•"/>
            </a:pPr>
            <a:r>
              <a:rPr lang="en-US" sz="2400" b="1" dirty="0">
                <a:latin typeface="Calibri" panose="020F0502020204030204" pitchFamily="34" charset="0"/>
              </a:rPr>
              <a:t>Explain what dyslexia is.</a:t>
            </a:r>
          </a:p>
          <a:p>
            <a:pPr algn="just"/>
            <a:endParaRPr lang="en-GB" sz="24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400" b="1" dirty="0">
                <a:effectLst/>
                <a:latin typeface="Calibri" panose="020F0502020204030204" pitchFamily="34" charset="0"/>
                <a:ea typeface="Times New Roman" panose="02020603050405020304" pitchFamily="18" charset="0"/>
              </a:rPr>
              <a:t>Recognize those who may have dyslexia.</a:t>
            </a:r>
          </a:p>
          <a:p>
            <a:pPr algn="just"/>
            <a:endParaRPr lang="en-GB" sz="24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400" b="1" dirty="0">
                <a:effectLst/>
                <a:latin typeface="Calibri" panose="020F0502020204030204" pitchFamily="34" charset="0"/>
                <a:ea typeface="Times New Roman" panose="02020603050405020304" pitchFamily="18" charset="0"/>
              </a:rPr>
              <a:t>Understand different coping strategies for those with dyslexia and how to apply them for the student.</a:t>
            </a:r>
          </a:p>
          <a:p>
            <a:pPr algn="just"/>
            <a:endParaRPr lang="en-GB" sz="2400" dirty="0">
              <a:effectLst/>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US" sz="2400" b="1" dirty="0">
                <a:effectLst/>
                <a:latin typeface="Calibri" panose="020F0502020204030204" pitchFamily="34" charset="0"/>
                <a:ea typeface="Times New Roman" panose="02020603050405020304" pitchFamily="18" charset="0"/>
              </a:rPr>
              <a:t>Describe what support is available to those who may or have dyslexia.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2113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wipe(down)">
                                      <p:cBhvr>
                                        <p:cTn id="7" dur="580">
                                          <p:stCondLst>
                                            <p:cond delay="0"/>
                                          </p:stCondLst>
                                        </p:cTn>
                                        <p:tgtEl>
                                          <p:spTgt spid="4">
                                            <p:txEl>
                                              <p:pRg st="2" end="2"/>
                                            </p:txEl>
                                          </p:spTgt>
                                        </p:tgtEl>
                                      </p:cBhvr>
                                    </p:animEffect>
                                    <p:anim calcmode="lin" valueType="num">
                                      <p:cBhvr>
                                        <p:cTn id="8"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2" end="2"/>
                                            </p:txEl>
                                          </p:spTgt>
                                        </p:tgtEl>
                                      </p:cBhvr>
                                      <p:to x="100000" y="60000"/>
                                    </p:animScale>
                                    <p:animScale>
                                      <p:cBhvr>
                                        <p:cTn id="14" dur="166" decel="50000">
                                          <p:stCondLst>
                                            <p:cond delay="676"/>
                                          </p:stCondLst>
                                        </p:cTn>
                                        <p:tgtEl>
                                          <p:spTgt spid="4">
                                            <p:txEl>
                                              <p:pRg st="2" end="2"/>
                                            </p:txEl>
                                          </p:spTgt>
                                        </p:tgtEl>
                                      </p:cBhvr>
                                      <p:to x="100000" y="100000"/>
                                    </p:animScale>
                                    <p:animScale>
                                      <p:cBhvr>
                                        <p:cTn id="15" dur="26">
                                          <p:stCondLst>
                                            <p:cond delay="1312"/>
                                          </p:stCondLst>
                                        </p:cTn>
                                        <p:tgtEl>
                                          <p:spTgt spid="4">
                                            <p:txEl>
                                              <p:pRg st="2" end="2"/>
                                            </p:txEl>
                                          </p:spTgt>
                                        </p:tgtEl>
                                      </p:cBhvr>
                                      <p:to x="100000" y="80000"/>
                                    </p:animScale>
                                    <p:animScale>
                                      <p:cBhvr>
                                        <p:cTn id="16" dur="166" decel="50000">
                                          <p:stCondLst>
                                            <p:cond delay="1338"/>
                                          </p:stCondLst>
                                        </p:cTn>
                                        <p:tgtEl>
                                          <p:spTgt spid="4">
                                            <p:txEl>
                                              <p:pRg st="2" end="2"/>
                                            </p:txEl>
                                          </p:spTgt>
                                        </p:tgtEl>
                                      </p:cBhvr>
                                      <p:to x="100000" y="100000"/>
                                    </p:animScale>
                                    <p:animScale>
                                      <p:cBhvr>
                                        <p:cTn id="17" dur="26">
                                          <p:stCondLst>
                                            <p:cond delay="1642"/>
                                          </p:stCondLst>
                                        </p:cTn>
                                        <p:tgtEl>
                                          <p:spTgt spid="4">
                                            <p:txEl>
                                              <p:pRg st="2" end="2"/>
                                            </p:txEl>
                                          </p:spTgt>
                                        </p:tgtEl>
                                      </p:cBhvr>
                                      <p:to x="100000" y="90000"/>
                                    </p:animScale>
                                    <p:animScale>
                                      <p:cBhvr>
                                        <p:cTn id="18" dur="166" decel="50000">
                                          <p:stCondLst>
                                            <p:cond delay="1668"/>
                                          </p:stCondLst>
                                        </p:cTn>
                                        <p:tgtEl>
                                          <p:spTgt spid="4">
                                            <p:txEl>
                                              <p:pRg st="2" end="2"/>
                                            </p:txEl>
                                          </p:spTgt>
                                        </p:tgtEl>
                                      </p:cBhvr>
                                      <p:to x="100000" y="100000"/>
                                    </p:animScale>
                                    <p:animScale>
                                      <p:cBhvr>
                                        <p:cTn id="19" dur="26">
                                          <p:stCondLst>
                                            <p:cond delay="1808"/>
                                          </p:stCondLst>
                                        </p:cTn>
                                        <p:tgtEl>
                                          <p:spTgt spid="4">
                                            <p:txEl>
                                              <p:pRg st="2" end="2"/>
                                            </p:txEl>
                                          </p:spTgt>
                                        </p:tgtEl>
                                      </p:cBhvr>
                                      <p:to x="100000" y="95000"/>
                                    </p:animScale>
                                    <p:animScale>
                                      <p:cBhvr>
                                        <p:cTn id="20" dur="166" decel="50000">
                                          <p:stCondLst>
                                            <p:cond delay="1834"/>
                                          </p:stCondLst>
                                        </p:cTn>
                                        <p:tgtEl>
                                          <p:spTgt spid="4">
                                            <p:txEl>
                                              <p:pRg st="2" end="2"/>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wipe(down)">
                                      <p:cBhvr>
                                        <p:cTn id="25" dur="500"/>
                                        <p:tgtEl>
                                          <p:spTgt spid="4">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4">
                                            <p:txEl>
                                              <p:pRg st="6" end="6"/>
                                            </p:txEl>
                                          </p:spTgt>
                                        </p:tgtEl>
                                        <p:attrNameLst>
                                          <p:attrName>style.visibility</p:attrName>
                                        </p:attrNameLst>
                                      </p:cBhvr>
                                      <p:to>
                                        <p:strVal val="visible"/>
                                      </p:to>
                                    </p:set>
                                    <p:anim calcmode="lin" valueType="num">
                                      <p:cBhvr>
                                        <p:cTn id="30" dur="1000" fill="hold"/>
                                        <p:tgtEl>
                                          <p:spTgt spid="4">
                                            <p:txEl>
                                              <p:pRg st="6" end="6"/>
                                            </p:txEl>
                                          </p:spTgt>
                                        </p:tgtEl>
                                        <p:attrNameLst>
                                          <p:attrName>ppt_w</p:attrName>
                                        </p:attrNameLst>
                                      </p:cBhvr>
                                      <p:tavLst>
                                        <p:tav tm="0">
                                          <p:val>
                                            <p:fltVal val="0"/>
                                          </p:val>
                                        </p:tav>
                                        <p:tav tm="100000">
                                          <p:val>
                                            <p:strVal val="#ppt_w"/>
                                          </p:val>
                                        </p:tav>
                                      </p:tavLst>
                                    </p:anim>
                                    <p:anim calcmode="lin" valueType="num">
                                      <p:cBhvr>
                                        <p:cTn id="31" dur="1000" fill="hold"/>
                                        <p:tgtEl>
                                          <p:spTgt spid="4">
                                            <p:txEl>
                                              <p:pRg st="6" end="6"/>
                                            </p:txEl>
                                          </p:spTgt>
                                        </p:tgtEl>
                                        <p:attrNameLst>
                                          <p:attrName>ppt_h</p:attrName>
                                        </p:attrNameLst>
                                      </p:cBhvr>
                                      <p:tavLst>
                                        <p:tav tm="0">
                                          <p:val>
                                            <p:fltVal val="0"/>
                                          </p:val>
                                        </p:tav>
                                        <p:tav tm="100000">
                                          <p:val>
                                            <p:strVal val="#ppt_h"/>
                                          </p:val>
                                        </p:tav>
                                      </p:tavLst>
                                    </p:anim>
                                    <p:anim calcmode="lin" valueType="num">
                                      <p:cBhvr>
                                        <p:cTn id="32" dur="1000" fill="hold"/>
                                        <p:tgtEl>
                                          <p:spTgt spid="4">
                                            <p:txEl>
                                              <p:pRg st="6" end="6"/>
                                            </p:txEl>
                                          </p:spTgt>
                                        </p:tgtEl>
                                        <p:attrNameLst>
                                          <p:attrName>style.rotation</p:attrName>
                                        </p:attrNameLst>
                                      </p:cBhvr>
                                      <p:tavLst>
                                        <p:tav tm="0">
                                          <p:val>
                                            <p:fltVal val="90"/>
                                          </p:val>
                                        </p:tav>
                                        <p:tav tm="100000">
                                          <p:val>
                                            <p:fltVal val="0"/>
                                          </p:val>
                                        </p:tav>
                                      </p:tavLst>
                                    </p:anim>
                                    <p:animEffect transition="in" filter="fade">
                                      <p:cBhvr>
                                        <p:cTn id="33" dur="1000"/>
                                        <p:tgtEl>
                                          <p:spTgt spid="4">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4">
                                            <p:txEl>
                                              <p:pRg st="8" end="8"/>
                                            </p:txEl>
                                          </p:spTgt>
                                        </p:tgtEl>
                                        <p:attrNameLst>
                                          <p:attrName>style.visibility</p:attrName>
                                        </p:attrNameLst>
                                      </p:cBhvr>
                                      <p:to>
                                        <p:strVal val="visible"/>
                                      </p:to>
                                    </p:set>
                                    <p:animEffect transition="in" filter="barn(inVertical)">
                                      <p:cBhvr>
                                        <p:cTn id="38"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D258-5B20-A9A8-136F-C8FFD0E1901F}"/>
              </a:ext>
            </a:extLst>
          </p:cNvPr>
          <p:cNvSpPr>
            <a:spLocks noGrp="1"/>
          </p:cNvSpPr>
          <p:nvPr>
            <p:ph type="title"/>
          </p:nvPr>
        </p:nvSpPr>
        <p:spPr>
          <a:xfrm>
            <a:off x="194209" y="217655"/>
            <a:ext cx="10090768" cy="584775"/>
          </a:xfrm>
        </p:spPr>
        <p:txBody>
          <a:bodyPr/>
          <a:lstStyle/>
          <a:p>
            <a:r>
              <a:rPr lang="en-GB" dirty="0"/>
              <a:t>Questions?</a:t>
            </a:r>
            <a:br>
              <a:rPr lang="en-GB" dirty="0"/>
            </a:br>
            <a:endParaRPr lang="en-GB" dirty="0"/>
          </a:p>
        </p:txBody>
      </p:sp>
      <p:pic>
        <p:nvPicPr>
          <p:cNvPr id="3" name="Content Placeholder 3">
            <a:extLst>
              <a:ext uri="{FF2B5EF4-FFF2-40B4-BE49-F238E27FC236}">
                <a16:creationId xmlns:a16="http://schemas.microsoft.com/office/drawing/2014/main" id="{87073B32-DC9C-84DD-A0E1-0F827FF76E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843213" y="1916113"/>
            <a:ext cx="3243262" cy="3243262"/>
          </a:xfrm>
          <a:prstGeom prst="rect">
            <a:avLst/>
          </a:prstGeom>
        </p:spPr>
      </p:pic>
    </p:spTree>
    <p:extLst>
      <p:ext uri="{BB962C8B-B14F-4D97-AF65-F5344CB8AC3E}">
        <p14:creationId xmlns:p14="http://schemas.microsoft.com/office/powerpoint/2010/main" val="2251200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68FAA-2538-B262-A47E-7525F45FA20A}"/>
              </a:ext>
            </a:extLst>
          </p:cNvPr>
          <p:cNvSpPr>
            <a:spLocks noGrp="1"/>
          </p:cNvSpPr>
          <p:nvPr>
            <p:ph type="title"/>
          </p:nvPr>
        </p:nvSpPr>
        <p:spPr/>
        <p:txBody>
          <a:bodyPr/>
          <a:lstStyle/>
          <a:p>
            <a:r>
              <a:rPr lang="en-GB" dirty="0"/>
              <a:t>Bibliography </a:t>
            </a:r>
          </a:p>
        </p:txBody>
      </p:sp>
      <p:sp>
        <p:nvSpPr>
          <p:cNvPr id="4" name="TextBox 3">
            <a:extLst>
              <a:ext uri="{FF2B5EF4-FFF2-40B4-BE49-F238E27FC236}">
                <a16:creationId xmlns:a16="http://schemas.microsoft.com/office/drawing/2014/main" id="{64AC4CF5-80C4-180D-9EDE-D3E6F07BBD56}"/>
              </a:ext>
            </a:extLst>
          </p:cNvPr>
          <p:cNvSpPr txBox="1"/>
          <p:nvPr/>
        </p:nvSpPr>
        <p:spPr>
          <a:xfrm>
            <a:off x="536712" y="940618"/>
            <a:ext cx="8925339" cy="6236323"/>
          </a:xfrm>
          <a:prstGeom prst="rect">
            <a:avLst/>
          </a:prstGeom>
          <a:noFill/>
        </p:spPr>
        <p:txBody>
          <a:bodyPr wrap="square">
            <a:spAutoFit/>
          </a:bodyPr>
          <a:lstStyle/>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British Dyslexia Association (2010).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What Is dyslexia?</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[online] British Dyslexia Association. Available at: </a:t>
            </a:r>
            <a:r>
              <a:rPr lang="en-GB" sz="15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https://www.bdadyslexia.org.uk/dyslexia/about-dyslexia/what-is-dyslexia</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Caravolas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M. , Kirby, A. , Fawcett, A. , &amp; Glendenning, K. (2012). Research into dyslexia provision in Wales: Literature review on the state of research for children with dyslexia. Research document (058).</a:t>
            </a:r>
          </a:p>
          <a:p>
            <a:pPr>
              <a:lnSpc>
                <a:spcPct val="107000"/>
              </a:lnSpc>
              <a:spcAft>
                <a:spcPts val="800"/>
              </a:spcAft>
            </a:pP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D’Mello</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AM, &amp;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Gabrieli</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JD (2018). Cognitive neuroscience of dyslexia.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Language, Speech, and Hearing Services in Schools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49, 798–809.</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Dyslexia Gold. (2020).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Teach your Child to Read and Spell</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5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https://dyslexiagold.co.uk/Dyslexia/Symptoms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Gray S, Fox AB, Green S, Alt M, Hogan TP,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Petscher</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Y, &amp; Cowan N (2019). Working memory profiles of children with dyslexia, developmental language disorder, or both.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Journal of Speech, Language, and Hearing Research</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62, 1839–1857.</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Gooch, D. C., Hulme, C., Nash, H. M., &amp;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Snowling</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M. J. (2014). Comorbidities in preschool children at risk of dyslexia: The role of language ability.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55(3), 237–246. – pre school children</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Hampel, P., &amp;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Petermann</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F. (2005). Age and gender effects on coping in children and adolescents. Journal of Youth and Adolescence, 34(2), 73–83.</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Knight, C. (2018). What Is Dyslexia? An Exploration of the Relationship between Teachers’ Understandings of Dyslexia and Their Training Experiences.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Dyslexia</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[online] 24(3), pp.207–219.</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12121"/>
              </a:solidFill>
              <a:effectLst/>
              <a:latin typeface="Cambria" panose="02040503050406030204" pitchFamily="18" charset="0"/>
            </a:endParaRPr>
          </a:p>
        </p:txBody>
      </p:sp>
    </p:spTree>
    <p:extLst>
      <p:ext uri="{BB962C8B-B14F-4D97-AF65-F5344CB8AC3E}">
        <p14:creationId xmlns:p14="http://schemas.microsoft.com/office/powerpoint/2010/main" val="2218273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A549E-B62F-CF07-97FF-34C2A4B83670}"/>
              </a:ext>
            </a:extLst>
          </p:cNvPr>
          <p:cNvSpPr>
            <a:spLocks noGrp="1"/>
          </p:cNvSpPr>
          <p:nvPr>
            <p:ph type="title"/>
          </p:nvPr>
        </p:nvSpPr>
        <p:spPr/>
        <p:txBody>
          <a:bodyPr/>
          <a:lstStyle/>
          <a:p>
            <a:r>
              <a:rPr lang="en-GB" dirty="0"/>
              <a:t>Bibliography </a:t>
            </a:r>
          </a:p>
        </p:txBody>
      </p:sp>
      <p:sp>
        <p:nvSpPr>
          <p:cNvPr id="4" name="TextBox 3">
            <a:extLst>
              <a:ext uri="{FF2B5EF4-FFF2-40B4-BE49-F238E27FC236}">
                <a16:creationId xmlns:a16="http://schemas.microsoft.com/office/drawing/2014/main" id="{97013228-DCC1-01DC-E575-AD705A9F7DC7}"/>
              </a:ext>
            </a:extLst>
          </p:cNvPr>
          <p:cNvSpPr txBox="1"/>
          <p:nvPr/>
        </p:nvSpPr>
        <p:spPr>
          <a:xfrm>
            <a:off x="946703" y="1078256"/>
            <a:ext cx="8783706" cy="5117555"/>
          </a:xfrm>
          <a:prstGeom prst="rect">
            <a:avLst/>
          </a:prstGeom>
          <a:noFill/>
        </p:spPr>
        <p:txBody>
          <a:bodyPr wrap="square">
            <a:spAutoFit/>
          </a:bodyPr>
          <a:lstStyle/>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Moll, Kristina,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Snowling</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M J.., &amp; Hulme, Charles. (2020). Introduction to the special issue “comorbidities between reading disorders and other developmental disorders”.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Scientific Studies Of Reading</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24(1)</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Mortimore, T. (2013). Dyslexia in higher education: Creating a fully inclusive institution.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Journal of Research in Special Educational Needs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13(1), 38–47. </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Riddick, B. (2001). Dyslexia and inclusion: Time for a social model of disability perspective?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International Studies in Sociology of Education</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11(3), 223–236.</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Rose, J. (2009). Identifying and teaching children and young people with dyslexia and literacy difficulties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(DCSF-00659-2009)</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DCSF Publications.</a:t>
            </a:r>
          </a:p>
          <a:p>
            <a:pPr>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Singer, E. (2008). Coping with academic failure: a study of Dutch children with dyslexia. Dyslexia, 14, 314–333.</a:t>
            </a:r>
          </a:p>
          <a:p>
            <a:pPr>
              <a:lnSpc>
                <a:spcPct val="107000"/>
              </a:lnSpc>
              <a:spcAft>
                <a:spcPts val="800"/>
              </a:spcAft>
            </a:pP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Snowling</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M.J., Hulme, C. and Nation, K. (2020). Defining and understanding dyslexia: past, present and future.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Oxford Review of Education</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[online] 46(4), pp.501–513.</a:t>
            </a:r>
          </a:p>
          <a:p>
            <a:endParaRPr lang="en-GB" sz="1400" dirty="0"/>
          </a:p>
          <a:p>
            <a:endParaRPr lang="en-GB" sz="1200" dirty="0"/>
          </a:p>
          <a:p>
            <a:endParaRPr lang="en-GB" sz="1200" dirty="0"/>
          </a:p>
          <a:p>
            <a:endParaRPr lang="en-GB" dirty="0"/>
          </a:p>
          <a:p>
            <a:pPr>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12121"/>
              </a:solidFill>
              <a:effectLst/>
              <a:latin typeface="Cambria" panose="020405030504060302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12121"/>
              </a:solidFill>
              <a:latin typeface="Cambria" panose="02040503050406030204" pitchFamily="18" charset="0"/>
            </a:endParaRPr>
          </a:p>
        </p:txBody>
      </p:sp>
    </p:spTree>
    <p:extLst>
      <p:ext uri="{BB962C8B-B14F-4D97-AF65-F5344CB8AC3E}">
        <p14:creationId xmlns:p14="http://schemas.microsoft.com/office/powerpoint/2010/main" val="1459593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557372E616704AB22A07589A7AA69D" ma:contentTypeVersion="14" ma:contentTypeDescription="Create a new document." ma:contentTypeScope="" ma:versionID="b1e130c2b3220a07e91a3b99fd1dd6d4">
  <xsd:schema xmlns:xsd="http://www.w3.org/2001/XMLSchema" xmlns:xs="http://www.w3.org/2001/XMLSchema" xmlns:p="http://schemas.microsoft.com/office/2006/metadata/properties" xmlns:ns2="2798cd63-087b-46f4-8527-514ebf4f5a45" xmlns:ns3="ecc76dd2-0fb0-4338-b342-eb87efe50234" targetNamespace="http://schemas.microsoft.com/office/2006/metadata/properties" ma:root="true" ma:fieldsID="4ec37a23291b40470512172e2f0727c1" ns2:_="" ns3:_="">
    <xsd:import namespace="2798cd63-087b-46f4-8527-514ebf4f5a45"/>
    <xsd:import namespace="ecc76dd2-0fb0-4338-b342-eb87efe5023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798cd63-087b-46f4-8527-514ebf4f5a4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ffa94f5-9538-4d5d-ae72-f19c8bf93f9e"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description="" ma:indexed="true" ma:internalName="MediaServiceLocation" ma:readOnly="true">
      <xsd:simpleType>
        <xsd:restriction base="dms:Text"/>
      </xsd:simpleType>
    </xsd:element>
    <xsd:element name="MediaServiceObjectDetectorVersions" ma:index="2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c76dd2-0fb0-4338-b342-eb87efe5023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db64e91-2cb8-4578-8c0f-cc4d27a64a95}" ma:internalName="TaxCatchAll" ma:showField="CatchAllData" ma:web="ecc76dd2-0fb0-4338-b342-eb87efe5023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ecc76dd2-0fb0-4338-b342-eb87efe50234" xsi:nil="true"/>
    <lcf76f155ced4ddcb4097134ff3c332f xmlns="2798cd63-087b-46f4-8527-514ebf4f5a45">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6D9B79-C00A-4C35-88FB-B32DF7B20D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798cd63-087b-46f4-8527-514ebf4f5a45"/>
    <ds:schemaRef ds:uri="ecc76dd2-0fb0-4338-b342-eb87efe502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922D09-B425-40AA-A2DA-18B16301DF73}">
  <ds:schemaRefs>
    <ds:schemaRef ds:uri="http://schemas.openxmlformats.org/package/2006/metadata/core-properties"/>
    <ds:schemaRef ds:uri="http://schemas.microsoft.com/office/infopath/2007/PartnerControls"/>
    <ds:schemaRef ds:uri="http://schemas.microsoft.com/office/2006/metadata/properties"/>
    <ds:schemaRef ds:uri="http://purl.org/dc/dcmitype/"/>
    <ds:schemaRef ds:uri="http://purl.org/dc/elements/1.1/"/>
    <ds:schemaRef ds:uri="http://schemas.microsoft.com/office/2006/documentManagement/types"/>
    <ds:schemaRef ds:uri="ecc76dd2-0fb0-4338-b342-eb87efe50234"/>
    <ds:schemaRef ds:uri="2798cd63-087b-46f4-8527-514ebf4f5a45"/>
    <ds:schemaRef ds:uri="http://www.w3.org/XML/1998/namespace"/>
    <ds:schemaRef ds:uri="http://purl.org/dc/terms/"/>
  </ds:schemaRefs>
</ds:datastoreItem>
</file>

<file path=customXml/itemProps3.xml><?xml version="1.0" encoding="utf-8"?>
<ds:datastoreItem xmlns:ds="http://schemas.openxmlformats.org/officeDocument/2006/customXml" ds:itemID="{5C9B8C3E-6F13-448F-AEB9-AA18F4B563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620</TotalTime>
  <Words>2510</Words>
  <Application>Microsoft Office PowerPoint</Application>
  <PresentationFormat>Widescreen</PresentationFormat>
  <Paragraphs>227</Paragraphs>
  <Slides>21</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Cambria</vt:lpstr>
      <vt:lpstr>LDN Kono BDA</vt:lpstr>
      <vt:lpstr>Roboto</vt:lpstr>
      <vt:lpstr>Times New Roman</vt:lpstr>
      <vt:lpstr>Office Theme</vt:lpstr>
      <vt:lpstr>Dyslexia Awareness </vt:lpstr>
      <vt:lpstr>House Keeping </vt:lpstr>
      <vt:lpstr>Aim &amp; Objectives </vt:lpstr>
      <vt:lpstr> What is Dyslexia? </vt:lpstr>
      <vt:lpstr>What is Dyslexia? </vt:lpstr>
      <vt:lpstr>Facts and Figures </vt:lpstr>
      <vt:lpstr>Definition </vt:lpstr>
      <vt:lpstr>Additional Elements </vt:lpstr>
      <vt:lpstr>Recognising Dyslexia </vt:lpstr>
      <vt:lpstr>Recognising Dyslexia- continued </vt:lpstr>
      <vt:lpstr>The Theory….</vt:lpstr>
      <vt:lpstr>The Theory…. Continued </vt:lpstr>
      <vt:lpstr>Signs of Dyslexia </vt:lpstr>
      <vt:lpstr>Coping Strategies – The Research </vt:lpstr>
      <vt:lpstr>Coping Strategies – The Research </vt:lpstr>
      <vt:lpstr>Support</vt:lpstr>
      <vt:lpstr>Reasonable Adjustments in Gwent Police</vt:lpstr>
      <vt:lpstr>Review</vt:lpstr>
      <vt:lpstr>Questions? </vt:lpstr>
      <vt:lpstr>Bibliography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Tayler, Kyle</cp:lastModifiedBy>
  <cp:revision>31</cp:revision>
  <dcterms:created xsi:type="dcterms:W3CDTF">2020-09-14T11:38:00Z</dcterms:created>
  <dcterms:modified xsi:type="dcterms:W3CDTF">2024-01-26T13:21:19Z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2022-12-22T12:14:24Z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c7d6b744-cb94-4c85-ac79-75173bec863f</vt:lpwstr>
  </property>
  <property fmtid="{D5CDD505-2E9C-101B-9397-08002B2CF9AE}" pid="8" name="MSIP_Label_f2acd28b-79a3-4a0f-b0ff-4b75658b1549_ContentBits">
    <vt:lpwstr>0</vt:lpwstr>
  </property>
  <property fmtid="{D5CDD505-2E9C-101B-9397-08002B2CF9AE}" pid="9" name="ContentTypeId">
    <vt:lpwstr>0x01010034557372E616704AB22A07589A7AA69D</vt:lpwstr>
  </property>
  <property fmtid="{D5CDD505-2E9C-101B-9397-08002B2CF9AE}" pid="10" name="MediaServiceImageTags">
    <vt:lpwstr/>
  </property>
</Properties>
</file>