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6.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6" r:id="rId3"/>
    <p:sldMasterId id="2147483678" r:id="rId4"/>
    <p:sldMasterId id="2147483682" r:id="rId5"/>
    <p:sldMasterId id="2147483707" r:id="rId6"/>
    <p:sldMasterId id="2147483720" r:id="rId7"/>
  </p:sldMasterIdLst>
  <p:notesMasterIdLst>
    <p:notesMasterId r:id="rId40"/>
  </p:notesMasterIdLst>
  <p:sldIdLst>
    <p:sldId id="349" r:id="rId8"/>
    <p:sldId id="270" r:id="rId9"/>
    <p:sldId id="596" r:id="rId10"/>
    <p:sldId id="601" r:id="rId11"/>
    <p:sldId id="602" r:id="rId12"/>
    <p:sldId id="603" r:id="rId13"/>
    <p:sldId id="597" r:id="rId14"/>
    <p:sldId id="605" r:id="rId15"/>
    <p:sldId id="606" r:id="rId16"/>
    <p:sldId id="510" r:id="rId17"/>
    <p:sldId id="499" r:id="rId18"/>
    <p:sldId id="511" r:id="rId19"/>
    <p:sldId id="512" r:id="rId20"/>
    <p:sldId id="278" r:id="rId21"/>
    <p:sldId id="476" r:id="rId22"/>
    <p:sldId id="478" r:id="rId23"/>
    <p:sldId id="593" r:id="rId24"/>
    <p:sldId id="332" r:id="rId25"/>
    <p:sldId id="296" r:id="rId26"/>
    <p:sldId id="273" r:id="rId27"/>
    <p:sldId id="263" r:id="rId28"/>
    <p:sldId id="479" r:id="rId29"/>
    <p:sldId id="594" r:id="rId30"/>
    <p:sldId id="306" r:id="rId31"/>
    <p:sldId id="607" r:id="rId32"/>
    <p:sldId id="573" r:id="rId33"/>
    <p:sldId id="599" r:id="rId34"/>
    <p:sldId id="589" r:id="rId35"/>
    <p:sldId id="335" r:id="rId36"/>
    <p:sldId id="469" r:id="rId37"/>
    <p:sldId id="477" r:id="rId38"/>
    <p:sldId id="59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B7B788-B8C9-188A-7CB6-95FDDBB97B53}" v="2" dt="2025-02-13T09:42:02.8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theme" Target="theme/theme1.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microsoft.com/office/2015/10/relationships/revisionInfo" Target="revisionInfo.xml"/><Relationship Id="rId20" Type="http://schemas.openxmlformats.org/officeDocument/2006/relationships/slide" Target="slides/slide13.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S::deborah.jenkins@uwtsd.ac.uk::3cd02ba5-e528-4585-978d-4fde2b47730a" providerId="AD" clId="Web-{A8B7B788-B8C9-188A-7CB6-95FDDBB97B53}"/>
    <pc:docChg chg="addSld delSld">
      <pc:chgData name="Deborah Jenkins" userId="S::deborah.jenkins@uwtsd.ac.uk::3cd02ba5-e528-4585-978d-4fde2b47730a" providerId="AD" clId="Web-{A8B7B788-B8C9-188A-7CB6-95FDDBB97B53}" dt="2025-02-13T09:42:02.841" v="1"/>
      <pc:docMkLst>
        <pc:docMk/>
      </pc:docMkLst>
      <pc:sldChg chg="new del">
        <pc:chgData name="Deborah Jenkins" userId="S::deborah.jenkins@uwtsd.ac.uk::3cd02ba5-e528-4585-978d-4fde2b47730a" providerId="AD" clId="Web-{A8B7B788-B8C9-188A-7CB6-95FDDBB97B53}" dt="2025-02-13T09:42:02.841" v="1"/>
        <pc:sldMkLst>
          <pc:docMk/>
          <pc:sldMk cId="472710492" sldId="6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ABEB6-B1CF-4349-8B67-923CA9F014A4}" type="datetimeFigureOut">
              <a:rPr lang="en-GB" smtClean="0"/>
              <a:t>13/02/2025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661F1-DB81-44E4-BB5E-8CFA2BC56AE0}" type="slidenum">
              <a:rPr lang="en-GB" smtClean="0"/>
              <a:t>‹#›</a:t>
            </a:fld>
            <a:endParaRPr lang="en-GB"/>
          </a:p>
        </p:txBody>
      </p:sp>
    </p:spTree>
    <p:extLst>
      <p:ext uri="{BB962C8B-B14F-4D97-AF65-F5344CB8AC3E}">
        <p14:creationId xmlns:p14="http://schemas.microsoft.com/office/powerpoint/2010/main" val="4117431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hbr.org/2019/06/research-actually-consumers-do-buy-sustainable-products" TargetMode="External"/><Relationship Id="rId7" Type="http://schemas.openxmlformats.org/officeDocument/2006/relationships/hyperlink" Target="https://www.ga-institute.com/newsletter/press-release/article/millennials-really-do-want-to-work-for-environmentally-sustainable-companies-according-to-a-new-su.html"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www.forbes.com/sites/justcapital/2019/04/22/the-top-33-companies-for-the-environment-by-industry/#3d409fb36461" TargetMode="External"/><Relationship Id="rId5" Type="http://schemas.openxmlformats.org/officeDocument/2006/relationships/hyperlink" Target="https://loopstore.com/" TargetMode="External"/><Relationship Id="rId4" Type="http://schemas.openxmlformats.org/officeDocument/2006/relationships/hyperlink" Target="https://www.engadget.com/2018/07/16/adidas-will-only-use-recycled-plastics-by-2024/?guccounter=1&amp;guce_referrer=aHR0cHM6Ly93d3cuZ29vZ2xlLmNvbS8&amp;guce_referrer_sig=AQAAAH0F31yXMwHEdZKFFJ-r-qvxGsFvEwPiImuz9Zis0nl0Fb92HeK1X9urK86KQfXIZ1fcE-jNEWoB_4iYYqLn9mY6i_EKw3RuRunoeCE1Qge9dAcNb_ji_GAj-m_mZ0K3_1_DOIFRSXKRAR2s1GKoU82K18gQXa8-ZcFeMlIoyGJz"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unido.org/our-focus/advancing-economic-competitiveness/competitive-trade-capacities-and-corporate-responsibility/corporate-social-responsibility-market-integration/what-csr"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www.forbes.com/sites/kathryndill/2015/01/21/the-worlds-most-sustainable-companies-2015/#4a3cea926f24"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link.springer.com/article/10.1186/s40991-016-0004-6/figures/1"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link.springer.com/article/10.1186/s40991-016-0004-6#ref-CR21" TargetMode="External"/><Relationship Id="rId5" Type="http://schemas.openxmlformats.org/officeDocument/2006/relationships/hyperlink" Target="https://link.springer.com/article/10.1186/s40991-016-0004-6#ref-CR26" TargetMode="External"/><Relationship Id="rId4" Type="http://schemas.openxmlformats.org/officeDocument/2006/relationships/hyperlink" Target="https://link.springer.com/article/10.1186/s40991-016-0004-6#ref-CR12"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harappa.education/courses/establishing-trust"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Gj38m08QLoE"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Take time now to review, </a:t>
            </a:r>
          </a:p>
        </p:txBody>
      </p:sp>
      <p:sp>
        <p:nvSpPr>
          <p:cNvPr id="4" name="Slide Number Placeholder 3"/>
          <p:cNvSpPr>
            <a:spLocks noGrp="1"/>
          </p:cNvSpPr>
          <p:nvPr>
            <p:ph type="sldNum" sz="quarter" idx="5"/>
          </p:nvPr>
        </p:nvSpPr>
        <p:spPr/>
        <p:txBody>
          <a:bodyPr/>
          <a:lstStyle/>
          <a:p>
            <a:fld id="{324661F1-DB81-44E4-BB5E-8CFA2BC56AE0}" type="slidenum">
              <a:rPr lang="en-GB" smtClean="0"/>
              <a:t>3</a:t>
            </a:fld>
            <a:endParaRPr lang="en-GB"/>
          </a:p>
        </p:txBody>
      </p:sp>
    </p:spTree>
    <p:extLst>
      <p:ext uri="{BB962C8B-B14F-4D97-AF65-F5344CB8AC3E}">
        <p14:creationId xmlns:p14="http://schemas.microsoft.com/office/powerpoint/2010/main" val="364784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7</a:t>
            </a:fld>
            <a:endParaRPr lang="en-GB"/>
          </a:p>
        </p:txBody>
      </p:sp>
    </p:spTree>
    <p:extLst>
      <p:ext uri="{BB962C8B-B14F-4D97-AF65-F5344CB8AC3E}">
        <p14:creationId xmlns:p14="http://schemas.microsoft.com/office/powerpoint/2010/main" val="2216587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i="1"/>
              <a:t>In recent decades, consumer awareness of social and environmental issues has increased markedly. Companies are progressively integrating sustainable development into their growth strategies for both ethical and profitable reasons, especially if they are to continue attracting the younger, socially active customer.</a:t>
            </a:r>
          </a:p>
          <a:p>
            <a:endParaRPr lang="en-GB" sz="1300" i="1"/>
          </a:p>
          <a:p>
            <a:r>
              <a:rPr lang="en-GB" sz="1300" i="1"/>
              <a:t>Many companies base their targets around the UN Sustainable Development Goals. Quick test - How many are there?! </a:t>
            </a:r>
            <a:endParaRPr lang="en-GB"/>
          </a:p>
        </p:txBody>
      </p:sp>
      <p:sp>
        <p:nvSpPr>
          <p:cNvPr id="4" name="Slide Number Placeholder 3"/>
          <p:cNvSpPr>
            <a:spLocks noGrp="1"/>
          </p:cNvSpPr>
          <p:nvPr>
            <p:ph type="sldNum" sz="quarter" idx="5"/>
          </p:nvPr>
        </p:nvSpPr>
        <p:spPr/>
        <p:txBody>
          <a:bodyPr/>
          <a:lstStyle/>
          <a:p>
            <a:fld id="{FE08C8D7-18E8-2C4F-967C-29C09C3D1F6E}" type="slidenum">
              <a:rPr lang="en-US" smtClean="0"/>
              <a:t>10</a:t>
            </a:fld>
            <a:endParaRPr lang="en-US"/>
          </a:p>
        </p:txBody>
      </p:sp>
    </p:spTree>
    <p:extLst>
      <p:ext uri="{BB962C8B-B14F-4D97-AF65-F5344CB8AC3E}">
        <p14:creationId xmlns:p14="http://schemas.microsoft.com/office/powerpoint/2010/main" val="590562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b="1"/>
              <a:t>A 2019 study by </a:t>
            </a:r>
            <a:r>
              <a:rPr lang="en-GB" sz="1300" b="1" i="1" u="sng">
                <a:hlinkClick r:id="rId3"/>
              </a:rPr>
              <a:t>Harvard Business Review</a:t>
            </a:r>
            <a:r>
              <a:rPr lang="en-GB" sz="1300" b="1"/>
              <a:t> found that for sales in 90% of the observed Consumer Packaged Goods categories, brands that were marketed as sustainable were growing faster than traditional competitors.</a:t>
            </a:r>
            <a:r>
              <a:rPr lang="en-GB" sz="1300"/>
              <a:t> This rise in customers’ attention to environmental issues has been picked up on by large companies in virtually any industry. As a consequence, the use of buzzwords such as “sustainable”, “eco-friendly” and “green” has skyrocketed in recent years, as brands are trying to highlight the ecological advantages of their products or services. </a:t>
            </a:r>
          </a:p>
          <a:p>
            <a:endParaRPr lang="en-GB" sz="1300"/>
          </a:p>
          <a:p>
            <a:r>
              <a:rPr lang="en-GB" sz="1300" b="1" i="1" u="sng">
                <a:hlinkClick r:id="rId4"/>
              </a:rPr>
              <a:t>Adidas</a:t>
            </a:r>
            <a:r>
              <a:rPr lang="en-GB" sz="1300" b="1" u="sng">
                <a:hlinkClick r:id="rId4"/>
              </a:rPr>
              <a:t>’ recent pledge</a:t>
            </a:r>
            <a:r>
              <a:rPr lang="en-GB" sz="1300"/>
              <a:t> to use only recyclable polyester in their sneaker and clothing production by 2024, or forty-two major consumer goods brands (e.g.</a:t>
            </a:r>
            <a:r>
              <a:rPr lang="en-GB" sz="1300" i="1"/>
              <a:t> </a:t>
            </a:r>
            <a:r>
              <a:rPr lang="en-GB" sz="1300" i="1" err="1"/>
              <a:t>Häagen-Dasz</a:t>
            </a:r>
            <a:r>
              <a:rPr lang="en-GB" sz="1300"/>
              <a:t>, </a:t>
            </a:r>
            <a:r>
              <a:rPr lang="en-GB" sz="1300" i="1"/>
              <a:t>Tide</a:t>
            </a:r>
            <a:r>
              <a:rPr lang="en-GB" sz="1300"/>
              <a:t> &amp; </a:t>
            </a:r>
            <a:r>
              <a:rPr lang="en-GB" sz="1300" i="1" err="1"/>
              <a:t>Gilette</a:t>
            </a:r>
            <a:r>
              <a:rPr lang="en-GB" sz="1300"/>
              <a:t>) coming together in the </a:t>
            </a:r>
            <a:r>
              <a:rPr lang="en-GB" sz="1300" b="1" u="sng">
                <a:hlinkClick r:id="rId5"/>
              </a:rPr>
              <a:t>Loop </a:t>
            </a:r>
            <a:r>
              <a:rPr lang="en-GB" sz="1300" b="1" u="sng" err="1">
                <a:hlinkClick r:id="rId5"/>
              </a:rPr>
              <a:t>TerraCycle</a:t>
            </a:r>
            <a:r>
              <a:rPr lang="en-GB" sz="1300"/>
              <a:t> project to provide households with zero-waste containers that are refilled only when needed are merely two examples of these “green” initiatives.</a:t>
            </a:r>
          </a:p>
          <a:p>
            <a:endParaRPr lang="en-GB" sz="1300"/>
          </a:p>
          <a:p>
            <a:r>
              <a:rPr lang="en-GB" sz="1300"/>
              <a:t>Hospitality as well as food and beverage companies also often focus their public messaging around these topics, promoting achievements in saving water, electricity or reducing greenhouse gas emissions either directly or along their supply chain. </a:t>
            </a:r>
            <a:r>
              <a:rPr lang="en-GB" sz="1300" b="1"/>
              <a:t>Truly impactful changes to the ways in which businesses operate tend to be rewarded by the public through a rise in popularity and consequently, sales.</a:t>
            </a:r>
          </a:p>
          <a:p>
            <a:endParaRPr lang="en-GB" sz="1300"/>
          </a:p>
          <a:p>
            <a:r>
              <a:rPr lang="en-GB" sz="1300"/>
              <a:t>A </a:t>
            </a:r>
            <a:r>
              <a:rPr lang="en-GB" sz="1300" b="1" u="sng">
                <a:hlinkClick r:id="rId6"/>
              </a:rPr>
              <a:t>study by </a:t>
            </a:r>
            <a:r>
              <a:rPr lang="en-GB" sz="1300" b="1" i="1" u="sng">
                <a:hlinkClick r:id="rId6"/>
              </a:rPr>
              <a:t>Just Capital</a:t>
            </a:r>
            <a:r>
              <a:rPr lang="en-GB" sz="1300"/>
              <a:t>, an outlet that ranks American companies on issues such as fair pay, equal treatment and ecological impact, found that </a:t>
            </a:r>
            <a:r>
              <a:rPr lang="en-GB" sz="1300" b="1"/>
              <a:t>companies that lead their competitors in terms of environmental performance also tend to enjoy a median Return-on-Equity that is 3% higher than that of their counterparts.</a:t>
            </a:r>
            <a:r>
              <a:rPr lang="en-GB" sz="1300"/>
              <a:t> </a:t>
            </a:r>
          </a:p>
          <a:p>
            <a:endParaRPr lang="en-GB" sz="1300"/>
          </a:p>
          <a:p>
            <a:r>
              <a:rPr lang="en-GB" sz="1300"/>
              <a:t>Furthermore, running an ethical and sustainable business is gaining importance in the fight for scarce talent. A survey by the </a:t>
            </a:r>
            <a:r>
              <a:rPr lang="en-GB" sz="1300" b="1" i="1" u="sng">
                <a:hlinkClick r:id="rId7"/>
              </a:rPr>
              <a:t>Governance and Accountability Institute</a:t>
            </a:r>
            <a:r>
              <a:rPr lang="en-GB" sz="1300" i="1"/>
              <a:t> </a:t>
            </a:r>
            <a:r>
              <a:rPr lang="en-GB" sz="1300"/>
              <a:t>published this year found that </a:t>
            </a:r>
            <a:r>
              <a:rPr lang="en-GB" sz="1300" b="1"/>
              <a:t>40% of millennial respondents had chosen an employer because of their sustainability performance.</a:t>
            </a:r>
            <a:r>
              <a:rPr lang="en-GB" sz="1300"/>
              <a:t> On retention, the responses were even clearer. Here, 70% of millennials answered that they are more likely to stay with a company with a strong environmental reputation and policy.</a:t>
            </a:r>
          </a:p>
          <a:p>
            <a:endParaRPr lang="en-GB"/>
          </a:p>
        </p:txBody>
      </p:sp>
      <p:sp>
        <p:nvSpPr>
          <p:cNvPr id="4" name="Slide Number Placeholder 3"/>
          <p:cNvSpPr>
            <a:spLocks noGrp="1"/>
          </p:cNvSpPr>
          <p:nvPr>
            <p:ph type="sldNum" sz="quarter" idx="5"/>
          </p:nvPr>
        </p:nvSpPr>
        <p:spPr/>
        <p:txBody>
          <a:bodyPr/>
          <a:lstStyle/>
          <a:p>
            <a:fld id="{FE08C8D7-18E8-2C4F-967C-29C09C3D1F6E}" type="slidenum">
              <a:rPr lang="en-US" smtClean="0"/>
              <a:t>11</a:t>
            </a:fld>
            <a:endParaRPr lang="en-US"/>
          </a:p>
        </p:txBody>
      </p:sp>
    </p:spTree>
    <p:extLst>
      <p:ext uri="{BB962C8B-B14F-4D97-AF65-F5344CB8AC3E}">
        <p14:creationId xmlns:p14="http://schemas.microsoft.com/office/powerpoint/2010/main" val="1083849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Discuss directed learning form last week and apply </a:t>
            </a:r>
            <a:r>
              <a:rPr lang="en-GB" sz="1200" err="1">
                <a:latin typeface="Arial" panose="020B0604020202020204" pitchFamily="34" charset="0"/>
                <a:cs typeface="Arial" panose="020B0604020202020204" pitchFamily="34" charset="0"/>
              </a:rPr>
              <a:t>Doxey</a:t>
            </a:r>
            <a:r>
              <a:rPr lang="en-GB" sz="1200">
                <a:latin typeface="Arial" panose="020B0604020202020204" pitchFamily="34" charset="0"/>
                <a:cs typeface="Arial" panose="020B0604020202020204" pitchFamily="34" charset="0"/>
              </a:rPr>
              <a:t> to this. </a:t>
            </a:r>
          </a:p>
          <a:p>
            <a:r>
              <a:rPr lang="en-GB" sz="1200">
                <a:latin typeface="Arial" panose="020B0604020202020204" pitchFamily="34" charset="0"/>
                <a:cs typeface="Arial" panose="020B0604020202020204" pitchFamily="34" charset="0"/>
              </a:rPr>
              <a:t>Corporate Social Responsibility is a management concept whereby </a:t>
            </a:r>
            <a:r>
              <a:rPr lang="en-GB" sz="1200" b="1">
                <a:latin typeface="Arial" panose="020B0604020202020204" pitchFamily="34" charset="0"/>
                <a:cs typeface="Arial" panose="020B0604020202020204" pitchFamily="34" charset="0"/>
              </a:rPr>
              <a:t> companies integrate social and environmental concerns in their business  operations and interactions with their stakeholders</a:t>
            </a:r>
            <a:r>
              <a:rPr lang="en-GB" sz="1200">
                <a:latin typeface="Arial" panose="020B0604020202020204" pitchFamily="34" charset="0"/>
                <a:cs typeface="Arial" panose="020B0604020202020204" pitchFamily="34" charset="0"/>
              </a:rPr>
              <a:t>...</a:t>
            </a:r>
          </a:p>
          <a:p>
            <a:endParaRPr lang="en-US" sz="1200">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...CSR is generally  understood as being the way through which a company achieves a balance  of economic, environmental and social imperatives (“Triple-Bottom-Line-  Approach”), while at the same time addressing the expectations of  shareholders and stakeholders. </a:t>
            </a:r>
          </a:p>
          <a:p>
            <a:endParaRPr lang="en-GB" sz="1200">
              <a:latin typeface="Arial" panose="020B0604020202020204" pitchFamily="34" charset="0"/>
              <a:ea typeface="+mn-lt"/>
              <a:cs typeface="Arial" panose="020B0604020202020204" pitchFamily="34" charset="0"/>
            </a:endParaRPr>
          </a:p>
          <a:p>
            <a:pPr marL="0" indent="0">
              <a:buNone/>
            </a:pPr>
            <a:r>
              <a:rPr lang="en-GB" sz="1200">
                <a:latin typeface="Arial" panose="020B0604020202020204" pitchFamily="34" charset="0"/>
                <a:ea typeface="+mn-lt"/>
                <a:cs typeface="Arial" panose="020B0604020202020204" pitchFamily="34" charset="0"/>
                <a:hlinkClick r:id="rId3"/>
              </a:rPr>
              <a:t>What is CSR? | UNIDO</a:t>
            </a:r>
            <a:endParaRPr lang="en-GB" sz="1200">
              <a:latin typeface="Arial" panose="020B0604020202020204" pitchFamily="34" charset="0"/>
              <a:cs typeface="Arial" panose="020B0604020202020204" pitchFamily="34" charset="0"/>
            </a:endParaRPr>
          </a:p>
          <a:p>
            <a:endParaRPr lang="en-GB"/>
          </a:p>
          <a:p>
            <a:r>
              <a:rPr lang="en-GB"/>
              <a:t>We should care about the community because our customers want us to. A decade ago any kind of corporate social responsibility was driven by the loud eco-voice of a small minority. As they did not want to lose that share of wallet revenue however small, large companies hastily put into place a CSR (corporate social responsibility). These were statements or practises that accentuated any green element of the company that could be found from already established practices. Exaggerations were rife. The general feeling at the time was that sustainability demands would be soon outdated and not worth any major policy or production changes – hence the notes left in Hotels about not wanting to wash your towels to ‘save the environment’. In short, industry thought that any demand for sustainable accountability would not last.</a:t>
            </a:r>
            <a:endParaRPr lang="en-US"/>
          </a:p>
          <a:p>
            <a:endParaRPr lang="en-GB"/>
          </a:p>
          <a:p>
            <a:r>
              <a:rPr lang="en-GB">
                <a:hlinkClick r:id="rId4"/>
              </a:rPr>
              <a:t>But the demands for sustainable accountability did not go away</a:t>
            </a:r>
            <a:r>
              <a:rPr lang="en-GB"/>
              <a:t>. In fact, they increased.</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13</a:t>
            </a:fld>
            <a:endParaRPr lang="en-GB"/>
          </a:p>
        </p:txBody>
      </p:sp>
    </p:spTree>
    <p:extLst>
      <p:ext uri="{BB962C8B-B14F-4D97-AF65-F5344CB8AC3E}">
        <p14:creationId xmlns:p14="http://schemas.microsoft.com/office/powerpoint/2010/main" val="668817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Some additional points</a:t>
            </a:r>
          </a:p>
        </p:txBody>
      </p:sp>
      <p:sp>
        <p:nvSpPr>
          <p:cNvPr id="4" name="Slide Number Placeholder 3"/>
          <p:cNvSpPr>
            <a:spLocks noGrp="1"/>
          </p:cNvSpPr>
          <p:nvPr>
            <p:ph type="sldNum" sz="quarter" idx="5"/>
          </p:nvPr>
        </p:nvSpPr>
        <p:spPr/>
        <p:txBody>
          <a:bodyPr/>
          <a:lstStyle/>
          <a:p>
            <a:fld id="{FE08C8D7-18E8-2C4F-967C-29C09C3D1F6E}" type="slidenum">
              <a:rPr lang="en-US" smtClean="0"/>
              <a:t>14</a:t>
            </a:fld>
            <a:endParaRPr lang="en-US"/>
          </a:p>
        </p:txBody>
      </p:sp>
    </p:spTree>
    <p:extLst>
      <p:ext uri="{BB962C8B-B14F-4D97-AF65-F5344CB8AC3E}">
        <p14:creationId xmlns:p14="http://schemas.microsoft.com/office/powerpoint/2010/main" val="1706181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Figure 1 | Carroll’s pyramid of CSR: taking another look | International Journal of Corporate Social Responsibility (springer.com)</a:t>
            </a:r>
            <a:endParaRPr lang="en-GB"/>
          </a:p>
          <a:p>
            <a:endParaRPr lang="en-GB"/>
          </a:p>
          <a:p>
            <a:r>
              <a:rPr lang="en-GB" b="0" i="0">
                <a:solidFill>
                  <a:srgbClr val="222222"/>
                </a:solidFill>
                <a:effectLst/>
                <a:latin typeface="Merriweather" panose="00000500000000000000" pitchFamily="2" charset="0"/>
              </a:rPr>
              <a:t>Corporate social responsibility (CSR) in its modern formulation has been an important and progressing topic since the 1950s. To be sure, evidences of businesses seeking to improve society, the community, or particular stakeholder groups may be traced back hundreds of years (Carroll et al. </a:t>
            </a:r>
            <a:r>
              <a:rPr lang="en-GB" b="0" i="0">
                <a:solidFill>
                  <a:srgbClr val="025E8D"/>
                </a:solidFill>
                <a:effectLst/>
                <a:latin typeface="Merriweather" panose="00000500000000000000" pitchFamily="2" charset="0"/>
                <a:hlinkClick r:id="rId4" tooltip="Carroll, A. B., Lipartito, K. J., Post, J. E., Werhane, P. H., &amp; Goodpaster, K. E. (Eds.). (2012). Corporate responsibility: the American Experience. Cambridge: Cambridge University Press."/>
              </a:rPr>
              <a:t>2012</a:t>
            </a:r>
            <a:r>
              <a:rPr lang="en-GB" b="0" i="0">
                <a:solidFill>
                  <a:srgbClr val="222222"/>
                </a:solidFill>
                <a:effectLst/>
                <a:latin typeface="Merriweather" panose="00000500000000000000" pitchFamily="2" charset="0"/>
              </a:rPr>
              <a:t>).</a:t>
            </a:r>
          </a:p>
          <a:p>
            <a:endParaRPr lang="en-GB" b="0" i="0">
              <a:solidFill>
                <a:srgbClr val="222222"/>
              </a:solidFill>
              <a:effectLst/>
              <a:latin typeface="Merriweather" panose="00000500000000000000" pitchFamily="2" charset="0"/>
            </a:endParaRPr>
          </a:p>
          <a:p>
            <a:pPr algn="l"/>
            <a:r>
              <a:rPr lang="en-GB" b="0" i="0">
                <a:solidFill>
                  <a:srgbClr val="222222"/>
                </a:solidFill>
                <a:effectLst/>
                <a:latin typeface="Merriweather" panose="00000500000000000000" pitchFamily="2" charset="0"/>
              </a:rPr>
              <a:t>it must be acknowledged that some writers early on have been critical of the CSR concept. In an important </a:t>
            </a:r>
            <a:r>
              <a:rPr lang="en-GB" b="0" i="1">
                <a:solidFill>
                  <a:srgbClr val="222222"/>
                </a:solidFill>
                <a:effectLst/>
                <a:latin typeface="Merriweather" panose="00000500000000000000" pitchFamily="2" charset="0"/>
              </a:rPr>
              <a:t>Harvard Business Review</a:t>
            </a:r>
            <a:r>
              <a:rPr lang="en-GB" b="0" i="0">
                <a:solidFill>
                  <a:srgbClr val="222222"/>
                </a:solidFill>
                <a:effectLst/>
                <a:latin typeface="Merriweather" panose="00000500000000000000" pitchFamily="2" charset="0"/>
              </a:rPr>
              <a:t> article in 1958, for example, Theodore Levitt spoke of “The Dangers of Social Responsibility.” His position was best summarized when he stated that business has only two responsibilities – (1) to engage in face-to-face civility such as honesty and good faith and (2) to seek material gain. Levitt argued that long-run profit maximization is the one dominant objective of business, in practice as well as theory (Levitt </a:t>
            </a:r>
            <a:r>
              <a:rPr lang="en-GB" b="0" i="0">
                <a:solidFill>
                  <a:srgbClr val="025E8D"/>
                </a:solidFill>
                <a:effectLst/>
                <a:latin typeface="Merriweather" panose="00000500000000000000" pitchFamily="2" charset="0"/>
                <a:hlinkClick r:id="rId5" tooltip="Levitt, T. (1958). The dangers of social responsibility (pp. 41–50). Harvard business review."/>
              </a:rPr>
              <a:t>1958</a:t>
            </a:r>
            <a:r>
              <a:rPr lang="en-GB" b="0" i="0">
                <a:solidFill>
                  <a:srgbClr val="222222"/>
                </a:solidFill>
                <a:effectLst/>
                <a:latin typeface="Merriweather" panose="00000500000000000000" pitchFamily="2" charset="0"/>
              </a:rPr>
              <a:t>, p. 49). The most well-known adversary of social responsibility, however, is economist Milton Friedman who argued that social issues are not the concern of businesspeople and that these problems should be resolved by the unfettered workings of the free market system (Friedman </a:t>
            </a:r>
            <a:r>
              <a:rPr lang="en-GB" b="0" i="0">
                <a:solidFill>
                  <a:srgbClr val="025E8D"/>
                </a:solidFill>
                <a:effectLst/>
                <a:latin typeface="Merriweather" panose="00000500000000000000" pitchFamily="2" charset="0"/>
                <a:hlinkClick r:id="rId6" tooltip="Friedman, M. (1962). Capitalism and freedom. Chicago: University of Chicago Press."/>
              </a:rPr>
              <a:t>1962</a:t>
            </a:r>
            <a:r>
              <a:rPr lang="en-GB" b="0" i="0">
                <a:solidFill>
                  <a:srgbClr val="222222"/>
                </a:solidFill>
                <a:effectLst/>
                <a:latin typeface="Merriweather" panose="00000500000000000000" pitchFamily="2" charset="0"/>
              </a:rPr>
              <a:t>).</a:t>
            </a:r>
          </a:p>
          <a:p>
            <a:r>
              <a:rPr lang="en-GB" b="1">
                <a:effectLst/>
                <a:latin typeface="Merriweather Sans" pitchFamily="2" charset="0"/>
              </a:rPr>
              <a:t>Introduction</a:t>
            </a:r>
          </a:p>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15</a:t>
            </a:fld>
            <a:endParaRPr lang="en-GB"/>
          </a:p>
        </p:txBody>
      </p:sp>
    </p:spTree>
    <p:extLst>
      <p:ext uri="{BB962C8B-B14F-4D97-AF65-F5344CB8AC3E}">
        <p14:creationId xmlns:p14="http://schemas.microsoft.com/office/powerpoint/2010/main" val="3632094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Essentially, CSR is sustainable business management with improved financial performance reduced operating costs, enhanced brand image, increased sales and customer loyalty, increased productivity and ability to attract and retain employees. </a:t>
            </a:r>
          </a:p>
          <a:p>
            <a:endParaRPr lang="en-GB"/>
          </a:p>
          <a:p>
            <a:r>
              <a:rPr lang="en-GB" b="0" i="0">
                <a:solidFill>
                  <a:srgbClr val="202124"/>
                </a:solidFill>
                <a:effectLst/>
                <a:latin typeface="Google Sans"/>
              </a:rPr>
              <a:t>One of the most significant disadvantages of CSR in business is the </a:t>
            </a:r>
            <a:r>
              <a:rPr lang="en-GB" b="0" i="0">
                <a:solidFill>
                  <a:srgbClr val="040C28"/>
                </a:solidFill>
                <a:effectLst/>
                <a:latin typeface="Google Sans"/>
              </a:rPr>
              <a:t>impact on public image</a:t>
            </a:r>
            <a:r>
              <a:rPr lang="en-GB" b="0" i="0">
                <a:solidFill>
                  <a:srgbClr val="202124"/>
                </a:solidFill>
                <a:effectLst/>
                <a:latin typeface="Google Sans"/>
              </a:rPr>
              <a:t>. Once you're in the public eye, you're more likely to be scrutinized for everything you do. As an organization that upholds its credibility with its actions, you may be subject to criticism over the smallest acts.</a:t>
            </a:r>
          </a:p>
          <a:p>
            <a:endParaRPr lang="en-GB" b="0" i="0">
              <a:solidFill>
                <a:srgbClr val="202124"/>
              </a:solidFill>
              <a:effectLst/>
              <a:latin typeface="Google Sans"/>
            </a:endParaRPr>
          </a:p>
          <a:p>
            <a:pPr algn="l" rtl="0"/>
            <a:r>
              <a:rPr lang="en-GB" b="0" i="0">
                <a:solidFill>
                  <a:srgbClr val="4A4A4A"/>
                </a:solidFill>
                <a:effectLst/>
                <a:latin typeface="Jost"/>
              </a:rPr>
              <a:t>For Organizations, The Primary Aim Is To Generate Revenue And Turn Profits. So, How Does Corporate Social Responsibility, Which Is About Giving And Not Taking, Factor Into The Balance Sheet?</a:t>
            </a:r>
          </a:p>
          <a:p>
            <a:pPr algn="l" rtl="0"/>
            <a:r>
              <a:rPr lang="en-GB" b="0" i="0">
                <a:solidFill>
                  <a:srgbClr val="4A4A4A"/>
                </a:solidFill>
                <a:effectLst/>
                <a:latin typeface="Jost"/>
              </a:rPr>
              <a:t>An Organization’s Social Responsibility Toward Its Community, Employees And Other Stakeholders Is Significant And Concrete. The Sphere In Which An Organization Operates Needs To Be Sustained Not Just For The Organization’s Sake But For Others Involved. Having Said That, There Are Some Disadvantages Of Social Responsibility That May Put Organizations In A Dilemma.</a:t>
            </a:r>
          </a:p>
          <a:p>
            <a:pPr algn="l" rtl="0"/>
            <a:r>
              <a:rPr lang="en-GB" b="0" i="0">
                <a:solidFill>
                  <a:srgbClr val="4A4A4A"/>
                </a:solidFill>
                <a:effectLst/>
                <a:latin typeface="Jost"/>
              </a:rPr>
              <a:t>Let’s Explore The Flip Side Of Social Responsibility And What It Means For A Business. Learn About The Importance Of Building Trust Among Stakeholders.</a:t>
            </a:r>
          </a:p>
          <a:p>
            <a:pPr algn="l" rtl="0"/>
            <a:r>
              <a:rPr lang="en-GB" b="1" i="0" u="sng">
                <a:solidFill>
                  <a:srgbClr val="4A4A4A"/>
                </a:solidFill>
                <a:effectLst/>
                <a:latin typeface="Jost"/>
              </a:rPr>
              <a:t>What Are The Disadvantages Of Social Responsibility?</a:t>
            </a:r>
          </a:p>
          <a:p>
            <a:pPr algn="l" rtl="0"/>
            <a:r>
              <a:rPr lang="en-GB" b="0" i="0">
                <a:solidFill>
                  <a:srgbClr val="4A4A4A"/>
                </a:solidFill>
                <a:effectLst/>
                <a:latin typeface="Jost"/>
              </a:rPr>
              <a:t> </a:t>
            </a:r>
          </a:p>
          <a:p>
            <a:pPr algn="l" rtl="0"/>
            <a:r>
              <a:rPr lang="en-GB" b="0" i="0">
                <a:solidFill>
                  <a:srgbClr val="4A4A4A"/>
                </a:solidFill>
                <a:effectLst/>
                <a:latin typeface="Jost"/>
              </a:rPr>
              <a:t>A Corporate’s Social Responsibility Sets It Apart By Lending It A Competitive Advantage. Philanthropic Efforts Go A Long Way In Building Rapport, Goodwill And Loyalty Among Members In And Outside The Organization. But Once Organizations Engage In CSR, They’re Also Subject To Inspection, Criticism And Public Opinion.</a:t>
            </a:r>
          </a:p>
          <a:p>
            <a:pPr algn="l" rtl="0"/>
            <a:r>
              <a:rPr lang="en-GB" b="1" i="0" u="sng">
                <a:solidFill>
                  <a:srgbClr val="4A4A4A"/>
                </a:solidFill>
                <a:effectLst/>
                <a:latin typeface="Jost"/>
              </a:rPr>
              <a:t>Here Are Some Disadvantages Of Corporate Social Responsibility:</a:t>
            </a:r>
          </a:p>
          <a:p>
            <a:pPr algn="l" rtl="0">
              <a:buFont typeface="+mj-lt"/>
              <a:buAutoNum type="arabicPeriod"/>
            </a:pPr>
            <a:r>
              <a:rPr lang="en-GB" b="1" i="0" u="sng">
                <a:solidFill>
                  <a:srgbClr val="4A4A4A"/>
                </a:solidFill>
                <a:effectLst/>
                <a:latin typeface="Jost"/>
              </a:rPr>
              <a:t>Rising Costs Of Operations</a:t>
            </a:r>
          </a:p>
          <a:p>
            <a:pPr algn="l" rtl="0"/>
            <a:r>
              <a:rPr lang="en-GB" b="0" i="0">
                <a:solidFill>
                  <a:srgbClr val="4A4A4A"/>
                </a:solidFill>
                <a:effectLst/>
                <a:latin typeface="Jost"/>
              </a:rPr>
              <a:t>Investing In CSR, At Any Scale, Can Lead To High Costs And Expenses. Organizations May Have To Reorganize Their Finances To Accommodate This Budgetary Change. They Need Investment To Train Employees, Launch Campaigns And Collaborate With External Agencies To Roll Out Programs. It Largely Depends On The Type Of CSR Initiative, But Most Call For An Effort To Ensure Things Go To Plan.</a:t>
            </a:r>
          </a:p>
          <a:p>
            <a:pPr algn="l" rtl="0"/>
            <a:r>
              <a:rPr lang="en-GB" b="0" i="0">
                <a:solidFill>
                  <a:srgbClr val="4A4A4A"/>
                </a:solidFill>
                <a:effectLst/>
                <a:latin typeface="Jost"/>
              </a:rPr>
              <a:t> </a:t>
            </a:r>
          </a:p>
          <a:p>
            <a:pPr algn="l" rtl="0">
              <a:buFont typeface="+mj-lt"/>
              <a:buAutoNum type="arabicPeriod" startAt="2"/>
            </a:pPr>
            <a:r>
              <a:rPr lang="en-GB" b="1" i="0" u="sng">
                <a:solidFill>
                  <a:srgbClr val="4A4A4A"/>
                </a:solidFill>
                <a:effectLst/>
                <a:latin typeface="Jost"/>
              </a:rPr>
              <a:t>Locking Horns With Stakeholders</a:t>
            </a:r>
          </a:p>
          <a:p>
            <a:pPr algn="l" rtl="0"/>
            <a:r>
              <a:rPr lang="en-GB" b="0" i="0">
                <a:solidFill>
                  <a:srgbClr val="4A4A4A"/>
                </a:solidFill>
                <a:effectLst/>
                <a:latin typeface="Jost"/>
              </a:rPr>
              <a:t>Shareholders, Clients Or Customers May Experience The Financial Burden Of An Organization’s CSR Activities. In Terms Of Investors, They’ll Be Keen To Learn Where And How Their Money Is Being Spent. Clients Would Want To Know About Your Initiatives, Whether They Align With Their Organization’s Missions And If There Are Conflicts Of Interest. Customers Pay Greater Attention To Organizations That Make Visible CSR Efforts. This Can Impact Your Marketing And Sales Initiatives.</a:t>
            </a:r>
          </a:p>
          <a:p>
            <a:pPr algn="l" rtl="0"/>
            <a:r>
              <a:rPr lang="en-GB" b="0" i="0">
                <a:solidFill>
                  <a:srgbClr val="4A4A4A"/>
                </a:solidFill>
                <a:effectLst/>
                <a:latin typeface="Jost"/>
              </a:rPr>
              <a:t> </a:t>
            </a:r>
          </a:p>
          <a:p>
            <a:pPr algn="l" rtl="0">
              <a:buFont typeface="+mj-lt"/>
              <a:buAutoNum type="arabicPeriod" startAt="3"/>
            </a:pPr>
            <a:r>
              <a:rPr lang="en-GB" b="1" i="0" u="sng">
                <a:solidFill>
                  <a:srgbClr val="4A4A4A"/>
                </a:solidFill>
                <a:effectLst/>
                <a:latin typeface="Jost"/>
              </a:rPr>
              <a:t>Public Image</a:t>
            </a:r>
          </a:p>
          <a:p>
            <a:pPr algn="l" rtl="0"/>
            <a:r>
              <a:rPr lang="en-GB" b="0" i="0">
                <a:solidFill>
                  <a:srgbClr val="4A4A4A"/>
                </a:solidFill>
                <a:effectLst/>
                <a:latin typeface="Jost"/>
              </a:rPr>
              <a:t>One Of The Most Significant Disadvantages Of CSR In Business Is The Impact On Public Image. Once You’re In The Public Eye, You’re More Likely To Be Scrutinized For Everything You Do. As An Organization That Upholds Its Credibility With Its Actions, You May Be Subject To Criticism Over The Smallest Acts. This Can Put You At A Disadvantage As It May Affect Your Customer Base. Organizations Have To Invest Substantially To Maintain Their Public Image And Sustain Their Brand.</a:t>
            </a:r>
          </a:p>
          <a:p>
            <a:pPr algn="l" rtl="0"/>
            <a:r>
              <a:rPr lang="en-GB" b="0" i="0">
                <a:solidFill>
                  <a:srgbClr val="4A4A4A"/>
                </a:solidFill>
                <a:effectLst/>
                <a:latin typeface="Jost"/>
              </a:rPr>
              <a:t> </a:t>
            </a:r>
          </a:p>
          <a:p>
            <a:pPr algn="l" rtl="0">
              <a:buFont typeface="+mj-lt"/>
              <a:buAutoNum type="arabicPeriod" startAt="4"/>
            </a:pPr>
            <a:r>
              <a:rPr lang="en-GB" b="1" i="0" u="sng">
                <a:solidFill>
                  <a:srgbClr val="4A4A4A"/>
                </a:solidFill>
                <a:effectLst/>
                <a:latin typeface="Jost"/>
              </a:rPr>
              <a:t>Increased Accountability</a:t>
            </a:r>
          </a:p>
          <a:p>
            <a:pPr algn="l" rtl="0"/>
            <a:r>
              <a:rPr lang="en-GB" b="0" i="0">
                <a:solidFill>
                  <a:srgbClr val="4A4A4A"/>
                </a:solidFill>
                <a:effectLst/>
                <a:latin typeface="Jost"/>
              </a:rPr>
              <a:t>Organizations That Invest In CSR Agree To Be More Accountable And Responsible For Their Actions. If Your Business Operations Negatively Impact The Environment, For Instance, You Have To Do Damage Control And Set Things Right. If Your Products Aren’t Sustainable Or Eco-Friendly On One Hand And Your CSR Arm Is Protesting Against Climate Change And Other Environmental Detriments, You Can Be Put In The Spotlight. You Have To Assess Your Operations Before You Invest In Appropriate CSR Measures.</a:t>
            </a:r>
          </a:p>
          <a:p>
            <a:pPr algn="l" rtl="0"/>
            <a:r>
              <a:rPr lang="en-GB" b="0" i="0">
                <a:solidFill>
                  <a:srgbClr val="4A4A4A"/>
                </a:solidFill>
                <a:effectLst/>
                <a:latin typeface="Jost"/>
              </a:rPr>
              <a:t> </a:t>
            </a:r>
          </a:p>
          <a:p>
            <a:pPr algn="l" rtl="0">
              <a:buFont typeface="+mj-lt"/>
              <a:buAutoNum type="arabicPeriod" startAt="5"/>
            </a:pPr>
            <a:r>
              <a:rPr lang="en-GB" b="1" i="0" u="sng">
                <a:solidFill>
                  <a:srgbClr val="4A4A4A"/>
                </a:solidFill>
                <a:effectLst/>
                <a:latin typeface="Jost"/>
              </a:rPr>
              <a:t>Losing Sight Of What Matters</a:t>
            </a:r>
          </a:p>
          <a:p>
            <a:pPr algn="l" rtl="0"/>
            <a:r>
              <a:rPr lang="en-GB" b="0" i="0">
                <a:solidFill>
                  <a:srgbClr val="4A4A4A"/>
                </a:solidFill>
                <a:effectLst/>
                <a:latin typeface="Jost"/>
              </a:rPr>
              <a:t>Sometimes When You’re Fully Invested In External Activities That Take You Away From Your Work, You May Lose Sight Of What Matters. You May Start Doing CSR Just Because You Get Traction And Attention. Some May Resort To Attracting Numbers Of People With Empty Promises And Hollow Campaigns. It’s Important To Be True To Yourself, Trust The Process And Give Your Best Shot When You’re Trying To Do Something Good For Others.</a:t>
            </a:r>
          </a:p>
          <a:p>
            <a:pPr algn="l" rtl="0"/>
            <a:r>
              <a:rPr lang="en-GB" b="0" i="0">
                <a:solidFill>
                  <a:srgbClr val="4A4A4A"/>
                </a:solidFill>
                <a:effectLst/>
                <a:latin typeface="Jost"/>
              </a:rPr>
              <a:t>The Advantages Greatly Offset The Disadvantages Of CSR. You May Be At Risk Of Losing Your Public Image In Case Of Any Missteps, But With Concerted Effort, You Can Surely Build Trust Within Your Community. If You’re Doing It Right, You Have Nothing To Fear.</a:t>
            </a:r>
          </a:p>
          <a:p>
            <a:pPr algn="l" rtl="0"/>
            <a:r>
              <a:rPr lang="en-GB" b="0" i="0">
                <a:solidFill>
                  <a:srgbClr val="4A4A4A"/>
                </a:solidFill>
                <a:effectLst/>
                <a:latin typeface="Jost"/>
              </a:rPr>
              <a:t>A Helpful Trick Is To Learn All About Building Trust-Based Relationships That Add Value To Your Business. Harappa’s </a:t>
            </a:r>
            <a:r>
              <a:rPr lang="en-GB" b="0" i="0" u="none" strike="noStrike">
                <a:solidFill>
                  <a:srgbClr val="575354"/>
                </a:solidFill>
                <a:effectLst/>
                <a:latin typeface="Jost"/>
                <a:hlinkClick r:id="rId3"/>
              </a:rPr>
              <a:t>Establishing Trust</a:t>
            </a:r>
            <a:r>
              <a:rPr lang="en-GB" b="0" i="0">
                <a:solidFill>
                  <a:srgbClr val="4A4A4A"/>
                </a:solidFill>
                <a:effectLst/>
                <a:latin typeface="Jost"/>
              </a:rPr>
              <a:t> Course Incorporates Key Concepts And Frameworks Such As The Trust Toolkit And The Dominant Factor To Understand How You Can Build Credibility. Learn To Honor Your Commitments, How To Be Open And Empathetic And Prioritize Others Before You. Create Something You’re Proud Of And Focus On What You Can Do To Change The Game. Overcome Barriers To Social Responsibility And Give Back To Your Community.</a:t>
            </a:r>
          </a:p>
          <a:p>
            <a:br>
              <a:rPr lang="en-GB"/>
            </a:br>
            <a:endParaRPr lang="en-GB"/>
          </a:p>
          <a:p>
            <a:endParaRPr lang="en-GB"/>
          </a:p>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16</a:t>
            </a:fld>
            <a:endParaRPr lang="en-GB"/>
          </a:p>
        </p:txBody>
      </p:sp>
    </p:spTree>
    <p:extLst>
      <p:ext uri="{BB962C8B-B14F-4D97-AF65-F5344CB8AC3E}">
        <p14:creationId xmlns:p14="http://schemas.microsoft.com/office/powerpoint/2010/main" val="440955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400"/>
              <a:t>The term </a:t>
            </a:r>
            <a:r>
              <a:rPr lang="en-GB" sz="1400" b="1"/>
              <a:t>‘</a:t>
            </a:r>
            <a:r>
              <a:rPr lang="en-GB" sz="1400" b="1">
                <a:solidFill>
                  <a:srgbClr val="002060"/>
                </a:solidFill>
              </a:rPr>
              <a:t>circular economy</a:t>
            </a:r>
            <a:r>
              <a:rPr lang="en-GB" sz="1400" b="1"/>
              <a:t>’ </a:t>
            </a:r>
            <a:r>
              <a:rPr lang="en-GB" sz="1400"/>
              <a:t>was brought to </a:t>
            </a:r>
          </a:p>
          <a:p>
            <a:pPr marL="0" indent="0">
              <a:buNone/>
            </a:pPr>
            <a:r>
              <a:rPr lang="en-GB" sz="1400"/>
              <a:t>prominence by the Ellen MacArthur Foundation </a:t>
            </a:r>
          </a:p>
          <a:p>
            <a:pPr marL="0" indent="0">
              <a:buNone/>
            </a:pPr>
            <a:r>
              <a:rPr lang="en-GB" sz="1400"/>
              <a:t>when it launched in 2010.</a:t>
            </a:r>
          </a:p>
          <a:p>
            <a:pPr defTabSz="964418">
              <a:defRPr/>
            </a:pPr>
            <a:endParaRPr lang="en-GB" sz="1300"/>
          </a:p>
        </p:txBody>
      </p:sp>
      <p:sp>
        <p:nvSpPr>
          <p:cNvPr id="4" name="Slide Number Placeholder 3"/>
          <p:cNvSpPr>
            <a:spLocks noGrp="1"/>
          </p:cNvSpPr>
          <p:nvPr>
            <p:ph type="sldNum" sz="quarter" idx="5"/>
          </p:nvPr>
        </p:nvSpPr>
        <p:spPr/>
        <p:txBody>
          <a:bodyPr/>
          <a:lstStyle/>
          <a:p>
            <a:fld id="{4F04AE50-4941-7A4B-8F63-0D32D2B0A99F}" type="slidenum">
              <a:rPr lang="en-GB" smtClean="0"/>
              <a:t>18</a:t>
            </a:fld>
            <a:endParaRPr lang="en-GB"/>
          </a:p>
        </p:txBody>
      </p:sp>
    </p:spTree>
    <p:extLst>
      <p:ext uri="{BB962C8B-B14F-4D97-AF65-F5344CB8AC3E}">
        <p14:creationId xmlns:p14="http://schemas.microsoft.com/office/powerpoint/2010/main" val="315224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 is it achievable?</a:t>
            </a:r>
          </a:p>
          <a:p>
            <a:endParaRPr lang="en-GB"/>
          </a:p>
          <a:p>
            <a:r>
              <a:rPr lang="en-GB"/>
              <a:t>Cradle to grave</a:t>
            </a:r>
          </a:p>
        </p:txBody>
      </p:sp>
      <p:sp>
        <p:nvSpPr>
          <p:cNvPr id="4" name="Slide Number Placeholder 3"/>
          <p:cNvSpPr>
            <a:spLocks noGrp="1"/>
          </p:cNvSpPr>
          <p:nvPr>
            <p:ph type="sldNum" sz="quarter" idx="5"/>
          </p:nvPr>
        </p:nvSpPr>
        <p:spPr/>
        <p:txBody>
          <a:bodyPr/>
          <a:lstStyle/>
          <a:p>
            <a:fld id="{FE08C8D7-18E8-2C4F-967C-29C09C3D1F6E}" type="slidenum">
              <a:rPr lang="en-US" smtClean="0"/>
              <a:t>19</a:t>
            </a:fld>
            <a:endParaRPr lang="en-US"/>
          </a:p>
        </p:txBody>
      </p:sp>
    </p:spTree>
    <p:extLst>
      <p:ext uri="{BB962C8B-B14F-4D97-AF65-F5344CB8AC3E}">
        <p14:creationId xmlns:p14="http://schemas.microsoft.com/office/powerpoint/2010/main" val="1163905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GB"/>
          </a:p>
          <a:p>
            <a:pPr algn="l"/>
            <a:r>
              <a:rPr lang="en-GB" b="0" i="0">
                <a:solidFill>
                  <a:srgbClr val="2A2825"/>
                </a:solidFill>
                <a:effectLst/>
                <a:latin typeface="SilkaRegular"/>
              </a:rPr>
              <a:t>The World Business Council for Sustainable Development (WBCSD) brings together transformational organizations to form a global community that shifts the systems they work within towards a better future. Our members push the boundaries of what businesses can achieve by taking action to limit the climate crisis, restore nature and tackle inequality. So that all people can thrive in a way that’s sustainable for our planet – by 2050. </a:t>
            </a:r>
          </a:p>
          <a:p>
            <a:pPr algn="l"/>
            <a:r>
              <a:rPr lang="en-GB" b="0" i="0">
                <a:solidFill>
                  <a:srgbClr val="2A2825"/>
                </a:solidFill>
                <a:effectLst/>
                <a:latin typeface="SilkaRegular"/>
              </a:rPr>
              <a:t>Over 200 leading businesses are members of the WBCSD. It’s their valuable work and dedication that allows us to create real change across global value chains. Benefitting the world around us and everyone who calls it home.</a:t>
            </a:r>
          </a:p>
          <a:p>
            <a:endParaRPr lang="en-GB"/>
          </a:p>
          <a:p>
            <a:r>
              <a:rPr lang="en-GB"/>
              <a:t>Actually these 8 materials cover most of human activity!</a:t>
            </a:r>
          </a:p>
          <a:p>
            <a:endParaRPr lang="en-GB"/>
          </a:p>
        </p:txBody>
      </p:sp>
      <p:sp>
        <p:nvSpPr>
          <p:cNvPr id="4" name="Slide Number Placeholder 3"/>
          <p:cNvSpPr>
            <a:spLocks noGrp="1"/>
          </p:cNvSpPr>
          <p:nvPr>
            <p:ph type="sldNum" sz="quarter" idx="5"/>
          </p:nvPr>
        </p:nvSpPr>
        <p:spPr/>
        <p:txBody>
          <a:bodyPr/>
          <a:lstStyle/>
          <a:p>
            <a:fld id="{4F04AE50-4941-7A4B-8F63-0D32D2B0A99F}" type="slidenum">
              <a:rPr lang="en-GB" smtClean="0"/>
              <a:t>20</a:t>
            </a:fld>
            <a:endParaRPr lang="en-GB"/>
          </a:p>
        </p:txBody>
      </p:sp>
    </p:spTree>
    <p:extLst>
      <p:ext uri="{BB962C8B-B14F-4D97-AF65-F5344CB8AC3E}">
        <p14:creationId xmlns:p14="http://schemas.microsoft.com/office/powerpoint/2010/main" val="4285120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Many are flat or falling, apart from south </a:t>
            </a:r>
            <a:r>
              <a:rPr lang="en-GB" err="1"/>
              <a:t>asia</a:t>
            </a:r>
            <a:r>
              <a:rPr lang="en-GB"/>
              <a:t> and sub Saharan Africa – large projected increases</a:t>
            </a:r>
          </a:p>
        </p:txBody>
      </p:sp>
      <p:sp>
        <p:nvSpPr>
          <p:cNvPr id="4" name="Slide Number Placeholder 3"/>
          <p:cNvSpPr>
            <a:spLocks noGrp="1"/>
          </p:cNvSpPr>
          <p:nvPr>
            <p:ph type="sldNum" sz="quarter" idx="5"/>
          </p:nvPr>
        </p:nvSpPr>
        <p:spPr/>
        <p:txBody>
          <a:bodyPr/>
          <a:lstStyle/>
          <a:p>
            <a:fld id="{4F04AE50-4941-7A4B-8F63-0D32D2B0A99F}" type="slidenum">
              <a:rPr lang="en-GB" smtClean="0"/>
              <a:t>21</a:t>
            </a:fld>
            <a:endParaRPr lang="en-GB"/>
          </a:p>
        </p:txBody>
      </p:sp>
    </p:spTree>
    <p:extLst>
      <p:ext uri="{BB962C8B-B14F-4D97-AF65-F5344CB8AC3E}">
        <p14:creationId xmlns:p14="http://schemas.microsoft.com/office/powerpoint/2010/main" val="36334125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Cradle to grave</a:t>
            </a:r>
          </a:p>
          <a:p>
            <a:endParaRPr lang="en-GB"/>
          </a:p>
          <a:p>
            <a:r>
              <a:rPr lang="en-GB"/>
              <a:t>It’s about </a:t>
            </a:r>
            <a:r>
              <a:rPr lang="en-GB" err="1"/>
              <a:t>elimintating</a:t>
            </a:r>
            <a:r>
              <a:rPr lang="en-GB"/>
              <a:t> this mindset of cradle to grave. </a:t>
            </a:r>
          </a:p>
          <a:p>
            <a:endParaRPr lang="en-GB"/>
          </a:p>
          <a:p>
            <a:r>
              <a:rPr lang="en-GB"/>
              <a:t>Ask students what they think the meaning is?</a:t>
            </a:r>
          </a:p>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22</a:t>
            </a:fld>
            <a:endParaRPr lang="en-GB"/>
          </a:p>
        </p:txBody>
      </p:sp>
    </p:spTree>
    <p:extLst>
      <p:ext uri="{BB962C8B-B14F-4D97-AF65-F5344CB8AC3E}">
        <p14:creationId xmlns:p14="http://schemas.microsoft.com/office/powerpoint/2010/main" val="1673819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(20) The Struggle of a Zero-Waste Restaurant – YouTube</a:t>
            </a:r>
            <a:r>
              <a:rPr lang="en-GB"/>
              <a:t> – For them to watch in their own time, deeper understanding of the challenges. </a:t>
            </a:r>
          </a:p>
        </p:txBody>
      </p:sp>
      <p:sp>
        <p:nvSpPr>
          <p:cNvPr id="4" name="Slide Number Placeholder 3"/>
          <p:cNvSpPr>
            <a:spLocks noGrp="1"/>
          </p:cNvSpPr>
          <p:nvPr>
            <p:ph type="sldNum" sz="quarter" idx="5"/>
          </p:nvPr>
        </p:nvSpPr>
        <p:spPr/>
        <p:txBody>
          <a:bodyPr/>
          <a:lstStyle/>
          <a:p>
            <a:fld id="{324661F1-DB81-44E4-BB5E-8CFA2BC56AE0}" type="slidenum">
              <a:rPr lang="en-GB" smtClean="0"/>
              <a:t>23</a:t>
            </a:fld>
            <a:endParaRPr lang="en-GB"/>
          </a:p>
        </p:txBody>
      </p:sp>
    </p:spTree>
    <p:extLst>
      <p:ext uri="{BB962C8B-B14F-4D97-AF65-F5344CB8AC3E}">
        <p14:creationId xmlns:p14="http://schemas.microsoft.com/office/powerpoint/2010/main" val="1054318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err="1"/>
              <a:t>Youtube</a:t>
            </a:r>
            <a:r>
              <a:rPr lang="en-GB"/>
              <a:t> link is a 40min documentary for Students to explore in their own time, should they wish to find out more.</a:t>
            </a:r>
          </a:p>
          <a:p>
            <a:endParaRPr lang="en-GB"/>
          </a:p>
          <a:p>
            <a:r>
              <a:rPr lang="en-GB"/>
              <a:t>This slide is for students to discover more. The things they do are incredible!</a:t>
            </a:r>
            <a:br>
              <a:rPr lang="en-GB"/>
            </a:br>
            <a:endParaRPr lang="en-GB"/>
          </a:p>
          <a:p>
            <a:pPr>
              <a:lnSpc>
                <a:spcPct val="107000"/>
              </a:lnSpc>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With its white sand beaches, swaying coconut palms, colorful birds, and sparkling lagoon, </a:t>
            </a:r>
            <a:r>
              <a:rPr lang="en-US" sz="1200" err="1">
                <a:effectLst/>
                <a:latin typeface="Calibri" panose="020F0502020204030204" pitchFamily="34" charset="0"/>
                <a:ea typeface="Calibri" panose="020F0502020204030204" pitchFamily="34" charset="0"/>
                <a:cs typeface="Times New Roman" panose="02020603050405020304" pitchFamily="18" charset="0"/>
              </a:rPr>
              <a:t>Tetiaroa</a:t>
            </a:r>
            <a:r>
              <a:rPr lang="en-US" sz="1200">
                <a:effectLst/>
                <a:latin typeface="Calibri" panose="020F0502020204030204" pitchFamily="34" charset="0"/>
                <a:ea typeface="Calibri" panose="020F0502020204030204" pitchFamily="34" charset="0"/>
                <a:cs typeface="Times New Roman" panose="02020603050405020304" pitchFamily="18" charset="0"/>
              </a:rPr>
              <a:t> is a dream paradise.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Beyond its breathtaking beauty, it is a place of rare biodiversity and a natural sanctuary for birds and marine life. Preserving and protecting this rare habitat and its plant and animal life is critical to The Brando. 35 low rise luxury villas were built here with local materials and they blend perfectly into the landscape. Sea water is used as air conditioning, for hot water, solar panels and for power a coconut oil power station. Food is grown for their kitchens in their very own organic garden and their team is trained in sustainability and imparting that knowledge with the guests.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31CEAF5D-A94A-4955-B82E-8236CC92B900}" type="slidenum">
              <a:rPr lang="en-GB" smtClean="0"/>
              <a:t>24</a:t>
            </a:fld>
            <a:endParaRPr lang="en-GB"/>
          </a:p>
        </p:txBody>
      </p:sp>
    </p:spTree>
    <p:extLst>
      <p:ext uri="{BB962C8B-B14F-4D97-AF65-F5344CB8AC3E}">
        <p14:creationId xmlns:p14="http://schemas.microsoft.com/office/powerpoint/2010/main" val="30372163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 – </a:t>
            </a:r>
            <a:r>
              <a:rPr lang="en-GB" err="1"/>
              <a:t>corp</a:t>
            </a:r>
            <a:r>
              <a:rPr lang="en-GB"/>
              <a:t> </a:t>
            </a:r>
          </a:p>
          <a:p>
            <a:endParaRPr lang="en-GB"/>
          </a:p>
          <a:p>
            <a:r>
              <a:rPr lang="en-GB" b="0" i="0">
                <a:solidFill>
                  <a:srgbClr val="000000"/>
                </a:solidFill>
                <a:effectLst/>
                <a:latin typeface="ff-meta-serif-web-pro"/>
              </a:rPr>
              <a:t>Our most challenging global problems cannot be solved by governments and non-profits alone. By harnessing the power of their business, B Corps commit to positively impact all stakeholders – workers, communities, customers, and our planet.</a:t>
            </a:r>
            <a:endParaRPr lang="en-GB"/>
          </a:p>
        </p:txBody>
      </p:sp>
      <p:sp>
        <p:nvSpPr>
          <p:cNvPr id="4" name="Slide Number Placeholder 3"/>
          <p:cNvSpPr>
            <a:spLocks noGrp="1"/>
          </p:cNvSpPr>
          <p:nvPr>
            <p:ph type="sldNum" sz="quarter" idx="5"/>
          </p:nvPr>
        </p:nvSpPr>
        <p:spPr/>
        <p:txBody>
          <a:bodyPr/>
          <a:lstStyle/>
          <a:p>
            <a:fld id="{31CEAF5D-A94A-4955-B82E-8236CC92B900}" type="slidenum">
              <a:rPr lang="en-GB" smtClean="0"/>
              <a:t>26</a:t>
            </a:fld>
            <a:endParaRPr lang="en-GB"/>
          </a:p>
        </p:txBody>
      </p:sp>
    </p:spTree>
    <p:extLst>
      <p:ext uri="{BB962C8B-B14F-4D97-AF65-F5344CB8AC3E}">
        <p14:creationId xmlns:p14="http://schemas.microsoft.com/office/powerpoint/2010/main" val="6398481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“Urban Foundry is a pioneering organisation – amongst the first in Wales to achieve </a:t>
            </a:r>
            <a:r>
              <a:rPr lang="en-GB" err="1"/>
              <a:t>BCorp</a:t>
            </a:r>
            <a:r>
              <a:rPr lang="en-GB"/>
              <a:t> certification, leading work on meanwhile and popup spaces in Wales, working to mainstream green infrastructure urban regeneration projects with Welsh Government and Natural Resources Wales, creating the wonderful Swansea Bay Street Markets social enterprise to support local producers and bring life to places, and great ambassadors for paying a Real Living Wage</a:t>
            </a:r>
          </a:p>
          <a:p>
            <a:endParaRPr lang="en-GB"/>
          </a:p>
          <a:p>
            <a:r>
              <a:rPr lang="en-GB"/>
              <a:t>We have worked with Natural Resources Wales and Welsh Government to establish a Green Infrastructure funding stream and to introduce the concept and best practice to local authorities</a:t>
            </a:r>
          </a:p>
          <a:p>
            <a:r>
              <a:rPr lang="en-GB"/>
              <a:t>• We have worked with Swansea Council to establish two rain gardens in the courtyard at our new venue to act as demonstrator projects. </a:t>
            </a:r>
          </a:p>
          <a:p>
            <a:r>
              <a:rPr lang="en-GB"/>
              <a:t>• We partnered with Swansea Council and Natural Resources Wales to secure Community Renewal Fund (CRF) funding to pilot a supply chain development project to deliver Green Infrastructure projects for our local area to support the development of the local green economy. </a:t>
            </a:r>
          </a:p>
          <a:p>
            <a:r>
              <a:rPr lang="en-GB"/>
              <a:t>• We established a Library of Things in our local area and joined the Wales-wide movement through </a:t>
            </a:r>
            <a:r>
              <a:rPr lang="en-GB" err="1"/>
              <a:t>Benthyg</a:t>
            </a:r>
            <a:r>
              <a:rPr lang="en-GB"/>
              <a:t> Cymru. </a:t>
            </a:r>
          </a:p>
          <a:p>
            <a:r>
              <a:rPr lang="en-GB"/>
              <a:t>• We hosted a Repair Café as a </a:t>
            </a:r>
            <a:r>
              <a:rPr lang="en-GB" err="1"/>
              <a:t>PopUp</a:t>
            </a:r>
            <a:r>
              <a:rPr lang="en-GB"/>
              <a:t> event in the local shopping mall. </a:t>
            </a:r>
          </a:p>
          <a:p>
            <a:r>
              <a:rPr lang="en-GB"/>
              <a:t>• We have moved all </a:t>
            </a:r>
            <a:r>
              <a:rPr lang="en-GB" err="1"/>
              <a:t>PopUp</a:t>
            </a:r>
            <a:r>
              <a:rPr lang="en-GB"/>
              <a:t> (or ‘Meanwhile’) spaces that we have taken over to renewable energy and accredited B Corp supplier Octopus. </a:t>
            </a:r>
          </a:p>
          <a:p>
            <a:r>
              <a:rPr lang="en-GB"/>
              <a:t>• Our Uplands Market project was recognised by the Design Commission for Wales as an exemplary initiative for temporary placemaking initiatives in the built environment and features as a case study in their Placemaking Guide. </a:t>
            </a:r>
          </a:p>
          <a:p>
            <a:r>
              <a:rPr lang="en-GB"/>
              <a:t>• We signed up to the Welsh Government and Design Commission for </a:t>
            </a:r>
            <a:r>
              <a:rPr lang="en-GB" err="1"/>
              <a:t>Wales’</a:t>
            </a:r>
            <a:r>
              <a:rPr lang="en-GB"/>
              <a:t> Placemaking Wales Charter. </a:t>
            </a:r>
          </a:p>
          <a:p>
            <a:r>
              <a:rPr lang="en-GB"/>
              <a:t>• We have given several talks on the concept of the 15-minute city, linking it back to our long-standing work on creating sustainable urban environments, which itself draws on the seminal work of Jane Jacobs. </a:t>
            </a:r>
          </a:p>
          <a:p>
            <a:r>
              <a:rPr lang="en-GB"/>
              <a:t>• We have updated our written environmental policy and tied that into our written finance policy for procurement – both form part of our staff handbooks, some of the key aspects are listed opposite. </a:t>
            </a:r>
          </a:p>
          <a:p>
            <a:r>
              <a:rPr lang="en-GB"/>
              <a:t>• Our new HQ Urban Kitchen venue uses local suppliers wherever possible and aims to be fairtrade – it sources its tea and coffee from ethical sources via certified B Corps. </a:t>
            </a:r>
          </a:p>
          <a:p>
            <a:r>
              <a:rPr lang="en-GB"/>
              <a:t>• We have worked hard to create a strong vegan menu in our venue, which has a lower carbon footprint than non-vegan foods. </a:t>
            </a:r>
          </a:p>
          <a:p>
            <a:r>
              <a:rPr lang="en-GB"/>
              <a:t>• We have supported the Swansea Food Partnership with free staff time to further its work. </a:t>
            </a:r>
          </a:p>
          <a:p>
            <a:r>
              <a:rPr lang="en-GB"/>
              <a:t>• We supported the Swansea Green Economy conference, promoting Green Infrastructure alongside Natural Resources Wales and Swansea Council</a:t>
            </a:r>
          </a:p>
        </p:txBody>
      </p:sp>
      <p:sp>
        <p:nvSpPr>
          <p:cNvPr id="4" name="Slide Number Placeholder 3"/>
          <p:cNvSpPr>
            <a:spLocks noGrp="1"/>
          </p:cNvSpPr>
          <p:nvPr>
            <p:ph type="sldNum" sz="quarter" idx="5"/>
          </p:nvPr>
        </p:nvSpPr>
        <p:spPr/>
        <p:txBody>
          <a:bodyPr/>
          <a:lstStyle/>
          <a:p>
            <a:fld id="{324661F1-DB81-44E4-BB5E-8CFA2BC56AE0}" type="slidenum">
              <a:rPr lang="en-GB" smtClean="0"/>
              <a:t>27</a:t>
            </a:fld>
            <a:endParaRPr lang="en-GB"/>
          </a:p>
        </p:txBody>
      </p:sp>
    </p:spTree>
    <p:extLst>
      <p:ext uri="{BB962C8B-B14F-4D97-AF65-F5344CB8AC3E}">
        <p14:creationId xmlns:p14="http://schemas.microsoft.com/office/powerpoint/2010/main" val="642954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Create a small presentation about what these companies do. Why are they sustainable? How does it link to the circular economy? What is their CSR?</a:t>
            </a:r>
          </a:p>
        </p:txBody>
      </p:sp>
      <p:sp>
        <p:nvSpPr>
          <p:cNvPr id="4" name="Slide Number Placeholder 3"/>
          <p:cNvSpPr>
            <a:spLocks noGrp="1"/>
          </p:cNvSpPr>
          <p:nvPr>
            <p:ph type="sldNum" sz="quarter" idx="5"/>
          </p:nvPr>
        </p:nvSpPr>
        <p:spPr/>
        <p:txBody>
          <a:bodyPr/>
          <a:lstStyle/>
          <a:p>
            <a:fld id="{FE08C8D7-18E8-2C4F-967C-29C09C3D1F6E}" type="slidenum">
              <a:rPr lang="en-US" smtClean="0"/>
              <a:t>28</a:t>
            </a:fld>
            <a:endParaRPr lang="en-US"/>
          </a:p>
        </p:txBody>
      </p:sp>
    </p:spTree>
    <p:extLst>
      <p:ext uri="{BB962C8B-B14F-4D97-AF65-F5344CB8AC3E}">
        <p14:creationId xmlns:p14="http://schemas.microsoft.com/office/powerpoint/2010/main" val="19131499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30</a:t>
            </a:fld>
            <a:endParaRPr lang="en-GB"/>
          </a:p>
        </p:txBody>
      </p:sp>
    </p:spTree>
    <p:extLst>
      <p:ext uri="{BB962C8B-B14F-4D97-AF65-F5344CB8AC3E}">
        <p14:creationId xmlns:p14="http://schemas.microsoft.com/office/powerpoint/2010/main" val="17457495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4661F1-DB81-44E4-BB5E-8CFA2BC56AE0}" type="slidenum">
              <a:rPr lang="en-GB" smtClean="0"/>
              <a:t>31</a:t>
            </a:fld>
            <a:endParaRPr lang="en-GB"/>
          </a:p>
        </p:txBody>
      </p:sp>
    </p:spTree>
    <p:extLst>
      <p:ext uri="{BB962C8B-B14F-4D97-AF65-F5344CB8AC3E}">
        <p14:creationId xmlns:p14="http://schemas.microsoft.com/office/powerpoint/2010/main" val="932877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40728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4103274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12032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2/13/2025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5294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53366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71529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30972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70122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87847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3692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77012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17092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1615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57036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2/13/2025</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74506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8572812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559077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168078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707305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01813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402868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38317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653677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330884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978405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567753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2/13/2025</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41014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681569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77437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829637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2866542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223319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9520929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4985111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9677151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5084172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620156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13/02/2025</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7108600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240439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912702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200406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181430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906333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969272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6230643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629300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380723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303098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9C64F3F4-CE19-49F8-9EF4-FF4EE52031C2}" type="datetimeFigureOut">
              <a:rPr lang="en-GB" smtClean="0"/>
              <a:t>13/02/2025</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058642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17544527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3145875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4.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5.jpe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6.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image" Target="../media/image5.jpeg"/><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27659559"/>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35070455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26936502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94304751"/>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9577598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13/02/2025</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1391355609"/>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BC4154B-04FC-4633-BD43-0C1D80178E1C}" type="datetimeFigureOut">
              <a:rPr lang="en-GB" smtClean="0"/>
              <a:t>13/02/2025</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216081060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9.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video" Target="https://www.youtube.com/embed/FIhnDvb7Exo?feature=oembed" TargetMode="External"/><Relationship Id="rId1" Type="http://schemas.openxmlformats.org/officeDocument/2006/relationships/video" Target="https://www.youtube.com/embed/8q7_aV8eLUE?feature=oembed"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hyperlink" Target="https://tourismteacher.com/doxeys-irritation-index/" TargetMode="External"/><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hyperlink" Target="https://tourismteacher.com/butlers-tourism-area-life-cycle-model/"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tourismteacher.com/sustainable-tourism/" TargetMode="Externa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36.xml"/><Relationship Id="rId4" Type="http://schemas.openxmlformats.org/officeDocument/2006/relationships/hyperlink" Target="https://newsroom.posco.com/en/steel-makes-circular-economy-go-roun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34.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hyperlink" Target="https://www.wbcsd.org/" TargetMode="External"/><Relationship Id="rId2" Type="http://schemas.openxmlformats.org/officeDocument/2006/relationships/notesSlide" Target="../notesSlides/notesSlide11.xml"/><Relationship Id="rId1" Type="http://schemas.openxmlformats.org/officeDocument/2006/relationships/slideLayout" Target="../slideLayouts/slideLayout31.xml"/><Relationship Id="rId5" Type="http://schemas.openxmlformats.org/officeDocument/2006/relationships/image" Target="../media/image19.png"/><Relationship Id="rId4" Type="http://schemas.openxmlformats.org/officeDocument/2006/relationships/hyperlink" Target="http://www.wbcsd.org/"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9.xml"/><Relationship Id="rId6" Type="http://schemas.openxmlformats.org/officeDocument/2006/relationships/hyperlink" Target="https://webstockreview.net/explore/economy-clipart-economic-environment/" TargetMode="External"/><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4.xml"/><Relationship Id="rId1" Type="http://schemas.openxmlformats.org/officeDocument/2006/relationships/video" Target="https://www.youtube.com/embed/vnPVUnjadn0?feature=oembed" TargetMode="External"/><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8" Type="http://schemas.openxmlformats.org/officeDocument/2006/relationships/hyperlink" Target="https://clickv.ie/w/hHrn" TargetMode="External"/><Relationship Id="rId3" Type="http://schemas.openxmlformats.org/officeDocument/2006/relationships/image" Target="../media/image25.png"/><Relationship Id="rId7" Type="http://schemas.openxmlformats.org/officeDocument/2006/relationships/image" Target="../media/image27.svg"/><Relationship Id="rId2" Type="http://schemas.openxmlformats.org/officeDocument/2006/relationships/notesSlide" Target="../notesSlides/notesSlide15.xml"/><Relationship Id="rId1" Type="http://schemas.openxmlformats.org/officeDocument/2006/relationships/slideLayout" Target="../slideLayouts/slideLayout29.xml"/><Relationship Id="rId6" Type="http://schemas.openxmlformats.org/officeDocument/2006/relationships/image" Target="../media/image26.png"/><Relationship Id="rId5" Type="http://schemas.openxmlformats.org/officeDocument/2006/relationships/hyperlink" Target="https://www.youtube.com/watch?v=k7j7CpjSj1o" TargetMode="External"/><Relationship Id="rId4" Type="http://schemas.openxmlformats.org/officeDocument/2006/relationships/hyperlink" Target="https://www.flickr.com/photos/tahitipix/39840165583"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9.xml"/><Relationship Id="rId1" Type="http://schemas.openxmlformats.org/officeDocument/2006/relationships/video" Target="https://www.youtube.com/embed/GP69PNzOQ1U?feature=oembed" TargetMode="Externa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9.xml"/><Relationship Id="rId1" Type="http://schemas.openxmlformats.org/officeDocument/2006/relationships/video" Target="https://www.youtube.com/embed/ozT_hA90TOA?feature=oembed" TargetMode="External"/><Relationship Id="rId6" Type="http://schemas.openxmlformats.org/officeDocument/2006/relationships/hyperlink" Target="https://www.bcorporation.net/en-us/certification/" TargetMode="External"/><Relationship Id="rId5" Type="http://schemas.openxmlformats.org/officeDocument/2006/relationships/image" Target="../media/image30.png"/><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hyperlink" Target="https://www.coaltowncoffee.co.uk/pages/our-story" TargetMode="External"/><Relationship Id="rId2" Type="http://schemas.openxmlformats.org/officeDocument/2006/relationships/notesSlide" Target="../notesSlides/notesSlide18.xml"/><Relationship Id="rId1" Type="http://schemas.openxmlformats.org/officeDocument/2006/relationships/slideLayout" Target="../slideLayouts/slideLayout29.xml"/><Relationship Id="rId6" Type="http://schemas.openxmlformats.org/officeDocument/2006/relationships/hyperlink" Target="https://www.4theregion.org.uk/" TargetMode="External"/><Relationship Id="rId5" Type="http://schemas.openxmlformats.org/officeDocument/2006/relationships/hyperlink" Target="https://www.aspensnowmass.com/discover/sustainability" TargetMode="External"/><Relationship Id="rId4" Type="http://schemas.openxmlformats.org/officeDocument/2006/relationships/hyperlink" Target="https://www.royalcaribbeangroup.com/sustainability/" TargetMode="External"/></Relationships>
</file>

<file path=ppt/slides/_rels/slide29.xml.rels><?xml version="1.0" encoding="UTF-8" standalone="yes"?>
<Relationships xmlns="http://schemas.openxmlformats.org/package/2006/relationships"><Relationship Id="rId2" Type="http://schemas.openxmlformats.org/officeDocument/2006/relationships/hyperlink" Target="http://reports.weforum.org/toward-the-circular-economy-accelerating-the-scale-up-across-global-supply-chains/from-linear-to-circular-accelerating-a-proven-concept/" TargetMode="Externa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hyperlink" Target="https://doi.org/10.1186/s40991-016-0004-6" TargetMode="External"/><Relationship Id="rId2" Type="http://schemas.openxmlformats.org/officeDocument/2006/relationships/notesSlide" Target="../notesSlides/notesSlide20.xml"/><Relationship Id="rId1" Type="http://schemas.openxmlformats.org/officeDocument/2006/relationships/slideLayout" Target="../slideLayouts/slideLayout29.xml"/><Relationship Id="rId4" Type="http://schemas.openxmlformats.org/officeDocument/2006/relationships/hyperlink" Target="https://harappa.education/harappa-diaries/disadvantages-of-social-responsibility/#:~:text=One%20of%20the%20most%20significant,criticism%20over%20the%20smallest%20acts."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whitbread.co.uk/sustainability/" TargetMode="External"/><Relationship Id="rId2" Type="http://schemas.openxmlformats.org/officeDocument/2006/relationships/hyperlink" Target="https://ellenmacarthurfoundation.org/" TargetMode="External"/><Relationship Id="rId1" Type="http://schemas.openxmlformats.org/officeDocument/2006/relationships/slideLayout" Target="../slideLayouts/slideLayout29.xml"/><Relationship Id="rId6" Type="http://schemas.openxmlformats.org/officeDocument/2006/relationships/hyperlink" Target="https://group.accor.com/en/brands/economy/greet" TargetMode="External"/><Relationship Id="rId5" Type="http://schemas.openxmlformats.org/officeDocument/2006/relationships/hyperlink" Target="https://www3.weforum.org/docs/WEF_ENV_CircularEconomy_MainStream_ProjectOutline_2014.pdf" TargetMode="External"/><Relationship Id="rId4" Type="http://schemas.openxmlformats.org/officeDocument/2006/relationships/hyperlink" Target="http://www.qo-amsterdam.com/abou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7B34D3-CF74-F251-B88E-14F79E250091}"/>
              </a:ext>
            </a:extLst>
          </p:cNvPr>
          <p:cNvSpPr txBox="1"/>
          <p:nvPr/>
        </p:nvSpPr>
        <p:spPr>
          <a:xfrm>
            <a:off x="1813763" y="1445769"/>
            <a:ext cx="2781531" cy="71558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4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BMTP5023</a:t>
            </a:r>
          </a:p>
        </p:txBody>
      </p:sp>
      <p:sp>
        <p:nvSpPr>
          <p:cNvPr id="6" name="TextBox 5">
            <a:extLst>
              <a:ext uri="{FF2B5EF4-FFF2-40B4-BE49-F238E27FC236}">
                <a16:creationId xmlns:a16="http://schemas.microsoft.com/office/drawing/2014/main" id="{2DDBD4A8-0007-5EFA-628C-3A9FCA50BB6B}"/>
              </a:ext>
            </a:extLst>
          </p:cNvPr>
          <p:cNvSpPr txBox="1"/>
          <p:nvPr/>
        </p:nvSpPr>
        <p:spPr>
          <a:xfrm>
            <a:off x="1813763" y="3478960"/>
            <a:ext cx="1935402" cy="71558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405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Week 3</a:t>
            </a:r>
          </a:p>
        </p:txBody>
      </p:sp>
      <p:sp>
        <p:nvSpPr>
          <p:cNvPr id="2" name="TextBox 1">
            <a:extLst>
              <a:ext uri="{FF2B5EF4-FFF2-40B4-BE49-F238E27FC236}">
                <a16:creationId xmlns:a16="http://schemas.microsoft.com/office/drawing/2014/main" id="{D7BD3634-4B70-4A25-B77C-32B8010A73F2}"/>
              </a:ext>
            </a:extLst>
          </p:cNvPr>
          <p:cNvSpPr txBox="1"/>
          <p:nvPr/>
        </p:nvSpPr>
        <p:spPr>
          <a:xfrm>
            <a:off x="1813763" y="2644346"/>
            <a:ext cx="8133426" cy="715581"/>
          </a:xfrm>
          <a:prstGeom prst="rect">
            <a:avLst/>
          </a:prstGeom>
          <a:noFill/>
        </p:spPr>
        <p:txBody>
          <a:bodyPr wrap="square" rtlCol="0">
            <a:spAutoFit/>
          </a:bodyPr>
          <a:lstStyle/>
          <a:p>
            <a:r>
              <a:rPr lang="en-GB" sz="4050">
                <a:solidFill>
                  <a:schemeClr val="bg1"/>
                </a:solidFill>
                <a:latin typeface="Arial" panose="020B0604020202020204" pitchFamily="34" charset="0"/>
                <a:cs typeface="Arial" panose="020B0604020202020204" pitchFamily="34" charset="0"/>
              </a:rPr>
              <a:t>Sustainable Global Tourism</a:t>
            </a:r>
          </a:p>
        </p:txBody>
      </p:sp>
    </p:spTree>
    <p:extLst>
      <p:ext uri="{BB962C8B-B14F-4D97-AF65-F5344CB8AC3E}">
        <p14:creationId xmlns:p14="http://schemas.microsoft.com/office/powerpoint/2010/main" val="1997106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What is carbon footprint?</a:t>
            </a:r>
          </a:p>
        </p:txBody>
      </p:sp>
      <p:pic>
        <p:nvPicPr>
          <p:cNvPr id="5" name="Online Media 4" title="simpleshow explains the Carbon Footprint">
            <a:hlinkClick r:id="" action="ppaction://media"/>
            <a:extLst>
              <a:ext uri="{FF2B5EF4-FFF2-40B4-BE49-F238E27FC236}">
                <a16:creationId xmlns:a16="http://schemas.microsoft.com/office/drawing/2014/main" id="{639DFE73-B40A-3AEE-CEBC-AA57939E58AF}"/>
              </a:ext>
            </a:extLst>
          </p:cNvPr>
          <p:cNvPicPr>
            <a:picLocks noRot="1" noChangeAspect="1"/>
          </p:cNvPicPr>
          <p:nvPr>
            <a:videoFile r:link="rId1"/>
          </p:nvPr>
        </p:nvPicPr>
        <p:blipFill>
          <a:blip r:embed="rId4"/>
          <a:stretch>
            <a:fillRect/>
          </a:stretch>
        </p:blipFill>
        <p:spPr>
          <a:xfrm>
            <a:off x="175986" y="2265035"/>
            <a:ext cx="5783943" cy="4203974"/>
          </a:xfrm>
          <a:prstGeom prst="rect">
            <a:avLst/>
          </a:prstGeom>
        </p:spPr>
      </p:pic>
      <p:pic>
        <p:nvPicPr>
          <p:cNvPr id="6" name="Online Media 5" title="CLIMATE CHANGE - REDUCE YOUR CARBON FOOTPRINT">
            <a:hlinkClick r:id="" action="ppaction://media"/>
            <a:extLst>
              <a:ext uri="{FF2B5EF4-FFF2-40B4-BE49-F238E27FC236}">
                <a16:creationId xmlns:a16="http://schemas.microsoft.com/office/drawing/2014/main" id="{E4171D79-A53B-C392-C346-DE616332F8C5}"/>
              </a:ext>
            </a:extLst>
          </p:cNvPr>
          <p:cNvPicPr>
            <a:picLocks noRot="1" noChangeAspect="1"/>
          </p:cNvPicPr>
          <p:nvPr>
            <a:videoFile r:link="rId2"/>
          </p:nvPr>
        </p:nvPicPr>
        <p:blipFill>
          <a:blip r:embed="rId5"/>
          <a:stretch>
            <a:fillRect/>
          </a:stretch>
        </p:blipFill>
        <p:spPr>
          <a:xfrm>
            <a:off x="6301014" y="2214694"/>
            <a:ext cx="5783943" cy="4203974"/>
          </a:xfrm>
          <a:prstGeom prst="rect">
            <a:avLst/>
          </a:prstGeom>
        </p:spPr>
      </p:pic>
    </p:spTree>
    <p:extLst>
      <p:ext uri="{BB962C8B-B14F-4D97-AF65-F5344CB8AC3E}">
        <p14:creationId xmlns:p14="http://schemas.microsoft.com/office/powerpoint/2010/main" val="1005092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5"/>
                </p:tgtEl>
              </p:cMediaNode>
            </p:video>
            <p:seq concurrent="1" nextAc="seek">
              <p:cTn id="12" restart="whenNotActive" fill="hold" evtFilter="cancelBubble" nodeType="interactiveSeq">
                <p:stCondLst>
                  <p:cond evt="onClick" delay="0">
                    <p:tgtEl>
                      <p:spTgt spid="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5"/>
                                        </p:tgtEl>
                                      </p:cBhvr>
                                    </p:cmd>
                                  </p:childTnLst>
                                </p:cTn>
                              </p:par>
                            </p:childTnLst>
                          </p:cTn>
                        </p:par>
                      </p:childTnLst>
                    </p:cTn>
                  </p:par>
                </p:childTnLst>
              </p:cTn>
              <p:nextCondLst>
                <p:cond evt="onClick" delay="0">
                  <p:tgtEl>
                    <p:spTgt spid="5"/>
                  </p:tgtEl>
                </p:cond>
              </p:nextCondLst>
            </p:seq>
            <p:video>
              <p:cMediaNode vol="80000">
                <p:cTn id="17" fill="hold" display="0">
                  <p:stCondLst>
                    <p:cond delay="indefinite"/>
                  </p:stCondLst>
                </p:cTn>
                <p:tgtEl>
                  <p:spTgt spid="6"/>
                </p:tgtEl>
              </p:cMediaNode>
            </p:video>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146D1-3871-36E2-1E54-203614A74730}"/>
              </a:ext>
            </a:extLst>
          </p:cNvPr>
          <p:cNvSpPr>
            <a:spLocks noGrp="1"/>
          </p:cNvSpPr>
          <p:nvPr>
            <p:ph type="title"/>
          </p:nvPr>
        </p:nvSpPr>
        <p:spPr/>
        <p:txBody>
          <a:bodyPr/>
          <a:lstStyle/>
          <a:p>
            <a:r>
              <a:rPr lang="en-GB"/>
              <a:t>In case you forgot to look into this:</a:t>
            </a:r>
          </a:p>
        </p:txBody>
      </p:sp>
      <p:sp>
        <p:nvSpPr>
          <p:cNvPr id="3" name="Content Placeholder 2">
            <a:extLst>
              <a:ext uri="{FF2B5EF4-FFF2-40B4-BE49-F238E27FC236}">
                <a16:creationId xmlns:a16="http://schemas.microsoft.com/office/drawing/2014/main" id="{C5A3FB08-0032-9A44-4B30-2E3CA80567B6}"/>
              </a:ext>
            </a:extLst>
          </p:cNvPr>
          <p:cNvSpPr>
            <a:spLocks noGrp="1"/>
          </p:cNvSpPr>
          <p:nvPr>
            <p:ph idx="1"/>
          </p:nvPr>
        </p:nvSpPr>
        <p:spPr/>
        <p:txBody>
          <a:bodyPr/>
          <a:lstStyle/>
          <a:p>
            <a:r>
              <a:rPr lang="en-GB">
                <a:hlinkClick r:id="rId3"/>
              </a:rPr>
              <a:t>What Is </a:t>
            </a:r>
            <a:r>
              <a:rPr lang="en-GB" err="1">
                <a:hlinkClick r:id="rId3"/>
              </a:rPr>
              <a:t>Doxey's</a:t>
            </a:r>
            <a:r>
              <a:rPr lang="en-GB">
                <a:hlinkClick r:id="rId3"/>
              </a:rPr>
              <a:t> Irritation Index And How Does It Work? - Tourism Teacher</a:t>
            </a:r>
            <a:endParaRPr lang="en-GB"/>
          </a:p>
          <a:p>
            <a:endParaRPr lang="en-GB"/>
          </a:p>
          <a:p>
            <a:r>
              <a:rPr lang="en-GB">
                <a:hlinkClick r:id="rId4"/>
              </a:rPr>
              <a:t>Butler's Tourism Area Life Cycle Model: A Simple Explanation - Tourism Teacher</a:t>
            </a:r>
            <a:endParaRPr lang="en-GB"/>
          </a:p>
          <a:p>
            <a:endParaRPr lang="en-GB"/>
          </a:p>
        </p:txBody>
      </p:sp>
    </p:spTree>
    <p:extLst>
      <p:ext uri="{BB962C8B-B14F-4D97-AF65-F5344CB8AC3E}">
        <p14:creationId xmlns:p14="http://schemas.microsoft.com/office/powerpoint/2010/main" val="329054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A080C-48CD-EA1D-7E72-2FCD1F25825D}"/>
              </a:ext>
            </a:extLst>
          </p:cNvPr>
          <p:cNvSpPr>
            <a:spLocks noGrp="1"/>
          </p:cNvSpPr>
          <p:nvPr>
            <p:ph type="title"/>
          </p:nvPr>
        </p:nvSpPr>
        <p:spPr>
          <a:xfrm>
            <a:off x="252984" y="85534"/>
            <a:ext cx="10515600" cy="1325563"/>
          </a:xfrm>
        </p:spPr>
        <p:txBody>
          <a:bodyPr/>
          <a:lstStyle/>
          <a:p>
            <a:r>
              <a:rPr lang="en-GB"/>
              <a:t>Tourism Development </a:t>
            </a:r>
          </a:p>
        </p:txBody>
      </p:sp>
      <p:sp>
        <p:nvSpPr>
          <p:cNvPr id="3" name="Content Placeholder 2">
            <a:extLst>
              <a:ext uri="{FF2B5EF4-FFF2-40B4-BE49-F238E27FC236}">
                <a16:creationId xmlns:a16="http://schemas.microsoft.com/office/drawing/2014/main" id="{B3E4DA26-CD55-8BF8-FE15-DF5C8F5EFD27}"/>
              </a:ext>
            </a:extLst>
          </p:cNvPr>
          <p:cNvSpPr>
            <a:spLocks noGrp="1"/>
          </p:cNvSpPr>
          <p:nvPr>
            <p:ph idx="1"/>
          </p:nvPr>
        </p:nvSpPr>
        <p:spPr>
          <a:xfrm>
            <a:off x="252984" y="1411097"/>
            <a:ext cx="10515600" cy="4351338"/>
          </a:xfrm>
        </p:spPr>
        <p:txBody>
          <a:bodyPr>
            <a:normAutofit fontScale="85000" lnSpcReduction="10000"/>
          </a:bodyPr>
          <a:lstStyle/>
          <a:p>
            <a:r>
              <a:rPr lang="en-GB"/>
              <a:t>Tourism has become an </a:t>
            </a:r>
            <a:r>
              <a:rPr lang="en-GB" b="1"/>
              <a:t>increasingly important factor in the economic and social development</a:t>
            </a:r>
            <a:r>
              <a:rPr lang="en-GB"/>
              <a:t> of a destination</a:t>
            </a:r>
          </a:p>
          <a:p>
            <a:r>
              <a:rPr lang="en-GB"/>
              <a:t>Tourism development can </a:t>
            </a:r>
            <a:r>
              <a:rPr lang="en-GB" b="1"/>
              <a:t>boost the economic growth, expand employment opportunities, and improve income</a:t>
            </a:r>
            <a:r>
              <a:rPr lang="en-GB"/>
              <a:t> for both the government and the residents (</a:t>
            </a:r>
            <a:r>
              <a:rPr lang="en-GB" err="1"/>
              <a:t>Gursoy</a:t>
            </a:r>
            <a:r>
              <a:rPr lang="en-GB"/>
              <a:t> and Rutherford, 2004; </a:t>
            </a:r>
            <a:r>
              <a:rPr lang="en-GB" err="1"/>
              <a:t>Seetanah</a:t>
            </a:r>
            <a:r>
              <a:rPr lang="en-GB"/>
              <a:t>, 2011; Tao and Wall, 2009). </a:t>
            </a:r>
          </a:p>
          <a:p>
            <a:r>
              <a:rPr lang="en-GB"/>
              <a:t>The development of tourism may also </a:t>
            </a:r>
            <a:r>
              <a:rPr lang="en-GB" b="1"/>
              <a:t>preserve peace and order </a:t>
            </a:r>
            <a:r>
              <a:rPr lang="en-GB"/>
              <a:t>(Pratt and Liu, 2016) </a:t>
            </a:r>
          </a:p>
          <a:p>
            <a:r>
              <a:rPr lang="en-GB"/>
              <a:t>Positive host attitudes toward tourism development </a:t>
            </a:r>
            <a:r>
              <a:rPr lang="en-GB" b="1"/>
              <a:t>can improve the service quality and intangible infrastructure </a:t>
            </a:r>
            <a:r>
              <a:rPr lang="en-GB"/>
              <a:t>provided at the destination, which, in turn, enhance destination image and attract more tourists (Sharpley, 2014). </a:t>
            </a:r>
          </a:p>
          <a:p>
            <a:r>
              <a:rPr lang="en-GB"/>
              <a:t>minimize </a:t>
            </a:r>
            <a:r>
              <a:rPr lang="en-GB" b="1"/>
              <a:t>the perceived cultural distance </a:t>
            </a:r>
            <a:r>
              <a:rPr lang="en-GB"/>
              <a:t>between the tourists and the hosts (Fan et al., 2017). </a:t>
            </a:r>
          </a:p>
        </p:txBody>
      </p:sp>
    </p:spTree>
    <p:extLst>
      <p:ext uri="{BB962C8B-B14F-4D97-AF65-F5344CB8AC3E}">
        <p14:creationId xmlns:p14="http://schemas.microsoft.com/office/powerpoint/2010/main" val="3990771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173A-4A09-BFE2-125D-EF3D78A15229}"/>
              </a:ext>
            </a:extLst>
          </p:cNvPr>
          <p:cNvSpPr>
            <a:spLocks noGrp="1"/>
          </p:cNvSpPr>
          <p:nvPr>
            <p:ph type="title"/>
          </p:nvPr>
        </p:nvSpPr>
        <p:spPr>
          <a:xfrm>
            <a:off x="124217" y="0"/>
            <a:ext cx="10515600" cy="1325563"/>
          </a:xfrm>
        </p:spPr>
        <p:txBody>
          <a:bodyPr/>
          <a:lstStyle/>
          <a:p>
            <a:r>
              <a:rPr lang="en-GB"/>
              <a:t>Tourism Development </a:t>
            </a:r>
          </a:p>
        </p:txBody>
      </p:sp>
      <p:sp>
        <p:nvSpPr>
          <p:cNvPr id="3" name="Content Placeholder 2">
            <a:extLst>
              <a:ext uri="{FF2B5EF4-FFF2-40B4-BE49-F238E27FC236}">
                <a16:creationId xmlns:a16="http://schemas.microsoft.com/office/drawing/2014/main" id="{128C9C25-0E92-1124-C526-CDED4C634BC4}"/>
              </a:ext>
            </a:extLst>
          </p:cNvPr>
          <p:cNvSpPr>
            <a:spLocks noGrp="1"/>
          </p:cNvSpPr>
          <p:nvPr>
            <p:ph idx="1"/>
          </p:nvPr>
        </p:nvSpPr>
        <p:spPr>
          <a:xfrm>
            <a:off x="124216" y="1111641"/>
            <a:ext cx="11562567" cy="4800644"/>
          </a:xfrm>
        </p:spPr>
        <p:txBody>
          <a:bodyPr>
            <a:normAutofit fontScale="77500" lnSpcReduction="20000"/>
          </a:bodyPr>
          <a:lstStyle/>
          <a:p>
            <a:pPr>
              <a:lnSpc>
                <a:spcPct val="120000"/>
              </a:lnSpc>
            </a:pPr>
            <a:r>
              <a:rPr lang="en-GB"/>
              <a:t>Tourism development in an area or region may also lead to various social and environmental issues, such as traffic congestion and pollution (Choi and Murray, 2010; Zhang et al., 2017).</a:t>
            </a:r>
          </a:p>
          <a:p>
            <a:pPr>
              <a:lnSpc>
                <a:spcPct val="120000"/>
              </a:lnSpc>
            </a:pPr>
            <a:r>
              <a:rPr lang="en-GB"/>
              <a:t> Such problems often lead to a </a:t>
            </a:r>
            <a:r>
              <a:rPr lang="en-GB" b="1"/>
              <a:t>negative host attitude </a:t>
            </a:r>
            <a:r>
              <a:rPr lang="en-GB"/>
              <a:t>toward tourism and restrain the destination to establish a sustainable tourism development. </a:t>
            </a:r>
          </a:p>
          <a:p>
            <a:pPr>
              <a:lnSpc>
                <a:spcPct val="120000"/>
              </a:lnSpc>
            </a:pPr>
            <a:r>
              <a:rPr lang="en-GB"/>
              <a:t>As argued by Sharpley (2014), the success of tourism development depends on the </a:t>
            </a:r>
            <a:r>
              <a:rPr lang="en-GB" b="1"/>
              <a:t>balance of the relationship between the tourists and the hosts.</a:t>
            </a:r>
          </a:p>
          <a:p>
            <a:pPr>
              <a:lnSpc>
                <a:spcPct val="120000"/>
              </a:lnSpc>
            </a:pPr>
            <a:r>
              <a:rPr lang="en-GB"/>
              <a:t>Negative host attitudes may damage the </a:t>
            </a:r>
            <a:r>
              <a:rPr lang="en-GB" b="1"/>
              <a:t>destination image or even cause conflicts </a:t>
            </a:r>
            <a:r>
              <a:rPr lang="en-GB"/>
              <a:t>between hosts and tourists—a phenomenon that deviates from the initial motivation of tourism development. Although all destinations aim to benefit the hosts through the development of the tourism industry, the ‘ irritated voice’ has already been heard from a few destinations like Barcelona (Gordon, 2014), and Amsterdam (Haines, 2016). </a:t>
            </a:r>
          </a:p>
          <a:p>
            <a:endParaRPr lang="en-GB"/>
          </a:p>
        </p:txBody>
      </p:sp>
    </p:spTree>
    <p:extLst>
      <p:ext uri="{BB962C8B-B14F-4D97-AF65-F5344CB8AC3E}">
        <p14:creationId xmlns:p14="http://schemas.microsoft.com/office/powerpoint/2010/main" val="2185821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5BEDC-6FA9-8CB1-1572-75B4686182C4}"/>
              </a:ext>
            </a:extLst>
          </p:cNvPr>
          <p:cNvSpPr>
            <a:spLocks noGrp="1"/>
          </p:cNvSpPr>
          <p:nvPr>
            <p:ph type="title"/>
          </p:nvPr>
        </p:nvSpPr>
        <p:spPr/>
        <p:txBody>
          <a:bodyPr/>
          <a:lstStyle/>
          <a:p>
            <a:r>
              <a:rPr lang="en-GB"/>
              <a:t>Butler Talc Model  &amp; Doxey </a:t>
            </a:r>
            <a:r>
              <a:rPr lang="en-GB" err="1"/>
              <a:t>Irridex</a:t>
            </a:r>
            <a:endParaRPr lang="en-GB"/>
          </a:p>
        </p:txBody>
      </p:sp>
      <p:sp>
        <p:nvSpPr>
          <p:cNvPr id="3" name="Content Placeholder 2">
            <a:extLst>
              <a:ext uri="{FF2B5EF4-FFF2-40B4-BE49-F238E27FC236}">
                <a16:creationId xmlns:a16="http://schemas.microsoft.com/office/drawing/2014/main" id="{9B960C00-6EE8-953E-A7D2-6A5EAE568A89}"/>
              </a:ext>
            </a:extLst>
          </p:cNvPr>
          <p:cNvSpPr>
            <a:spLocks noGrp="1"/>
          </p:cNvSpPr>
          <p:nvPr>
            <p:ph idx="1"/>
          </p:nvPr>
        </p:nvSpPr>
        <p:spPr/>
        <p:txBody>
          <a:bodyPr/>
          <a:lstStyle/>
          <a:p>
            <a:r>
              <a:rPr lang="en-GB"/>
              <a:t>The tourism area life cycle (TALC) model (Butler, 1980) is introduced to explain the tourism development process in a destination. </a:t>
            </a:r>
          </a:p>
          <a:p>
            <a:r>
              <a:rPr lang="en-GB"/>
              <a:t>This is followed by introducing of various factors which influence host attitudes toward tourism development from a sustainable viewpoint. </a:t>
            </a:r>
          </a:p>
          <a:p>
            <a:r>
              <a:rPr lang="en-GB"/>
              <a:t>Then, two theories related to the change of host attitudes, Doxey’s (1975) </a:t>
            </a:r>
            <a:r>
              <a:rPr lang="en-GB" err="1"/>
              <a:t>Irridex</a:t>
            </a:r>
            <a:r>
              <a:rPr lang="en-GB"/>
              <a:t> model and social exchange theory, are reviewed. </a:t>
            </a:r>
          </a:p>
          <a:p>
            <a:r>
              <a:rPr lang="en-GB"/>
              <a:t>The research gaps are identified and feasible solutions are suggested to bridge those gaps.</a:t>
            </a:r>
          </a:p>
          <a:p>
            <a:endParaRPr lang="en-GB"/>
          </a:p>
        </p:txBody>
      </p:sp>
    </p:spTree>
    <p:extLst>
      <p:ext uri="{BB962C8B-B14F-4D97-AF65-F5344CB8AC3E}">
        <p14:creationId xmlns:p14="http://schemas.microsoft.com/office/powerpoint/2010/main" val="3472479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74C0E-3118-73D5-BAF2-5727A66938A4}"/>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F085E095-C8E6-BFBD-C028-FF2F0B718138}"/>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 y="120561"/>
            <a:ext cx="6237640" cy="5929509"/>
          </a:xfrm>
          <a:prstGeom prst="rect">
            <a:avLst/>
          </a:prstGeom>
          <a:noFill/>
        </p:spPr>
      </p:pic>
      <p:pic>
        <p:nvPicPr>
          <p:cNvPr id="3" name="Picture 2">
            <a:extLst>
              <a:ext uri="{FF2B5EF4-FFF2-40B4-BE49-F238E27FC236}">
                <a16:creationId xmlns:a16="http://schemas.microsoft.com/office/drawing/2014/main" id="{4DFBDE3B-E63E-C151-7F6A-A40980263140}"/>
              </a:ext>
            </a:extLst>
          </p:cNvPr>
          <p:cNvPicPr>
            <a:picLocks noChangeAspect="1"/>
          </p:cNvPicPr>
          <p:nvPr/>
        </p:nvPicPr>
        <p:blipFill>
          <a:blip r:embed="rId4"/>
          <a:stretch>
            <a:fillRect/>
          </a:stretch>
        </p:blipFill>
        <p:spPr>
          <a:xfrm>
            <a:off x="6254930" y="193369"/>
            <a:ext cx="5937070" cy="5273458"/>
          </a:xfrm>
          <a:prstGeom prst="rect">
            <a:avLst/>
          </a:prstGeom>
        </p:spPr>
      </p:pic>
    </p:spTree>
    <p:extLst>
      <p:ext uri="{BB962C8B-B14F-4D97-AF65-F5344CB8AC3E}">
        <p14:creationId xmlns:p14="http://schemas.microsoft.com/office/powerpoint/2010/main" val="380467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5D70A-9F9E-84A3-6499-92F66BC66720}"/>
              </a:ext>
            </a:extLst>
          </p:cNvPr>
          <p:cNvSpPr>
            <a:spLocks noGrp="1"/>
          </p:cNvSpPr>
          <p:nvPr>
            <p:ph type="title"/>
          </p:nvPr>
        </p:nvSpPr>
        <p:spPr>
          <a:xfrm>
            <a:off x="99165" y="18255"/>
            <a:ext cx="10515600" cy="1325563"/>
          </a:xfrm>
        </p:spPr>
        <p:txBody>
          <a:bodyPr anchor="ctr">
            <a:normAutofit/>
          </a:bodyPr>
          <a:lstStyle/>
          <a:p>
            <a:r>
              <a:rPr lang="en-GB"/>
              <a:t>Butler Model </a:t>
            </a:r>
          </a:p>
        </p:txBody>
      </p:sp>
      <p:sp>
        <p:nvSpPr>
          <p:cNvPr id="3" name="Content Placeholder 2">
            <a:extLst>
              <a:ext uri="{FF2B5EF4-FFF2-40B4-BE49-F238E27FC236}">
                <a16:creationId xmlns:a16="http://schemas.microsoft.com/office/drawing/2014/main" id="{EE71F3E5-DF47-2EB7-C4D0-4B8C137C2AA2}"/>
              </a:ext>
            </a:extLst>
          </p:cNvPr>
          <p:cNvSpPr>
            <a:spLocks noGrp="1"/>
          </p:cNvSpPr>
          <p:nvPr>
            <p:ph sz="half" idx="1"/>
          </p:nvPr>
        </p:nvSpPr>
        <p:spPr>
          <a:xfrm>
            <a:off x="99165" y="1112413"/>
            <a:ext cx="5920636" cy="4737242"/>
          </a:xfrm>
        </p:spPr>
        <p:txBody>
          <a:bodyPr>
            <a:normAutofit/>
          </a:bodyPr>
          <a:lstStyle/>
          <a:p>
            <a:r>
              <a:rPr lang="en-GB" sz="2200"/>
              <a:t>The TALC model (Butler, 1980), one of the most renowned and widely used models to explain the tourism development in an area uses a series of stages that characterize the life cycle of a destination.</a:t>
            </a:r>
          </a:p>
          <a:p>
            <a:r>
              <a:rPr lang="en-GB" sz="2200"/>
              <a:t>According to the model, the development of a tourism area typically experiences six stages, namely, the exploration, involvement, development, consolidation, stagnation, and post-stagnation stages.</a:t>
            </a:r>
          </a:p>
          <a:p>
            <a:r>
              <a:rPr lang="en-GB" sz="2200"/>
              <a:t> Host attitudes toward tourism development may vary at different stages. </a:t>
            </a:r>
          </a:p>
        </p:txBody>
      </p:sp>
      <p:pic>
        <p:nvPicPr>
          <p:cNvPr id="4" name="Picture 3">
            <a:extLst>
              <a:ext uri="{FF2B5EF4-FFF2-40B4-BE49-F238E27FC236}">
                <a16:creationId xmlns:a16="http://schemas.microsoft.com/office/drawing/2014/main" id="{5EFA4EF1-FBFF-9A19-1D91-2C1AB165ABA0}"/>
              </a:ext>
            </a:extLst>
          </p:cNvPr>
          <p:cNvPicPr>
            <a:picLocks noChangeAspect="1"/>
          </p:cNvPicPr>
          <p:nvPr/>
        </p:nvPicPr>
        <p:blipFill>
          <a:blip r:embed="rId2"/>
          <a:stretch>
            <a:fillRect/>
          </a:stretch>
        </p:blipFill>
        <p:spPr>
          <a:xfrm>
            <a:off x="6172200" y="864296"/>
            <a:ext cx="6019800" cy="4847572"/>
          </a:xfrm>
          <a:prstGeom prst="rect">
            <a:avLst/>
          </a:prstGeom>
          <a:noFill/>
        </p:spPr>
      </p:pic>
    </p:spTree>
    <p:extLst>
      <p:ext uri="{BB962C8B-B14F-4D97-AF65-F5344CB8AC3E}">
        <p14:creationId xmlns:p14="http://schemas.microsoft.com/office/powerpoint/2010/main" val="2790986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20A01C-C23C-CD64-3A9D-8B421112B193}"/>
              </a:ext>
            </a:extLst>
          </p:cNvPr>
          <p:cNvSpPr>
            <a:spLocks noGrp="1"/>
          </p:cNvSpPr>
          <p:nvPr>
            <p:ph sz="half" idx="1"/>
          </p:nvPr>
        </p:nvSpPr>
        <p:spPr>
          <a:xfrm>
            <a:off x="112733" y="212942"/>
            <a:ext cx="7778663" cy="5964021"/>
          </a:xfrm>
        </p:spPr>
        <p:txBody>
          <a:bodyPr>
            <a:normAutofit/>
          </a:bodyPr>
          <a:lstStyle/>
          <a:p>
            <a:pPr>
              <a:lnSpc>
                <a:spcPct val="100000"/>
              </a:lnSpc>
            </a:pPr>
            <a:r>
              <a:rPr lang="en-GB" sz="2400" b="0" i="0">
                <a:effectLst/>
              </a:rPr>
              <a:t>The final stage of Butler’s Tourism Area Life Cycle Model represents a range of possible outcomes for the destinations along the spectrum between rejuvenation and decline.</a:t>
            </a:r>
          </a:p>
          <a:p>
            <a:pPr>
              <a:lnSpc>
                <a:spcPct val="100000"/>
              </a:lnSpc>
            </a:pPr>
            <a:r>
              <a:rPr lang="en-GB" sz="2400" b="0" i="0">
                <a:effectLst/>
              </a:rPr>
              <a:t>Complete rejuvenation can occur through major redevelopments. Perhaps new attractions are added, </a:t>
            </a:r>
            <a:r>
              <a:rPr lang="en-GB" sz="2400" b="0" i="0" u="sng">
                <a:effectLst/>
                <a:hlinkClick r:id="rId2"/>
              </a:rPr>
              <a:t>sustainable tourism</a:t>
            </a:r>
            <a:r>
              <a:rPr lang="en-GB" sz="2400" b="0" i="0">
                <a:effectLst/>
              </a:rPr>
              <a:t> approaches are adopted or there is a change in the target market.</a:t>
            </a:r>
            <a:endParaRPr lang="en-GB" sz="2400"/>
          </a:p>
          <a:p>
            <a:pPr>
              <a:lnSpc>
                <a:spcPct val="100000"/>
              </a:lnSpc>
            </a:pPr>
            <a:r>
              <a:rPr lang="en-GB" sz="2400"/>
              <a:t>Sustainable tourism, therefore, relies on the premise of taking care of the environment, society and the economy. Sustainable tourism principles intend to minimise the negative impacts of tourism, whilst maximising the positive impacts.</a:t>
            </a:r>
          </a:p>
        </p:txBody>
      </p:sp>
      <p:pic>
        <p:nvPicPr>
          <p:cNvPr id="4" name="Picture 3">
            <a:extLst>
              <a:ext uri="{FF2B5EF4-FFF2-40B4-BE49-F238E27FC236}">
                <a16:creationId xmlns:a16="http://schemas.microsoft.com/office/drawing/2014/main" id="{31253962-C6CD-E3D3-09C2-7317B233B2BB}"/>
              </a:ext>
            </a:extLst>
          </p:cNvPr>
          <p:cNvPicPr>
            <a:picLocks noChangeAspect="1"/>
          </p:cNvPicPr>
          <p:nvPr/>
        </p:nvPicPr>
        <p:blipFill>
          <a:blip r:embed="rId3"/>
          <a:stretch>
            <a:fillRect/>
          </a:stretch>
        </p:blipFill>
        <p:spPr>
          <a:xfrm>
            <a:off x="8780746" y="212942"/>
            <a:ext cx="2812517" cy="5752622"/>
          </a:xfrm>
          <a:prstGeom prst="rect">
            <a:avLst/>
          </a:prstGeom>
          <a:noFill/>
        </p:spPr>
      </p:pic>
    </p:spTree>
    <p:extLst>
      <p:ext uri="{BB962C8B-B14F-4D97-AF65-F5344CB8AC3E}">
        <p14:creationId xmlns:p14="http://schemas.microsoft.com/office/powerpoint/2010/main" val="3327926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1 Examples of CSR practices in the hospitality industry">
            <a:extLst>
              <a:ext uri="{FF2B5EF4-FFF2-40B4-BE49-F238E27FC236}">
                <a16:creationId xmlns:a16="http://schemas.microsoft.com/office/drawing/2014/main" id="{352BFEE4-1C44-9E42-B09E-63C666D9A5D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5703"/>
          <a:stretch/>
        </p:blipFill>
        <p:spPr bwMode="auto">
          <a:xfrm>
            <a:off x="4370289" y="102397"/>
            <a:ext cx="3451422" cy="21670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229ED0C-F05A-4498-94A8-DB0EA8DF5474}"/>
              </a:ext>
            </a:extLst>
          </p:cNvPr>
          <p:cNvSpPr txBox="1"/>
          <p:nvPr/>
        </p:nvSpPr>
        <p:spPr>
          <a:xfrm>
            <a:off x="1794975" y="2255751"/>
            <a:ext cx="8712968" cy="3416320"/>
          </a:xfrm>
          <a:prstGeom prst="rect">
            <a:avLst/>
          </a:prstGeom>
          <a:noFill/>
        </p:spPr>
        <p:txBody>
          <a:bodyPr wrap="square" lIns="91440" tIns="45720" rIns="91440" bIns="45720" anchor="t">
            <a:spAutoFit/>
          </a:bodyPr>
          <a:lstStyle/>
          <a:p>
            <a:r>
              <a:rPr lang="en-GB" sz="2400">
                <a:latin typeface="Arial"/>
                <a:cs typeface="Arial"/>
              </a:rPr>
              <a:t>In recent decades, consumer awareness of social and environmental issues has increased markedly. Companies are progressively integrating sustainable development into their growth strategies for both ethical and profitable reasons, especially if they are to continue attracting the </a:t>
            </a:r>
            <a:r>
              <a:rPr lang="en-GB" sz="2400" b="1">
                <a:latin typeface="Arial"/>
                <a:cs typeface="Arial"/>
              </a:rPr>
              <a:t>younger, socially active customer.</a:t>
            </a:r>
          </a:p>
          <a:p>
            <a:endParaRPr lang="en-GB" sz="2400">
              <a:latin typeface="Arial"/>
              <a:cs typeface="Arial"/>
            </a:endParaRPr>
          </a:p>
          <a:p>
            <a:r>
              <a:rPr lang="en-GB" sz="2400">
                <a:latin typeface="Arial"/>
                <a:cs typeface="Arial"/>
              </a:rPr>
              <a:t>Many companies base their targets around the </a:t>
            </a:r>
            <a:r>
              <a:rPr lang="en-GB" sz="2400" b="1">
                <a:latin typeface="Arial"/>
                <a:cs typeface="Arial"/>
              </a:rPr>
              <a:t>UN Sustainable Development Goals.</a:t>
            </a:r>
          </a:p>
        </p:txBody>
      </p:sp>
    </p:spTree>
    <p:extLst>
      <p:ext uri="{BB962C8B-B14F-4D97-AF65-F5344CB8AC3E}">
        <p14:creationId xmlns:p14="http://schemas.microsoft.com/office/powerpoint/2010/main" val="2261916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4000">
                <a:solidFill>
                  <a:srgbClr val="00B050"/>
                </a:solidFill>
                <a:latin typeface="Arial"/>
                <a:cs typeface="Arial"/>
              </a:rPr>
              <a:t>A tide of green…</a:t>
            </a:r>
          </a:p>
        </p:txBody>
      </p:sp>
      <p:sp>
        <p:nvSpPr>
          <p:cNvPr id="3" name="Content Placeholder 2"/>
          <p:cNvSpPr>
            <a:spLocks noGrp="1"/>
          </p:cNvSpPr>
          <p:nvPr>
            <p:ph idx="1"/>
          </p:nvPr>
        </p:nvSpPr>
        <p:spPr>
          <a:xfrm>
            <a:off x="250521" y="1825625"/>
            <a:ext cx="11103279" cy="4351338"/>
          </a:xfrm>
        </p:spPr>
        <p:txBody>
          <a:bodyPr vert="horz" lIns="91440" tIns="45720" rIns="91440" bIns="45720" rtlCol="0" anchor="t">
            <a:normAutofit fontScale="92500" lnSpcReduction="10000"/>
          </a:bodyPr>
          <a:lstStyle/>
          <a:p>
            <a:pPr marL="0" indent="0" algn="just">
              <a:buNone/>
            </a:pPr>
            <a:r>
              <a:rPr lang="en-GB" sz="2000">
                <a:latin typeface="Arial"/>
                <a:cs typeface="Arial"/>
              </a:rPr>
              <a:t>A study by Harvard Business Review (2019) found that for sales in 90% of the observed Consumer Packaged Goods categories, brands that were marketed as </a:t>
            </a:r>
            <a:r>
              <a:rPr lang="en-GB" sz="2000" b="1">
                <a:latin typeface="Arial"/>
                <a:cs typeface="Arial"/>
              </a:rPr>
              <a:t>sustainable</a:t>
            </a:r>
            <a:r>
              <a:rPr lang="en-GB" sz="2000">
                <a:latin typeface="Arial"/>
                <a:cs typeface="Arial"/>
              </a:rPr>
              <a:t> were </a:t>
            </a:r>
            <a:r>
              <a:rPr lang="en-GB" sz="2000" b="1">
                <a:latin typeface="Arial"/>
                <a:cs typeface="Arial"/>
              </a:rPr>
              <a:t>growing faster </a:t>
            </a:r>
            <a:r>
              <a:rPr lang="en-GB" sz="2000">
                <a:latin typeface="Arial"/>
                <a:cs typeface="Arial"/>
              </a:rPr>
              <a:t>than traditional competitors.</a:t>
            </a:r>
          </a:p>
          <a:p>
            <a:pPr marL="0" indent="0" algn="just">
              <a:buNone/>
            </a:pPr>
            <a:endParaRPr lang="en-GB" sz="2000">
              <a:latin typeface="Arial"/>
              <a:cs typeface="Arial"/>
            </a:endParaRPr>
          </a:p>
          <a:p>
            <a:pPr marL="0" indent="0" algn="just">
              <a:buNone/>
            </a:pPr>
            <a:r>
              <a:rPr lang="en-GB" sz="2000">
                <a:latin typeface="Arial"/>
                <a:cs typeface="Arial"/>
              </a:rPr>
              <a:t>Truly impactful changes to the ways in which businesses operate tend to be rewarded by the public through a rise in popularity and consequently, sales.</a:t>
            </a:r>
          </a:p>
          <a:p>
            <a:pPr marL="0" indent="0" algn="just">
              <a:buNone/>
            </a:pPr>
            <a:endParaRPr lang="en-GB" sz="2000">
              <a:latin typeface="Arial"/>
              <a:cs typeface="Arial"/>
            </a:endParaRPr>
          </a:p>
          <a:p>
            <a:pPr marL="0" indent="0" algn="just">
              <a:buNone/>
            </a:pPr>
            <a:r>
              <a:rPr lang="en-GB" sz="2000" b="1">
                <a:latin typeface="Arial"/>
                <a:cs typeface="Arial"/>
              </a:rPr>
              <a:t>40%</a:t>
            </a:r>
            <a:r>
              <a:rPr lang="en-GB" sz="2000">
                <a:latin typeface="Arial"/>
                <a:cs typeface="Arial"/>
              </a:rPr>
              <a:t> of millennial respondents had chosen an employer because of their sustainability performance. </a:t>
            </a:r>
            <a:r>
              <a:rPr lang="en-GB" sz="2000" b="1">
                <a:latin typeface="Arial"/>
                <a:cs typeface="Arial"/>
              </a:rPr>
              <a:t>70%</a:t>
            </a:r>
            <a:r>
              <a:rPr lang="en-GB" sz="2000">
                <a:latin typeface="Arial"/>
                <a:cs typeface="Arial"/>
              </a:rPr>
              <a:t> of millennials answered that they are more likely to stay with a company with a strong environmental reputation and policy (Governance &amp; Accountability Institute, 2019).</a:t>
            </a:r>
            <a:endParaRPr lang="en-GB" sz="2000" b="1">
              <a:latin typeface="Arial"/>
              <a:cs typeface="Arial"/>
            </a:endParaRPr>
          </a:p>
          <a:p>
            <a:pPr marL="0" indent="0" algn="just">
              <a:buNone/>
            </a:pPr>
            <a:r>
              <a:rPr lang="en-GB" sz="2000"/>
              <a:t>Hospitality as well as food and beverage companies also often focus their public messaging around these topics, promoting achievements in saving water, electricity or reducing greenhouse gas emissions either directly or along their supply chain. Truly impactful changes to the ways in which businesses operate tend to be rewarded by the public through a rise in popularity and consequently, sales.</a:t>
            </a:r>
          </a:p>
          <a:p>
            <a:pPr marL="0" indent="0" algn="just">
              <a:buNone/>
            </a:pPr>
            <a:endParaRPr lang="en-GB" sz="2000"/>
          </a:p>
          <a:p>
            <a:pPr marL="0" indent="0" algn="just">
              <a:buNone/>
            </a:pPr>
            <a:endParaRPr lang="en-GB" sz="2000"/>
          </a:p>
        </p:txBody>
      </p:sp>
    </p:spTree>
    <p:extLst>
      <p:ext uri="{BB962C8B-B14F-4D97-AF65-F5344CB8AC3E}">
        <p14:creationId xmlns:p14="http://schemas.microsoft.com/office/powerpoint/2010/main" val="107419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F5202-6EDB-342E-67F2-1D84A072D725}"/>
              </a:ext>
            </a:extLst>
          </p:cNvPr>
          <p:cNvSpPr>
            <a:spLocks noGrp="1"/>
          </p:cNvSpPr>
          <p:nvPr>
            <p:ph type="title"/>
          </p:nvPr>
        </p:nvSpPr>
        <p:spPr/>
        <p:txBody>
          <a:bodyPr/>
          <a:lstStyle/>
          <a:p>
            <a:r>
              <a:rPr lang="en-GB"/>
              <a:t>What does this mean for tourism?</a:t>
            </a:r>
          </a:p>
        </p:txBody>
      </p:sp>
      <p:sp>
        <p:nvSpPr>
          <p:cNvPr id="3" name="Content Placeholder 2">
            <a:extLst>
              <a:ext uri="{FF2B5EF4-FFF2-40B4-BE49-F238E27FC236}">
                <a16:creationId xmlns:a16="http://schemas.microsoft.com/office/drawing/2014/main" id="{27DCB366-74B1-9359-69D6-143AEBCC13E6}"/>
              </a:ext>
            </a:extLst>
          </p:cNvPr>
          <p:cNvSpPr>
            <a:spLocks noGrp="1"/>
          </p:cNvSpPr>
          <p:nvPr>
            <p:ph idx="1"/>
          </p:nvPr>
        </p:nvSpPr>
        <p:spPr/>
        <p:txBody>
          <a:bodyPr/>
          <a:lstStyle/>
          <a:p>
            <a:pPr marL="0" indent="0">
              <a:buNone/>
            </a:pPr>
            <a:endParaRPr lang="en-GB"/>
          </a:p>
        </p:txBody>
      </p:sp>
    </p:spTree>
    <p:extLst>
      <p:ext uri="{BB962C8B-B14F-4D97-AF65-F5344CB8AC3E}">
        <p14:creationId xmlns:p14="http://schemas.microsoft.com/office/powerpoint/2010/main" val="4114773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F318F-FA9B-45D2-DCB1-B6688E94AD06}"/>
              </a:ext>
            </a:extLst>
          </p:cNvPr>
          <p:cNvSpPr>
            <a:spLocks noGrp="1"/>
          </p:cNvSpPr>
          <p:nvPr>
            <p:ph type="title"/>
          </p:nvPr>
        </p:nvSpPr>
        <p:spPr>
          <a:xfrm>
            <a:off x="174320" y="124281"/>
            <a:ext cx="10515600" cy="1325563"/>
          </a:xfrm>
        </p:spPr>
        <p:txBody>
          <a:bodyPr/>
          <a:lstStyle/>
          <a:p>
            <a:r>
              <a:rPr lang="en-GB"/>
              <a:t>What is Corporate Social Responsibility?</a:t>
            </a:r>
          </a:p>
        </p:txBody>
      </p:sp>
      <p:sp>
        <p:nvSpPr>
          <p:cNvPr id="3" name="Content Placeholder 2">
            <a:extLst>
              <a:ext uri="{FF2B5EF4-FFF2-40B4-BE49-F238E27FC236}">
                <a16:creationId xmlns:a16="http://schemas.microsoft.com/office/drawing/2014/main" id="{E87F2FB4-75EB-3A85-A505-A1EE43C39746}"/>
              </a:ext>
            </a:extLst>
          </p:cNvPr>
          <p:cNvSpPr>
            <a:spLocks noGrp="1"/>
          </p:cNvSpPr>
          <p:nvPr>
            <p:ph idx="1"/>
          </p:nvPr>
        </p:nvSpPr>
        <p:spPr>
          <a:xfrm>
            <a:off x="174320" y="1449844"/>
            <a:ext cx="10515600" cy="4351338"/>
          </a:xfrm>
        </p:spPr>
        <p:txBody>
          <a:bodyPr/>
          <a:lstStyle/>
          <a:p>
            <a:r>
              <a:rPr lang="en-GB"/>
              <a:t>Corporate Social Responsibility is a management concept whereby  companies integrate social and environmental concerns in their business  operations and interactions with their stakeholders.</a:t>
            </a:r>
          </a:p>
          <a:p>
            <a:r>
              <a:rPr lang="en-GB"/>
              <a:t>CSR is generally  understood as being the way through which a company achieves a balance  of economic, environmental and social imperatives (“Triple-Bottom-Line-  Approach”), while at the same time addressing the expectations of  shareholders and stakeholders. </a:t>
            </a:r>
          </a:p>
          <a:p>
            <a:endParaRPr lang="en-GB"/>
          </a:p>
          <a:p>
            <a:endParaRPr lang="en-GB"/>
          </a:p>
          <a:p>
            <a:endParaRPr lang="en-GB"/>
          </a:p>
        </p:txBody>
      </p:sp>
    </p:spTree>
    <p:extLst>
      <p:ext uri="{BB962C8B-B14F-4D97-AF65-F5344CB8AC3E}">
        <p14:creationId xmlns:p14="http://schemas.microsoft.com/office/powerpoint/2010/main" val="1794551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ChangeArrowheads="1"/>
          </p:cNvSpPr>
          <p:nvPr>
            <p:ph type="title"/>
          </p:nvPr>
        </p:nvSpPr>
        <p:spPr>
          <a:xfrm>
            <a:off x="2201639" y="106904"/>
            <a:ext cx="7481887" cy="612770"/>
          </a:xfrm>
        </p:spPr>
        <p:txBody>
          <a:bodyPr vert="horz" lIns="89060" tIns="44531" rIns="89060" bIns="44531" rtlCol="0" anchor="ctr">
            <a:noAutofit/>
          </a:bodyPr>
          <a:lstStyle/>
          <a:p>
            <a:r>
              <a:rPr lang="en-US" sz="4000">
                <a:latin typeface="Arial"/>
                <a:cs typeface="Arial"/>
              </a:rPr>
              <a:t>CSR defined and debated</a:t>
            </a:r>
            <a:r>
              <a:rPr lang="en-US" sz="4000" b="1">
                <a:latin typeface="Arial"/>
                <a:cs typeface="Arial"/>
              </a:rPr>
              <a:t> </a:t>
            </a:r>
          </a:p>
        </p:txBody>
      </p:sp>
      <p:sp>
        <p:nvSpPr>
          <p:cNvPr id="10242" name="Rectangle 3"/>
          <p:cNvSpPr>
            <a:spLocks noGrp="1" noChangeArrowheads="1"/>
          </p:cNvSpPr>
          <p:nvPr>
            <p:ph type="body" idx="1"/>
          </p:nvPr>
        </p:nvSpPr>
        <p:spPr>
          <a:xfrm>
            <a:off x="1733935" y="811007"/>
            <a:ext cx="8533058" cy="5043322"/>
          </a:xfrm>
        </p:spPr>
        <p:txBody>
          <a:bodyPr vert="horz" lIns="89060" tIns="44531" rIns="89060" bIns="44531" rtlCol="0" anchor="t">
            <a:normAutofit/>
          </a:bodyPr>
          <a:lstStyle/>
          <a:p>
            <a:pPr>
              <a:lnSpc>
                <a:spcPct val="90000"/>
              </a:lnSpc>
            </a:pPr>
            <a:r>
              <a:rPr lang="en-AU" sz="1900">
                <a:latin typeface="Arial"/>
                <a:cs typeface="Arial"/>
              </a:rPr>
              <a:t>CSR</a:t>
            </a:r>
            <a:r>
              <a:rPr lang="en-AU" sz="2100">
                <a:latin typeface="Arial"/>
                <a:cs typeface="Arial"/>
              </a:rPr>
              <a:t> encompasses the </a:t>
            </a:r>
            <a:r>
              <a:rPr lang="en-AU" sz="2100" b="1">
                <a:latin typeface="Arial"/>
                <a:cs typeface="Arial"/>
              </a:rPr>
              <a:t>economic, legal, ethical and philanthropic </a:t>
            </a:r>
            <a:r>
              <a:rPr lang="en-AU" sz="2100">
                <a:latin typeface="Arial"/>
                <a:cs typeface="Arial"/>
              </a:rPr>
              <a:t>expectations that society has of organisations at a given point in time. (Carrol, 1979)</a:t>
            </a:r>
          </a:p>
          <a:p>
            <a:pPr>
              <a:lnSpc>
                <a:spcPct val="90000"/>
              </a:lnSpc>
            </a:pPr>
            <a:r>
              <a:rPr lang="en-AU" sz="2100">
                <a:latin typeface="Arial"/>
                <a:cs typeface="Arial"/>
              </a:rPr>
              <a:t>CSR is a view of the corporation and its role in society that assumes a </a:t>
            </a:r>
            <a:r>
              <a:rPr lang="en-AU" sz="2100" b="1">
                <a:latin typeface="Arial"/>
                <a:cs typeface="Arial"/>
              </a:rPr>
              <a:t>responsibility</a:t>
            </a:r>
            <a:r>
              <a:rPr lang="en-AU" sz="2100">
                <a:latin typeface="Arial"/>
                <a:cs typeface="Arial"/>
              </a:rPr>
              <a:t> among firms to </a:t>
            </a:r>
            <a:r>
              <a:rPr lang="en-AU" sz="2100" b="1">
                <a:latin typeface="Arial"/>
                <a:cs typeface="Arial"/>
              </a:rPr>
              <a:t>pursue goals in addition to profit maximisation</a:t>
            </a:r>
            <a:r>
              <a:rPr lang="en-AU" sz="2100">
                <a:latin typeface="Arial"/>
                <a:cs typeface="Arial"/>
              </a:rPr>
              <a:t> and a responsibility of the stakeholders to hold the firm responsible for its actions. (Freeman, 1984)</a:t>
            </a:r>
          </a:p>
          <a:p>
            <a:r>
              <a:rPr lang="en-AU" sz="2100">
                <a:latin typeface="Arial"/>
                <a:cs typeface="Arial"/>
              </a:rPr>
              <a:t>Business decision making linked to </a:t>
            </a:r>
            <a:r>
              <a:rPr lang="en-AU" sz="2100" b="1">
                <a:latin typeface="Arial"/>
                <a:cs typeface="Arial"/>
              </a:rPr>
              <a:t>ethical values</a:t>
            </a:r>
            <a:r>
              <a:rPr lang="en-AU" sz="2100">
                <a:latin typeface="Arial"/>
                <a:cs typeface="Arial"/>
              </a:rPr>
              <a:t>, compliance with legal requirements, and respect for people, communities, and the environment around the world (Aaronson, 2003)</a:t>
            </a:r>
          </a:p>
          <a:p>
            <a:r>
              <a:rPr lang="en-AU" sz="2100">
                <a:latin typeface="Arial"/>
                <a:cs typeface="Arial"/>
              </a:rPr>
              <a:t>Strategic CSR as ‘the incorporation of a holistic CSR perspective within a firm’s strategic planning and core operations so that the firm is managed in the interest of a broad set of stakeholders to achieve maximum economic and social value over the medium to long term’ (</a:t>
            </a:r>
            <a:r>
              <a:rPr lang="en-AU" sz="2100" b="1">
                <a:latin typeface="Arial"/>
                <a:cs typeface="Arial"/>
              </a:rPr>
              <a:t>Chandler, 2017</a:t>
            </a:r>
            <a:r>
              <a:rPr lang="en-AU" sz="2100">
                <a:latin typeface="Arial"/>
                <a:cs typeface="Arial"/>
              </a:rPr>
              <a:t>)</a:t>
            </a:r>
          </a:p>
        </p:txBody>
      </p:sp>
      <p:sp>
        <p:nvSpPr>
          <p:cNvPr id="51203" name="TextBox 1"/>
          <p:cNvSpPr txBox="1">
            <a:spLocks noChangeArrowheads="1"/>
          </p:cNvSpPr>
          <p:nvPr/>
        </p:nvSpPr>
        <p:spPr bwMode="auto">
          <a:xfrm>
            <a:off x="10067926" y="6954838"/>
            <a:ext cx="184731" cy="369332"/>
          </a:xfrm>
          <a:prstGeom prst="rect">
            <a:avLst/>
          </a:prstGeom>
          <a:noFill/>
          <a:ln w="9525">
            <a:noFill/>
            <a:miter lim="800000"/>
            <a:headEnd/>
            <a:tailEnd/>
          </a:ln>
        </p:spPr>
        <p:txBody>
          <a:bodyPr wrap="none">
            <a:spAutoFit/>
          </a:bodyPr>
          <a:lstStyle/>
          <a:p>
            <a:endParaRPr lang="en-US"/>
          </a:p>
        </p:txBody>
      </p:sp>
    </p:spTree>
    <p:extLst>
      <p:ext uri="{BB962C8B-B14F-4D97-AF65-F5344CB8AC3E}">
        <p14:creationId xmlns:p14="http://schemas.microsoft.com/office/powerpoint/2010/main" val="14853711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 calcmode="lin" valueType="num">
                                      <p:cBhvr>
                                        <p:cTn id="7" dur="1000" fill="hold"/>
                                        <p:tgtEl>
                                          <p:spTgt spid="1024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024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0242">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0242">
                                            <p:txEl>
                                              <p:pRg st="1" end="1"/>
                                            </p:txEl>
                                          </p:spTgt>
                                        </p:tgtEl>
                                        <p:attrNameLst>
                                          <p:attrName>style.visibility</p:attrName>
                                        </p:attrNameLst>
                                      </p:cBhvr>
                                      <p:to>
                                        <p:strVal val="visible"/>
                                      </p:to>
                                    </p:set>
                                    <p:anim calcmode="lin" valueType="num">
                                      <p:cBhvr>
                                        <p:cTn id="14" dur="1000" fill="hold"/>
                                        <p:tgtEl>
                                          <p:spTgt spid="1024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1024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0242">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0242">
                                            <p:txEl>
                                              <p:pRg st="2" end="2"/>
                                            </p:txEl>
                                          </p:spTgt>
                                        </p:tgtEl>
                                        <p:attrNameLst>
                                          <p:attrName>style.visibility</p:attrName>
                                        </p:attrNameLst>
                                      </p:cBhvr>
                                      <p:to>
                                        <p:strVal val="visible"/>
                                      </p:to>
                                    </p:set>
                                    <p:anim calcmode="lin" valueType="num">
                                      <p:cBhvr>
                                        <p:cTn id="21" dur="1000" fill="hold"/>
                                        <p:tgtEl>
                                          <p:spTgt spid="1024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1024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1024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0242">
                                            <p:txEl>
                                              <p:pRg st="3" end="3"/>
                                            </p:txEl>
                                          </p:spTgt>
                                        </p:tgtEl>
                                        <p:attrNameLst>
                                          <p:attrName>style.visibility</p:attrName>
                                        </p:attrNameLst>
                                      </p:cBhvr>
                                      <p:to>
                                        <p:strVal val="visible"/>
                                      </p:to>
                                    </p:set>
                                    <p:anim calcmode="lin" valueType="num">
                                      <p:cBhvr>
                                        <p:cTn id="28" dur="1000" fill="hold"/>
                                        <p:tgtEl>
                                          <p:spTgt spid="10242">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10242">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1024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g. 1">
            <a:extLst>
              <a:ext uri="{FF2B5EF4-FFF2-40B4-BE49-F238E27FC236}">
                <a16:creationId xmlns:a16="http://schemas.microsoft.com/office/drawing/2014/main" id="{5BFEC343-5C2D-FBC8-0971-5D3033A747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294" y="1352549"/>
            <a:ext cx="6203761" cy="47704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5E653AE-9D5F-0654-F1C8-94E8B9B550B7}"/>
              </a:ext>
            </a:extLst>
          </p:cNvPr>
          <p:cNvSpPr>
            <a:spLocks noGrp="1"/>
          </p:cNvSpPr>
          <p:nvPr>
            <p:ph type="title"/>
          </p:nvPr>
        </p:nvSpPr>
        <p:spPr>
          <a:xfrm>
            <a:off x="320458" y="72228"/>
            <a:ext cx="10515600" cy="1325563"/>
          </a:xfrm>
        </p:spPr>
        <p:txBody>
          <a:bodyPr/>
          <a:lstStyle/>
          <a:p>
            <a:r>
              <a:rPr lang="en-GB"/>
              <a:t>Carroll’s pyramid of CSR</a:t>
            </a:r>
          </a:p>
        </p:txBody>
      </p:sp>
      <p:sp>
        <p:nvSpPr>
          <p:cNvPr id="4" name="TextBox 3">
            <a:extLst>
              <a:ext uri="{FF2B5EF4-FFF2-40B4-BE49-F238E27FC236}">
                <a16:creationId xmlns:a16="http://schemas.microsoft.com/office/drawing/2014/main" id="{3D900F4C-F278-44EF-75BC-E69C09AF893E}"/>
              </a:ext>
            </a:extLst>
          </p:cNvPr>
          <p:cNvSpPr txBox="1"/>
          <p:nvPr/>
        </p:nvSpPr>
        <p:spPr>
          <a:xfrm>
            <a:off x="2084013" y="5505450"/>
            <a:ext cx="2353235" cy="369332"/>
          </a:xfrm>
          <a:prstGeom prst="rect">
            <a:avLst/>
          </a:prstGeom>
          <a:noFill/>
        </p:spPr>
        <p:txBody>
          <a:bodyPr wrap="square" rtlCol="0">
            <a:spAutoFit/>
          </a:bodyPr>
          <a:lstStyle/>
          <a:p>
            <a:r>
              <a:rPr lang="en-GB"/>
              <a:t>(Carroll, 2016)</a:t>
            </a:r>
          </a:p>
        </p:txBody>
      </p:sp>
      <p:sp>
        <p:nvSpPr>
          <p:cNvPr id="5" name="TextBox 4">
            <a:extLst>
              <a:ext uri="{FF2B5EF4-FFF2-40B4-BE49-F238E27FC236}">
                <a16:creationId xmlns:a16="http://schemas.microsoft.com/office/drawing/2014/main" id="{F67FC969-FDAE-7BEC-F252-1A91973CD429}"/>
              </a:ext>
            </a:extLst>
          </p:cNvPr>
          <p:cNvSpPr txBox="1"/>
          <p:nvPr/>
        </p:nvSpPr>
        <p:spPr>
          <a:xfrm>
            <a:off x="7528142" y="1528546"/>
            <a:ext cx="4343400" cy="3785652"/>
          </a:xfrm>
          <a:prstGeom prst="rect">
            <a:avLst/>
          </a:prstGeom>
          <a:noFill/>
        </p:spPr>
        <p:txBody>
          <a:bodyPr wrap="square">
            <a:spAutoFit/>
          </a:bodyPr>
          <a:lstStyle/>
          <a:p>
            <a:r>
              <a:rPr lang="en-GB" sz="2400"/>
              <a:t>Corporate social responsibility (CSR) in its modern formulation has been an important and progressing topic since the 1950s. To be sure, evidences of businesses seeking to improve society, the community, or stakeholder groups may be traced back hundreds of years (Carroll et al. 2012).</a:t>
            </a:r>
          </a:p>
        </p:txBody>
      </p:sp>
    </p:spTree>
    <p:extLst>
      <p:ext uri="{BB962C8B-B14F-4D97-AF65-F5344CB8AC3E}">
        <p14:creationId xmlns:p14="http://schemas.microsoft.com/office/powerpoint/2010/main" val="2325135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68257-05B3-9709-EC8F-3F5BD31C6183}"/>
              </a:ext>
            </a:extLst>
          </p:cNvPr>
          <p:cNvSpPr>
            <a:spLocks noGrp="1"/>
          </p:cNvSpPr>
          <p:nvPr>
            <p:ph type="title"/>
          </p:nvPr>
        </p:nvSpPr>
        <p:spPr>
          <a:xfrm>
            <a:off x="215829" y="77758"/>
            <a:ext cx="10515600" cy="1325563"/>
          </a:xfrm>
        </p:spPr>
        <p:txBody>
          <a:bodyPr/>
          <a:lstStyle/>
          <a:p>
            <a:r>
              <a:rPr lang="en-GB"/>
              <a:t>CSR - positive/negative</a:t>
            </a:r>
          </a:p>
        </p:txBody>
      </p:sp>
      <p:sp>
        <p:nvSpPr>
          <p:cNvPr id="3" name="Content Placeholder 2">
            <a:extLst>
              <a:ext uri="{FF2B5EF4-FFF2-40B4-BE49-F238E27FC236}">
                <a16:creationId xmlns:a16="http://schemas.microsoft.com/office/drawing/2014/main" id="{495C60E7-4C15-C3EF-1225-30C46BA09ADC}"/>
              </a:ext>
            </a:extLst>
          </p:cNvPr>
          <p:cNvSpPr>
            <a:spLocks noGrp="1"/>
          </p:cNvSpPr>
          <p:nvPr>
            <p:ph sz="half" idx="1"/>
          </p:nvPr>
        </p:nvSpPr>
        <p:spPr>
          <a:xfrm>
            <a:off x="282880" y="1403321"/>
            <a:ext cx="5181600" cy="4351338"/>
          </a:xfrm>
        </p:spPr>
        <p:txBody>
          <a:bodyPr/>
          <a:lstStyle/>
          <a:p>
            <a:r>
              <a:rPr lang="en-GB"/>
              <a:t>Clear policies</a:t>
            </a:r>
          </a:p>
          <a:p>
            <a:r>
              <a:rPr lang="en-GB"/>
              <a:t>Commitment and agreement on objectives</a:t>
            </a:r>
          </a:p>
          <a:p>
            <a:r>
              <a:rPr lang="en-GB"/>
              <a:t>Resources made available</a:t>
            </a:r>
          </a:p>
          <a:p>
            <a:r>
              <a:rPr lang="en-GB"/>
              <a:t>No conflicts with other policies</a:t>
            </a:r>
          </a:p>
          <a:p>
            <a:r>
              <a:rPr lang="en-GB"/>
              <a:t>Coordination of efforts and communication by a committee or problem-solving group</a:t>
            </a:r>
          </a:p>
          <a:p>
            <a:pPr marL="0" indent="0">
              <a:buNone/>
            </a:pPr>
            <a:endParaRPr lang="en-GB"/>
          </a:p>
        </p:txBody>
      </p:sp>
      <p:sp>
        <p:nvSpPr>
          <p:cNvPr id="4" name="Content Placeholder 3">
            <a:extLst>
              <a:ext uri="{FF2B5EF4-FFF2-40B4-BE49-F238E27FC236}">
                <a16:creationId xmlns:a16="http://schemas.microsoft.com/office/drawing/2014/main" id="{784FA175-BEE6-61E8-801C-8437122BED66}"/>
              </a:ext>
            </a:extLst>
          </p:cNvPr>
          <p:cNvSpPr>
            <a:spLocks noGrp="1"/>
          </p:cNvSpPr>
          <p:nvPr>
            <p:ph sz="half" idx="2"/>
          </p:nvPr>
        </p:nvSpPr>
        <p:spPr>
          <a:xfrm>
            <a:off x="6172200" y="1841732"/>
            <a:ext cx="5181600" cy="2684585"/>
          </a:xfrm>
        </p:spPr>
        <p:txBody>
          <a:bodyPr/>
          <a:lstStyle/>
          <a:p>
            <a:r>
              <a:rPr lang="en-GB"/>
              <a:t>Rising costs of operations</a:t>
            </a:r>
          </a:p>
          <a:p>
            <a:r>
              <a:rPr lang="en-GB"/>
              <a:t>Locking horns with stakeholders</a:t>
            </a:r>
          </a:p>
          <a:p>
            <a:r>
              <a:rPr lang="en-GB"/>
              <a:t>Public Image/Risk to reputation</a:t>
            </a:r>
          </a:p>
          <a:p>
            <a:r>
              <a:rPr lang="en-GB"/>
              <a:t>Increased Accountability</a:t>
            </a:r>
          </a:p>
          <a:p>
            <a:r>
              <a:rPr lang="en-GB"/>
              <a:t>Losing sight of what matters</a:t>
            </a:r>
          </a:p>
        </p:txBody>
      </p:sp>
      <p:sp>
        <p:nvSpPr>
          <p:cNvPr id="6" name="TextBox 5">
            <a:extLst>
              <a:ext uri="{FF2B5EF4-FFF2-40B4-BE49-F238E27FC236}">
                <a16:creationId xmlns:a16="http://schemas.microsoft.com/office/drawing/2014/main" id="{CE0C3748-DAE8-EDA8-6994-F40BF37E7099}"/>
              </a:ext>
            </a:extLst>
          </p:cNvPr>
          <p:cNvSpPr txBox="1"/>
          <p:nvPr/>
        </p:nvSpPr>
        <p:spPr>
          <a:xfrm>
            <a:off x="3227294" y="5190565"/>
            <a:ext cx="2944906" cy="369332"/>
          </a:xfrm>
          <a:prstGeom prst="rect">
            <a:avLst/>
          </a:prstGeom>
          <a:noFill/>
        </p:spPr>
        <p:txBody>
          <a:bodyPr wrap="square" rtlCol="0">
            <a:spAutoFit/>
          </a:bodyPr>
          <a:lstStyle/>
          <a:p>
            <a:r>
              <a:rPr lang="en-GB"/>
              <a:t>(Legrand, Sloan, Chen, 2017)</a:t>
            </a:r>
          </a:p>
        </p:txBody>
      </p:sp>
      <p:sp>
        <p:nvSpPr>
          <p:cNvPr id="8" name="TextBox 7">
            <a:extLst>
              <a:ext uri="{FF2B5EF4-FFF2-40B4-BE49-F238E27FC236}">
                <a16:creationId xmlns:a16="http://schemas.microsoft.com/office/drawing/2014/main" id="{43C24A67-D4E2-46E9-80B3-5E7BA1D978E6}"/>
              </a:ext>
            </a:extLst>
          </p:cNvPr>
          <p:cNvSpPr txBox="1"/>
          <p:nvPr/>
        </p:nvSpPr>
        <p:spPr>
          <a:xfrm>
            <a:off x="9103658" y="5190565"/>
            <a:ext cx="1936377" cy="369332"/>
          </a:xfrm>
          <a:prstGeom prst="rect">
            <a:avLst/>
          </a:prstGeom>
          <a:noFill/>
        </p:spPr>
        <p:txBody>
          <a:bodyPr wrap="square" rtlCol="0">
            <a:spAutoFit/>
          </a:bodyPr>
          <a:lstStyle/>
          <a:p>
            <a:r>
              <a:rPr lang="en-GB" err="1">
                <a:solidFill>
                  <a:srgbClr val="222222"/>
                </a:solidFill>
              </a:rPr>
              <a:t>Harrapa</a:t>
            </a:r>
            <a:r>
              <a:rPr lang="en-GB">
                <a:solidFill>
                  <a:srgbClr val="222222"/>
                </a:solidFill>
              </a:rPr>
              <a:t> (2017)</a:t>
            </a:r>
            <a:endParaRPr lang="en-GB"/>
          </a:p>
        </p:txBody>
      </p:sp>
    </p:spTree>
    <p:extLst>
      <p:ext uri="{BB962C8B-B14F-4D97-AF65-F5344CB8AC3E}">
        <p14:creationId xmlns:p14="http://schemas.microsoft.com/office/powerpoint/2010/main" val="2094186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999657" y="908721"/>
            <a:ext cx="6269471" cy="3916363"/>
          </a:xfrm>
          <a:prstGeom prst="rect">
            <a:avLst/>
          </a:prstGeom>
        </p:spPr>
      </p:pic>
    </p:spTree>
    <p:extLst>
      <p:ext uri="{BB962C8B-B14F-4D97-AF65-F5344CB8AC3E}">
        <p14:creationId xmlns:p14="http://schemas.microsoft.com/office/powerpoint/2010/main" val="486315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2C3A4-92F3-48A3-BAF4-52AF243BD6B9}"/>
              </a:ext>
            </a:extLst>
          </p:cNvPr>
          <p:cNvSpPr>
            <a:spLocks noGrp="1"/>
          </p:cNvSpPr>
          <p:nvPr>
            <p:ph type="title"/>
          </p:nvPr>
        </p:nvSpPr>
        <p:spPr>
          <a:xfrm>
            <a:off x="0" y="0"/>
            <a:ext cx="3644528" cy="1600200"/>
          </a:xfrm>
        </p:spPr>
        <p:txBody>
          <a:bodyPr anchor="b">
            <a:normAutofit/>
          </a:bodyPr>
          <a:lstStyle/>
          <a:p>
            <a:r>
              <a:rPr lang="en-GB" b="1"/>
              <a:t>What is the Circular Economy?</a:t>
            </a:r>
          </a:p>
        </p:txBody>
      </p:sp>
      <p:pic>
        <p:nvPicPr>
          <p:cNvPr id="4" name="Picture 3" descr="Chart, diagram&#10;&#10;Description automatically generated">
            <a:extLst>
              <a:ext uri="{FF2B5EF4-FFF2-40B4-BE49-F238E27FC236}">
                <a16:creationId xmlns:a16="http://schemas.microsoft.com/office/drawing/2014/main" id="{139CF759-0F86-BAA6-B716-7C5953608F1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696771" y="995363"/>
            <a:ext cx="4873625" cy="4873625"/>
          </a:xfrm>
          <a:prstGeom prst="rect">
            <a:avLst/>
          </a:prstGeom>
          <a:noFill/>
        </p:spPr>
      </p:pic>
      <p:sp>
        <p:nvSpPr>
          <p:cNvPr id="3" name="Content Placeholder 2">
            <a:extLst>
              <a:ext uri="{FF2B5EF4-FFF2-40B4-BE49-F238E27FC236}">
                <a16:creationId xmlns:a16="http://schemas.microsoft.com/office/drawing/2014/main" id="{001706BF-3116-4849-83F5-5529D919DC78}"/>
              </a:ext>
            </a:extLst>
          </p:cNvPr>
          <p:cNvSpPr>
            <a:spLocks noGrp="1"/>
          </p:cNvSpPr>
          <p:nvPr>
            <p:ph type="body" sz="half" idx="2"/>
          </p:nvPr>
        </p:nvSpPr>
        <p:spPr>
          <a:xfrm>
            <a:off x="839788" y="2057400"/>
            <a:ext cx="3932237" cy="3811588"/>
          </a:xfrm>
        </p:spPr>
        <p:txBody>
          <a:bodyPr>
            <a:normAutofit/>
          </a:bodyPr>
          <a:lstStyle/>
          <a:p>
            <a:endParaRPr lang="en-GB"/>
          </a:p>
          <a:p>
            <a:pPr marL="0" indent="0">
              <a:buNone/>
            </a:pPr>
            <a:r>
              <a:rPr lang="en-GB" sz="2000"/>
              <a:t>The circular economy is defined as a ‘</a:t>
            </a:r>
            <a:r>
              <a:rPr lang="en-GB" sz="2000" b="1"/>
              <a:t>regenerative system in which resource input and waste, emission, and energy leakage are minimised by slowing, closing and narrowing material and energy loops. This can be achieved through long-lasting design, maintenance, repair, reuse, remanufacturing, refurbishing and recycling</a:t>
            </a:r>
            <a:r>
              <a:rPr lang="en-GB" sz="2000"/>
              <a:t>’ (</a:t>
            </a:r>
            <a:r>
              <a:rPr lang="en-GB" sz="2000" err="1"/>
              <a:t>Geissdoerfer</a:t>
            </a:r>
            <a:r>
              <a:rPr lang="en-GB" sz="2000"/>
              <a:t> et al., 2017:764).</a:t>
            </a:r>
          </a:p>
        </p:txBody>
      </p:sp>
      <p:sp>
        <p:nvSpPr>
          <p:cNvPr id="6" name="TextBox 5">
            <a:extLst>
              <a:ext uri="{FF2B5EF4-FFF2-40B4-BE49-F238E27FC236}">
                <a16:creationId xmlns:a16="http://schemas.microsoft.com/office/drawing/2014/main" id="{ABDB5F4F-2A02-246D-869D-5AF960FD89A4}"/>
              </a:ext>
            </a:extLst>
          </p:cNvPr>
          <p:cNvSpPr txBox="1"/>
          <p:nvPr/>
        </p:nvSpPr>
        <p:spPr>
          <a:xfrm>
            <a:off x="3898726" y="175032"/>
            <a:ext cx="6093912" cy="1015663"/>
          </a:xfrm>
          <a:prstGeom prst="rect">
            <a:avLst/>
          </a:prstGeom>
          <a:noFill/>
        </p:spPr>
        <p:txBody>
          <a:bodyPr wrap="square">
            <a:spAutoFit/>
          </a:bodyPr>
          <a:lstStyle/>
          <a:p>
            <a:r>
              <a:rPr lang="en-GB" sz="2000"/>
              <a:t>The term ‘circular economy’ was brought to </a:t>
            </a:r>
          </a:p>
          <a:p>
            <a:r>
              <a:rPr lang="en-GB" sz="2000"/>
              <a:t>prominence by the Ellen MacArthur Foundation </a:t>
            </a:r>
          </a:p>
          <a:p>
            <a:r>
              <a:rPr lang="en-GB" sz="2000"/>
              <a:t>when it launched in 2010.</a:t>
            </a:r>
          </a:p>
        </p:txBody>
      </p:sp>
    </p:spTree>
    <p:extLst>
      <p:ext uri="{BB962C8B-B14F-4D97-AF65-F5344CB8AC3E}">
        <p14:creationId xmlns:p14="http://schemas.microsoft.com/office/powerpoint/2010/main" val="375858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map&#10;&#10;Description automatically generated">
            <a:extLst>
              <a:ext uri="{FF2B5EF4-FFF2-40B4-BE49-F238E27FC236}">
                <a16:creationId xmlns:a16="http://schemas.microsoft.com/office/drawing/2014/main" id="{0A361609-4500-48F7-858F-F7CE9ED0F599}"/>
              </a:ext>
            </a:extLst>
          </p:cNvPr>
          <p:cNvPicPr>
            <a:picLocks noChangeAspect="1"/>
          </p:cNvPicPr>
          <p:nvPr/>
        </p:nvPicPr>
        <p:blipFill rotWithShape="1">
          <a:blip r:embed="rId3"/>
          <a:srcRect t="5770" b="6144"/>
          <a:stretch/>
        </p:blipFill>
        <p:spPr>
          <a:xfrm>
            <a:off x="223782" y="110294"/>
            <a:ext cx="8036731" cy="4461706"/>
          </a:xfrm>
          <a:prstGeom prst="rect">
            <a:avLst/>
          </a:prstGeom>
        </p:spPr>
      </p:pic>
      <p:pic>
        <p:nvPicPr>
          <p:cNvPr id="4" name="Picture 3">
            <a:extLst>
              <a:ext uri="{FF2B5EF4-FFF2-40B4-BE49-F238E27FC236}">
                <a16:creationId xmlns:a16="http://schemas.microsoft.com/office/drawing/2014/main" id="{9E851A80-571A-E3B3-7F10-C0FA453AF865}"/>
              </a:ext>
            </a:extLst>
          </p:cNvPr>
          <p:cNvPicPr>
            <a:picLocks noChangeAspect="1"/>
          </p:cNvPicPr>
          <p:nvPr/>
        </p:nvPicPr>
        <p:blipFill>
          <a:blip r:embed="rId4"/>
          <a:stretch>
            <a:fillRect/>
          </a:stretch>
        </p:blipFill>
        <p:spPr>
          <a:xfrm>
            <a:off x="7728559" y="551145"/>
            <a:ext cx="4239659" cy="3832965"/>
          </a:xfrm>
          <a:prstGeom prst="rect">
            <a:avLst/>
          </a:prstGeom>
        </p:spPr>
      </p:pic>
    </p:spTree>
    <p:extLst>
      <p:ext uri="{BB962C8B-B14F-4D97-AF65-F5344CB8AC3E}">
        <p14:creationId xmlns:p14="http://schemas.microsoft.com/office/powerpoint/2010/main" val="2469860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D606F-7833-46BB-81E9-F7FC307710CF}"/>
              </a:ext>
            </a:extLst>
          </p:cNvPr>
          <p:cNvSpPr>
            <a:spLocks noGrp="1"/>
          </p:cNvSpPr>
          <p:nvPr>
            <p:ph type="title"/>
          </p:nvPr>
        </p:nvSpPr>
        <p:spPr>
          <a:xfrm>
            <a:off x="0" y="51202"/>
            <a:ext cx="10515600" cy="1325563"/>
          </a:xfrm>
        </p:spPr>
        <p:txBody>
          <a:bodyPr anchor="ctr">
            <a:normAutofit/>
          </a:bodyPr>
          <a:lstStyle/>
          <a:p>
            <a:r>
              <a:rPr lang="en-GB" b="1"/>
              <a:t>The Benefits</a:t>
            </a:r>
          </a:p>
        </p:txBody>
      </p:sp>
      <p:sp>
        <p:nvSpPr>
          <p:cNvPr id="3" name="Content Placeholder 2">
            <a:extLst>
              <a:ext uri="{FF2B5EF4-FFF2-40B4-BE49-F238E27FC236}">
                <a16:creationId xmlns:a16="http://schemas.microsoft.com/office/drawing/2014/main" id="{FFE9C224-E930-4C21-8654-7B0D14DD47A1}"/>
              </a:ext>
            </a:extLst>
          </p:cNvPr>
          <p:cNvSpPr>
            <a:spLocks noGrp="1"/>
          </p:cNvSpPr>
          <p:nvPr>
            <p:ph sz="half" idx="1"/>
          </p:nvPr>
        </p:nvSpPr>
        <p:spPr>
          <a:xfrm>
            <a:off x="0" y="1449844"/>
            <a:ext cx="5181600" cy="4351338"/>
          </a:xfrm>
        </p:spPr>
        <p:txBody>
          <a:bodyPr>
            <a:normAutofit/>
          </a:bodyPr>
          <a:lstStyle/>
          <a:p>
            <a:r>
              <a:rPr lang="en-GB" sz="2400"/>
              <a:t>In a survey by the </a:t>
            </a:r>
            <a:r>
              <a:rPr lang="en-GB" sz="2400">
                <a:hlinkClick r:id="rId3"/>
              </a:rPr>
              <a:t>World Business Council For Sustainable Development (WBCSD)</a:t>
            </a:r>
            <a:r>
              <a:rPr lang="en-GB" sz="2400"/>
              <a:t>:  (</a:t>
            </a:r>
            <a:r>
              <a:rPr lang="en-GB" sz="2400">
                <a:hlinkClick r:id="rId4"/>
              </a:rPr>
              <a:t>www.wbcsd.org</a:t>
            </a:r>
            <a:r>
              <a:rPr lang="en-GB" sz="2400"/>
              <a:t>)</a:t>
            </a:r>
          </a:p>
          <a:p>
            <a:pPr marL="0" indent="0">
              <a:buNone/>
            </a:pPr>
            <a:endParaRPr lang="en-GB" sz="2400"/>
          </a:p>
          <a:p>
            <a:pPr lvl="1"/>
            <a:r>
              <a:rPr lang="en-GB"/>
              <a:t>40% of companies implementing the circular economy referenced growth and competitiveness as key business cases.</a:t>
            </a:r>
          </a:p>
          <a:p>
            <a:pPr lvl="1"/>
            <a:r>
              <a:rPr lang="en-GB"/>
              <a:t>In all, eight business cases for going circular are identified.</a:t>
            </a:r>
          </a:p>
        </p:txBody>
      </p:sp>
      <p:pic>
        <p:nvPicPr>
          <p:cNvPr id="5" name="Picture 4">
            <a:extLst>
              <a:ext uri="{FF2B5EF4-FFF2-40B4-BE49-F238E27FC236}">
                <a16:creationId xmlns:a16="http://schemas.microsoft.com/office/drawing/2014/main" id="{A29618C1-0BDC-8A13-4EA5-79B12BC5B258}"/>
              </a:ext>
            </a:extLst>
          </p:cNvPr>
          <p:cNvPicPr>
            <a:picLocks noChangeAspect="1"/>
          </p:cNvPicPr>
          <p:nvPr/>
        </p:nvPicPr>
        <p:blipFill>
          <a:blip r:embed="rId5"/>
          <a:stretch>
            <a:fillRect/>
          </a:stretch>
        </p:blipFill>
        <p:spPr>
          <a:xfrm>
            <a:off x="6735872" y="713984"/>
            <a:ext cx="5181600" cy="3319397"/>
          </a:xfrm>
          <a:prstGeom prst="rect">
            <a:avLst/>
          </a:prstGeom>
          <a:noFill/>
        </p:spPr>
      </p:pic>
      <p:sp>
        <p:nvSpPr>
          <p:cNvPr id="7" name="TextBox 6">
            <a:extLst>
              <a:ext uri="{FF2B5EF4-FFF2-40B4-BE49-F238E27FC236}">
                <a16:creationId xmlns:a16="http://schemas.microsoft.com/office/drawing/2014/main" id="{D8086F02-A744-411E-273B-106B95210978}"/>
              </a:ext>
            </a:extLst>
          </p:cNvPr>
          <p:cNvSpPr txBox="1"/>
          <p:nvPr/>
        </p:nvSpPr>
        <p:spPr>
          <a:xfrm>
            <a:off x="5698300" y="4234882"/>
            <a:ext cx="6219172" cy="1323439"/>
          </a:xfrm>
          <a:prstGeom prst="rect">
            <a:avLst/>
          </a:prstGeom>
          <a:noFill/>
        </p:spPr>
        <p:txBody>
          <a:bodyPr wrap="square">
            <a:spAutoFit/>
          </a:bodyPr>
          <a:lstStyle/>
          <a:p>
            <a:r>
              <a:rPr lang="en-GB" sz="2000"/>
              <a:t>Over 200 leading businesses are members of the WBCSD. It’s their valuable work and dedication that allows us to create real change across global value chains. Benefitting the world around us and everyone who calls it home</a:t>
            </a:r>
          </a:p>
        </p:txBody>
      </p:sp>
    </p:spTree>
    <p:extLst>
      <p:ext uri="{BB962C8B-B14F-4D97-AF65-F5344CB8AC3E}">
        <p14:creationId xmlns:p14="http://schemas.microsoft.com/office/powerpoint/2010/main" val="974295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E47EF-9297-402D-82DF-AD67F77BB4DD}"/>
              </a:ext>
            </a:extLst>
          </p:cNvPr>
          <p:cNvSpPr>
            <a:spLocks noGrp="1"/>
          </p:cNvSpPr>
          <p:nvPr>
            <p:ph type="title"/>
          </p:nvPr>
        </p:nvSpPr>
        <p:spPr>
          <a:xfrm>
            <a:off x="1536080" y="191207"/>
            <a:ext cx="4139952" cy="526473"/>
          </a:xfrm>
        </p:spPr>
        <p:txBody>
          <a:bodyPr>
            <a:normAutofit fontScale="90000"/>
          </a:bodyPr>
          <a:lstStyle/>
          <a:p>
            <a:pPr algn="ctr"/>
            <a:r>
              <a:rPr lang="en-GB" b="1">
                <a:solidFill>
                  <a:schemeClr val="tx1"/>
                </a:solidFill>
              </a:rPr>
              <a:t>The Blunt Fact!</a:t>
            </a:r>
          </a:p>
        </p:txBody>
      </p:sp>
      <p:sp>
        <p:nvSpPr>
          <p:cNvPr id="3" name="Content Placeholder 2">
            <a:extLst>
              <a:ext uri="{FF2B5EF4-FFF2-40B4-BE49-F238E27FC236}">
                <a16:creationId xmlns:a16="http://schemas.microsoft.com/office/drawing/2014/main" id="{74A6D9C9-F013-47E9-82F7-E84F18913649}"/>
              </a:ext>
            </a:extLst>
          </p:cNvPr>
          <p:cNvSpPr>
            <a:spLocks noGrp="1"/>
          </p:cNvSpPr>
          <p:nvPr>
            <p:ph idx="1"/>
          </p:nvPr>
        </p:nvSpPr>
        <p:spPr>
          <a:xfrm>
            <a:off x="824383" y="4548140"/>
            <a:ext cx="5292365" cy="1480895"/>
          </a:xfrm>
        </p:spPr>
        <p:txBody>
          <a:bodyPr anchor="ctr">
            <a:normAutofit/>
          </a:bodyPr>
          <a:lstStyle/>
          <a:p>
            <a:pPr marL="0" indent="0">
              <a:buNone/>
            </a:pPr>
            <a:r>
              <a:rPr lang="en-GB" sz="2400">
                <a:solidFill>
                  <a:srgbClr val="25B7C7"/>
                </a:solidFill>
              </a:rPr>
              <a:t>In a truly Circular Economy, the concept of waste </a:t>
            </a:r>
            <a:r>
              <a:rPr lang="en-GB" sz="2400" b="1"/>
              <a:t>simply doesn’t exist</a:t>
            </a:r>
            <a:r>
              <a:rPr lang="en-GB" sz="2400">
                <a:solidFill>
                  <a:srgbClr val="25B7C7"/>
                </a:solidFill>
              </a:rPr>
              <a:t>.</a:t>
            </a:r>
          </a:p>
        </p:txBody>
      </p:sp>
      <p:grpSp>
        <p:nvGrpSpPr>
          <p:cNvPr id="8" name="Group 7">
            <a:extLst>
              <a:ext uri="{FF2B5EF4-FFF2-40B4-BE49-F238E27FC236}">
                <a16:creationId xmlns:a16="http://schemas.microsoft.com/office/drawing/2014/main" id="{76A30F81-77C5-3541-952A-11CF6E3806BA}"/>
              </a:ext>
            </a:extLst>
          </p:cNvPr>
          <p:cNvGrpSpPr>
            <a:grpSpLocks noChangeAspect="1"/>
          </p:cNvGrpSpPr>
          <p:nvPr/>
        </p:nvGrpSpPr>
        <p:grpSpPr>
          <a:xfrm>
            <a:off x="719258" y="1124744"/>
            <a:ext cx="8541880" cy="3423396"/>
            <a:chOff x="374072" y="1126420"/>
            <a:chExt cx="8769928" cy="3608756"/>
          </a:xfrm>
        </p:grpSpPr>
        <p:pic>
          <p:nvPicPr>
            <p:cNvPr id="5" name="Picture 4">
              <a:extLst>
                <a:ext uri="{FF2B5EF4-FFF2-40B4-BE49-F238E27FC236}">
                  <a16:creationId xmlns:a16="http://schemas.microsoft.com/office/drawing/2014/main" id="{F3CF2D1B-A68C-824D-A5FE-8BF5983AC5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8621" y="3605564"/>
              <a:ext cx="2345379" cy="1129611"/>
            </a:xfrm>
            <a:prstGeom prst="rect">
              <a:avLst/>
            </a:prstGeom>
          </p:spPr>
        </p:pic>
        <p:pic>
          <p:nvPicPr>
            <p:cNvPr id="7" name="Picture 6">
              <a:extLst>
                <a:ext uri="{FF2B5EF4-FFF2-40B4-BE49-F238E27FC236}">
                  <a16:creationId xmlns:a16="http://schemas.microsoft.com/office/drawing/2014/main" id="{2AA73ADA-0057-3B42-BDF6-16348BBBC3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4072" y="1126420"/>
              <a:ext cx="6454239" cy="3608756"/>
            </a:xfrm>
            <a:prstGeom prst="rect">
              <a:avLst/>
            </a:prstGeom>
          </p:spPr>
        </p:pic>
      </p:grpSp>
      <p:sp>
        <p:nvSpPr>
          <p:cNvPr id="9" name="TextBox 8">
            <a:extLst>
              <a:ext uri="{FF2B5EF4-FFF2-40B4-BE49-F238E27FC236}">
                <a16:creationId xmlns:a16="http://schemas.microsoft.com/office/drawing/2014/main" id="{DDA262B9-0FFA-204E-A803-4472D01055C2}"/>
              </a:ext>
            </a:extLst>
          </p:cNvPr>
          <p:cNvSpPr txBox="1"/>
          <p:nvPr/>
        </p:nvSpPr>
        <p:spPr>
          <a:xfrm>
            <a:off x="8721435" y="4548140"/>
            <a:ext cx="3297382" cy="1223412"/>
          </a:xfrm>
          <a:prstGeom prst="rect">
            <a:avLst/>
          </a:prstGeom>
          <a:noFill/>
        </p:spPr>
        <p:txBody>
          <a:bodyPr wrap="square" rtlCol="0">
            <a:spAutoFit/>
          </a:bodyPr>
          <a:lstStyle/>
          <a:p>
            <a:pPr algn="r"/>
            <a:endParaRPr lang="en-GB" sz="750"/>
          </a:p>
          <a:p>
            <a:pPr algn="r"/>
            <a:endParaRPr lang="en-GB" sz="750"/>
          </a:p>
          <a:p>
            <a:pPr algn="r"/>
            <a:endParaRPr lang="en-GB" sz="750"/>
          </a:p>
          <a:p>
            <a:pPr algn="r"/>
            <a:endParaRPr lang="en-GB" sz="750"/>
          </a:p>
          <a:p>
            <a:pPr algn="r"/>
            <a:endParaRPr lang="en-GB" sz="750"/>
          </a:p>
          <a:p>
            <a:pPr algn="r"/>
            <a:r>
              <a:rPr lang="en-GB" sz="1200"/>
              <a:t>Hoornweg, D., Bhada-Tata, P. and Kennedy, C. (2013). Environment: Waste production must peak this century. </a:t>
            </a:r>
            <a:r>
              <a:rPr lang="en-GB" sz="1200" i="1"/>
              <a:t>Nature</a:t>
            </a:r>
            <a:r>
              <a:rPr lang="en-GB" sz="1200"/>
              <a:t>, 502(7473), pp.615-617</a:t>
            </a:r>
            <a:r>
              <a:rPr lang="en-GB" sz="750"/>
              <a:t>.</a:t>
            </a:r>
          </a:p>
        </p:txBody>
      </p:sp>
      <p:pic>
        <p:nvPicPr>
          <p:cNvPr id="13" name="Picture 12" descr="Icon&#10;&#10;Description automatically generated">
            <a:extLst>
              <a:ext uri="{FF2B5EF4-FFF2-40B4-BE49-F238E27FC236}">
                <a16:creationId xmlns:a16="http://schemas.microsoft.com/office/drawing/2014/main" id="{07AAB31A-45AE-E34A-B2CF-7FCD1FE72515}"/>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249945" y="0"/>
            <a:ext cx="1768872" cy="1768872"/>
          </a:xfrm>
          <a:prstGeom prst="rect">
            <a:avLst/>
          </a:prstGeom>
        </p:spPr>
      </p:pic>
    </p:spTree>
    <p:extLst>
      <p:ext uri="{BB962C8B-B14F-4D97-AF65-F5344CB8AC3E}">
        <p14:creationId xmlns:p14="http://schemas.microsoft.com/office/powerpoint/2010/main" val="75048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radle-to-Grave Process">
            <a:extLst>
              <a:ext uri="{FF2B5EF4-FFF2-40B4-BE49-F238E27FC236}">
                <a16:creationId xmlns:a16="http://schemas.microsoft.com/office/drawing/2014/main" id="{AA52ECCB-9151-6A5D-44E4-4591E62A10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4038" y="1095375"/>
            <a:ext cx="8543925" cy="466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071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Food waste warriors: The zero waste restaurant - Silo, Brighton">
            <a:hlinkClick r:id="" action="ppaction://media"/>
            <a:extLst>
              <a:ext uri="{FF2B5EF4-FFF2-40B4-BE49-F238E27FC236}">
                <a16:creationId xmlns:a16="http://schemas.microsoft.com/office/drawing/2014/main" id="{9D96A9F0-4FCC-3A32-106F-BB849AC3CBA9}"/>
              </a:ext>
            </a:extLst>
          </p:cNvPr>
          <p:cNvPicPr>
            <a:picLocks noRot="1" noChangeAspect="1"/>
          </p:cNvPicPr>
          <p:nvPr>
            <a:videoFile r:link="rId1"/>
          </p:nvPr>
        </p:nvPicPr>
        <p:blipFill>
          <a:blip r:embed="rId4"/>
          <a:stretch>
            <a:fillRect/>
          </a:stretch>
        </p:blipFill>
        <p:spPr>
          <a:xfrm>
            <a:off x="1385329" y="252455"/>
            <a:ext cx="9421341" cy="5323058"/>
          </a:xfrm>
          <a:prstGeom prst="rect">
            <a:avLst/>
          </a:prstGeom>
        </p:spPr>
      </p:pic>
    </p:spTree>
    <p:extLst>
      <p:ext uri="{BB962C8B-B14F-4D97-AF65-F5344CB8AC3E}">
        <p14:creationId xmlns:p14="http://schemas.microsoft.com/office/powerpoint/2010/main" val="597660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E28DB61-33EB-450E-9078-A8D0F093736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289597" y="-240328"/>
            <a:ext cx="4694778" cy="2654916"/>
          </a:xfrm>
          <a:prstGeom prst="rect">
            <a:avLst/>
          </a:prstGeom>
          <a:solidFill>
            <a:srgbClr val="FFFFFF">
              <a:shade val="85000"/>
            </a:srgbClr>
          </a:solidFill>
          <a:ln w="101600" cap="sq">
            <a:solidFill>
              <a:srgbClr val="FDFDFD"/>
            </a:solidFill>
            <a:miter lim="800000"/>
          </a:ln>
          <a:effectLst>
            <a:glow rad="63500">
              <a:schemeClr val="accent3">
                <a:satMod val="175000"/>
                <a:alpha val="40000"/>
              </a:schemeClr>
            </a:glow>
            <a:outerShdw blurRad="57150" dist="37500" dir="7560000" sy="98000" kx="110000" ky="200000" algn="tl" rotWithShape="0">
              <a:srgbClr val="000000">
                <a:alpha val="20000"/>
              </a:srgbClr>
            </a:outerShdw>
            <a:softEdge rad="12700"/>
          </a:effectLst>
          <a:scene3d>
            <a:camera prst="perspectiveRelaxed">
              <a:rot lat="18960000" lon="0" rev="0"/>
            </a:camera>
            <a:lightRig rig="twoPt" dir="t">
              <a:rot lat="0" lon="0" rev="7200000"/>
            </a:lightRig>
          </a:scene3d>
          <a:sp3d extrusionH="76200" prstMaterial="matte">
            <a:bevelT w="22860" h="12700"/>
            <a:extrusionClr>
              <a:schemeClr val="bg1">
                <a:lumMod val="95000"/>
              </a:schemeClr>
            </a:extrusionClr>
            <a:contourClr>
              <a:srgbClr val="FFFFFF"/>
            </a:contourClr>
          </a:sp3d>
        </p:spPr>
        <p:style>
          <a:lnRef idx="0">
            <a:scrgbClr r="0" g="0" b="0"/>
          </a:lnRef>
          <a:fillRef idx="0">
            <a:scrgbClr r="0" g="0" b="0"/>
          </a:fillRef>
          <a:effectRef idx="0">
            <a:scrgbClr r="0" g="0" b="0"/>
          </a:effectRef>
          <a:fontRef idx="minor">
            <a:schemeClr val="accent4"/>
          </a:fontRef>
        </p:style>
      </p:pic>
      <p:sp>
        <p:nvSpPr>
          <p:cNvPr id="2" name="Title 1">
            <a:extLst>
              <a:ext uri="{FF2B5EF4-FFF2-40B4-BE49-F238E27FC236}">
                <a16:creationId xmlns:a16="http://schemas.microsoft.com/office/drawing/2014/main" id="{7B934C60-FA1C-45EA-B572-02BBEA41D16E}"/>
              </a:ext>
            </a:extLst>
          </p:cNvPr>
          <p:cNvSpPr>
            <a:spLocks noGrp="1"/>
          </p:cNvSpPr>
          <p:nvPr>
            <p:ph type="title"/>
          </p:nvPr>
        </p:nvSpPr>
        <p:spPr>
          <a:xfrm>
            <a:off x="188537" y="2185988"/>
            <a:ext cx="5097838" cy="4329112"/>
          </a:xfrm>
        </p:spPr>
        <p:txBody>
          <a:bodyPr>
            <a:noAutofit/>
          </a:bodyPr>
          <a:lstStyle/>
          <a:p>
            <a:pPr>
              <a:lnSpc>
                <a:spcPct val="150000"/>
              </a:lnSpc>
            </a:pPr>
            <a:r>
              <a:rPr lang="en-GB" sz="2000">
                <a:latin typeface="+mn-lt"/>
              </a:rPr>
              <a:t>One of the world's </a:t>
            </a:r>
            <a:r>
              <a:rPr lang="en-GB" sz="2000" b="1">
                <a:latin typeface="+mn-lt"/>
              </a:rPr>
              <a:t>top luxury resorts </a:t>
            </a:r>
            <a:r>
              <a:rPr lang="en-GB" sz="2000">
                <a:latin typeface="+mn-lt"/>
              </a:rPr>
              <a:t>is also self sustainable and an inspirational role model</a:t>
            </a:r>
            <a:r>
              <a:rPr lang="en-GB" sz="2000" b="1">
                <a:latin typeface="+mn-lt"/>
              </a:rPr>
              <a:t> </a:t>
            </a:r>
            <a:r>
              <a:rPr lang="en-GB" sz="2000">
                <a:latin typeface="+mn-lt"/>
              </a:rPr>
              <a:t>to communities everywhere, showing even the best lifestyles can be lived in harmony with nature, without any negative impact.</a:t>
            </a:r>
            <a:br>
              <a:rPr lang="en-GB" sz="2400"/>
            </a:br>
            <a:r>
              <a:rPr lang="en-GB" sz="1400">
                <a:hlinkClick r:id="rId5"/>
              </a:rPr>
              <a:t>https://www.youtube.com/watch?v=k7j7CpjSj1o</a:t>
            </a:r>
            <a:endParaRPr lang="en-GB" sz="2400"/>
          </a:p>
        </p:txBody>
      </p:sp>
      <p:sp>
        <p:nvSpPr>
          <p:cNvPr id="3" name="Content Placeholder 2">
            <a:extLst>
              <a:ext uri="{FF2B5EF4-FFF2-40B4-BE49-F238E27FC236}">
                <a16:creationId xmlns:a16="http://schemas.microsoft.com/office/drawing/2014/main" id="{1FE0EF3B-8D7A-4E85-8D61-CCD648E1B7FE}"/>
              </a:ext>
            </a:extLst>
          </p:cNvPr>
          <p:cNvSpPr>
            <a:spLocks noGrp="1"/>
          </p:cNvSpPr>
          <p:nvPr>
            <p:ph idx="1"/>
          </p:nvPr>
        </p:nvSpPr>
        <p:spPr>
          <a:xfrm>
            <a:off x="5755065" y="345594"/>
            <a:ext cx="6248398" cy="4796032"/>
          </a:xfrm>
        </p:spPr>
        <p:txBody>
          <a:bodyPr>
            <a:normAutofit/>
          </a:bodyPr>
          <a:lstStyle/>
          <a:p>
            <a:pPr marL="0" indent="0">
              <a:buNone/>
            </a:pPr>
            <a:r>
              <a:rPr lang="en-GB" sz="2000" b="1"/>
              <a:t>Marlon Brando's Island Eco Resort in Tahiti</a:t>
            </a:r>
          </a:p>
          <a:p>
            <a:r>
              <a:rPr lang="en-GB" sz="2000"/>
              <a:t>Exclusive eco-conscious hotel</a:t>
            </a:r>
          </a:p>
          <a:p>
            <a:r>
              <a:rPr lang="en-GB" sz="2000"/>
              <a:t>Everything is recycled</a:t>
            </a:r>
          </a:p>
          <a:p>
            <a:r>
              <a:rPr lang="en-GB" sz="2000"/>
              <a:t>Special machines for composting all food waste</a:t>
            </a:r>
          </a:p>
          <a:p>
            <a:r>
              <a:rPr lang="en-GB" sz="2000"/>
              <a:t>All water is taken from the ocean and used to power air conditioning and is used for drinking water.</a:t>
            </a:r>
          </a:p>
          <a:p>
            <a:r>
              <a:rPr lang="en-GB" sz="2000"/>
              <a:t>No boats are allowed inside the lagoon. Everything is dropped off in the ocean outside, so as not to damage the coral reef.</a:t>
            </a:r>
          </a:p>
          <a:p>
            <a:pPr marL="0" indent="0">
              <a:buNone/>
            </a:pPr>
            <a:endParaRPr lang="en-GB" sz="2000"/>
          </a:p>
          <a:p>
            <a:pPr marL="0" indent="0">
              <a:buNone/>
            </a:pPr>
            <a:endParaRPr lang="en-GB" sz="2600"/>
          </a:p>
          <a:p>
            <a:pPr marL="0" indent="0">
              <a:buNone/>
            </a:pPr>
            <a:endParaRPr lang="en-GB"/>
          </a:p>
        </p:txBody>
      </p:sp>
      <p:sp>
        <p:nvSpPr>
          <p:cNvPr id="5" name="TextBox 4">
            <a:extLst>
              <a:ext uri="{FF2B5EF4-FFF2-40B4-BE49-F238E27FC236}">
                <a16:creationId xmlns:a16="http://schemas.microsoft.com/office/drawing/2014/main" id="{492CFA7C-7023-1F45-8597-DD2EAD7FC060}"/>
              </a:ext>
            </a:extLst>
          </p:cNvPr>
          <p:cNvSpPr txBox="1"/>
          <p:nvPr/>
        </p:nvSpPr>
        <p:spPr>
          <a:xfrm>
            <a:off x="5533574" y="4848260"/>
            <a:ext cx="6658426" cy="984885"/>
          </a:xfrm>
          <a:prstGeom prst="rect">
            <a:avLst/>
          </a:prstGeom>
          <a:noFill/>
        </p:spPr>
        <p:txBody>
          <a:bodyPr wrap="none" rtlCol="0">
            <a:spAutoFit/>
          </a:bodyPr>
          <a:lstStyle/>
          <a:p>
            <a:r>
              <a:rPr lang="en-GB" sz="5800" b="1"/>
              <a:t>This is how it’s done!</a:t>
            </a:r>
          </a:p>
        </p:txBody>
      </p:sp>
      <p:pic>
        <p:nvPicPr>
          <p:cNvPr id="6" name="Graphic 5" descr="Video camera outline">
            <a:extLst>
              <a:ext uri="{FF2B5EF4-FFF2-40B4-BE49-F238E27FC236}">
                <a16:creationId xmlns:a16="http://schemas.microsoft.com/office/drawing/2014/main" id="{4B1308D9-6F3D-1F44-8CD7-DB25C429948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500433" y="3840991"/>
            <a:ext cx="914400" cy="914400"/>
          </a:xfrm>
          <a:prstGeom prst="rect">
            <a:avLst/>
          </a:prstGeom>
        </p:spPr>
      </p:pic>
      <p:sp>
        <p:nvSpPr>
          <p:cNvPr id="8" name="Rectangle 7">
            <a:extLst>
              <a:ext uri="{FF2B5EF4-FFF2-40B4-BE49-F238E27FC236}">
                <a16:creationId xmlns:a16="http://schemas.microsoft.com/office/drawing/2014/main" id="{79A6EC6F-9E85-E646-88DB-06EEFD1BDB42}"/>
              </a:ext>
            </a:extLst>
          </p:cNvPr>
          <p:cNvSpPr/>
          <p:nvPr/>
        </p:nvSpPr>
        <p:spPr>
          <a:xfrm>
            <a:off x="8459484" y="4088934"/>
            <a:ext cx="1616915" cy="523220"/>
          </a:xfrm>
          <a:prstGeom prst="rect">
            <a:avLst/>
          </a:prstGeom>
        </p:spPr>
        <p:txBody>
          <a:bodyPr wrap="square">
            <a:spAutoFit/>
          </a:bodyPr>
          <a:lstStyle/>
          <a:p>
            <a:r>
              <a:rPr lang="en-GB" sz="2800">
                <a:hlinkClick r:id="rId8"/>
              </a:rPr>
              <a:t>Explore</a:t>
            </a:r>
            <a:endParaRPr lang="en-GB" sz="2800"/>
          </a:p>
        </p:txBody>
      </p:sp>
    </p:spTree>
    <p:extLst>
      <p:ext uri="{BB962C8B-B14F-4D97-AF65-F5344CB8AC3E}">
        <p14:creationId xmlns:p14="http://schemas.microsoft.com/office/powerpoint/2010/main" val="3726069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327CF-1BE5-D440-B54C-AEDE08BA6F99}"/>
              </a:ext>
            </a:extLst>
          </p:cNvPr>
          <p:cNvSpPr>
            <a:spLocks noGrp="1"/>
          </p:cNvSpPr>
          <p:nvPr>
            <p:ph type="title"/>
          </p:nvPr>
        </p:nvSpPr>
        <p:spPr>
          <a:xfrm>
            <a:off x="152400" y="159261"/>
            <a:ext cx="10515600" cy="661193"/>
          </a:xfrm>
        </p:spPr>
        <p:txBody>
          <a:bodyPr>
            <a:normAutofit fontScale="90000"/>
          </a:bodyPr>
          <a:lstStyle/>
          <a:p>
            <a:r>
              <a:rPr lang="en-GB" sz="3600" b="1"/>
              <a:t>B – </a:t>
            </a:r>
            <a:r>
              <a:rPr lang="en-GB" sz="3600" b="1" err="1"/>
              <a:t>corp</a:t>
            </a:r>
            <a:r>
              <a:rPr lang="en-GB" sz="3600" b="1"/>
              <a:t> </a:t>
            </a:r>
            <a:br>
              <a:rPr lang="en-GB"/>
            </a:br>
            <a:endParaRPr lang="en-GB"/>
          </a:p>
        </p:txBody>
      </p:sp>
      <p:sp>
        <p:nvSpPr>
          <p:cNvPr id="3" name="Content Placeholder 2">
            <a:extLst>
              <a:ext uri="{FF2B5EF4-FFF2-40B4-BE49-F238E27FC236}">
                <a16:creationId xmlns:a16="http://schemas.microsoft.com/office/drawing/2014/main" id="{11757C31-4AFF-92DA-E28C-2468A83CB7DD}"/>
              </a:ext>
            </a:extLst>
          </p:cNvPr>
          <p:cNvSpPr>
            <a:spLocks noGrp="1"/>
          </p:cNvSpPr>
          <p:nvPr>
            <p:ph idx="1"/>
          </p:nvPr>
        </p:nvSpPr>
        <p:spPr>
          <a:xfrm>
            <a:off x="0" y="489858"/>
            <a:ext cx="11674929" cy="5617028"/>
          </a:xfrm>
        </p:spPr>
        <p:txBody>
          <a:bodyPr>
            <a:noAutofit/>
          </a:bodyPr>
          <a:lstStyle/>
          <a:p>
            <a:pPr>
              <a:lnSpc>
                <a:spcPct val="120000"/>
              </a:lnSpc>
            </a:pPr>
            <a:r>
              <a:rPr lang="en-GB" sz="1800" b="0" i="0">
                <a:solidFill>
                  <a:srgbClr val="000000"/>
                </a:solidFill>
                <a:effectLst/>
              </a:rPr>
              <a:t>Our most challenging global problems cannot be solved by governments and non-profits alone. By harnessing the power of their business, B Corps commit to positively impact all stakeholders – workers, communities, customers, and our planet.</a:t>
            </a:r>
          </a:p>
          <a:p>
            <a:pPr>
              <a:lnSpc>
                <a:spcPct val="120000"/>
              </a:lnSpc>
            </a:pPr>
            <a:r>
              <a:rPr lang="en-GB" sz="1800" b="1"/>
              <a:t>Definition</a:t>
            </a:r>
            <a:r>
              <a:rPr lang="en-GB" sz="1800"/>
              <a:t>: A B Corp is a business that meets high standards of social and environmental impact, balancing profit with purpose.</a:t>
            </a:r>
          </a:p>
          <a:p>
            <a:pPr>
              <a:lnSpc>
                <a:spcPct val="120000"/>
              </a:lnSpc>
            </a:pPr>
            <a:r>
              <a:rPr lang="en-GB" sz="1800" b="1"/>
              <a:t>Sustainability Focus</a:t>
            </a:r>
            <a:r>
              <a:rPr lang="en-GB" sz="1800"/>
              <a:t>: Emphasizes eco-friendly event practices, such as waste reduction, carbon offsetting, and responsible sourcing.</a:t>
            </a:r>
          </a:p>
          <a:p>
            <a:pPr>
              <a:lnSpc>
                <a:spcPct val="120000"/>
              </a:lnSpc>
            </a:pPr>
            <a:r>
              <a:rPr lang="en-GB" sz="1800" b="1"/>
              <a:t>Social Responsibility</a:t>
            </a:r>
            <a:r>
              <a:rPr lang="en-GB" sz="1800"/>
              <a:t>: Ensures fair treatment of workers, ethical supplier partnerships, and community engagement.</a:t>
            </a:r>
          </a:p>
          <a:p>
            <a:pPr>
              <a:lnSpc>
                <a:spcPct val="120000"/>
              </a:lnSpc>
            </a:pPr>
            <a:r>
              <a:rPr lang="en-GB" sz="1800" b="1"/>
              <a:t>Stakeholder-Centric Approach</a:t>
            </a:r>
            <a:r>
              <a:rPr lang="en-GB" sz="1800"/>
              <a:t>: Considers the impact on employees, consumers, and local communities, not just shareholders.</a:t>
            </a:r>
          </a:p>
          <a:p>
            <a:pPr>
              <a:lnSpc>
                <a:spcPct val="120000"/>
              </a:lnSpc>
            </a:pPr>
            <a:r>
              <a:rPr lang="en-GB" sz="1800" b="1"/>
              <a:t>Transparency &amp; Accountability</a:t>
            </a:r>
            <a:r>
              <a:rPr lang="en-GB" sz="1800"/>
              <a:t>: Requires annual impact reports to track and showcase ethical business practices.</a:t>
            </a:r>
          </a:p>
          <a:p>
            <a:pPr>
              <a:lnSpc>
                <a:spcPct val="120000"/>
              </a:lnSpc>
            </a:pPr>
            <a:r>
              <a:rPr lang="en-GB" sz="1800" b="1"/>
              <a:t>Brand Reputation</a:t>
            </a:r>
            <a:r>
              <a:rPr lang="en-GB" sz="1800"/>
              <a:t>: Events associated with B Corps attract socially conscious attendees, partners, and sponsors.</a:t>
            </a:r>
          </a:p>
          <a:p>
            <a:pPr>
              <a:lnSpc>
                <a:spcPct val="120000"/>
              </a:lnSpc>
            </a:pPr>
            <a:r>
              <a:rPr lang="en-GB" sz="1800" b="1"/>
              <a:t>Long-Term Legacy</a:t>
            </a:r>
            <a:r>
              <a:rPr lang="en-GB" sz="1800"/>
              <a:t>: Encourages event planners to create sustainable and meaningful experiences with lasting benefits.</a:t>
            </a:r>
          </a:p>
        </p:txBody>
      </p:sp>
    </p:spTree>
    <p:extLst>
      <p:ext uri="{BB962C8B-B14F-4D97-AF65-F5344CB8AC3E}">
        <p14:creationId xmlns:p14="http://schemas.microsoft.com/office/powerpoint/2010/main" val="42920166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B Corp Movement: Transforming the global economy to benefit all people, communities, and the planet">
            <a:hlinkClick r:id="" action="ppaction://media"/>
            <a:extLst>
              <a:ext uri="{FF2B5EF4-FFF2-40B4-BE49-F238E27FC236}">
                <a16:creationId xmlns:a16="http://schemas.microsoft.com/office/drawing/2014/main" id="{7F7B31CE-77F0-DCEE-3222-6E57A09B02AF}"/>
              </a:ext>
            </a:extLst>
          </p:cNvPr>
          <p:cNvPicPr>
            <a:picLocks noRot="1" noChangeAspect="1"/>
          </p:cNvPicPr>
          <p:nvPr>
            <a:videoFile r:link="rId1"/>
          </p:nvPr>
        </p:nvPicPr>
        <p:blipFill>
          <a:blip r:embed="rId4"/>
          <a:stretch>
            <a:fillRect/>
          </a:stretch>
        </p:blipFill>
        <p:spPr>
          <a:xfrm>
            <a:off x="1458097" y="309557"/>
            <a:ext cx="9020433" cy="5096545"/>
          </a:xfrm>
          <a:prstGeom prst="rect">
            <a:avLst/>
          </a:prstGeom>
        </p:spPr>
      </p:pic>
    </p:spTree>
    <p:extLst>
      <p:ext uri="{BB962C8B-B14F-4D97-AF65-F5344CB8AC3E}">
        <p14:creationId xmlns:p14="http://schemas.microsoft.com/office/powerpoint/2010/main" val="302489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B Corp certification success story - interview with Dr. Ben Reynolds, Urban Foundry">
            <a:hlinkClick r:id="" action="ppaction://media"/>
            <a:extLst>
              <a:ext uri="{FF2B5EF4-FFF2-40B4-BE49-F238E27FC236}">
                <a16:creationId xmlns:a16="http://schemas.microsoft.com/office/drawing/2014/main" id="{94F54773-EA0A-B6BA-3838-C1D34734BC54}"/>
              </a:ext>
            </a:extLst>
          </p:cNvPr>
          <p:cNvPicPr>
            <a:picLocks noGrp="1" noRot="1" noChangeAspect="1"/>
          </p:cNvPicPr>
          <p:nvPr>
            <p:ph idx="1"/>
            <a:videoFile r:link="rId1"/>
          </p:nvPr>
        </p:nvPicPr>
        <p:blipFill>
          <a:blip r:embed="rId4"/>
          <a:stretch>
            <a:fillRect/>
          </a:stretch>
        </p:blipFill>
        <p:spPr>
          <a:xfrm>
            <a:off x="4491038" y="808945"/>
            <a:ext cx="7700962" cy="4351338"/>
          </a:xfrm>
          <a:prstGeom prst="rect">
            <a:avLst/>
          </a:prstGeom>
        </p:spPr>
      </p:pic>
      <p:pic>
        <p:nvPicPr>
          <p:cNvPr id="5" name="Picture 4">
            <a:extLst>
              <a:ext uri="{FF2B5EF4-FFF2-40B4-BE49-F238E27FC236}">
                <a16:creationId xmlns:a16="http://schemas.microsoft.com/office/drawing/2014/main" id="{A8D8DCA3-5682-6A64-CC10-D8C500AABE90}"/>
              </a:ext>
            </a:extLst>
          </p:cNvPr>
          <p:cNvPicPr>
            <a:picLocks noChangeAspect="1"/>
          </p:cNvPicPr>
          <p:nvPr/>
        </p:nvPicPr>
        <p:blipFill rotWithShape="1">
          <a:blip r:embed="rId5"/>
          <a:srcRect l="5980" t="3961" r="72128" b="66750"/>
          <a:stretch/>
        </p:blipFill>
        <p:spPr>
          <a:xfrm>
            <a:off x="0" y="1148896"/>
            <a:ext cx="4325469" cy="3063875"/>
          </a:xfrm>
          <a:prstGeom prst="rect">
            <a:avLst/>
          </a:prstGeom>
        </p:spPr>
      </p:pic>
      <p:sp>
        <p:nvSpPr>
          <p:cNvPr id="9" name="TextBox 8">
            <a:extLst>
              <a:ext uri="{FF2B5EF4-FFF2-40B4-BE49-F238E27FC236}">
                <a16:creationId xmlns:a16="http://schemas.microsoft.com/office/drawing/2014/main" id="{07BA82C8-2E28-4CC7-EC1D-AEA847931F84}"/>
              </a:ext>
            </a:extLst>
          </p:cNvPr>
          <p:cNvSpPr txBox="1"/>
          <p:nvPr/>
        </p:nvSpPr>
        <p:spPr>
          <a:xfrm>
            <a:off x="306161" y="5339772"/>
            <a:ext cx="6098720" cy="646331"/>
          </a:xfrm>
          <a:prstGeom prst="rect">
            <a:avLst/>
          </a:prstGeom>
          <a:noFill/>
        </p:spPr>
        <p:txBody>
          <a:bodyPr wrap="square">
            <a:spAutoFit/>
          </a:bodyPr>
          <a:lstStyle/>
          <a:p>
            <a:r>
              <a:rPr lang="en-GB">
                <a:hlinkClick r:id="rId6"/>
              </a:rPr>
              <a:t>https://www.bcorporation.net/en-us/certification/</a:t>
            </a:r>
            <a:endParaRPr lang="en-GB"/>
          </a:p>
          <a:p>
            <a:endParaRPr lang="en-GB"/>
          </a:p>
        </p:txBody>
      </p:sp>
    </p:spTree>
    <p:extLst>
      <p:ext uri="{BB962C8B-B14F-4D97-AF65-F5344CB8AC3E}">
        <p14:creationId xmlns:p14="http://schemas.microsoft.com/office/powerpoint/2010/main" val="142919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B59F8-098F-3538-4005-1085D7837744}"/>
              </a:ext>
            </a:extLst>
          </p:cNvPr>
          <p:cNvSpPr>
            <a:spLocks noGrp="1"/>
          </p:cNvSpPr>
          <p:nvPr>
            <p:ph type="title"/>
          </p:nvPr>
        </p:nvSpPr>
        <p:spPr/>
        <p:txBody>
          <a:bodyPr/>
          <a:lstStyle/>
          <a:p>
            <a:r>
              <a:rPr lang="en-GB" sz="4000" b="1"/>
              <a:t>Main Activity in Groups</a:t>
            </a:r>
            <a:br>
              <a:rPr lang="en-GB" sz="4000" b="1"/>
            </a:br>
            <a:endParaRPr lang="en-GB" sz="4000" b="1"/>
          </a:p>
        </p:txBody>
      </p:sp>
      <p:sp>
        <p:nvSpPr>
          <p:cNvPr id="3" name="Content Placeholder 2">
            <a:extLst>
              <a:ext uri="{FF2B5EF4-FFF2-40B4-BE49-F238E27FC236}">
                <a16:creationId xmlns:a16="http://schemas.microsoft.com/office/drawing/2014/main" id="{413A0041-1AB3-D8ED-C4D4-DB6C834144D7}"/>
              </a:ext>
            </a:extLst>
          </p:cNvPr>
          <p:cNvSpPr>
            <a:spLocks noGrp="1"/>
          </p:cNvSpPr>
          <p:nvPr>
            <p:ph idx="1"/>
          </p:nvPr>
        </p:nvSpPr>
        <p:spPr>
          <a:xfrm>
            <a:off x="2135560" y="1253331"/>
            <a:ext cx="8136904" cy="4351338"/>
          </a:xfrm>
        </p:spPr>
        <p:txBody>
          <a:bodyPr/>
          <a:lstStyle/>
          <a:p>
            <a:r>
              <a:rPr lang="en-GB">
                <a:hlinkClick r:id="rId3"/>
              </a:rPr>
              <a:t>Our Story – Coaltown Coffee</a:t>
            </a:r>
            <a:endParaRPr lang="en-GB"/>
          </a:p>
          <a:p>
            <a:r>
              <a:rPr lang="en-GB" err="1">
                <a:hlinkClick r:id="rId4"/>
              </a:rPr>
              <a:t>Seastainability</a:t>
            </a:r>
            <a:r>
              <a:rPr lang="en-GB">
                <a:hlinkClick r:id="rId4"/>
              </a:rPr>
              <a:t>® - Royal Caribbean Group</a:t>
            </a:r>
            <a:endParaRPr lang="en-GB"/>
          </a:p>
          <a:p>
            <a:r>
              <a:rPr lang="en-GB">
                <a:hlinkClick r:id="rId5"/>
              </a:rPr>
              <a:t>Sustainability: Our Philosophy | Aspen Skiing Company (aspensnowmass.com)</a:t>
            </a:r>
            <a:endParaRPr lang="en-GB"/>
          </a:p>
          <a:p>
            <a:r>
              <a:rPr lang="en-GB">
                <a:hlinkClick r:id="rId6"/>
              </a:rPr>
              <a:t>HOME - 4theRegion</a:t>
            </a:r>
            <a:endParaRPr lang="en-GB"/>
          </a:p>
          <a:p>
            <a:endParaRPr lang="en-GB"/>
          </a:p>
          <a:p>
            <a:r>
              <a:rPr lang="en-GB"/>
              <a:t>Create a small presentation about what these companies CSR policies are </a:t>
            </a:r>
          </a:p>
        </p:txBody>
      </p:sp>
    </p:spTree>
    <p:extLst>
      <p:ext uri="{BB962C8B-B14F-4D97-AF65-F5344CB8AC3E}">
        <p14:creationId xmlns:p14="http://schemas.microsoft.com/office/powerpoint/2010/main" val="365192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7BEBD-50B0-BD45-993C-8FBEA4FFE8F9}"/>
              </a:ext>
            </a:extLst>
          </p:cNvPr>
          <p:cNvSpPr>
            <a:spLocks noGrp="1"/>
          </p:cNvSpPr>
          <p:nvPr>
            <p:ph type="title"/>
          </p:nvPr>
        </p:nvSpPr>
        <p:spPr>
          <a:xfrm>
            <a:off x="1775520" y="116632"/>
            <a:ext cx="8229600" cy="857250"/>
          </a:xfrm>
        </p:spPr>
        <p:txBody>
          <a:bodyPr/>
          <a:lstStyle/>
          <a:p>
            <a:pPr algn="l"/>
            <a:r>
              <a:rPr lang="en-GB" b="1"/>
              <a:t>Conclusion</a:t>
            </a:r>
          </a:p>
        </p:txBody>
      </p:sp>
      <p:sp>
        <p:nvSpPr>
          <p:cNvPr id="3" name="Content Placeholder 2">
            <a:extLst>
              <a:ext uri="{FF2B5EF4-FFF2-40B4-BE49-F238E27FC236}">
                <a16:creationId xmlns:a16="http://schemas.microsoft.com/office/drawing/2014/main" id="{B3F1AD8A-E5A3-F24B-86F7-9B1E34A9B523}"/>
              </a:ext>
            </a:extLst>
          </p:cNvPr>
          <p:cNvSpPr>
            <a:spLocks noGrp="1"/>
          </p:cNvSpPr>
          <p:nvPr>
            <p:ph idx="1"/>
          </p:nvPr>
        </p:nvSpPr>
        <p:spPr>
          <a:xfrm>
            <a:off x="2118420" y="836712"/>
            <a:ext cx="7886700" cy="4711378"/>
          </a:xfrm>
        </p:spPr>
        <p:txBody>
          <a:bodyPr>
            <a:noAutofit/>
          </a:bodyPr>
          <a:lstStyle/>
          <a:p>
            <a:pPr algn="just"/>
            <a:r>
              <a:rPr lang="en-GB" sz="2200"/>
              <a:t>The economy was pictured until recently as linear, with a strong tendency to satisfy the consumers’ needs with brand new products, somehow to give them a feeling of exclusivity. </a:t>
            </a:r>
          </a:p>
          <a:p>
            <a:pPr algn="just"/>
            <a:r>
              <a:rPr lang="en-GB" sz="2200" b="1"/>
              <a:t>However, a full range of environmental, socio-demographic and economic indicators, mostly alarming, created the need to change our consumption and production habits.</a:t>
            </a:r>
            <a:r>
              <a:rPr lang="en-GB" sz="2200"/>
              <a:t> </a:t>
            </a:r>
          </a:p>
          <a:p>
            <a:pPr algn="just"/>
            <a:r>
              <a:rPr lang="en-GB" sz="2200"/>
              <a:t>One of the main and current issues discussed in the media is climate change, of which a principal source is, according to studies, households’ consumption, thus including consumption of tourism. </a:t>
            </a:r>
          </a:p>
          <a:p>
            <a:r>
              <a:rPr lang="en-GB" sz="2200"/>
              <a:t>To tackle this problem, new ways of thinking appeared over the course of a few years, in particular in developed countries, and the </a:t>
            </a:r>
            <a:r>
              <a:rPr lang="en-GB" sz="2200" b="1" i="1" u="sng">
                <a:hlinkClick r:id="rId2"/>
              </a:rPr>
              <a:t>circular economy</a:t>
            </a:r>
            <a:r>
              <a:rPr lang="en-GB" sz="2200"/>
              <a:t> embodies most of them.</a:t>
            </a:r>
          </a:p>
        </p:txBody>
      </p:sp>
    </p:spTree>
    <p:extLst>
      <p:ext uri="{BB962C8B-B14F-4D97-AF65-F5344CB8AC3E}">
        <p14:creationId xmlns:p14="http://schemas.microsoft.com/office/powerpoint/2010/main" val="34065285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EXT WEEK AT CREATIVE 360! - Creative 360">
            <a:extLst>
              <a:ext uri="{FF2B5EF4-FFF2-40B4-BE49-F238E27FC236}">
                <a16:creationId xmlns:a16="http://schemas.microsoft.com/office/drawing/2014/main" id="{DA53AA59-65A3-ADC1-C1B0-3CED6E93E3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5757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7934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3BE3D-063F-D602-172D-81DEE54129C5}"/>
              </a:ext>
            </a:extLst>
          </p:cNvPr>
          <p:cNvSpPr>
            <a:spLocks noGrp="1"/>
          </p:cNvSpPr>
          <p:nvPr>
            <p:ph type="title"/>
          </p:nvPr>
        </p:nvSpPr>
        <p:spPr/>
        <p:txBody>
          <a:bodyPr/>
          <a:lstStyle/>
          <a:p>
            <a:r>
              <a:rPr lang="en-GB"/>
              <a:t>References</a:t>
            </a:r>
          </a:p>
        </p:txBody>
      </p:sp>
      <p:sp>
        <p:nvSpPr>
          <p:cNvPr id="4" name="Content Placeholder 3">
            <a:extLst>
              <a:ext uri="{FF2B5EF4-FFF2-40B4-BE49-F238E27FC236}">
                <a16:creationId xmlns:a16="http://schemas.microsoft.com/office/drawing/2014/main" id="{E0AFFB74-692C-2F27-B2C4-05FAE9DB6802}"/>
              </a:ext>
            </a:extLst>
          </p:cNvPr>
          <p:cNvSpPr>
            <a:spLocks noGrp="1"/>
          </p:cNvSpPr>
          <p:nvPr>
            <p:ph idx="1"/>
          </p:nvPr>
        </p:nvSpPr>
        <p:spPr/>
        <p:txBody>
          <a:bodyPr/>
          <a:lstStyle/>
          <a:p>
            <a:r>
              <a:rPr lang="en-GB" b="0" i="0">
                <a:solidFill>
                  <a:srgbClr val="222222"/>
                </a:solidFill>
                <a:effectLst/>
                <a:latin typeface="Merriweather Sans" panose="020F0502020204030204" pitchFamily="2" charset="0"/>
              </a:rPr>
              <a:t>Carroll, A.B. (2016) Carroll’s pyramid of CSR: taking another look. </a:t>
            </a:r>
            <a:r>
              <a:rPr lang="en-GB" b="0" i="1">
                <a:solidFill>
                  <a:srgbClr val="222222"/>
                </a:solidFill>
                <a:effectLst/>
                <a:latin typeface="Merriweather Sans" panose="020F0502020204030204" pitchFamily="2" charset="0"/>
              </a:rPr>
              <a:t>Int J Corporate Soc Responsibility</a:t>
            </a:r>
            <a:r>
              <a:rPr lang="en-GB" b="0" i="0">
                <a:solidFill>
                  <a:srgbClr val="222222"/>
                </a:solidFill>
                <a:effectLst/>
                <a:latin typeface="Merriweather Sans" panose="020F0502020204030204" pitchFamily="2" charset="0"/>
              </a:rPr>
              <a:t> </a:t>
            </a:r>
            <a:r>
              <a:rPr lang="en-GB" b="1" i="0">
                <a:solidFill>
                  <a:srgbClr val="222222"/>
                </a:solidFill>
                <a:effectLst/>
                <a:latin typeface="Merriweather Sans" panose="020F0502020204030204" pitchFamily="2" charset="0"/>
              </a:rPr>
              <a:t>1</a:t>
            </a:r>
            <a:r>
              <a:rPr lang="en-GB" b="0" i="0">
                <a:solidFill>
                  <a:srgbClr val="222222"/>
                </a:solidFill>
                <a:effectLst/>
                <a:latin typeface="Merriweather Sans" panose="020F0502020204030204" pitchFamily="2" charset="0"/>
              </a:rPr>
              <a:t>, 3 . </a:t>
            </a:r>
            <a:r>
              <a:rPr lang="en-GB" b="0" i="0">
                <a:solidFill>
                  <a:srgbClr val="222222"/>
                </a:solidFill>
                <a:effectLst/>
                <a:latin typeface="Merriweather Sans" panose="020F0502020204030204" pitchFamily="2" charset="0"/>
                <a:hlinkClick r:id="rId3"/>
              </a:rPr>
              <a:t>https://doi.org/10.1186/s40991-016-0004-6</a:t>
            </a:r>
            <a:endParaRPr lang="en-GB" b="0" i="0">
              <a:solidFill>
                <a:srgbClr val="222222"/>
              </a:solidFill>
              <a:effectLst/>
              <a:latin typeface="Merriweather Sans" panose="020F0502020204030204" pitchFamily="2" charset="0"/>
            </a:endParaRPr>
          </a:p>
          <a:p>
            <a:r>
              <a:rPr lang="en-GB" sz="1800">
                <a:effectLst/>
                <a:latin typeface="Arial" panose="020B0604020202020204" pitchFamily="34" charset="0"/>
                <a:ea typeface="Calibri" panose="020F0502020204030204" pitchFamily="34" charset="0"/>
              </a:rPr>
              <a:t>Sloan, P., Legrand, W. and Chen, J.S. (2017) Sustainability in the hospitality industry : principles of sustainable operations. 3</a:t>
            </a:r>
            <a:r>
              <a:rPr lang="en-GB" sz="1800" baseline="30000">
                <a:effectLst/>
                <a:latin typeface="Arial" panose="020B0604020202020204" pitchFamily="34" charset="0"/>
                <a:ea typeface="Calibri" panose="020F0502020204030204" pitchFamily="34" charset="0"/>
              </a:rPr>
              <a:t>rd</a:t>
            </a:r>
            <a:r>
              <a:rPr lang="en-GB" sz="1800">
                <a:effectLst/>
                <a:latin typeface="Arial" panose="020B0604020202020204" pitchFamily="34" charset="0"/>
                <a:ea typeface="Calibri" panose="020F0502020204030204" pitchFamily="34" charset="0"/>
              </a:rPr>
              <a:t> </a:t>
            </a:r>
            <a:r>
              <a:rPr lang="en-GB" sz="1800" err="1">
                <a:effectLst/>
                <a:latin typeface="Arial" panose="020B0604020202020204" pitchFamily="34" charset="0"/>
                <a:ea typeface="Calibri" panose="020F0502020204030204" pitchFamily="34" charset="0"/>
              </a:rPr>
              <a:t>edn</a:t>
            </a:r>
            <a:r>
              <a:rPr lang="en-GB" sz="1800">
                <a:effectLst/>
                <a:latin typeface="Arial" panose="020B0604020202020204" pitchFamily="34" charset="0"/>
                <a:ea typeface="Calibri" panose="020F0502020204030204" pitchFamily="34" charset="0"/>
              </a:rPr>
              <a:t>. London: Butterworth-Heinemann.</a:t>
            </a:r>
            <a:endParaRPr lang="en-GB" b="0" i="0">
              <a:solidFill>
                <a:srgbClr val="222222"/>
              </a:solidFill>
              <a:effectLst/>
              <a:latin typeface="Merriweather Sans" panose="020F0502020204030204" pitchFamily="2" charset="0"/>
            </a:endParaRPr>
          </a:p>
          <a:p>
            <a:r>
              <a:rPr lang="en-GB" b="0" i="0">
                <a:solidFill>
                  <a:srgbClr val="222222"/>
                </a:solidFill>
                <a:effectLst/>
                <a:latin typeface="Merriweather Sans" panose="020F0502020204030204" pitchFamily="2" charset="0"/>
              </a:rPr>
              <a:t>Harappa (2023) </a:t>
            </a:r>
            <a:r>
              <a:rPr lang="en-GB" b="0" i="1" err="1">
                <a:solidFill>
                  <a:srgbClr val="222222"/>
                </a:solidFill>
                <a:effectLst/>
                <a:latin typeface="Merriweather Sans" panose="020F0502020204030204" pitchFamily="2" charset="0"/>
              </a:rPr>
              <a:t>Disadvabtage</a:t>
            </a:r>
            <a:r>
              <a:rPr lang="en-GB" i="1" err="1">
                <a:solidFill>
                  <a:srgbClr val="222222"/>
                </a:solidFill>
                <a:latin typeface="Merriweather Sans" panose="020F0502020204030204" pitchFamily="2" charset="0"/>
              </a:rPr>
              <a:t>s</a:t>
            </a:r>
            <a:r>
              <a:rPr lang="en-GB" i="1">
                <a:solidFill>
                  <a:srgbClr val="222222"/>
                </a:solidFill>
                <a:latin typeface="Merriweather Sans" panose="020F0502020204030204" pitchFamily="2" charset="0"/>
              </a:rPr>
              <a:t> of Social Responsibility. </a:t>
            </a:r>
            <a:r>
              <a:rPr lang="en-GB">
                <a:solidFill>
                  <a:srgbClr val="222222"/>
                </a:solidFill>
                <a:latin typeface="Merriweather Sans" panose="020F0502020204030204" pitchFamily="2" charset="0"/>
              </a:rPr>
              <a:t>Available </a:t>
            </a:r>
            <a:r>
              <a:rPr lang="en-GB" err="1">
                <a:solidFill>
                  <a:srgbClr val="222222"/>
                </a:solidFill>
                <a:latin typeface="Merriweather Sans" panose="020F0502020204030204" pitchFamily="2" charset="0"/>
              </a:rPr>
              <a:t>at:</a:t>
            </a:r>
            <a:r>
              <a:rPr lang="en-GB" err="1">
                <a:hlinkClick r:id="rId4"/>
              </a:rPr>
              <a:t>Disadvantages</a:t>
            </a:r>
            <a:r>
              <a:rPr lang="en-GB">
                <a:hlinkClick r:id="rId4"/>
              </a:rPr>
              <a:t> Of Corporate Social Responsibility - Harappa‌ ‌</a:t>
            </a:r>
            <a:r>
              <a:rPr lang="en-GB">
                <a:solidFill>
                  <a:srgbClr val="222222"/>
                </a:solidFill>
                <a:latin typeface="Merriweather Sans" panose="020F0502020204030204" pitchFamily="2" charset="0"/>
              </a:rPr>
              <a:t>(accessed: 06 October 2023). </a:t>
            </a:r>
            <a:endParaRPr lang="en-GB" b="0" i="0">
              <a:solidFill>
                <a:srgbClr val="222222"/>
              </a:solidFill>
              <a:effectLst/>
              <a:latin typeface="Merriweather Sans" panose="020F0502020204030204" pitchFamily="2" charset="0"/>
            </a:endParaRPr>
          </a:p>
          <a:p>
            <a:endParaRPr lang="en-GB"/>
          </a:p>
        </p:txBody>
      </p:sp>
    </p:spTree>
    <p:extLst>
      <p:ext uri="{BB962C8B-B14F-4D97-AF65-F5344CB8AC3E}">
        <p14:creationId xmlns:p14="http://schemas.microsoft.com/office/powerpoint/2010/main" val="8819639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9C61A16-3EFC-522F-B050-74E8407A11A1}"/>
              </a:ext>
            </a:extLst>
          </p:cNvPr>
          <p:cNvSpPr txBox="1"/>
          <p:nvPr/>
        </p:nvSpPr>
        <p:spPr>
          <a:xfrm>
            <a:off x="449179" y="657725"/>
            <a:ext cx="11277600" cy="4524315"/>
          </a:xfrm>
          <a:prstGeom prst="rect">
            <a:avLst/>
          </a:prstGeom>
          <a:noFill/>
        </p:spPr>
        <p:txBody>
          <a:bodyPr wrap="square">
            <a:spAutoFit/>
          </a:bodyPr>
          <a:lstStyle/>
          <a:p>
            <a:r>
              <a:rPr lang="en-GB" sz="2400" err="1"/>
              <a:t>Geissdoerfer</a:t>
            </a:r>
            <a:r>
              <a:rPr lang="en-GB" sz="2400"/>
              <a:t>, M., </a:t>
            </a:r>
            <a:r>
              <a:rPr lang="en-GB" sz="2400" err="1"/>
              <a:t>Savaget</a:t>
            </a:r>
            <a:r>
              <a:rPr lang="en-GB" sz="2400"/>
              <a:t>, P., </a:t>
            </a:r>
            <a:r>
              <a:rPr lang="en-GB" sz="2400" err="1"/>
              <a:t>Bocken</a:t>
            </a:r>
            <a:r>
              <a:rPr lang="en-GB" sz="2400"/>
              <a:t>, N. and </a:t>
            </a:r>
            <a:r>
              <a:rPr lang="en-GB" sz="2400" err="1"/>
              <a:t>Hultink</a:t>
            </a:r>
            <a:r>
              <a:rPr lang="en-GB" sz="2400"/>
              <a:t>, E. (2017). The Circular Economy – A new sustainability paradigm? Journal of Cleaner Production, 143, pp.757-768. </a:t>
            </a:r>
          </a:p>
          <a:p>
            <a:r>
              <a:rPr lang="en-GB" sz="2400">
                <a:hlinkClick r:id="rId2"/>
              </a:rPr>
              <a:t>https://ellenmacarthurfoundation.org/</a:t>
            </a:r>
            <a:endParaRPr lang="en-GB" sz="2400"/>
          </a:p>
          <a:p>
            <a:r>
              <a:rPr lang="en-GB" sz="2400" err="1"/>
              <a:t>Hoornweg</a:t>
            </a:r>
            <a:r>
              <a:rPr lang="en-GB" sz="2400"/>
              <a:t>, D., </a:t>
            </a:r>
            <a:r>
              <a:rPr lang="en-GB" sz="2400" err="1"/>
              <a:t>Bhada</a:t>
            </a:r>
            <a:r>
              <a:rPr lang="en-GB" sz="2400"/>
              <a:t>-Tata, P. and Kennedy, C. (2013). Environment: Waste production must peak this century. </a:t>
            </a:r>
            <a:r>
              <a:rPr lang="en-GB" sz="2400" i="1"/>
              <a:t>Nature</a:t>
            </a:r>
            <a:r>
              <a:rPr lang="en-GB" sz="2400"/>
              <a:t>, 502(7473), pp.615-617</a:t>
            </a:r>
            <a:endParaRPr lang="en-GB" sz="2400">
              <a:hlinkClick r:id="rId3"/>
            </a:endParaRPr>
          </a:p>
          <a:p>
            <a:r>
              <a:rPr lang="en-GB" sz="2400">
                <a:hlinkClick r:id="rId3"/>
              </a:rPr>
              <a:t>https://www.wbcsd.org/</a:t>
            </a:r>
          </a:p>
          <a:p>
            <a:r>
              <a:rPr lang="en-GB" sz="2400">
                <a:hlinkClick r:id="rId3"/>
              </a:rPr>
              <a:t>https://wrap.org.uk</a:t>
            </a:r>
          </a:p>
          <a:p>
            <a:r>
              <a:rPr lang="en-GB" sz="2400">
                <a:hlinkClick r:id="rId3"/>
              </a:rPr>
              <a:t>https://www.whitbread.co.uk/sustainability/</a:t>
            </a:r>
            <a:endParaRPr lang="en-GB" sz="2400"/>
          </a:p>
          <a:p>
            <a:r>
              <a:rPr lang="en-GB" sz="2400">
                <a:hlinkClick r:id="rId4"/>
              </a:rPr>
              <a:t>www.qo-Amsterdam.com/about</a:t>
            </a:r>
            <a:r>
              <a:rPr lang="en-GB" sz="2400"/>
              <a:t> </a:t>
            </a:r>
          </a:p>
          <a:p>
            <a:r>
              <a:rPr lang="en-GB" sz="2400">
                <a:hlinkClick r:id="rId5"/>
              </a:rPr>
              <a:t>https://www3.weforum.org/docs/WEF_ENV_CircularEconomy_MainStream_ProjectOutline_2014.pdf</a:t>
            </a:r>
            <a:endParaRPr lang="en-GB" sz="2400"/>
          </a:p>
          <a:p>
            <a:r>
              <a:rPr lang="en-GB" sz="2400">
                <a:solidFill>
                  <a:srgbClr val="0563C1"/>
                </a:solidFill>
                <a:hlinkClick r:id="rId6">
                  <a:extLst>
                    <a:ext uri="{A12FA001-AC4F-418D-AE19-62706E023703}">
                      <ahyp:hlinkClr xmlns:ahyp="http://schemas.microsoft.com/office/drawing/2018/hyperlinkcolor" val="tx"/>
                    </a:ext>
                  </a:extLst>
                </a:hlinkClick>
              </a:rPr>
              <a:t>https://group.accor.com/en/brands/economy/greet</a:t>
            </a:r>
            <a:endParaRPr lang="en-GB" sz="2400"/>
          </a:p>
        </p:txBody>
      </p:sp>
    </p:spTree>
    <p:extLst>
      <p:ext uri="{BB962C8B-B14F-4D97-AF65-F5344CB8AC3E}">
        <p14:creationId xmlns:p14="http://schemas.microsoft.com/office/powerpoint/2010/main" val="1440021241"/>
      </p:ext>
    </p:extLst>
  </p:cSld>
  <p:clrMapOvr>
    <a:masterClrMapping/>
  </p:clrMapOvr>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HATM 23-24 PPT Template_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TM 23-24 PPT Template_1" id="{1A867AB2-E6F8-473F-A606-314B372DC661}" vid="{E7C01D22-22D5-4089-B2CD-30B83C9DE21D}"/>
    </a:ext>
  </a:extLst>
</a:theme>
</file>

<file path=ppt/theme/theme7.xml><?xml version="1.0" encoding="utf-8"?>
<a:theme xmlns:a="http://schemas.openxmlformats.org/drawingml/2006/main" name="HATM 23-24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TM 23-24 PPT Template_" id="{5F3FEB9C-F6B0-4663-912D-1D6499FAB716}" vid="{1DAB31A0-359F-420A-8887-6B17A8ACCC1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32</Slides>
  <Notes>20</Notes>
  <HiddenSlides>0</HiddenSlides>
  <ScaleCrop>false</ScaleCrop>
  <HeadingPairs>
    <vt:vector size="4" baseType="variant">
      <vt:variant>
        <vt:lpstr>Theme</vt:lpstr>
      </vt:variant>
      <vt:variant>
        <vt:i4>7</vt:i4>
      </vt:variant>
      <vt:variant>
        <vt:lpstr>Slide Titles</vt:lpstr>
      </vt:variant>
      <vt:variant>
        <vt:i4>32</vt:i4>
      </vt:variant>
    </vt:vector>
  </HeadingPairs>
  <TitlesOfParts>
    <vt:vector size="39" baseType="lpstr">
      <vt:lpstr>Title Slide 1</vt:lpstr>
      <vt:lpstr>Sub Title 1</vt:lpstr>
      <vt:lpstr>1_Text Break Info Slide 2</vt:lpstr>
      <vt:lpstr>1_Title Slide 1</vt:lpstr>
      <vt:lpstr>Text 1</vt:lpstr>
      <vt:lpstr>HATM 23-24 PPT Template_1</vt:lpstr>
      <vt:lpstr>HATM 23-24 PPT Template_</vt:lpstr>
      <vt:lpstr>PowerPoint Presentation</vt:lpstr>
      <vt:lpstr>What is carbon footprint?</vt:lpstr>
      <vt:lpstr>In case you forgot to look into this:</vt:lpstr>
      <vt:lpstr>Tourism Development </vt:lpstr>
      <vt:lpstr>Tourism Development </vt:lpstr>
      <vt:lpstr>Butler Talc Model  &amp; Doxey Irridex</vt:lpstr>
      <vt:lpstr>PowerPoint Presentation</vt:lpstr>
      <vt:lpstr>Butler Model </vt:lpstr>
      <vt:lpstr>PowerPoint Presentation</vt:lpstr>
      <vt:lpstr>PowerPoint Presentation</vt:lpstr>
      <vt:lpstr>A tide of green…</vt:lpstr>
      <vt:lpstr>What does this mean for tourism?</vt:lpstr>
      <vt:lpstr>What is Corporate Social Responsibility?</vt:lpstr>
      <vt:lpstr>CSR defined and debated </vt:lpstr>
      <vt:lpstr>Carroll’s pyramid of CSR</vt:lpstr>
      <vt:lpstr>CSR - positive/negative</vt:lpstr>
      <vt:lpstr>PowerPoint Presentation</vt:lpstr>
      <vt:lpstr>What is the Circular Economy?</vt:lpstr>
      <vt:lpstr>PowerPoint Presentation</vt:lpstr>
      <vt:lpstr>The Benefits</vt:lpstr>
      <vt:lpstr>The Blunt Fact!</vt:lpstr>
      <vt:lpstr>PowerPoint Presentation</vt:lpstr>
      <vt:lpstr>PowerPoint Presentation</vt:lpstr>
      <vt:lpstr>One of the world's top luxury resorts is also self sustainable and an inspirational role model to communities everywhere, showing even the best lifestyles can be lived in harmony with nature, without any negative impact. https://www.youtube.com/watch?v=k7j7CpjSj1o</vt:lpstr>
      <vt:lpstr>B – corp  </vt:lpstr>
      <vt:lpstr>PowerPoint Presentation</vt:lpstr>
      <vt:lpstr>PowerPoint Presentation</vt:lpstr>
      <vt:lpstr>Main Activity in Groups </vt:lpstr>
      <vt:lpstr>Conclusion</vt:lpstr>
      <vt:lpstr>PowerPoint Presentation</vt:lpstr>
      <vt:lpstr>References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BMIH 00</dc:title>
  <dc:creator>Christopher Wilkin</dc:creator>
  <cp:revision>1</cp:revision>
  <dcterms:created xsi:type="dcterms:W3CDTF">2023-01-31T21:01:37Z</dcterms:created>
  <dcterms:modified xsi:type="dcterms:W3CDTF">2025-02-13T09:42:28Z</dcterms:modified>
</cp:coreProperties>
</file>