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72" autoAdjust="0"/>
    <p:restoredTop sz="94660"/>
  </p:normalViewPr>
  <p:slideViewPr>
    <p:cSldViewPr snapToGrid="0">
      <p:cViewPr varScale="1">
        <p:scale>
          <a:sx n="80" d="100"/>
          <a:sy n="80" d="100"/>
        </p:scale>
        <p:origin x="62" y="1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sv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11" Type="http://schemas.openxmlformats.org/officeDocument/2006/relationships/image" Target="../media/image21.pn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66CC69-DF7D-4729-BC5F-7709EAFD03A5}"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B4AF3B-B598-4F05-8CBC-D140EF39E665}">
      <dgm:prSet custT="1"/>
      <dgm:spPr/>
      <dgm:t>
        <a:bodyPr/>
        <a:lstStyle/>
        <a:p>
          <a:r>
            <a:rPr lang="en-US" sz="3200" dirty="0"/>
            <a:t>Overview of Literature:</a:t>
          </a:r>
        </a:p>
      </dgm:t>
    </dgm:pt>
    <dgm:pt modelId="{E3350B50-BD13-4BF2-974A-64223B17F100}" type="parTrans" cxnId="{CE043FFD-F572-44B0-BF35-2CDAAEC5B0F3}">
      <dgm:prSet/>
      <dgm:spPr/>
      <dgm:t>
        <a:bodyPr/>
        <a:lstStyle/>
        <a:p>
          <a:endParaRPr lang="en-US"/>
        </a:p>
      </dgm:t>
    </dgm:pt>
    <dgm:pt modelId="{19A607A2-08D4-4AFA-87B3-54C876AB7C66}" type="sibTrans" cxnId="{CE043FFD-F572-44B0-BF35-2CDAAEC5B0F3}">
      <dgm:prSet/>
      <dgm:spPr/>
      <dgm:t>
        <a:bodyPr/>
        <a:lstStyle/>
        <a:p>
          <a:endParaRPr lang="en-US"/>
        </a:p>
      </dgm:t>
    </dgm:pt>
    <dgm:pt modelId="{9358EED2-D61B-49C2-ACB1-184D0D42C7EE}">
      <dgm:prSet custT="1"/>
      <dgm:spPr/>
      <dgm:t>
        <a:bodyPr/>
        <a:lstStyle/>
        <a:p>
          <a:r>
            <a:rPr lang="en-US" sz="2400" dirty="0"/>
            <a:t>Technology integration in the hospitality sector is a dynamic field. Key theories and concepts we'll be applying include:</a:t>
          </a:r>
        </a:p>
      </dgm:t>
    </dgm:pt>
    <dgm:pt modelId="{C7A3B5BA-5E9D-4D75-BCDB-8C98608FCF1C}" type="parTrans" cxnId="{6F9AD24E-EBCE-4A60-B2EC-F9CAFF871F68}">
      <dgm:prSet/>
      <dgm:spPr/>
      <dgm:t>
        <a:bodyPr/>
        <a:lstStyle/>
        <a:p>
          <a:endParaRPr lang="en-US"/>
        </a:p>
      </dgm:t>
    </dgm:pt>
    <dgm:pt modelId="{76F2FB45-6441-46D2-A29D-2C87AE9A716D}" type="sibTrans" cxnId="{6F9AD24E-EBCE-4A60-B2EC-F9CAFF871F68}">
      <dgm:prSet/>
      <dgm:spPr/>
      <dgm:t>
        <a:bodyPr/>
        <a:lstStyle/>
        <a:p>
          <a:endParaRPr lang="en-US"/>
        </a:p>
      </dgm:t>
    </dgm:pt>
    <dgm:pt modelId="{19AB8B91-55DF-4E6C-ABB2-41AF293F777A}" type="pres">
      <dgm:prSet presAssocID="{4466CC69-DF7D-4729-BC5F-7709EAFD03A5}" presName="root" presStyleCnt="0">
        <dgm:presLayoutVars>
          <dgm:dir/>
          <dgm:resizeHandles val="exact"/>
        </dgm:presLayoutVars>
      </dgm:prSet>
      <dgm:spPr/>
    </dgm:pt>
    <dgm:pt modelId="{604A42D5-D6C6-4810-BB98-28A9FBC1E446}" type="pres">
      <dgm:prSet presAssocID="{C4B4AF3B-B598-4F05-8CBC-D140EF39E665}" presName="compNode" presStyleCnt="0"/>
      <dgm:spPr/>
    </dgm:pt>
    <dgm:pt modelId="{4174B1C2-D43F-4D7B-A80C-ABC4DCD809BA}" type="pres">
      <dgm:prSet presAssocID="{C4B4AF3B-B598-4F05-8CBC-D140EF39E665}"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F24FBE22-9C0C-4B07-BF75-85FEC00D4DD2}" type="pres">
      <dgm:prSet presAssocID="{C4B4AF3B-B598-4F05-8CBC-D140EF39E665}" presName="spaceRect" presStyleCnt="0"/>
      <dgm:spPr/>
    </dgm:pt>
    <dgm:pt modelId="{4FECEE5B-E519-4756-A9F5-448205FC0C8C}" type="pres">
      <dgm:prSet presAssocID="{C4B4AF3B-B598-4F05-8CBC-D140EF39E665}" presName="textRect" presStyleLbl="revTx" presStyleIdx="0" presStyleCnt="2">
        <dgm:presLayoutVars>
          <dgm:chMax val="1"/>
          <dgm:chPref val="1"/>
        </dgm:presLayoutVars>
      </dgm:prSet>
      <dgm:spPr/>
    </dgm:pt>
    <dgm:pt modelId="{08B55CB1-CE87-495B-8FF7-F4EA7A98BC60}" type="pres">
      <dgm:prSet presAssocID="{19A607A2-08D4-4AFA-87B3-54C876AB7C66}" presName="sibTrans" presStyleCnt="0"/>
      <dgm:spPr/>
    </dgm:pt>
    <dgm:pt modelId="{E6FE4730-38DC-437C-BEA4-F5E460684DA8}" type="pres">
      <dgm:prSet presAssocID="{9358EED2-D61B-49C2-ACB1-184D0D42C7EE}" presName="compNode" presStyleCnt="0"/>
      <dgm:spPr/>
    </dgm:pt>
    <dgm:pt modelId="{939B4B08-4BB6-433C-8380-90465A50D840}" type="pres">
      <dgm:prSet presAssocID="{9358EED2-D61B-49C2-ACB1-184D0D42C7EE}"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C5E72E81-206C-4450-8D91-3EDDD061B734}" type="pres">
      <dgm:prSet presAssocID="{9358EED2-D61B-49C2-ACB1-184D0D42C7EE}" presName="spaceRect" presStyleCnt="0"/>
      <dgm:spPr/>
    </dgm:pt>
    <dgm:pt modelId="{A4805E85-A0BE-4211-8B27-FB6B9E9BE48A}" type="pres">
      <dgm:prSet presAssocID="{9358EED2-D61B-49C2-ACB1-184D0D42C7EE}" presName="textRect" presStyleLbl="revTx" presStyleIdx="1" presStyleCnt="2">
        <dgm:presLayoutVars>
          <dgm:chMax val="1"/>
          <dgm:chPref val="1"/>
        </dgm:presLayoutVars>
      </dgm:prSet>
      <dgm:spPr/>
    </dgm:pt>
  </dgm:ptLst>
  <dgm:cxnLst>
    <dgm:cxn modelId="{070A242C-F064-43D1-8904-19E3D4FF4204}" type="presOf" srcId="{C4B4AF3B-B598-4F05-8CBC-D140EF39E665}" destId="{4FECEE5B-E519-4756-A9F5-448205FC0C8C}" srcOrd="0" destOrd="0" presId="urn:microsoft.com/office/officeart/2018/2/layout/IconLabelList"/>
    <dgm:cxn modelId="{6F9AD24E-EBCE-4A60-B2EC-F9CAFF871F68}" srcId="{4466CC69-DF7D-4729-BC5F-7709EAFD03A5}" destId="{9358EED2-D61B-49C2-ACB1-184D0D42C7EE}" srcOrd="1" destOrd="0" parTransId="{C7A3B5BA-5E9D-4D75-BCDB-8C98608FCF1C}" sibTransId="{76F2FB45-6441-46D2-A29D-2C87AE9A716D}"/>
    <dgm:cxn modelId="{29828587-4B78-48DC-AF42-2519E2E4E199}" type="presOf" srcId="{9358EED2-D61B-49C2-ACB1-184D0D42C7EE}" destId="{A4805E85-A0BE-4211-8B27-FB6B9E9BE48A}" srcOrd="0" destOrd="0" presId="urn:microsoft.com/office/officeart/2018/2/layout/IconLabelList"/>
    <dgm:cxn modelId="{9E39B68E-E711-4B7C-912F-BE22E6735750}" type="presOf" srcId="{4466CC69-DF7D-4729-BC5F-7709EAFD03A5}" destId="{19AB8B91-55DF-4E6C-ABB2-41AF293F777A}" srcOrd="0" destOrd="0" presId="urn:microsoft.com/office/officeart/2018/2/layout/IconLabelList"/>
    <dgm:cxn modelId="{CE043FFD-F572-44B0-BF35-2CDAAEC5B0F3}" srcId="{4466CC69-DF7D-4729-BC5F-7709EAFD03A5}" destId="{C4B4AF3B-B598-4F05-8CBC-D140EF39E665}" srcOrd="0" destOrd="0" parTransId="{E3350B50-BD13-4BF2-974A-64223B17F100}" sibTransId="{19A607A2-08D4-4AFA-87B3-54C876AB7C66}"/>
    <dgm:cxn modelId="{3992CE35-3944-4CDC-95F3-0A434AA897BE}" type="presParOf" srcId="{19AB8B91-55DF-4E6C-ABB2-41AF293F777A}" destId="{604A42D5-D6C6-4810-BB98-28A9FBC1E446}" srcOrd="0" destOrd="0" presId="urn:microsoft.com/office/officeart/2018/2/layout/IconLabelList"/>
    <dgm:cxn modelId="{709159EB-2A52-40DC-8078-017FA4A617E8}" type="presParOf" srcId="{604A42D5-D6C6-4810-BB98-28A9FBC1E446}" destId="{4174B1C2-D43F-4D7B-A80C-ABC4DCD809BA}" srcOrd="0" destOrd="0" presId="urn:microsoft.com/office/officeart/2018/2/layout/IconLabelList"/>
    <dgm:cxn modelId="{17BAC67E-E28B-4D30-9BD1-98252D546910}" type="presParOf" srcId="{604A42D5-D6C6-4810-BB98-28A9FBC1E446}" destId="{F24FBE22-9C0C-4B07-BF75-85FEC00D4DD2}" srcOrd="1" destOrd="0" presId="urn:microsoft.com/office/officeart/2018/2/layout/IconLabelList"/>
    <dgm:cxn modelId="{6707D245-25F1-466F-9AC4-A5204F766CBA}" type="presParOf" srcId="{604A42D5-D6C6-4810-BB98-28A9FBC1E446}" destId="{4FECEE5B-E519-4756-A9F5-448205FC0C8C}" srcOrd="2" destOrd="0" presId="urn:microsoft.com/office/officeart/2018/2/layout/IconLabelList"/>
    <dgm:cxn modelId="{C0F79BA5-6B77-415E-B6FE-3F1ECD6894BC}" type="presParOf" srcId="{19AB8B91-55DF-4E6C-ABB2-41AF293F777A}" destId="{08B55CB1-CE87-495B-8FF7-F4EA7A98BC60}" srcOrd="1" destOrd="0" presId="urn:microsoft.com/office/officeart/2018/2/layout/IconLabelList"/>
    <dgm:cxn modelId="{53D3E8B1-FA36-4CDB-8384-6F8F77D3AFDD}" type="presParOf" srcId="{19AB8B91-55DF-4E6C-ABB2-41AF293F777A}" destId="{E6FE4730-38DC-437C-BEA4-F5E460684DA8}" srcOrd="2" destOrd="0" presId="urn:microsoft.com/office/officeart/2018/2/layout/IconLabelList"/>
    <dgm:cxn modelId="{A5B6E938-871E-4135-ACBC-FE4F51A6A809}" type="presParOf" srcId="{E6FE4730-38DC-437C-BEA4-F5E460684DA8}" destId="{939B4B08-4BB6-433C-8380-90465A50D840}" srcOrd="0" destOrd="0" presId="urn:microsoft.com/office/officeart/2018/2/layout/IconLabelList"/>
    <dgm:cxn modelId="{8E82C631-9DBE-40B8-A811-C89D9E3976FF}" type="presParOf" srcId="{E6FE4730-38DC-437C-BEA4-F5E460684DA8}" destId="{C5E72E81-206C-4450-8D91-3EDDD061B734}" srcOrd="1" destOrd="0" presId="urn:microsoft.com/office/officeart/2018/2/layout/IconLabelList"/>
    <dgm:cxn modelId="{61F2F1A7-70DA-43C4-BB3B-F4C549C2E48F}" type="presParOf" srcId="{E6FE4730-38DC-437C-BEA4-F5E460684DA8}" destId="{A4805E85-A0BE-4211-8B27-FB6B9E9BE48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98186BB-B571-4965-8A92-5C6278F2D888}"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82F54AE-B3CD-4AC3-9A9D-DDCB1666E26E}">
      <dgm:prSet/>
      <dgm:spPr/>
      <dgm:t>
        <a:bodyPr/>
        <a:lstStyle/>
        <a:p>
          <a:r>
            <a:rPr lang="en-US"/>
            <a:t>Digital Transformation: The overarching shift towards digitalization in various industries, including hospitality.</a:t>
          </a:r>
        </a:p>
      </dgm:t>
    </dgm:pt>
    <dgm:pt modelId="{1A7333A3-1259-4FED-A79D-4073E69C8BDA}" type="parTrans" cxnId="{5B6F4BE5-B829-4C96-AB43-A8EFA959A5B2}">
      <dgm:prSet/>
      <dgm:spPr/>
      <dgm:t>
        <a:bodyPr/>
        <a:lstStyle/>
        <a:p>
          <a:endParaRPr lang="en-US"/>
        </a:p>
      </dgm:t>
    </dgm:pt>
    <dgm:pt modelId="{957EC337-564A-4E95-8F06-D5F9AE3ED4A4}" type="sibTrans" cxnId="{5B6F4BE5-B829-4C96-AB43-A8EFA959A5B2}">
      <dgm:prSet/>
      <dgm:spPr/>
      <dgm:t>
        <a:bodyPr/>
        <a:lstStyle/>
        <a:p>
          <a:endParaRPr lang="en-US"/>
        </a:p>
      </dgm:t>
    </dgm:pt>
    <dgm:pt modelId="{DDE460AD-4903-4FF3-897D-28625DC1483F}">
      <dgm:prSet/>
      <dgm:spPr/>
      <dgm:t>
        <a:bodyPr/>
        <a:lstStyle/>
        <a:p>
          <a:r>
            <a:rPr lang="en-US"/>
            <a:t>Customer Experience Management: Leveraging technology to enhance guest experiences and satisfaction.</a:t>
          </a:r>
        </a:p>
      </dgm:t>
    </dgm:pt>
    <dgm:pt modelId="{4F8B8436-1DFA-4BAD-BE80-642B0699C8EE}" type="parTrans" cxnId="{18986E4F-A34A-486E-8AD5-87BFA2F5235A}">
      <dgm:prSet/>
      <dgm:spPr/>
      <dgm:t>
        <a:bodyPr/>
        <a:lstStyle/>
        <a:p>
          <a:endParaRPr lang="en-US"/>
        </a:p>
      </dgm:t>
    </dgm:pt>
    <dgm:pt modelId="{410FBD72-415F-4FCA-A614-7959AEE8C03F}" type="sibTrans" cxnId="{18986E4F-A34A-486E-8AD5-87BFA2F5235A}">
      <dgm:prSet/>
      <dgm:spPr/>
      <dgm:t>
        <a:bodyPr/>
        <a:lstStyle/>
        <a:p>
          <a:endParaRPr lang="en-US"/>
        </a:p>
      </dgm:t>
    </dgm:pt>
    <dgm:pt modelId="{1FB9437E-7EFF-4D7A-A223-6421154C886F}">
      <dgm:prSet/>
      <dgm:spPr/>
      <dgm:t>
        <a:bodyPr/>
        <a:lstStyle/>
        <a:p>
          <a:r>
            <a:rPr lang="en-US"/>
            <a:t>Operational Efficiency: Using technology to streamline operations and improve efficiency.</a:t>
          </a:r>
        </a:p>
      </dgm:t>
    </dgm:pt>
    <dgm:pt modelId="{68F8334C-C5C1-41BE-B465-B6D5CF3A095C}" type="parTrans" cxnId="{7D65382B-1A4E-4755-B052-9C804DF36166}">
      <dgm:prSet/>
      <dgm:spPr/>
      <dgm:t>
        <a:bodyPr/>
        <a:lstStyle/>
        <a:p>
          <a:endParaRPr lang="en-US"/>
        </a:p>
      </dgm:t>
    </dgm:pt>
    <dgm:pt modelId="{2ADC0C25-34AA-4751-A5D0-CC03438C527A}" type="sibTrans" cxnId="{7D65382B-1A4E-4755-B052-9C804DF36166}">
      <dgm:prSet/>
      <dgm:spPr/>
      <dgm:t>
        <a:bodyPr/>
        <a:lstStyle/>
        <a:p>
          <a:endParaRPr lang="en-US"/>
        </a:p>
      </dgm:t>
    </dgm:pt>
    <dgm:pt modelId="{A0AB3CD2-A94A-4CD2-8ACF-6C0A08394DF4}">
      <dgm:prSet/>
      <dgm:spPr/>
      <dgm:t>
        <a:bodyPr/>
        <a:lstStyle/>
        <a:p>
          <a:r>
            <a:rPr lang="en-US"/>
            <a:t>Data Analytics: Harnessing data for insights into guest preferences and behavior, aiding decision-making processes.</a:t>
          </a:r>
        </a:p>
      </dgm:t>
    </dgm:pt>
    <dgm:pt modelId="{B515627B-41B6-487D-8AFD-08D7C9A6DE1F}" type="parTrans" cxnId="{0B92672D-98BA-48FE-9B71-5A440684E267}">
      <dgm:prSet/>
      <dgm:spPr/>
      <dgm:t>
        <a:bodyPr/>
        <a:lstStyle/>
        <a:p>
          <a:endParaRPr lang="en-US"/>
        </a:p>
      </dgm:t>
    </dgm:pt>
    <dgm:pt modelId="{F1D6A71A-D0F3-42F5-88AC-8BFD11C665A4}" type="sibTrans" cxnId="{0B92672D-98BA-48FE-9B71-5A440684E267}">
      <dgm:prSet/>
      <dgm:spPr/>
      <dgm:t>
        <a:bodyPr/>
        <a:lstStyle/>
        <a:p>
          <a:endParaRPr lang="en-US"/>
        </a:p>
      </dgm:t>
    </dgm:pt>
    <dgm:pt modelId="{034D9BED-6B73-4E04-8B20-965709B86FAC}" type="pres">
      <dgm:prSet presAssocID="{198186BB-B571-4965-8A92-5C6278F2D888}" presName="linear" presStyleCnt="0">
        <dgm:presLayoutVars>
          <dgm:animLvl val="lvl"/>
          <dgm:resizeHandles val="exact"/>
        </dgm:presLayoutVars>
      </dgm:prSet>
      <dgm:spPr/>
    </dgm:pt>
    <dgm:pt modelId="{AB29C4BD-94A9-420B-A2D5-43C47414081B}" type="pres">
      <dgm:prSet presAssocID="{282F54AE-B3CD-4AC3-9A9D-DDCB1666E26E}" presName="parentText" presStyleLbl="node1" presStyleIdx="0" presStyleCnt="4">
        <dgm:presLayoutVars>
          <dgm:chMax val="0"/>
          <dgm:bulletEnabled val="1"/>
        </dgm:presLayoutVars>
      </dgm:prSet>
      <dgm:spPr/>
    </dgm:pt>
    <dgm:pt modelId="{1F27D08D-398D-4AA0-A074-75BB310C4151}" type="pres">
      <dgm:prSet presAssocID="{957EC337-564A-4E95-8F06-D5F9AE3ED4A4}" presName="spacer" presStyleCnt="0"/>
      <dgm:spPr/>
    </dgm:pt>
    <dgm:pt modelId="{EAD7341F-EE68-4805-B6FC-087374B2DC43}" type="pres">
      <dgm:prSet presAssocID="{DDE460AD-4903-4FF3-897D-28625DC1483F}" presName="parentText" presStyleLbl="node1" presStyleIdx="1" presStyleCnt="4">
        <dgm:presLayoutVars>
          <dgm:chMax val="0"/>
          <dgm:bulletEnabled val="1"/>
        </dgm:presLayoutVars>
      </dgm:prSet>
      <dgm:spPr/>
    </dgm:pt>
    <dgm:pt modelId="{363D49B3-D871-4A60-980B-D83F11A2226D}" type="pres">
      <dgm:prSet presAssocID="{410FBD72-415F-4FCA-A614-7959AEE8C03F}" presName="spacer" presStyleCnt="0"/>
      <dgm:spPr/>
    </dgm:pt>
    <dgm:pt modelId="{D0A1F1C2-F2ED-4F82-94F1-E77110A4B5A2}" type="pres">
      <dgm:prSet presAssocID="{1FB9437E-7EFF-4D7A-A223-6421154C886F}" presName="parentText" presStyleLbl="node1" presStyleIdx="2" presStyleCnt="4">
        <dgm:presLayoutVars>
          <dgm:chMax val="0"/>
          <dgm:bulletEnabled val="1"/>
        </dgm:presLayoutVars>
      </dgm:prSet>
      <dgm:spPr/>
    </dgm:pt>
    <dgm:pt modelId="{2384DC54-7568-4BD6-8D4B-F82CB0A20062}" type="pres">
      <dgm:prSet presAssocID="{2ADC0C25-34AA-4751-A5D0-CC03438C527A}" presName="spacer" presStyleCnt="0"/>
      <dgm:spPr/>
    </dgm:pt>
    <dgm:pt modelId="{29AE26A4-4878-46DE-A578-D0054281B06F}" type="pres">
      <dgm:prSet presAssocID="{A0AB3CD2-A94A-4CD2-8ACF-6C0A08394DF4}" presName="parentText" presStyleLbl="node1" presStyleIdx="3" presStyleCnt="4">
        <dgm:presLayoutVars>
          <dgm:chMax val="0"/>
          <dgm:bulletEnabled val="1"/>
        </dgm:presLayoutVars>
      </dgm:prSet>
      <dgm:spPr/>
    </dgm:pt>
  </dgm:ptLst>
  <dgm:cxnLst>
    <dgm:cxn modelId="{7D65382B-1A4E-4755-B052-9C804DF36166}" srcId="{198186BB-B571-4965-8A92-5C6278F2D888}" destId="{1FB9437E-7EFF-4D7A-A223-6421154C886F}" srcOrd="2" destOrd="0" parTransId="{68F8334C-C5C1-41BE-B465-B6D5CF3A095C}" sibTransId="{2ADC0C25-34AA-4751-A5D0-CC03438C527A}"/>
    <dgm:cxn modelId="{0B92672D-98BA-48FE-9B71-5A440684E267}" srcId="{198186BB-B571-4965-8A92-5C6278F2D888}" destId="{A0AB3CD2-A94A-4CD2-8ACF-6C0A08394DF4}" srcOrd="3" destOrd="0" parTransId="{B515627B-41B6-487D-8AFD-08D7C9A6DE1F}" sibTransId="{F1D6A71A-D0F3-42F5-88AC-8BFD11C665A4}"/>
    <dgm:cxn modelId="{18986E4F-A34A-486E-8AD5-87BFA2F5235A}" srcId="{198186BB-B571-4965-8A92-5C6278F2D888}" destId="{DDE460AD-4903-4FF3-897D-28625DC1483F}" srcOrd="1" destOrd="0" parTransId="{4F8B8436-1DFA-4BAD-BE80-642B0699C8EE}" sibTransId="{410FBD72-415F-4FCA-A614-7959AEE8C03F}"/>
    <dgm:cxn modelId="{CDF76551-D809-4D83-9F11-37087FD24F97}" type="presOf" srcId="{282F54AE-B3CD-4AC3-9A9D-DDCB1666E26E}" destId="{AB29C4BD-94A9-420B-A2D5-43C47414081B}" srcOrd="0" destOrd="0" presId="urn:microsoft.com/office/officeart/2005/8/layout/vList2"/>
    <dgm:cxn modelId="{DD64E587-141E-4F26-9C20-02F655EF2D62}" type="presOf" srcId="{198186BB-B571-4965-8A92-5C6278F2D888}" destId="{034D9BED-6B73-4E04-8B20-965709B86FAC}" srcOrd="0" destOrd="0" presId="urn:microsoft.com/office/officeart/2005/8/layout/vList2"/>
    <dgm:cxn modelId="{5B88E9AB-7338-412A-A999-A4E90AF74245}" type="presOf" srcId="{1FB9437E-7EFF-4D7A-A223-6421154C886F}" destId="{D0A1F1C2-F2ED-4F82-94F1-E77110A4B5A2}" srcOrd="0" destOrd="0" presId="urn:microsoft.com/office/officeart/2005/8/layout/vList2"/>
    <dgm:cxn modelId="{3C0906DE-5D55-4130-8565-887F7E8F322B}" type="presOf" srcId="{DDE460AD-4903-4FF3-897D-28625DC1483F}" destId="{EAD7341F-EE68-4805-B6FC-087374B2DC43}" srcOrd="0" destOrd="0" presId="urn:microsoft.com/office/officeart/2005/8/layout/vList2"/>
    <dgm:cxn modelId="{5B6F4BE5-B829-4C96-AB43-A8EFA959A5B2}" srcId="{198186BB-B571-4965-8A92-5C6278F2D888}" destId="{282F54AE-B3CD-4AC3-9A9D-DDCB1666E26E}" srcOrd="0" destOrd="0" parTransId="{1A7333A3-1259-4FED-A79D-4073E69C8BDA}" sibTransId="{957EC337-564A-4E95-8F06-D5F9AE3ED4A4}"/>
    <dgm:cxn modelId="{94ACBFEB-DDF9-46DE-BF3B-2BC55B20460D}" type="presOf" srcId="{A0AB3CD2-A94A-4CD2-8ACF-6C0A08394DF4}" destId="{29AE26A4-4878-46DE-A578-D0054281B06F}" srcOrd="0" destOrd="0" presId="urn:microsoft.com/office/officeart/2005/8/layout/vList2"/>
    <dgm:cxn modelId="{D8390F86-B0FB-4DE3-AAD8-FFF0750CD980}" type="presParOf" srcId="{034D9BED-6B73-4E04-8B20-965709B86FAC}" destId="{AB29C4BD-94A9-420B-A2D5-43C47414081B}" srcOrd="0" destOrd="0" presId="urn:microsoft.com/office/officeart/2005/8/layout/vList2"/>
    <dgm:cxn modelId="{92D856AA-F68A-4BC0-B139-59518F665AD2}" type="presParOf" srcId="{034D9BED-6B73-4E04-8B20-965709B86FAC}" destId="{1F27D08D-398D-4AA0-A074-75BB310C4151}" srcOrd="1" destOrd="0" presId="urn:microsoft.com/office/officeart/2005/8/layout/vList2"/>
    <dgm:cxn modelId="{1A46C725-CA7F-464D-91DA-CAA087182F16}" type="presParOf" srcId="{034D9BED-6B73-4E04-8B20-965709B86FAC}" destId="{EAD7341F-EE68-4805-B6FC-087374B2DC43}" srcOrd="2" destOrd="0" presId="urn:microsoft.com/office/officeart/2005/8/layout/vList2"/>
    <dgm:cxn modelId="{D159EC2E-6A59-422F-9A51-91B1BB5C7FA7}" type="presParOf" srcId="{034D9BED-6B73-4E04-8B20-965709B86FAC}" destId="{363D49B3-D871-4A60-980B-D83F11A2226D}" srcOrd="3" destOrd="0" presId="urn:microsoft.com/office/officeart/2005/8/layout/vList2"/>
    <dgm:cxn modelId="{1FBB28FF-2BF5-4DD5-8313-DEE4B91FE450}" type="presParOf" srcId="{034D9BED-6B73-4E04-8B20-965709B86FAC}" destId="{D0A1F1C2-F2ED-4F82-94F1-E77110A4B5A2}" srcOrd="4" destOrd="0" presId="urn:microsoft.com/office/officeart/2005/8/layout/vList2"/>
    <dgm:cxn modelId="{D5B3F35E-AF41-4A3F-B447-CC2F6AE9BB16}" type="presParOf" srcId="{034D9BED-6B73-4E04-8B20-965709B86FAC}" destId="{2384DC54-7568-4BD6-8D4B-F82CB0A20062}" srcOrd="5" destOrd="0" presId="urn:microsoft.com/office/officeart/2005/8/layout/vList2"/>
    <dgm:cxn modelId="{7C903F98-3533-47F2-B72A-72E166240520}" type="presParOf" srcId="{034D9BED-6B73-4E04-8B20-965709B86FAC}" destId="{29AE26A4-4878-46DE-A578-D0054281B06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FAC3DD7-B036-4229-9AF2-949B77830CFB}" type="doc">
      <dgm:prSet loTypeId="urn:microsoft.com/office/officeart/2005/8/layout/hierarchy1" loCatId="hierarchy" qsTypeId="urn:microsoft.com/office/officeart/2005/8/quickstyle/simple2" qsCatId="simple" csTypeId="urn:microsoft.com/office/officeart/2005/8/colors/colorful2" csCatId="colorful"/>
      <dgm:spPr/>
      <dgm:t>
        <a:bodyPr/>
        <a:lstStyle/>
        <a:p>
          <a:endParaRPr lang="en-US"/>
        </a:p>
      </dgm:t>
    </dgm:pt>
    <dgm:pt modelId="{AFE6CBA8-8DFE-4ED7-9E5F-951E49FAB294}">
      <dgm:prSet/>
      <dgm:spPr/>
      <dgm:t>
        <a:bodyPr/>
        <a:lstStyle/>
        <a:p>
          <a:r>
            <a:rPr lang="en-US"/>
            <a:t>Application to the Hotel and Hospitality Sector:</a:t>
          </a:r>
        </a:p>
      </dgm:t>
    </dgm:pt>
    <dgm:pt modelId="{D029933A-4EC9-45E4-A79D-B60568955AF2}" type="parTrans" cxnId="{D2BF7ED7-7857-4C7A-AAAE-14F5E12B20E1}">
      <dgm:prSet/>
      <dgm:spPr/>
      <dgm:t>
        <a:bodyPr/>
        <a:lstStyle/>
        <a:p>
          <a:endParaRPr lang="en-US"/>
        </a:p>
      </dgm:t>
    </dgm:pt>
    <dgm:pt modelId="{755A18E2-77D9-4BF6-8C26-819622CB8C4E}" type="sibTrans" cxnId="{D2BF7ED7-7857-4C7A-AAAE-14F5E12B20E1}">
      <dgm:prSet/>
      <dgm:spPr/>
      <dgm:t>
        <a:bodyPr/>
        <a:lstStyle/>
        <a:p>
          <a:endParaRPr lang="en-US"/>
        </a:p>
      </dgm:t>
    </dgm:pt>
    <dgm:pt modelId="{9B792BA2-A66F-4594-9CA4-E1C1FA8481E5}">
      <dgm:prSet/>
      <dgm:spPr/>
      <dgm:t>
        <a:bodyPr/>
        <a:lstStyle/>
        <a:p>
          <a:r>
            <a:rPr lang="en-US"/>
            <a:t>Focusing on Delta Hotel by Marriott, we'll examine the real impacts of the ‘Technology’ contemporary theme. Drawing from industry knowledge, we'll provide examples of management responses to technology integration, critically reflecting on their strengths and limitations.</a:t>
          </a:r>
        </a:p>
      </dgm:t>
    </dgm:pt>
    <dgm:pt modelId="{C43B9909-6D38-44F9-B61F-787F93956F3C}" type="parTrans" cxnId="{828F3AF5-0534-448B-AE8C-DDDFD9352786}">
      <dgm:prSet/>
      <dgm:spPr/>
      <dgm:t>
        <a:bodyPr/>
        <a:lstStyle/>
        <a:p>
          <a:endParaRPr lang="en-US"/>
        </a:p>
      </dgm:t>
    </dgm:pt>
    <dgm:pt modelId="{DED6639A-C4A1-4A22-BA2D-E27CAA2563A9}" type="sibTrans" cxnId="{828F3AF5-0534-448B-AE8C-DDDFD9352786}">
      <dgm:prSet/>
      <dgm:spPr/>
      <dgm:t>
        <a:bodyPr/>
        <a:lstStyle/>
        <a:p>
          <a:endParaRPr lang="en-US"/>
        </a:p>
      </dgm:t>
    </dgm:pt>
    <dgm:pt modelId="{D8C2CA5A-796C-4CAF-868C-583B8BB5460D}" type="pres">
      <dgm:prSet presAssocID="{4FAC3DD7-B036-4229-9AF2-949B77830CFB}" presName="hierChild1" presStyleCnt="0">
        <dgm:presLayoutVars>
          <dgm:chPref val="1"/>
          <dgm:dir/>
          <dgm:animOne val="branch"/>
          <dgm:animLvl val="lvl"/>
          <dgm:resizeHandles/>
        </dgm:presLayoutVars>
      </dgm:prSet>
      <dgm:spPr/>
    </dgm:pt>
    <dgm:pt modelId="{EAE1193A-FF63-4C60-BEC4-ACD516B01556}" type="pres">
      <dgm:prSet presAssocID="{AFE6CBA8-8DFE-4ED7-9E5F-951E49FAB294}" presName="hierRoot1" presStyleCnt="0"/>
      <dgm:spPr/>
    </dgm:pt>
    <dgm:pt modelId="{6D345153-1052-4D1A-B0C1-27635456D772}" type="pres">
      <dgm:prSet presAssocID="{AFE6CBA8-8DFE-4ED7-9E5F-951E49FAB294}" presName="composite" presStyleCnt="0"/>
      <dgm:spPr/>
    </dgm:pt>
    <dgm:pt modelId="{04F6C4EF-9A56-44B9-8226-1363F09FAC0C}" type="pres">
      <dgm:prSet presAssocID="{AFE6CBA8-8DFE-4ED7-9E5F-951E49FAB294}" presName="background" presStyleLbl="node0" presStyleIdx="0" presStyleCnt="2"/>
      <dgm:spPr/>
    </dgm:pt>
    <dgm:pt modelId="{EAC4EFA3-D0E5-4ABE-B133-306B93B07299}" type="pres">
      <dgm:prSet presAssocID="{AFE6CBA8-8DFE-4ED7-9E5F-951E49FAB294}" presName="text" presStyleLbl="fgAcc0" presStyleIdx="0" presStyleCnt="2">
        <dgm:presLayoutVars>
          <dgm:chPref val="3"/>
        </dgm:presLayoutVars>
      </dgm:prSet>
      <dgm:spPr/>
    </dgm:pt>
    <dgm:pt modelId="{7714D8F7-9493-46EC-988F-436792168B2C}" type="pres">
      <dgm:prSet presAssocID="{AFE6CBA8-8DFE-4ED7-9E5F-951E49FAB294}" presName="hierChild2" presStyleCnt="0"/>
      <dgm:spPr/>
    </dgm:pt>
    <dgm:pt modelId="{74F69A2F-E18F-4361-B4D3-5071151E3A34}" type="pres">
      <dgm:prSet presAssocID="{9B792BA2-A66F-4594-9CA4-E1C1FA8481E5}" presName="hierRoot1" presStyleCnt="0"/>
      <dgm:spPr/>
    </dgm:pt>
    <dgm:pt modelId="{8A3101EE-9E06-4F7D-9D81-C5BE41831605}" type="pres">
      <dgm:prSet presAssocID="{9B792BA2-A66F-4594-9CA4-E1C1FA8481E5}" presName="composite" presStyleCnt="0"/>
      <dgm:spPr/>
    </dgm:pt>
    <dgm:pt modelId="{A67402C3-485B-4C2F-95A1-B50A27780AAE}" type="pres">
      <dgm:prSet presAssocID="{9B792BA2-A66F-4594-9CA4-E1C1FA8481E5}" presName="background" presStyleLbl="node0" presStyleIdx="1" presStyleCnt="2"/>
      <dgm:spPr/>
    </dgm:pt>
    <dgm:pt modelId="{9859765C-4CB3-468A-81BD-C941EEA23BAF}" type="pres">
      <dgm:prSet presAssocID="{9B792BA2-A66F-4594-9CA4-E1C1FA8481E5}" presName="text" presStyleLbl="fgAcc0" presStyleIdx="1" presStyleCnt="2">
        <dgm:presLayoutVars>
          <dgm:chPref val="3"/>
        </dgm:presLayoutVars>
      </dgm:prSet>
      <dgm:spPr/>
    </dgm:pt>
    <dgm:pt modelId="{D2C5BA3B-8B92-49E4-B250-40CC4C64E7F0}" type="pres">
      <dgm:prSet presAssocID="{9B792BA2-A66F-4594-9CA4-E1C1FA8481E5}" presName="hierChild2" presStyleCnt="0"/>
      <dgm:spPr/>
    </dgm:pt>
  </dgm:ptLst>
  <dgm:cxnLst>
    <dgm:cxn modelId="{C69C0856-4FA3-4F3A-B29B-8D3CDEA46553}" type="presOf" srcId="{9B792BA2-A66F-4594-9CA4-E1C1FA8481E5}" destId="{9859765C-4CB3-468A-81BD-C941EEA23BAF}" srcOrd="0" destOrd="0" presId="urn:microsoft.com/office/officeart/2005/8/layout/hierarchy1"/>
    <dgm:cxn modelId="{48DFD97D-28E1-42E2-8C73-5AB26D7D26B3}" type="presOf" srcId="{4FAC3DD7-B036-4229-9AF2-949B77830CFB}" destId="{D8C2CA5A-796C-4CAF-868C-583B8BB5460D}" srcOrd="0" destOrd="0" presId="urn:microsoft.com/office/officeart/2005/8/layout/hierarchy1"/>
    <dgm:cxn modelId="{006D81CB-7BFE-475D-8AEE-54D85AC16E0B}" type="presOf" srcId="{AFE6CBA8-8DFE-4ED7-9E5F-951E49FAB294}" destId="{EAC4EFA3-D0E5-4ABE-B133-306B93B07299}" srcOrd="0" destOrd="0" presId="urn:microsoft.com/office/officeart/2005/8/layout/hierarchy1"/>
    <dgm:cxn modelId="{D2BF7ED7-7857-4C7A-AAAE-14F5E12B20E1}" srcId="{4FAC3DD7-B036-4229-9AF2-949B77830CFB}" destId="{AFE6CBA8-8DFE-4ED7-9E5F-951E49FAB294}" srcOrd="0" destOrd="0" parTransId="{D029933A-4EC9-45E4-A79D-B60568955AF2}" sibTransId="{755A18E2-77D9-4BF6-8C26-819622CB8C4E}"/>
    <dgm:cxn modelId="{828F3AF5-0534-448B-AE8C-DDDFD9352786}" srcId="{4FAC3DD7-B036-4229-9AF2-949B77830CFB}" destId="{9B792BA2-A66F-4594-9CA4-E1C1FA8481E5}" srcOrd="1" destOrd="0" parTransId="{C43B9909-6D38-44F9-B61F-787F93956F3C}" sibTransId="{DED6639A-C4A1-4A22-BA2D-E27CAA2563A9}"/>
    <dgm:cxn modelId="{6186B219-F13C-435E-B5A8-1A10AACFE87D}" type="presParOf" srcId="{D8C2CA5A-796C-4CAF-868C-583B8BB5460D}" destId="{EAE1193A-FF63-4C60-BEC4-ACD516B01556}" srcOrd="0" destOrd="0" presId="urn:microsoft.com/office/officeart/2005/8/layout/hierarchy1"/>
    <dgm:cxn modelId="{2BC75CDF-7B93-4B9A-8B6F-6523563FC6A9}" type="presParOf" srcId="{EAE1193A-FF63-4C60-BEC4-ACD516B01556}" destId="{6D345153-1052-4D1A-B0C1-27635456D772}" srcOrd="0" destOrd="0" presId="urn:microsoft.com/office/officeart/2005/8/layout/hierarchy1"/>
    <dgm:cxn modelId="{B8F4F411-135C-430F-AC28-7D855A8C1CBF}" type="presParOf" srcId="{6D345153-1052-4D1A-B0C1-27635456D772}" destId="{04F6C4EF-9A56-44B9-8226-1363F09FAC0C}" srcOrd="0" destOrd="0" presId="urn:microsoft.com/office/officeart/2005/8/layout/hierarchy1"/>
    <dgm:cxn modelId="{9FC44684-65C2-4BAC-8631-D5B3D03742DC}" type="presParOf" srcId="{6D345153-1052-4D1A-B0C1-27635456D772}" destId="{EAC4EFA3-D0E5-4ABE-B133-306B93B07299}" srcOrd="1" destOrd="0" presId="urn:microsoft.com/office/officeart/2005/8/layout/hierarchy1"/>
    <dgm:cxn modelId="{D5513C85-674F-4D05-B373-32386ED3DE55}" type="presParOf" srcId="{EAE1193A-FF63-4C60-BEC4-ACD516B01556}" destId="{7714D8F7-9493-46EC-988F-436792168B2C}" srcOrd="1" destOrd="0" presId="urn:microsoft.com/office/officeart/2005/8/layout/hierarchy1"/>
    <dgm:cxn modelId="{0ED31C3B-ADE5-4418-936F-33B3D4DC4B95}" type="presParOf" srcId="{D8C2CA5A-796C-4CAF-868C-583B8BB5460D}" destId="{74F69A2F-E18F-4361-B4D3-5071151E3A34}" srcOrd="1" destOrd="0" presId="urn:microsoft.com/office/officeart/2005/8/layout/hierarchy1"/>
    <dgm:cxn modelId="{2ECA5AD7-5E56-49EC-8EDF-97720AE743F3}" type="presParOf" srcId="{74F69A2F-E18F-4361-B4D3-5071151E3A34}" destId="{8A3101EE-9E06-4F7D-9D81-C5BE41831605}" srcOrd="0" destOrd="0" presId="urn:microsoft.com/office/officeart/2005/8/layout/hierarchy1"/>
    <dgm:cxn modelId="{D1D0E178-2C70-47E3-BFC1-FB70DD4CDECA}" type="presParOf" srcId="{8A3101EE-9E06-4F7D-9D81-C5BE41831605}" destId="{A67402C3-485B-4C2F-95A1-B50A27780AAE}" srcOrd="0" destOrd="0" presId="urn:microsoft.com/office/officeart/2005/8/layout/hierarchy1"/>
    <dgm:cxn modelId="{4AD987D1-B74F-4FD9-8088-2EC55E351A3E}" type="presParOf" srcId="{8A3101EE-9E06-4F7D-9D81-C5BE41831605}" destId="{9859765C-4CB3-468A-81BD-C941EEA23BAF}" srcOrd="1" destOrd="0" presId="urn:microsoft.com/office/officeart/2005/8/layout/hierarchy1"/>
    <dgm:cxn modelId="{6A623439-6145-4852-8571-755E05E95F4E}" type="presParOf" srcId="{74F69A2F-E18F-4361-B4D3-5071151E3A34}" destId="{D2C5BA3B-8B92-49E4-B250-40CC4C64E7F0}"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7544C71-72A0-4FB0-A64C-A533DFD9D669}"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7AA7B823-04BA-405E-89A9-23DABAFB5E9F}">
      <dgm:prSet/>
      <dgm:spPr/>
      <dgm:t>
        <a:bodyPr/>
        <a:lstStyle/>
        <a:p>
          <a:r>
            <a:rPr lang="en-US" dirty="0"/>
            <a:t>Mobile Check-in/Check-out: Streamlining guest arrival and departure processes, enhancing convenience.</a:t>
          </a:r>
        </a:p>
      </dgm:t>
    </dgm:pt>
    <dgm:pt modelId="{1BDA199A-1EAD-4054-8E69-8C54ADAD05CD}" type="parTrans" cxnId="{5513E289-BC25-49B0-AE5F-4E521A760881}">
      <dgm:prSet/>
      <dgm:spPr/>
      <dgm:t>
        <a:bodyPr/>
        <a:lstStyle/>
        <a:p>
          <a:endParaRPr lang="en-US"/>
        </a:p>
      </dgm:t>
    </dgm:pt>
    <dgm:pt modelId="{3A3BB2AE-6D01-468D-8B8D-6D541F58EED9}" type="sibTrans" cxnId="{5513E289-BC25-49B0-AE5F-4E521A760881}">
      <dgm:prSet/>
      <dgm:spPr/>
      <dgm:t>
        <a:bodyPr/>
        <a:lstStyle/>
        <a:p>
          <a:endParaRPr lang="en-US"/>
        </a:p>
      </dgm:t>
    </dgm:pt>
    <dgm:pt modelId="{37250923-3B06-4950-90B0-4761E10903DF}">
      <dgm:prSet/>
      <dgm:spPr/>
      <dgm:t>
        <a:bodyPr/>
        <a:lstStyle/>
        <a:p>
          <a:r>
            <a:rPr lang="en-US"/>
            <a:t>Smart Room Technology: Integrating IoT devices to personalize guest experiences and optimize energy usage.</a:t>
          </a:r>
        </a:p>
      </dgm:t>
    </dgm:pt>
    <dgm:pt modelId="{3A2AA18D-CA89-4313-B214-65C320768FC0}" type="parTrans" cxnId="{07EBD885-C7D2-4531-9E60-6EFD7213B85C}">
      <dgm:prSet/>
      <dgm:spPr/>
      <dgm:t>
        <a:bodyPr/>
        <a:lstStyle/>
        <a:p>
          <a:endParaRPr lang="en-US"/>
        </a:p>
      </dgm:t>
    </dgm:pt>
    <dgm:pt modelId="{9D774F54-B0C8-41BC-B848-1799E91DA957}" type="sibTrans" cxnId="{07EBD885-C7D2-4531-9E60-6EFD7213B85C}">
      <dgm:prSet/>
      <dgm:spPr/>
      <dgm:t>
        <a:bodyPr/>
        <a:lstStyle/>
        <a:p>
          <a:endParaRPr lang="en-US"/>
        </a:p>
      </dgm:t>
    </dgm:pt>
    <dgm:pt modelId="{405014D0-8A4D-430B-A904-B158ED064B20}">
      <dgm:prSet/>
      <dgm:spPr/>
      <dgm:t>
        <a:bodyPr/>
        <a:lstStyle/>
        <a:p>
          <a:r>
            <a:rPr lang="en-US"/>
            <a:t>Data-driven Marketing: Targeted marketing campaigns based on guest preferences and behavior, increasing engagement and loyalty.</a:t>
          </a:r>
        </a:p>
      </dgm:t>
    </dgm:pt>
    <dgm:pt modelId="{88D0F623-67FB-408F-AF2F-F91E00C47ABA}" type="parTrans" cxnId="{1C46B158-7DBE-452E-A741-D985598D2175}">
      <dgm:prSet/>
      <dgm:spPr/>
      <dgm:t>
        <a:bodyPr/>
        <a:lstStyle/>
        <a:p>
          <a:endParaRPr lang="en-US"/>
        </a:p>
      </dgm:t>
    </dgm:pt>
    <dgm:pt modelId="{5B54B4C9-0883-4F00-88AA-1841A527B539}" type="sibTrans" cxnId="{1C46B158-7DBE-452E-A741-D985598D2175}">
      <dgm:prSet/>
      <dgm:spPr/>
      <dgm:t>
        <a:bodyPr/>
        <a:lstStyle/>
        <a:p>
          <a:endParaRPr lang="en-US"/>
        </a:p>
      </dgm:t>
    </dgm:pt>
    <dgm:pt modelId="{E30B5C76-F11F-4055-BF9A-A822F194F390}">
      <dgm:prSet/>
      <dgm:spPr/>
      <dgm:t>
        <a:bodyPr/>
        <a:lstStyle/>
        <a:p>
          <a:r>
            <a:rPr lang="en-US"/>
            <a:t>Robotic Process Automation: Automating repetitive tasks such as housekeeping or inventory management, improving efficiency and reducing costs.</a:t>
          </a:r>
        </a:p>
      </dgm:t>
    </dgm:pt>
    <dgm:pt modelId="{D61FB83E-33F9-439B-AE27-97D2B09B5956}" type="parTrans" cxnId="{6D002948-16E4-42EE-AFC2-8F3310A70CF1}">
      <dgm:prSet/>
      <dgm:spPr/>
      <dgm:t>
        <a:bodyPr/>
        <a:lstStyle/>
        <a:p>
          <a:endParaRPr lang="en-US"/>
        </a:p>
      </dgm:t>
    </dgm:pt>
    <dgm:pt modelId="{DBBFD4DA-4E2A-4D89-A797-B7BFF12BF448}" type="sibTrans" cxnId="{6D002948-16E4-42EE-AFC2-8F3310A70CF1}">
      <dgm:prSet/>
      <dgm:spPr/>
      <dgm:t>
        <a:bodyPr/>
        <a:lstStyle/>
        <a:p>
          <a:endParaRPr lang="en-US"/>
        </a:p>
      </dgm:t>
    </dgm:pt>
    <dgm:pt modelId="{68AF95F8-C174-4F17-9CEC-DFB7FD7089DE}" type="pres">
      <dgm:prSet presAssocID="{A7544C71-72A0-4FB0-A64C-A533DFD9D669}" presName="outerComposite" presStyleCnt="0">
        <dgm:presLayoutVars>
          <dgm:chMax val="5"/>
          <dgm:dir/>
          <dgm:resizeHandles val="exact"/>
        </dgm:presLayoutVars>
      </dgm:prSet>
      <dgm:spPr/>
    </dgm:pt>
    <dgm:pt modelId="{6CA1075E-2F0B-4F32-A37F-06B16F642377}" type="pres">
      <dgm:prSet presAssocID="{A7544C71-72A0-4FB0-A64C-A533DFD9D669}" presName="dummyMaxCanvas" presStyleCnt="0">
        <dgm:presLayoutVars/>
      </dgm:prSet>
      <dgm:spPr/>
    </dgm:pt>
    <dgm:pt modelId="{45285C0A-E9B9-44E5-9DCE-D13E7F2EBCD4}" type="pres">
      <dgm:prSet presAssocID="{A7544C71-72A0-4FB0-A64C-A533DFD9D669}" presName="FourNodes_1" presStyleLbl="node1" presStyleIdx="0" presStyleCnt="4" custScaleY="83525" custLinFactNeighborX="-686" custLinFactNeighborY="-1625">
        <dgm:presLayoutVars>
          <dgm:bulletEnabled val="1"/>
        </dgm:presLayoutVars>
      </dgm:prSet>
      <dgm:spPr/>
    </dgm:pt>
    <dgm:pt modelId="{4785C23B-C5FF-4EA0-84CD-3DF7D374D874}" type="pres">
      <dgm:prSet presAssocID="{A7544C71-72A0-4FB0-A64C-A533DFD9D669}" presName="FourNodes_2" presStyleLbl="node1" presStyleIdx="1" presStyleCnt="4">
        <dgm:presLayoutVars>
          <dgm:bulletEnabled val="1"/>
        </dgm:presLayoutVars>
      </dgm:prSet>
      <dgm:spPr/>
    </dgm:pt>
    <dgm:pt modelId="{A69B6E6F-C745-474B-A95C-4C32C8C98F30}" type="pres">
      <dgm:prSet presAssocID="{A7544C71-72A0-4FB0-A64C-A533DFD9D669}" presName="FourNodes_3" presStyleLbl="node1" presStyleIdx="2" presStyleCnt="4">
        <dgm:presLayoutVars>
          <dgm:bulletEnabled val="1"/>
        </dgm:presLayoutVars>
      </dgm:prSet>
      <dgm:spPr/>
    </dgm:pt>
    <dgm:pt modelId="{5B51AEAD-A8CB-4803-8BA4-798E36B96853}" type="pres">
      <dgm:prSet presAssocID="{A7544C71-72A0-4FB0-A64C-A533DFD9D669}" presName="FourNodes_4" presStyleLbl="node1" presStyleIdx="3" presStyleCnt="4">
        <dgm:presLayoutVars>
          <dgm:bulletEnabled val="1"/>
        </dgm:presLayoutVars>
      </dgm:prSet>
      <dgm:spPr/>
    </dgm:pt>
    <dgm:pt modelId="{F2994E46-C0DE-47DF-94CE-2E680E9151BC}" type="pres">
      <dgm:prSet presAssocID="{A7544C71-72A0-4FB0-A64C-A533DFD9D669}" presName="FourConn_1-2" presStyleLbl="fgAccFollowNode1" presStyleIdx="0" presStyleCnt="3">
        <dgm:presLayoutVars>
          <dgm:bulletEnabled val="1"/>
        </dgm:presLayoutVars>
      </dgm:prSet>
      <dgm:spPr/>
    </dgm:pt>
    <dgm:pt modelId="{DA981C65-02B5-469C-A7DF-A6672C8FCEB3}" type="pres">
      <dgm:prSet presAssocID="{A7544C71-72A0-4FB0-A64C-A533DFD9D669}" presName="FourConn_2-3" presStyleLbl="fgAccFollowNode1" presStyleIdx="1" presStyleCnt="3">
        <dgm:presLayoutVars>
          <dgm:bulletEnabled val="1"/>
        </dgm:presLayoutVars>
      </dgm:prSet>
      <dgm:spPr/>
    </dgm:pt>
    <dgm:pt modelId="{A5903865-5704-4343-A900-6D3C3ABB133D}" type="pres">
      <dgm:prSet presAssocID="{A7544C71-72A0-4FB0-A64C-A533DFD9D669}" presName="FourConn_3-4" presStyleLbl="fgAccFollowNode1" presStyleIdx="2" presStyleCnt="3">
        <dgm:presLayoutVars>
          <dgm:bulletEnabled val="1"/>
        </dgm:presLayoutVars>
      </dgm:prSet>
      <dgm:spPr/>
    </dgm:pt>
    <dgm:pt modelId="{AE74563B-62B6-415B-BB28-FB0C623F9AF1}" type="pres">
      <dgm:prSet presAssocID="{A7544C71-72A0-4FB0-A64C-A533DFD9D669}" presName="FourNodes_1_text" presStyleLbl="node1" presStyleIdx="3" presStyleCnt="4">
        <dgm:presLayoutVars>
          <dgm:bulletEnabled val="1"/>
        </dgm:presLayoutVars>
      </dgm:prSet>
      <dgm:spPr/>
    </dgm:pt>
    <dgm:pt modelId="{83B696F9-0B1B-4F13-A9B6-E26F38E4C3A8}" type="pres">
      <dgm:prSet presAssocID="{A7544C71-72A0-4FB0-A64C-A533DFD9D669}" presName="FourNodes_2_text" presStyleLbl="node1" presStyleIdx="3" presStyleCnt="4">
        <dgm:presLayoutVars>
          <dgm:bulletEnabled val="1"/>
        </dgm:presLayoutVars>
      </dgm:prSet>
      <dgm:spPr/>
    </dgm:pt>
    <dgm:pt modelId="{FF2969E3-68F4-4A5F-A1D8-924EBBD5576A}" type="pres">
      <dgm:prSet presAssocID="{A7544C71-72A0-4FB0-A64C-A533DFD9D669}" presName="FourNodes_3_text" presStyleLbl="node1" presStyleIdx="3" presStyleCnt="4">
        <dgm:presLayoutVars>
          <dgm:bulletEnabled val="1"/>
        </dgm:presLayoutVars>
      </dgm:prSet>
      <dgm:spPr/>
    </dgm:pt>
    <dgm:pt modelId="{4ECADE2B-0597-412B-8A55-8B64E265B2AF}" type="pres">
      <dgm:prSet presAssocID="{A7544C71-72A0-4FB0-A64C-A533DFD9D669}" presName="FourNodes_4_text" presStyleLbl="node1" presStyleIdx="3" presStyleCnt="4">
        <dgm:presLayoutVars>
          <dgm:bulletEnabled val="1"/>
        </dgm:presLayoutVars>
      </dgm:prSet>
      <dgm:spPr/>
    </dgm:pt>
  </dgm:ptLst>
  <dgm:cxnLst>
    <dgm:cxn modelId="{3960A213-55CE-4989-B738-251D4D2930B2}" type="presOf" srcId="{A7544C71-72A0-4FB0-A64C-A533DFD9D669}" destId="{68AF95F8-C174-4F17-9CEC-DFB7FD7089DE}" srcOrd="0" destOrd="0" presId="urn:microsoft.com/office/officeart/2005/8/layout/vProcess5"/>
    <dgm:cxn modelId="{4B7EBA2F-E6FC-40A5-93A7-F1C766B997D4}" type="presOf" srcId="{405014D0-8A4D-430B-A904-B158ED064B20}" destId="{A69B6E6F-C745-474B-A95C-4C32C8C98F30}" srcOrd="0" destOrd="0" presId="urn:microsoft.com/office/officeart/2005/8/layout/vProcess5"/>
    <dgm:cxn modelId="{3FA57E30-16AE-46E4-80BD-E71270B0D786}" type="presOf" srcId="{3A3BB2AE-6D01-468D-8B8D-6D541F58EED9}" destId="{F2994E46-C0DE-47DF-94CE-2E680E9151BC}" srcOrd="0" destOrd="0" presId="urn:microsoft.com/office/officeart/2005/8/layout/vProcess5"/>
    <dgm:cxn modelId="{7A529E31-20CA-40DF-A6B2-D65AF80F6612}" type="presOf" srcId="{7AA7B823-04BA-405E-89A9-23DABAFB5E9F}" destId="{AE74563B-62B6-415B-BB28-FB0C623F9AF1}" srcOrd="1" destOrd="0" presId="urn:microsoft.com/office/officeart/2005/8/layout/vProcess5"/>
    <dgm:cxn modelId="{F9943B5F-63B4-4D70-BF8D-2AA02578F807}" type="presOf" srcId="{37250923-3B06-4950-90B0-4761E10903DF}" destId="{83B696F9-0B1B-4F13-A9B6-E26F38E4C3A8}" srcOrd="1" destOrd="0" presId="urn:microsoft.com/office/officeart/2005/8/layout/vProcess5"/>
    <dgm:cxn modelId="{6D002948-16E4-42EE-AFC2-8F3310A70CF1}" srcId="{A7544C71-72A0-4FB0-A64C-A533DFD9D669}" destId="{E30B5C76-F11F-4055-BF9A-A822F194F390}" srcOrd="3" destOrd="0" parTransId="{D61FB83E-33F9-439B-AE27-97D2B09B5956}" sibTransId="{DBBFD4DA-4E2A-4D89-A797-B7BFF12BF448}"/>
    <dgm:cxn modelId="{70184B4D-AAAE-42F5-9B84-02E0D2A52909}" type="presOf" srcId="{37250923-3B06-4950-90B0-4761E10903DF}" destId="{4785C23B-C5FF-4EA0-84CD-3DF7D374D874}" srcOrd="0" destOrd="0" presId="urn:microsoft.com/office/officeart/2005/8/layout/vProcess5"/>
    <dgm:cxn modelId="{1C46B158-7DBE-452E-A741-D985598D2175}" srcId="{A7544C71-72A0-4FB0-A64C-A533DFD9D669}" destId="{405014D0-8A4D-430B-A904-B158ED064B20}" srcOrd="2" destOrd="0" parTransId="{88D0F623-67FB-408F-AF2F-F91E00C47ABA}" sibTransId="{5B54B4C9-0883-4F00-88AA-1841A527B539}"/>
    <dgm:cxn modelId="{B507A082-5260-4259-89C7-655C1BBB190D}" type="presOf" srcId="{405014D0-8A4D-430B-A904-B158ED064B20}" destId="{FF2969E3-68F4-4A5F-A1D8-924EBBD5576A}" srcOrd="1" destOrd="0" presId="urn:microsoft.com/office/officeart/2005/8/layout/vProcess5"/>
    <dgm:cxn modelId="{07EBD885-C7D2-4531-9E60-6EFD7213B85C}" srcId="{A7544C71-72A0-4FB0-A64C-A533DFD9D669}" destId="{37250923-3B06-4950-90B0-4761E10903DF}" srcOrd="1" destOrd="0" parTransId="{3A2AA18D-CA89-4313-B214-65C320768FC0}" sibTransId="{9D774F54-B0C8-41BC-B848-1799E91DA957}"/>
    <dgm:cxn modelId="{5513E289-BC25-49B0-AE5F-4E521A760881}" srcId="{A7544C71-72A0-4FB0-A64C-A533DFD9D669}" destId="{7AA7B823-04BA-405E-89A9-23DABAFB5E9F}" srcOrd="0" destOrd="0" parTransId="{1BDA199A-1EAD-4054-8E69-8C54ADAD05CD}" sibTransId="{3A3BB2AE-6D01-468D-8B8D-6D541F58EED9}"/>
    <dgm:cxn modelId="{DD6F4CB7-C730-405D-9A50-73F6364A3C7D}" type="presOf" srcId="{9D774F54-B0C8-41BC-B848-1799E91DA957}" destId="{DA981C65-02B5-469C-A7DF-A6672C8FCEB3}" srcOrd="0" destOrd="0" presId="urn:microsoft.com/office/officeart/2005/8/layout/vProcess5"/>
    <dgm:cxn modelId="{F94FA8C1-63D3-4E6B-81F4-EA17B80A04D8}" type="presOf" srcId="{7AA7B823-04BA-405E-89A9-23DABAFB5E9F}" destId="{45285C0A-E9B9-44E5-9DCE-D13E7F2EBCD4}" srcOrd="0" destOrd="0" presId="urn:microsoft.com/office/officeart/2005/8/layout/vProcess5"/>
    <dgm:cxn modelId="{D822F5E3-148A-4BAC-8B0C-DFCBA93E75BF}" type="presOf" srcId="{E30B5C76-F11F-4055-BF9A-A822F194F390}" destId="{4ECADE2B-0597-412B-8A55-8B64E265B2AF}" srcOrd="1" destOrd="0" presId="urn:microsoft.com/office/officeart/2005/8/layout/vProcess5"/>
    <dgm:cxn modelId="{B978DFEF-3A18-4796-9B36-26C5A9F11684}" type="presOf" srcId="{E30B5C76-F11F-4055-BF9A-A822F194F390}" destId="{5B51AEAD-A8CB-4803-8BA4-798E36B96853}" srcOrd="0" destOrd="0" presId="urn:microsoft.com/office/officeart/2005/8/layout/vProcess5"/>
    <dgm:cxn modelId="{B4F253F8-003C-44C3-B05D-23B7E0921CF3}" type="presOf" srcId="{5B54B4C9-0883-4F00-88AA-1841A527B539}" destId="{A5903865-5704-4343-A900-6D3C3ABB133D}" srcOrd="0" destOrd="0" presId="urn:microsoft.com/office/officeart/2005/8/layout/vProcess5"/>
    <dgm:cxn modelId="{1646E815-DCA1-44E2-8366-DE6CE9F6827B}" type="presParOf" srcId="{68AF95F8-C174-4F17-9CEC-DFB7FD7089DE}" destId="{6CA1075E-2F0B-4F32-A37F-06B16F642377}" srcOrd="0" destOrd="0" presId="urn:microsoft.com/office/officeart/2005/8/layout/vProcess5"/>
    <dgm:cxn modelId="{247FCB68-8635-4081-A874-B46E2718F07D}" type="presParOf" srcId="{68AF95F8-C174-4F17-9CEC-DFB7FD7089DE}" destId="{45285C0A-E9B9-44E5-9DCE-D13E7F2EBCD4}" srcOrd="1" destOrd="0" presId="urn:microsoft.com/office/officeart/2005/8/layout/vProcess5"/>
    <dgm:cxn modelId="{6E7567A7-B0D7-4A70-A21D-B0D163E839E4}" type="presParOf" srcId="{68AF95F8-C174-4F17-9CEC-DFB7FD7089DE}" destId="{4785C23B-C5FF-4EA0-84CD-3DF7D374D874}" srcOrd="2" destOrd="0" presId="urn:microsoft.com/office/officeart/2005/8/layout/vProcess5"/>
    <dgm:cxn modelId="{B50A6221-D2ED-451C-B284-FB0E6D1FE9FF}" type="presParOf" srcId="{68AF95F8-C174-4F17-9CEC-DFB7FD7089DE}" destId="{A69B6E6F-C745-474B-A95C-4C32C8C98F30}" srcOrd="3" destOrd="0" presId="urn:microsoft.com/office/officeart/2005/8/layout/vProcess5"/>
    <dgm:cxn modelId="{DDFD4B2C-5A48-40D2-B98F-3D1225853F61}" type="presParOf" srcId="{68AF95F8-C174-4F17-9CEC-DFB7FD7089DE}" destId="{5B51AEAD-A8CB-4803-8BA4-798E36B96853}" srcOrd="4" destOrd="0" presId="urn:microsoft.com/office/officeart/2005/8/layout/vProcess5"/>
    <dgm:cxn modelId="{43340D7F-FFB9-4D53-999D-AEAF62C967D7}" type="presParOf" srcId="{68AF95F8-C174-4F17-9CEC-DFB7FD7089DE}" destId="{F2994E46-C0DE-47DF-94CE-2E680E9151BC}" srcOrd="5" destOrd="0" presId="urn:microsoft.com/office/officeart/2005/8/layout/vProcess5"/>
    <dgm:cxn modelId="{70EB7356-8FFE-4548-948A-15EFFBFE2F28}" type="presParOf" srcId="{68AF95F8-C174-4F17-9CEC-DFB7FD7089DE}" destId="{DA981C65-02B5-469C-A7DF-A6672C8FCEB3}" srcOrd="6" destOrd="0" presId="urn:microsoft.com/office/officeart/2005/8/layout/vProcess5"/>
    <dgm:cxn modelId="{E45AE53D-1AE8-4608-A8DF-2F70756D10FA}" type="presParOf" srcId="{68AF95F8-C174-4F17-9CEC-DFB7FD7089DE}" destId="{A5903865-5704-4343-A900-6D3C3ABB133D}" srcOrd="7" destOrd="0" presId="urn:microsoft.com/office/officeart/2005/8/layout/vProcess5"/>
    <dgm:cxn modelId="{617831CE-0AAC-434D-8E13-E9773BF88747}" type="presParOf" srcId="{68AF95F8-C174-4F17-9CEC-DFB7FD7089DE}" destId="{AE74563B-62B6-415B-BB28-FB0C623F9AF1}" srcOrd="8" destOrd="0" presId="urn:microsoft.com/office/officeart/2005/8/layout/vProcess5"/>
    <dgm:cxn modelId="{75F8182C-FF29-46A3-A76F-61034F3F01F8}" type="presParOf" srcId="{68AF95F8-C174-4F17-9CEC-DFB7FD7089DE}" destId="{83B696F9-0B1B-4F13-A9B6-E26F38E4C3A8}" srcOrd="9" destOrd="0" presId="urn:microsoft.com/office/officeart/2005/8/layout/vProcess5"/>
    <dgm:cxn modelId="{A8A7BC55-BB6D-42A9-8FF5-912B15E684D0}" type="presParOf" srcId="{68AF95F8-C174-4F17-9CEC-DFB7FD7089DE}" destId="{FF2969E3-68F4-4A5F-A1D8-924EBBD5576A}" srcOrd="10" destOrd="0" presId="urn:microsoft.com/office/officeart/2005/8/layout/vProcess5"/>
    <dgm:cxn modelId="{B958F2F5-FAB5-4FE3-A22F-FDAF89A68E6B}" type="presParOf" srcId="{68AF95F8-C174-4F17-9CEC-DFB7FD7089DE}" destId="{4ECADE2B-0597-412B-8A55-8B64E265B2A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D3665B8-C945-4A6F-95BE-B31C5935AD92}"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1B8991-5CF3-4317-BD1F-8DBB628ED504}">
      <dgm:prSet custT="1"/>
      <dgm:spPr/>
      <dgm:t>
        <a:bodyPr/>
        <a:lstStyle/>
        <a:p>
          <a:r>
            <a:rPr lang="en-US" sz="1600" dirty="0"/>
            <a:t>Evaluate Future Policy and Management Options:</a:t>
          </a:r>
        </a:p>
      </dgm:t>
    </dgm:pt>
    <dgm:pt modelId="{1B5029E9-E0B9-4EB7-AC21-D416A45D1191}" type="parTrans" cxnId="{2E15F8C7-CCEF-4B95-864A-E0502E22AA03}">
      <dgm:prSet/>
      <dgm:spPr/>
      <dgm:t>
        <a:bodyPr/>
        <a:lstStyle/>
        <a:p>
          <a:endParaRPr lang="en-US"/>
        </a:p>
      </dgm:t>
    </dgm:pt>
    <dgm:pt modelId="{7C78F6B3-EF7A-47BF-8A40-8C32762A78BD}" type="sibTrans" cxnId="{2E15F8C7-CCEF-4B95-864A-E0502E22AA03}">
      <dgm:prSet/>
      <dgm:spPr/>
      <dgm:t>
        <a:bodyPr/>
        <a:lstStyle/>
        <a:p>
          <a:endParaRPr lang="en-US"/>
        </a:p>
      </dgm:t>
    </dgm:pt>
    <dgm:pt modelId="{AE39E54B-91DB-4385-B10D-49F3390D9F7A}">
      <dgm:prSet custT="1"/>
      <dgm:spPr/>
      <dgm:t>
        <a:bodyPr/>
        <a:lstStyle/>
        <a:p>
          <a:r>
            <a:rPr lang="en-US" sz="1600" dirty="0"/>
            <a:t>Building upon our earlier reflection and evaluation, we'll forward recommendations for the hospitality industry</a:t>
          </a:r>
          <a:r>
            <a:rPr lang="en-US" sz="1100" dirty="0"/>
            <a:t>:</a:t>
          </a:r>
        </a:p>
      </dgm:t>
    </dgm:pt>
    <dgm:pt modelId="{E26AF6D4-CD0F-498E-B636-2301ABFD45C7}" type="parTrans" cxnId="{56D12B44-7A7D-428E-80F2-CDC52A12CB75}">
      <dgm:prSet/>
      <dgm:spPr/>
      <dgm:t>
        <a:bodyPr/>
        <a:lstStyle/>
        <a:p>
          <a:endParaRPr lang="en-US"/>
        </a:p>
      </dgm:t>
    </dgm:pt>
    <dgm:pt modelId="{A75251BB-121B-46D2-A45A-46D100D5ED30}" type="sibTrans" cxnId="{56D12B44-7A7D-428E-80F2-CDC52A12CB75}">
      <dgm:prSet/>
      <dgm:spPr/>
      <dgm:t>
        <a:bodyPr/>
        <a:lstStyle/>
        <a:p>
          <a:endParaRPr lang="en-US"/>
        </a:p>
      </dgm:t>
    </dgm:pt>
    <dgm:pt modelId="{462D37E3-A8A6-4E51-875D-9D245DE4D64A}">
      <dgm:prSet custT="1"/>
      <dgm:spPr/>
      <dgm:t>
        <a:bodyPr/>
        <a:lstStyle/>
        <a:p>
          <a:r>
            <a:rPr lang="en-US" sz="1600" dirty="0"/>
            <a:t>Investment in Technology Infrastructure: Continued investment in robust technology infrastructure to support innovation and enhance guest experiences</a:t>
          </a:r>
          <a:r>
            <a:rPr lang="en-US" sz="1100" dirty="0"/>
            <a:t>.</a:t>
          </a:r>
        </a:p>
      </dgm:t>
    </dgm:pt>
    <dgm:pt modelId="{4A1A820B-F71B-4BFF-B36D-24E5314387C9}" type="parTrans" cxnId="{56030BCE-8E35-450C-A99B-FD4F5F2846F5}">
      <dgm:prSet/>
      <dgm:spPr/>
      <dgm:t>
        <a:bodyPr/>
        <a:lstStyle/>
        <a:p>
          <a:endParaRPr lang="en-US"/>
        </a:p>
      </dgm:t>
    </dgm:pt>
    <dgm:pt modelId="{1484A4AE-7804-4D85-B276-242F54AB9E68}" type="sibTrans" cxnId="{56030BCE-8E35-450C-A99B-FD4F5F2846F5}">
      <dgm:prSet/>
      <dgm:spPr/>
      <dgm:t>
        <a:bodyPr/>
        <a:lstStyle/>
        <a:p>
          <a:endParaRPr lang="en-US"/>
        </a:p>
      </dgm:t>
    </dgm:pt>
    <dgm:pt modelId="{AD533086-EE01-4F59-9B5C-A191FB1483CF}">
      <dgm:prSet custT="1"/>
      <dgm:spPr/>
      <dgm:t>
        <a:bodyPr/>
        <a:lstStyle/>
        <a:p>
          <a:r>
            <a:rPr lang="en-US" sz="1600" dirty="0"/>
            <a:t>Staff Training and Development: Comprehensive training programs to upskill staff in utilizing new technologies effectively.</a:t>
          </a:r>
        </a:p>
      </dgm:t>
    </dgm:pt>
    <dgm:pt modelId="{FDE10D59-7F89-45DC-A57A-528454C14A72}" type="parTrans" cxnId="{2BD37EF0-0589-4B6E-ABEB-EF50E5BDF32C}">
      <dgm:prSet/>
      <dgm:spPr/>
      <dgm:t>
        <a:bodyPr/>
        <a:lstStyle/>
        <a:p>
          <a:endParaRPr lang="en-US"/>
        </a:p>
      </dgm:t>
    </dgm:pt>
    <dgm:pt modelId="{683C0601-3285-444A-A62A-50BABF00B13D}" type="sibTrans" cxnId="{2BD37EF0-0589-4B6E-ABEB-EF50E5BDF32C}">
      <dgm:prSet/>
      <dgm:spPr/>
      <dgm:t>
        <a:bodyPr/>
        <a:lstStyle/>
        <a:p>
          <a:endParaRPr lang="en-US"/>
        </a:p>
      </dgm:t>
    </dgm:pt>
    <dgm:pt modelId="{9EDAF769-58CA-4662-964E-CE4A42DBF2E5}">
      <dgm:prSet custT="1"/>
      <dgm:spPr/>
      <dgm:t>
        <a:bodyPr/>
        <a:lstStyle/>
        <a:p>
          <a:r>
            <a:rPr lang="en-US" sz="1600" dirty="0"/>
            <a:t>Cybersecurity Measures: Implementation of robust cybersecurity measures to safeguard guest data and protect against cyber threats</a:t>
          </a:r>
          <a:r>
            <a:rPr lang="en-US" sz="1400" dirty="0"/>
            <a:t>.</a:t>
          </a:r>
        </a:p>
      </dgm:t>
    </dgm:pt>
    <dgm:pt modelId="{7BD7A4F5-3540-42FD-B0FA-F86D82C1F08C}" type="parTrans" cxnId="{F1AB0284-B130-4993-819B-9BEE74B7C6A3}">
      <dgm:prSet/>
      <dgm:spPr/>
      <dgm:t>
        <a:bodyPr/>
        <a:lstStyle/>
        <a:p>
          <a:endParaRPr lang="en-US"/>
        </a:p>
      </dgm:t>
    </dgm:pt>
    <dgm:pt modelId="{3328C91E-E0CD-4CCE-99F9-D1673FFA3C66}" type="sibTrans" cxnId="{F1AB0284-B130-4993-819B-9BEE74B7C6A3}">
      <dgm:prSet/>
      <dgm:spPr/>
      <dgm:t>
        <a:bodyPr/>
        <a:lstStyle/>
        <a:p>
          <a:endParaRPr lang="en-US"/>
        </a:p>
      </dgm:t>
    </dgm:pt>
    <dgm:pt modelId="{66CE7D30-5B13-4960-B837-99644E9F171C}">
      <dgm:prSet custT="1"/>
      <dgm:spPr/>
      <dgm:t>
        <a:bodyPr/>
        <a:lstStyle/>
        <a:p>
          <a:r>
            <a:rPr lang="en-US" sz="1600" dirty="0"/>
            <a:t>Collaboration with Tech Partners: Collaborating with technology partners to stay abreast of emerging trends and leverage cutting-edge solutions.</a:t>
          </a:r>
        </a:p>
      </dgm:t>
    </dgm:pt>
    <dgm:pt modelId="{2FCAC392-ED4D-43B7-8032-EF99D2721060}" type="parTrans" cxnId="{B529EB71-1725-40E6-BF3D-18DCF7C03F7E}">
      <dgm:prSet/>
      <dgm:spPr/>
      <dgm:t>
        <a:bodyPr/>
        <a:lstStyle/>
        <a:p>
          <a:endParaRPr lang="en-US"/>
        </a:p>
      </dgm:t>
    </dgm:pt>
    <dgm:pt modelId="{2A1622EC-B579-4366-8771-5633C5BC7A4A}" type="sibTrans" cxnId="{B529EB71-1725-40E6-BF3D-18DCF7C03F7E}">
      <dgm:prSet/>
      <dgm:spPr/>
      <dgm:t>
        <a:bodyPr/>
        <a:lstStyle/>
        <a:p>
          <a:endParaRPr lang="en-US"/>
        </a:p>
      </dgm:t>
    </dgm:pt>
    <dgm:pt modelId="{6ECCC243-C9FD-4C4B-8D40-5825EC08A6DA}" type="pres">
      <dgm:prSet presAssocID="{7D3665B8-C945-4A6F-95BE-B31C5935AD92}" presName="root" presStyleCnt="0">
        <dgm:presLayoutVars>
          <dgm:dir/>
          <dgm:resizeHandles val="exact"/>
        </dgm:presLayoutVars>
      </dgm:prSet>
      <dgm:spPr/>
    </dgm:pt>
    <dgm:pt modelId="{2A8658BE-9116-4585-8662-A6661708A09F}" type="pres">
      <dgm:prSet presAssocID="{431B8991-5CF3-4317-BD1F-8DBB628ED504}" presName="compNode" presStyleCnt="0"/>
      <dgm:spPr/>
    </dgm:pt>
    <dgm:pt modelId="{86F484FF-C8CA-4805-81DE-B001560AC59C}" type="pres">
      <dgm:prSet presAssocID="{431B8991-5CF3-4317-BD1F-8DBB628ED50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Venn Diagram"/>
        </a:ext>
      </dgm:extLst>
    </dgm:pt>
    <dgm:pt modelId="{D8B35998-EC78-4F81-AD77-4ED064EF9073}" type="pres">
      <dgm:prSet presAssocID="{431B8991-5CF3-4317-BD1F-8DBB628ED504}" presName="spaceRect" presStyleCnt="0"/>
      <dgm:spPr/>
    </dgm:pt>
    <dgm:pt modelId="{A0CED4ED-3CD6-4C17-8002-11431D6B0363}" type="pres">
      <dgm:prSet presAssocID="{431B8991-5CF3-4317-BD1F-8DBB628ED504}" presName="textRect" presStyleLbl="revTx" presStyleIdx="0" presStyleCnt="6">
        <dgm:presLayoutVars>
          <dgm:chMax val="1"/>
          <dgm:chPref val="1"/>
        </dgm:presLayoutVars>
      </dgm:prSet>
      <dgm:spPr/>
    </dgm:pt>
    <dgm:pt modelId="{9404B239-41A6-4B0F-BBC1-C1FDDB483D81}" type="pres">
      <dgm:prSet presAssocID="{7C78F6B3-EF7A-47BF-8A40-8C32762A78BD}" presName="sibTrans" presStyleCnt="0"/>
      <dgm:spPr/>
    </dgm:pt>
    <dgm:pt modelId="{1B7B4459-1B52-4D82-8C10-9C4C7F43B833}" type="pres">
      <dgm:prSet presAssocID="{AE39E54B-91DB-4385-B10D-49F3390D9F7A}" presName="compNode" presStyleCnt="0"/>
      <dgm:spPr/>
    </dgm:pt>
    <dgm:pt modelId="{0E89F884-5D89-4540-8D59-8009713C8F75}" type="pres">
      <dgm:prSet presAssocID="{AE39E54B-91DB-4385-B10D-49F3390D9F7A}"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ilding"/>
        </a:ext>
      </dgm:extLst>
    </dgm:pt>
    <dgm:pt modelId="{702B439D-F036-4B9E-A275-B4E508611A87}" type="pres">
      <dgm:prSet presAssocID="{AE39E54B-91DB-4385-B10D-49F3390D9F7A}" presName="spaceRect" presStyleCnt="0"/>
      <dgm:spPr/>
    </dgm:pt>
    <dgm:pt modelId="{9048D06B-786E-4D73-BAA0-B328986BD884}" type="pres">
      <dgm:prSet presAssocID="{AE39E54B-91DB-4385-B10D-49F3390D9F7A}" presName="textRect" presStyleLbl="revTx" presStyleIdx="1" presStyleCnt="6">
        <dgm:presLayoutVars>
          <dgm:chMax val="1"/>
          <dgm:chPref val="1"/>
        </dgm:presLayoutVars>
      </dgm:prSet>
      <dgm:spPr/>
    </dgm:pt>
    <dgm:pt modelId="{2C740B7A-2382-41C0-A3E8-2484D181982B}" type="pres">
      <dgm:prSet presAssocID="{A75251BB-121B-46D2-A45A-46D100D5ED30}" presName="sibTrans" presStyleCnt="0"/>
      <dgm:spPr/>
    </dgm:pt>
    <dgm:pt modelId="{44445701-467B-44BE-B5D1-5B43CB79DC67}" type="pres">
      <dgm:prSet presAssocID="{462D37E3-A8A6-4E51-875D-9D245DE4D64A}" presName="compNode" presStyleCnt="0"/>
      <dgm:spPr/>
    </dgm:pt>
    <dgm:pt modelId="{65043B52-83ED-4BB3-A047-8E084EBD8853}" type="pres">
      <dgm:prSet presAssocID="{462D37E3-A8A6-4E51-875D-9D245DE4D64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ity"/>
        </a:ext>
      </dgm:extLst>
    </dgm:pt>
    <dgm:pt modelId="{DBCAEEC3-DA84-4835-8213-615CAD856D70}" type="pres">
      <dgm:prSet presAssocID="{462D37E3-A8A6-4E51-875D-9D245DE4D64A}" presName="spaceRect" presStyleCnt="0"/>
      <dgm:spPr/>
    </dgm:pt>
    <dgm:pt modelId="{16C1C1EA-3D7D-48A0-B278-B338E3EE01C0}" type="pres">
      <dgm:prSet presAssocID="{462D37E3-A8A6-4E51-875D-9D245DE4D64A}" presName="textRect" presStyleLbl="revTx" presStyleIdx="2" presStyleCnt="6">
        <dgm:presLayoutVars>
          <dgm:chMax val="1"/>
          <dgm:chPref val="1"/>
        </dgm:presLayoutVars>
      </dgm:prSet>
      <dgm:spPr/>
    </dgm:pt>
    <dgm:pt modelId="{9AA31E2F-3A5F-4F9E-ACC9-CB9205F97AE9}" type="pres">
      <dgm:prSet presAssocID="{1484A4AE-7804-4D85-B276-242F54AB9E68}" presName="sibTrans" presStyleCnt="0"/>
      <dgm:spPr/>
    </dgm:pt>
    <dgm:pt modelId="{4270EFAC-1BD6-4891-A0F5-82C03061D40A}" type="pres">
      <dgm:prSet presAssocID="{AD533086-EE01-4F59-9B5C-A191FB1483CF}" presName="compNode" presStyleCnt="0"/>
      <dgm:spPr/>
    </dgm:pt>
    <dgm:pt modelId="{3274DE47-9A73-41AA-BCCA-DBB440AA1DE8}" type="pres">
      <dgm:prSet presAssocID="{AD533086-EE01-4F59-9B5C-A191FB1483CF}"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D3FC48AB-B103-4CFE-8FFC-E7B84901F765}" type="pres">
      <dgm:prSet presAssocID="{AD533086-EE01-4F59-9B5C-A191FB1483CF}" presName="spaceRect" presStyleCnt="0"/>
      <dgm:spPr/>
    </dgm:pt>
    <dgm:pt modelId="{B1599D35-5991-45D7-8D33-E7A0C109B87A}" type="pres">
      <dgm:prSet presAssocID="{AD533086-EE01-4F59-9B5C-A191FB1483CF}" presName="textRect" presStyleLbl="revTx" presStyleIdx="3" presStyleCnt="6">
        <dgm:presLayoutVars>
          <dgm:chMax val="1"/>
          <dgm:chPref val="1"/>
        </dgm:presLayoutVars>
      </dgm:prSet>
      <dgm:spPr/>
    </dgm:pt>
    <dgm:pt modelId="{DB7E51EB-C7E5-4659-B2E3-CAEB94A8C72C}" type="pres">
      <dgm:prSet presAssocID="{683C0601-3285-444A-A62A-50BABF00B13D}" presName="sibTrans" presStyleCnt="0"/>
      <dgm:spPr/>
    </dgm:pt>
    <dgm:pt modelId="{3CACFD2F-EEFC-4638-8AB8-5F56E34AD65E}" type="pres">
      <dgm:prSet presAssocID="{9EDAF769-58CA-4662-964E-CE4A42DBF2E5}" presName="compNode" presStyleCnt="0"/>
      <dgm:spPr/>
    </dgm:pt>
    <dgm:pt modelId="{AFFD001B-B812-4F85-A22B-7D32963D998C}" type="pres">
      <dgm:prSet presAssocID="{9EDAF769-58CA-4662-964E-CE4A42DBF2E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ock"/>
        </a:ext>
      </dgm:extLst>
    </dgm:pt>
    <dgm:pt modelId="{42EF58C8-E148-480C-9E1D-2B5A496AC96F}" type="pres">
      <dgm:prSet presAssocID="{9EDAF769-58CA-4662-964E-CE4A42DBF2E5}" presName="spaceRect" presStyleCnt="0"/>
      <dgm:spPr/>
    </dgm:pt>
    <dgm:pt modelId="{5776ECAB-7AAC-459D-B463-582C8B167065}" type="pres">
      <dgm:prSet presAssocID="{9EDAF769-58CA-4662-964E-CE4A42DBF2E5}" presName="textRect" presStyleLbl="revTx" presStyleIdx="4" presStyleCnt="6" custLinFactNeighborX="925" custLinFactNeighborY="2250">
        <dgm:presLayoutVars>
          <dgm:chMax val="1"/>
          <dgm:chPref val="1"/>
        </dgm:presLayoutVars>
      </dgm:prSet>
      <dgm:spPr/>
    </dgm:pt>
    <dgm:pt modelId="{B9F103C8-2DEB-4D46-AD64-A9C9D9FE1D8B}" type="pres">
      <dgm:prSet presAssocID="{3328C91E-E0CD-4CCE-99F9-D1673FFA3C66}" presName="sibTrans" presStyleCnt="0"/>
      <dgm:spPr/>
    </dgm:pt>
    <dgm:pt modelId="{F99C7C19-DC83-4BFF-9938-114329BD8793}" type="pres">
      <dgm:prSet presAssocID="{66CE7D30-5B13-4960-B837-99644E9F171C}" presName="compNode" presStyleCnt="0"/>
      <dgm:spPr/>
    </dgm:pt>
    <dgm:pt modelId="{60398565-22FD-4457-8868-B51A68E1B00D}" type="pres">
      <dgm:prSet presAssocID="{66CE7D30-5B13-4960-B837-99644E9F171C}"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andshake"/>
        </a:ext>
      </dgm:extLst>
    </dgm:pt>
    <dgm:pt modelId="{A60FDDA3-2C2B-4A00-AA3D-49E2626DED1C}" type="pres">
      <dgm:prSet presAssocID="{66CE7D30-5B13-4960-B837-99644E9F171C}" presName="spaceRect" presStyleCnt="0"/>
      <dgm:spPr/>
    </dgm:pt>
    <dgm:pt modelId="{91C8549D-C52C-45C6-B7CA-A8399050B6A2}" type="pres">
      <dgm:prSet presAssocID="{66CE7D30-5B13-4960-B837-99644E9F171C}" presName="textRect" presStyleLbl="revTx" presStyleIdx="5" presStyleCnt="6">
        <dgm:presLayoutVars>
          <dgm:chMax val="1"/>
          <dgm:chPref val="1"/>
        </dgm:presLayoutVars>
      </dgm:prSet>
      <dgm:spPr/>
    </dgm:pt>
  </dgm:ptLst>
  <dgm:cxnLst>
    <dgm:cxn modelId="{9760D93A-642F-4A26-A42D-40C80AD893E6}" type="presOf" srcId="{AE39E54B-91DB-4385-B10D-49F3390D9F7A}" destId="{9048D06B-786E-4D73-BAA0-B328986BD884}" srcOrd="0" destOrd="0" presId="urn:microsoft.com/office/officeart/2018/2/layout/IconLabelList"/>
    <dgm:cxn modelId="{F711B45F-0F0F-47B0-9677-E3B1B0A4EB37}" type="presOf" srcId="{431B8991-5CF3-4317-BD1F-8DBB628ED504}" destId="{A0CED4ED-3CD6-4C17-8002-11431D6B0363}" srcOrd="0" destOrd="0" presId="urn:microsoft.com/office/officeart/2018/2/layout/IconLabelList"/>
    <dgm:cxn modelId="{56D12B44-7A7D-428E-80F2-CDC52A12CB75}" srcId="{7D3665B8-C945-4A6F-95BE-B31C5935AD92}" destId="{AE39E54B-91DB-4385-B10D-49F3390D9F7A}" srcOrd="1" destOrd="0" parTransId="{E26AF6D4-CD0F-498E-B636-2301ABFD45C7}" sibTransId="{A75251BB-121B-46D2-A45A-46D100D5ED30}"/>
    <dgm:cxn modelId="{B529EB71-1725-40E6-BF3D-18DCF7C03F7E}" srcId="{7D3665B8-C945-4A6F-95BE-B31C5935AD92}" destId="{66CE7D30-5B13-4960-B837-99644E9F171C}" srcOrd="5" destOrd="0" parTransId="{2FCAC392-ED4D-43B7-8032-EF99D2721060}" sibTransId="{2A1622EC-B579-4366-8771-5633C5BC7A4A}"/>
    <dgm:cxn modelId="{F1AB0284-B130-4993-819B-9BEE74B7C6A3}" srcId="{7D3665B8-C945-4A6F-95BE-B31C5935AD92}" destId="{9EDAF769-58CA-4662-964E-CE4A42DBF2E5}" srcOrd="4" destOrd="0" parTransId="{7BD7A4F5-3540-42FD-B0FA-F86D82C1F08C}" sibTransId="{3328C91E-E0CD-4CCE-99F9-D1673FFA3C66}"/>
    <dgm:cxn modelId="{01DBDAA3-4004-43A5-9B4F-BCE337503422}" type="presOf" srcId="{9EDAF769-58CA-4662-964E-CE4A42DBF2E5}" destId="{5776ECAB-7AAC-459D-B463-582C8B167065}" srcOrd="0" destOrd="0" presId="urn:microsoft.com/office/officeart/2018/2/layout/IconLabelList"/>
    <dgm:cxn modelId="{D14D57C4-4685-495B-80B5-E7012C99E84C}" type="presOf" srcId="{7D3665B8-C945-4A6F-95BE-B31C5935AD92}" destId="{6ECCC243-C9FD-4C4B-8D40-5825EC08A6DA}" srcOrd="0" destOrd="0" presId="urn:microsoft.com/office/officeart/2018/2/layout/IconLabelList"/>
    <dgm:cxn modelId="{2E15F8C7-CCEF-4B95-864A-E0502E22AA03}" srcId="{7D3665B8-C945-4A6F-95BE-B31C5935AD92}" destId="{431B8991-5CF3-4317-BD1F-8DBB628ED504}" srcOrd="0" destOrd="0" parTransId="{1B5029E9-E0B9-4EB7-AC21-D416A45D1191}" sibTransId="{7C78F6B3-EF7A-47BF-8A40-8C32762A78BD}"/>
    <dgm:cxn modelId="{56030BCE-8E35-450C-A99B-FD4F5F2846F5}" srcId="{7D3665B8-C945-4A6F-95BE-B31C5935AD92}" destId="{462D37E3-A8A6-4E51-875D-9D245DE4D64A}" srcOrd="2" destOrd="0" parTransId="{4A1A820B-F71B-4BFF-B36D-24E5314387C9}" sibTransId="{1484A4AE-7804-4D85-B276-242F54AB9E68}"/>
    <dgm:cxn modelId="{E38BF1DB-ACA7-4A06-8137-B56FAAB3E0BC}" type="presOf" srcId="{66CE7D30-5B13-4960-B837-99644E9F171C}" destId="{91C8549D-C52C-45C6-B7CA-A8399050B6A2}" srcOrd="0" destOrd="0" presId="urn:microsoft.com/office/officeart/2018/2/layout/IconLabelList"/>
    <dgm:cxn modelId="{B4770FED-903F-4EDA-A1DD-BBF0CB53AFA6}" type="presOf" srcId="{462D37E3-A8A6-4E51-875D-9D245DE4D64A}" destId="{16C1C1EA-3D7D-48A0-B278-B338E3EE01C0}" srcOrd="0" destOrd="0" presId="urn:microsoft.com/office/officeart/2018/2/layout/IconLabelList"/>
    <dgm:cxn modelId="{2BD37EF0-0589-4B6E-ABEB-EF50E5BDF32C}" srcId="{7D3665B8-C945-4A6F-95BE-B31C5935AD92}" destId="{AD533086-EE01-4F59-9B5C-A191FB1483CF}" srcOrd="3" destOrd="0" parTransId="{FDE10D59-7F89-45DC-A57A-528454C14A72}" sibTransId="{683C0601-3285-444A-A62A-50BABF00B13D}"/>
    <dgm:cxn modelId="{003B99F3-79A7-491C-B2E7-2FCE2303F144}" type="presOf" srcId="{AD533086-EE01-4F59-9B5C-A191FB1483CF}" destId="{B1599D35-5991-45D7-8D33-E7A0C109B87A}" srcOrd="0" destOrd="0" presId="urn:microsoft.com/office/officeart/2018/2/layout/IconLabelList"/>
    <dgm:cxn modelId="{58A4163A-A989-4C5D-B9F1-EED489D89196}" type="presParOf" srcId="{6ECCC243-C9FD-4C4B-8D40-5825EC08A6DA}" destId="{2A8658BE-9116-4585-8662-A6661708A09F}" srcOrd="0" destOrd="0" presId="urn:microsoft.com/office/officeart/2018/2/layout/IconLabelList"/>
    <dgm:cxn modelId="{7A25208C-9257-40F7-8501-A6B1532A11C5}" type="presParOf" srcId="{2A8658BE-9116-4585-8662-A6661708A09F}" destId="{86F484FF-C8CA-4805-81DE-B001560AC59C}" srcOrd="0" destOrd="0" presId="urn:microsoft.com/office/officeart/2018/2/layout/IconLabelList"/>
    <dgm:cxn modelId="{75547A10-411A-4FAA-8C48-57E0A3B572C0}" type="presParOf" srcId="{2A8658BE-9116-4585-8662-A6661708A09F}" destId="{D8B35998-EC78-4F81-AD77-4ED064EF9073}" srcOrd="1" destOrd="0" presId="urn:microsoft.com/office/officeart/2018/2/layout/IconLabelList"/>
    <dgm:cxn modelId="{EC2E9794-B96B-4987-9947-821F0FD16FF9}" type="presParOf" srcId="{2A8658BE-9116-4585-8662-A6661708A09F}" destId="{A0CED4ED-3CD6-4C17-8002-11431D6B0363}" srcOrd="2" destOrd="0" presId="urn:microsoft.com/office/officeart/2018/2/layout/IconLabelList"/>
    <dgm:cxn modelId="{D7F9847A-4C5A-456E-8ABE-29A8E09866A3}" type="presParOf" srcId="{6ECCC243-C9FD-4C4B-8D40-5825EC08A6DA}" destId="{9404B239-41A6-4B0F-BBC1-C1FDDB483D81}" srcOrd="1" destOrd="0" presId="urn:microsoft.com/office/officeart/2018/2/layout/IconLabelList"/>
    <dgm:cxn modelId="{48FE9841-C2B2-4F06-943F-A6CA06B90662}" type="presParOf" srcId="{6ECCC243-C9FD-4C4B-8D40-5825EC08A6DA}" destId="{1B7B4459-1B52-4D82-8C10-9C4C7F43B833}" srcOrd="2" destOrd="0" presId="urn:microsoft.com/office/officeart/2018/2/layout/IconLabelList"/>
    <dgm:cxn modelId="{E5F4108E-3374-4BD9-A88E-03D502A06266}" type="presParOf" srcId="{1B7B4459-1B52-4D82-8C10-9C4C7F43B833}" destId="{0E89F884-5D89-4540-8D59-8009713C8F75}" srcOrd="0" destOrd="0" presId="urn:microsoft.com/office/officeart/2018/2/layout/IconLabelList"/>
    <dgm:cxn modelId="{E26EC757-99EB-4DEA-8356-377A608FDEA6}" type="presParOf" srcId="{1B7B4459-1B52-4D82-8C10-9C4C7F43B833}" destId="{702B439D-F036-4B9E-A275-B4E508611A87}" srcOrd="1" destOrd="0" presId="urn:microsoft.com/office/officeart/2018/2/layout/IconLabelList"/>
    <dgm:cxn modelId="{F02BBD8F-D81F-4C43-BCE0-D9F6A7E7F7DA}" type="presParOf" srcId="{1B7B4459-1B52-4D82-8C10-9C4C7F43B833}" destId="{9048D06B-786E-4D73-BAA0-B328986BD884}" srcOrd="2" destOrd="0" presId="urn:microsoft.com/office/officeart/2018/2/layout/IconLabelList"/>
    <dgm:cxn modelId="{E0BFC2EC-BFD8-4F14-9842-4641D436E2A0}" type="presParOf" srcId="{6ECCC243-C9FD-4C4B-8D40-5825EC08A6DA}" destId="{2C740B7A-2382-41C0-A3E8-2484D181982B}" srcOrd="3" destOrd="0" presId="urn:microsoft.com/office/officeart/2018/2/layout/IconLabelList"/>
    <dgm:cxn modelId="{76B12ABE-61B1-4F70-86A6-2E66B59061EA}" type="presParOf" srcId="{6ECCC243-C9FD-4C4B-8D40-5825EC08A6DA}" destId="{44445701-467B-44BE-B5D1-5B43CB79DC67}" srcOrd="4" destOrd="0" presId="urn:microsoft.com/office/officeart/2018/2/layout/IconLabelList"/>
    <dgm:cxn modelId="{BA3139F6-2383-45B3-BFA2-D115B22FCC43}" type="presParOf" srcId="{44445701-467B-44BE-B5D1-5B43CB79DC67}" destId="{65043B52-83ED-4BB3-A047-8E084EBD8853}" srcOrd="0" destOrd="0" presId="urn:microsoft.com/office/officeart/2018/2/layout/IconLabelList"/>
    <dgm:cxn modelId="{BBD37334-4A56-4E7E-BE8B-3DAE62E55159}" type="presParOf" srcId="{44445701-467B-44BE-B5D1-5B43CB79DC67}" destId="{DBCAEEC3-DA84-4835-8213-615CAD856D70}" srcOrd="1" destOrd="0" presId="urn:microsoft.com/office/officeart/2018/2/layout/IconLabelList"/>
    <dgm:cxn modelId="{93DE0F4E-EE7A-4BA1-A7FE-94E1A9843568}" type="presParOf" srcId="{44445701-467B-44BE-B5D1-5B43CB79DC67}" destId="{16C1C1EA-3D7D-48A0-B278-B338E3EE01C0}" srcOrd="2" destOrd="0" presId="urn:microsoft.com/office/officeart/2018/2/layout/IconLabelList"/>
    <dgm:cxn modelId="{47A16493-D85B-458B-8F50-5D52E5699E7F}" type="presParOf" srcId="{6ECCC243-C9FD-4C4B-8D40-5825EC08A6DA}" destId="{9AA31E2F-3A5F-4F9E-ACC9-CB9205F97AE9}" srcOrd="5" destOrd="0" presId="urn:microsoft.com/office/officeart/2018/2/layout/IconLabelList"/>
    <dgm:cxn modelId="{0646947C-C4BD-4456-B143-A99EA6715486}" type="presParOf" srcId="{6ECCC243-C9FD-4C4B-8D40-5825EC08A6DA}" destId="{4270EFAC-1BD6-4891-A0F5-82C03061D40A}" srcOrd="6" destOrd="0" presId="urn:microsoft.com/office/officeart/2018/2/layout/IconLabelList"/>
    <dgm:cxn modelId="{409BDCE4-E4C3-4233-B6E9-604DCF56F6D6}" type="presParOf" srcId="{4270EFAC-1BD6-4891-A0F5-82C03061D40A}" destId="{3274DE47-9A73-41AA-BCCA-DBB440AA1DE8}" srcOrd="0" destOrd="0" presId="urn:microsoft.com/office/officeart/2018/2/layout/IconLabelList"/>
    <dgm:cxn modelId="{A3B0C41B-E68A-4D96-89C3-C4A22EC6C032}" type="presParOf" srcId="{4270EFAC-1BD6-4891-A0F5-82C03061D40A}" destId="{D3FC48AB-B103-4CFE-8FFC-E7B84901F765}" srcOrd="1" destOrd="0" presId="urn:microsoft.com/office/officeart/2018/2/layout/IconLabelList"/>
    <dgm:cxn modelId="{76BC0FAE-6A30-425E-A4F0-1350B9F4D452}" type="presParOf" srcId="{4270EFAC-1BD6-4891-A0F5-82C03061D40A}" destId="{B1599D35-5991-45D7-8D33-E7A0C109B87A}" srcOrd="2" destOrd="0" presId="urn:microsoft.com/office/officeart/2018/2/layout/IconLabelList"/>
    <dgm:cxn modelId="{8590F335-416A-4131-96A7-FBD49EC2C747}" type="presParOf" srcId="{6ECCC243-C9FD-4C4B-8D40-5825EC08A6DA}" destId="{DB7E51EB-C7E5-4659-B2E3-CAEB94A8C72C}" srcOrd="7" destOrd="0" presId="urn:microsoft.com/office/officeart/2018/2/layout/IconLabelList"/>
    <dgm:cxn modelId="{1353704F-13BA-4719-9CB3-4B23DFC75646}" type="presParOf" srcId="{6ECCC243-C9FD-4C4B-8D40-5825EC08A6DA}" destId="{3CACFD2F-EEFC-4638-8AB8-5F56E34AD65E}" srcOrd="8" destOrd="0" presId="urn:microsoft.com/office/officeart/2018/2/layout/IconLabelList"/>
    <dgm:cxn modelId="{F050118F-0C5E-4C9A-9FCB-84C6C2114312}" type="presParOf" srcId="{3CACFD2F-EEFC-4638-8AB8-5F56E34AD65E}" destId="{AFFD001B-B812-4F85-A22B-7D32963D998C}" srcOrd="0" destOrd="0" presId="urn:microsoft.com/office/officeart/2018/2/layout/IconLabelList"/>
    <dgm:cxn modelId="{7D0C4601-B725-4FBE-9DAF-80FB162D5A0B}" type="presParOf" srcId="{3CACFD2F-EEFC-4638-8AB8-5F56E34AD65E}" destId="{42EF58C8-E148-480C-9E1D-2B5A496AC96F}" srcOrd="1" destOrd="0" presId="urn:microsoft.com/office/officeart/2018/2/layout/IconLabelList"/>
    <dgm:cxn modelId="{05313C72-92D2-4023-9C23-F93E64D615F6}" type="presParOf" srcId="{3CACFD2F-EEFC-4638-8AB8-5F56E34AD65E}" destId="{5776ECAB-7AAC-459D-B463-582C8B167065}" srcOrd="2" destOrd="0" presId="urn:microsoft.com/office/officeart/2018/2/layout/IconLabelList"/>
    <dgm:cxn modelId="{4D547AE5-BDE2-44B0-9ADE-DFC218EF6134}" type="presParOf" srcId="{6ECCC243-C9FD-4C4B-8D40-5825EC08A6DA}" destId="{B9F103C8-2DEB-4D46-AD64-A9C9D9FE1D8B}" srcOrd="9" destOrd="0" presId="urn:microsoft.com/office/officeart/2018/2/layout/IconLabelList"/>
    <dgm:cxn modelId="{B3FDBCA4-B575-4221-9C63-6A6D0FB2C943}" type="presParOf" srcId="{6ECCC243-C9FD-4C4B-8D40-5825EC08A6DA}" destId="{F99C7C19-DC83-4BFF-9938-114329BD8793}" srcOrd="10" destOrd="0" presId="urn:microsoft.com/office/officeart/2018/2/layout/IconLabelList"/>
    <dgm:cxn modelId="{A805AF08-B164-46CD-8E2D-DA00B64F4D7F}" type="presParOf" srcId="{F99C7C19-DC83-4BFF-9938-114329BD8793}" destId="{60398565-22FD-4457-8868-B51A68E1B00D}" srcOrd="0" destOrd="0" presId="urn:microsoft.com/office/officeart/2018/2/layout/IconLabelList"/>
    <dgm:cxn modelId="{BAADA901-E7DF-4440-B498-E12FDFE098FD}" type="presParOf" srcId="{F99C7C19-DC83-4BFF-9938-114329BD8793}" destId="{A60FDDA3-2C2B-4A00-AA3D-49E2626DED1C}" srcOrd="1" destOrd="0" presId="urn:microsoft.com/office/officeart/2018/2/layout/IconLabelList"/>
    <dgm:cxn modelId="{36EC0DFC-FDC4-4612-984E-3899109403A0}" type="presParOf" srcId="{F99C7C19-DC83-4BFF-9938-114329BD8793}" destId="{91C8549D-C52C-45C6-B7CA-A8399050B6A2}"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4B1C2-D43F-4D7B-A80C-ABC4DCD809BA}">
      <dsp:nvSpPr>
        <dsp:cNvPr id="0" name=""/>
        <dsp:cNvSpPr/>
      </dsp:nvSpPr>
      <dsp:spPr>
        <a:xfrm>
          <a:off x="1953914" y="158731"/>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ECEE5B-E519-4756-A9F5-448205FC0C8C}">
      <dsp:nvSpPr>
        <dsp:cNvPr id="0" name=""/>
        <dsp:cNvSpPr/>
      </dsp:nvSpPr>
      <dsp:spPr>
        <a:xfrm>
          <a:off x="765914" y="2684073"/>
          <a:ext cx="432000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422400">
            <a:lnSpc>
              <a:spcPct val="90000"/>
            </a:lnSpc>
            <a:spcBef>
              <a:spcPct val="0"/>
            </a:spcBef>
            <a:spcAft>
              <a:spcPct val="35000"/>
            </a:spcAft>
            <a:buNone/>
          </a:pPr>
          <a:r>
            <a:rPr lang="en-US" sz="3200" kern="1200" dirty="0"/>
            <a:t>Overview of Literature:</a:t>
          </a:r>
        </a:p>
      </dsp:txBody>
      <dsp:txXfrm>
        <a:off x="765914" y="2684073"/>
        <a:ext cx="4320000" cy="1350000"/>
      </dsp:txXfrm>
    </dsp:sp>
    <dsp:sp modelId="{939B4B08-4BB6-433C-8380-90465A50D840}">
      <dsp:nvSpPr>
        <dsp:cNvPr id="0" name=""/>
        <dsp:cNvSpPr/>
      </dsp:nvSpPr>
      <dsp:spPr>
        <a:xfrm>
          <a:off x="7029914" y="158731"/>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805E85-A0BE-4211-8B27-FB6B9E9BE48A}">
      <dsp:nvSpPr>
        <dsp:cNvPr id="0" name=""/>
        <dsp:cNvSpPr/>
      </dsp:nvSpPr>
      <dsp:spPr>
        <a:xfrm>
          <a:off x="5841914" y="2684073"/>
          <a:ext cx="4320000" cy="135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pPr>
          <a:r>
            <a:rPr lang="en-US" sz="2400" kern="1200" dirty="0"/>
            <a:t>Technology integration in the hospitality sector is a dynamic field. Key theories and concepts we'll be applying include:</a:t>
          </a:r>
        </a:p>
      </dsp:txBody>
      <dsp:txXfrm>
        <a:off x="5841914" y="2684073"/>
        <a:ext cx="4320000" cy="135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29C4BD-94A9-420B-A2D5-43C47414081B}">
      <dsp:nvSpPr>
        <dsp:cNvPr id="0" name=""/>
        <dsp:cNvSpPr/>
      </dsp:nvSpPr>
      <dsp:spPr>
        <a:xfrm>
          <a:off x="0" y="78669"/>
          <a:ext cx="10515600" cy="99450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Digital Transformation: The overarching shift towards digitalization in various industries, including hospitality.</a:t>
          </a:r>
        </a:p>
      </dsp:txBody>
      <dsp:txXfrm>
        <a:off x="48547" y="127216"/>
        <a:ext cx="10418506" cy="897406"/>
      </dsp:txXfrm>
    </dsp:sp>
    <dsp:sp modelId="{EAD7341F-EE68-4805-B6FC-087374B2DC43}">
      <dsp:nvSpPr>
        <dsp:cNvPr id="0" name=""/>
        <dsp:cNvSpPr/>
      </dsp:nvSpPr>
      <dsp:spPr>
        <a:xfrm>
          <a:off x="0" y="1145169"/>
          <a:ext cx="10515600" cy="994500"/>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Customer Experience Management: Leveraging technology to enhance guest experiences and satisfaction.</a:t>
          </a:r>
        </a:p>
      </dsp:txBody>
      <dsp:txXfrm>
        <a:off x="48547" y="1193716"/>
        <a:ext cx="10418506" cy="897406"/>
      </dsp:txXfrm>
    </dsp:sp>
    <dsp:sp modelId="{D0A1F1C2-F2ED-4F82-94F1-E77110A4B5A2}">
      <dsp:nvSpPr>
        <dsp:cNvPr id="0" name=""/>
        <dsp:cNvSpPr/>
      </dsp:nvSpPr>
      <dsp:spPr>
        <a:xfrm>
          <a:off x="0" y="2211669"/>
          <a:ext cx="10515600" cy="994500"/>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Operational Efficiency: Using technology to streamline operations and improve efficiency.</a:t>
          </a:r>
        </a:p>
      </dsp:txBody>
      <dsp:txXfrm>
        <a:off x="48547" y="2260216"/>
        <a:ext cx="10418506" cy="897406"/>
      </dsp:txXfrm>
    </dsp:sp>
    <dsp:sp modelId="{29AE26A4-4878-46DE-A578-D0054281B06F}">
      <dsp:nvSpPr>
        <dsp:cNvPr id="0" name=""/>
        <dsp:cNvSpPr/>
      </dsp:nvSpPr>
      <dsp:spPr>
        <a:xfrm>
          <a:off x="0" y="3278169"/>
          <a:ext cx="10515600" cy="9945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Data Analytics: Harnessing data for insights into guest preferences and behavior, aiding decision-making processes.</a:t>
          </a:r>
        </a:p>
      </dsp:txBody>
      <dsp:txXfrm>
        <a:off x="48547" y="3326716"/>
        <a:ext cx="10418506" cy="89740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F6C4EF-9A56-44B9-8226-1363F09FAC0C}">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EAC4EFA3-D0E5-4ABE-B133-306B93B07299}">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Application to the Hotel and Hospitality Sector:</a:t>
          </a:r>
        </a:p>
      </dsp:txBody>
      <dsp:txXfrm>
        <a:off x="585701" y="1066737"/>
        <a:ext cx="4337991" cy="2693452"/>
      </dsp:txXfrm>
    </dsp:sp>
    <dsp:sp modelId="{A67402C3-485B-4C2F-95A1-B50A27780AAE}">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9859765C-4CB3-468A-81BD-C941EEA23BAF}">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Focusing on Delta Hotel by Marriott, we'll examine the real impacts of the ‘Technology’ contemporary theme. Drawing from industry knowledge, we'll provide examples of management responses to technology integration, critically reflecting on their strengths and limitations.</a:t>
          </a:r>
        </a:p>
      </dsp:txBody>
      <dsp:txXfrm>
        <a:off x="6092527" y="1066737"/>
        <a:ext cx="4337991" cy="26934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85C0A-E9B9-44E5-9DCE-D13E7F2EBCD4}">
      <dsp:nvSpPr>
        <dsp:cNvPr id="0" name=""/>
        <dsp:cNvSpPr/>
      </dsp:nvSpPr>
      <dsp:spPr>
        <a:xfrm>
          <a:off x="0" y="83004"/>
          <a:ext cx="8742263" cy="1048465"/>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dirty="0"/>
            <a:t>Mobile Check-in/Check-out: Streamlining guest arrival and departure processes, enhancing convenience.</a:t>
          </a:r>
        </a:p>
      </dsp:txBody>
      <dsp:txXfrm>
        <a:off x="30708" y="113712"/>
        <a:ext cx="7293772" cy="987049"/>
      </dsp:txXfrm>
    </dsp:sp>
    <dsp:sp modelId="{4785C23B-C5FF-4EA0-84CD-3DF7D374D874}">
      <dsp:nvSpPr>
        <dsp:cNvPr id="0" name=""/>
        <dsp:cNvSpPr/>
      </dsp:nvSpPr>
      <dsp:spPr>
        <a:xfrm>
          <a:off x="732164" y="1483502"/>
          <a:ext cx="8742263" cy="1255270"/>
        </a:xfrm>
        <a:prstGeom prst="roundRect">
          <a:avLst>
            <a:gd name="adj" fmla="val 10000"/>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Smart Room Technology: Integrating IoT devices to personalize guest experiences and optimize energy usage.</a:t>
          </a:r>
        </a:p>
      </dsp:txBody>
      <dsp:txXfrm>
        <a:off x="768930" y="1520268"/>
        <a:ext cx="7120640" cy="1181738"/>
      </dsp:txXfrm>
    </dsp:sp>
    <dsp:sp modelId="{A69B6E6F-C745-474B-A95C-4C32C8C98F30}">
      <dsp:nvSpPr>
        <dsp:cNvPr id="0" name=""/>
        <dsp:cNvSpPr/>
      </dsp:nvSpPr>
      <dsp:spPr>
        <a:xfrm>
          <a:off x="1453401" y="2967004"/>
          <a:ext cx="8742263" cy="1255270"/>
        </a:xfrm>
        <a:prstGeom prst="roundRect">
          <a:avLst>
            <a:gd name="adj" fmla="val 10000"/>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Data-driven Marketing: Targeted marketing campaigns based on guest preferences and behavior, increasing engagement and loyalty.</a:t>
          </a:r>
        </a:p>
      </dsp:txBody>
      <dsp:txXfrm>
        <a:off x="1490167" y="3003770"/>
        <a:ext cx="7131568" cy="1181738"/>
      </dsp:txXfrm>
    </dsp:sp>
    <dsp:sp modelId="{5B51AEAD-A8CB-4803-8BA4-798E36B96853}">
      <dsp:nvSpPr>
        <dsp:cNvPr id="0" name=""/>
        <dsp:cNvSpPr/>
      </dsp:nvSpPr>
      <dsp:spPr>
        <a:xfrm>
          <a:off x="2185565" y="4450506"/>
          <a:ext cx="8742263" cy="1255270"/>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Robotic Process Automation: Automating repetitive tasks such as housekeeping or inventory management, improving efficiency and reducing costs.</a:t>
          </a:r>
        </a:p>
      </dsp:txBody>
      <dsp:txXfrm>
        <a:off x="2222331" y="4487272"/>
        <a:ext cx="7120640" cy="1181738"/>
      </dsp:txXfrm>
    </dsp:sp>
    <dsp:sp modelId="{F2994E46-C0DE-47DF-94CE-2E680E9151BC}">
      <dsp:nvSpPr>
        <dsp:cNvPr id="0" name=""/>
        <dsp:cNvSpPr/>
      </dsp:nvSpPr>
      <dsp:spPr>
        <a:xfrm>
          <a:off x="7926337" y="961423"/>
          <a:ext cx="815926" cy="81592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109920" y="961423"/>
        <a:ext cx="448760" cy="613984"/>
      </dsp:txXfrm>
    </dsp:sp>
    <dsp:sp modelId="{DA981C65-02B5-469C-A7DF-A6672C8FCEB3}">
      <dsp:nvSpPr>
        <dsp:cNvPr id="0" name=""/>
        <dsp:cNvSpPr/>
      </dsp:nvSpPr>
      <dsp:spPr>
        <a:xfrm>
          <a:off x="8658501" y="2444925"/>
          <a:ext cx="815926" cy="815926"/>
        </a:xfrm>
        <a:prstGeom prst="downArrow">
          <a:avLst>
            <a:gd name="adj1" fmla="val 55000"/>
            <a:gd name="adj2" fmla="val 45000"/>
          </a:avLst>
        </a:prstGeom>
        <a:solidFill>
          <a:schemeClr val="accent2">
            <a:tint val="40000"/>
            <a:alpha val="90000"/>
            <a:hueOff val="3367359"/>
            <a:satOff val="-31116"/>
            <a:lumOff val="-3508"/>
            <a:alphaOff val="0"/>
          </a:schemeClr>
        </a:solidFill>
        <a:ln w="19050" cap="flat" cmpd="sng" algn="ctr">
          <a:solidFill>
            <a:schemeClr val="accent2">
              <a:tint val="40000"/>
              <a:alpha val="90000"/>
              <a:hueOff val="3367359"/>
              <a:satOff val="-31116"/>
              <a:lumOff val="-350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842084" y="2444925"/>
        <a:ext cx="448760" cy="613984"/>
      </dsp:txXfrm>
    </dsp:sp>
    <dsp:sp modelId="{A5903865-5704-4343-A900-6D3C3ABB133D}">
      <dsp:nvSpPr>
        <dsp:cNvPr id="0" name=""/>
        <dsp:cNvSpPr/>
      </dsp:nvSpPr>
      <dsp:spPr>
        <a:xfrm>
          <a:off x="9379738" y="3928427"/>
          <a:ext cx="815926" cy="815926"/>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563321" y="3928427"/>
        <a:ext cx="448760" cy="61398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6F484FF-C8CA-4805-81DE-B001560AC59C}">
      <dsp:nvSpPr>
        <dsp:cNvPr id="0" name=""/>
        <dsp:cNvSpPr/>
      </dsp:nvSpPr>
      <dsp:spPr>
        <a:xfrm>
          <a:off x="438504" y="500012"/>
          <a:ext cx="715078" cy="715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ED4ED-3CD6-4C17-8002-11431D6B0363}">
      <dsp:nvSpPr>
        <dsp:cNvPr id="0" name=""/>
        <dsp:cNvSpPr/>
      </dsp:nvSpPr>
      <dsp:spPr>
        <a:xfrm>
          <a:off x="1512" y="1694049"/>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Evaluate Future Policy and Management Options:</a:t>
          </a:r>
        </a:p>
      </dsp:txBody>
      <dsp:txXfrm>
        <a:off x="1512" y="1694049"/>
        <a:ext cx="1589062" cy="1998742"/>
      </dsp:txXfrm>
    </dsp:sp>
    <dsp:sp modelId="{0E89F884-5D89-4540-8D59-8009713C8F75}">
      <dsp:nvSpPr>
        <dsp:cNvPr id="0" name=""/>
        <dsp:cNvSpPr/>
      </dsp:nvSpPr>
      <dsp:spPr>
        <a:xfrm>
          <a:off x="2305652" y="500012"/>
          <a:ext cx="715078" cy="715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48D06B-786E-4D73-BAA0-B328986BD884}">
      <dsp:nvSpPr>
        <dsp:cNvPr id="0" name=""/>
        <dsp:cNvSpPr/>
      </dsp:nvSpPr>
      <dsp:spPr>
        <a:xfrm>
          <a:off x="1868660" y="1694049"/>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Building upon our earlier reflection and evaluation, we'll forward recommendations for the hospitality industry</a:t>
          </a:r>
          <a:r>
            <a:rPr lang="en-US" sz="1100" kern="1200" dirty="0"/>
            <a:t>:</a:t>
          </a:r>
        </a:p>
      </dsp:txBody>
      <dsp:txXfrm>
        <a:off x="1868660" y="1694049"/>
        <a:ext cx="1589062" cy="1998742"/>
      </dsp:txXfrm>
    </dsp:sp>
    <dsp:sp modelId="{65043B52-83ED-4BB3-A047-8E084EBD8853}">
      <dsp:nvSpPr>
        <dsp:cNvPr id="0" name=""/>
        <dsp:cNvSpPr/>
      </dsp:nvSpPr>
      <dsp:spPr>
        <a:xfrm>
          <a:off x="4172801" y="500012"/>
          <a:ext cx="715078" cy="71507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C1C1EA-3D7D-48A0-B278-B338E3EE01C0}">
      <dsp:nvSpPr>
        <dsp:cNvPr id="0" name=""/>
        <dsp:cNvSpPr/>
      </dsp:nvSpPr>
      <dsp:spPr>
        <a:xfrm>
          <a:off x="3735809" y="1694049"/>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Investment in Technology Infrastructure: Continued investment in robust technology infrastructure to support innovation and enhance guest experiences</a:t>
          </a:r>
          <a:r>
            <a:rPr lang="en-US" sz="1100" kern="1200" dirty="0"/>
            <a:t>.</a:t>
          </a:r>
        </a:p>
      </dsp:txBody>
      <dsp:txXfrm>
        <a:off x="3735809" y="1694049"/>
        <a:ext cx="1589062" cy="1998742"/>
      </dsp:txXfrm>
    </dsp:sp>
    <dsp:sp modelId="{3274DE47-9A73-41AA-BCCA-DBB440AA1DE8}">
      <dsp:nvSpPr>
        <dsp:cNvPr id="0" name=""/>
        <dsp:cNvSpPr/>
      </dsp:nvSpPr>
      <dsp:spPr>
        <a:xfrm>
          <a:off x="6039949" y="500012"/>
          <a:ext cx="715078" cy="71507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599D35-5991-45D7-8D33-E7A0C109B87A}">
      <dsp:nvSpPr>
        <dsp:cNvPr id="0" name=""/>
        <dsp:cNvSpPr/>
      </dsp:nvSpPr>
      <dsp:spPr>
        <a:xfrm>
          <a:off x="5602957" y="1694049"/>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Staff Training and Development: Comprehensive training programs to upskill staff in utilizing new technologies effectively.</a:t>
          </a:r>
        </a:p>
      </dsp:txBody>
      <dsp:txXfrm>
        <a:off x="5602957" y="1694049"/>
        <a:ext cx="1589062" cy="1998742"/>
      </dsp:txXfrm>
    </dsp:sp>
    <dsp:sp modelId="{AFFD001B-B812-4F85-A22B-7D32963D998C}">
      <dsp:nvSpPr>
        <dsp:cNvPr id="0" name=""/>
        <dsp:cNvSpPr/>
      </dsp:nvSpPr>
      <dsp:spPr>
        <a:xfrm>
          <a:off x="7907098" y="500012"/>
          <a:ext cx="715078" cy="71507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76ECAB-7AAC-459D-B463-582C8B167065}">
      <dsp:nvSpPr>
        <dsp:cNvPr id="0" name=""/>
        <dsp:cNvSpPr/>
      </dsp:nvSpPr>
      <dsp:spPr>
        <a:xfrm>
          <a:off x="7484804" y="1739021"/>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Cybersecurity Measures: Implementation of robust cybersecurity measures to safeguard guest data and protect against cyber threats</a:t>
          </a:r>
          <a:r>
            <a:rPr lang="en-US" sz="1400" kern="1200" dirty="0"/>
            <a:t>.</a:t>
          </a:r>
        </a:p>
      </dsp:txBody>
      <dsp:txXfrm>
        <a:off x="7484804" y="1739021"/>
        <a:ext cx="1589062" cy="1998742"/>
      </dsp:txXfrm>
    </dsp:sp>
    <dsp:sp modelId="{60398565-22FD-4457-8868-B51A68E1B00D}">
      <dsp:nvSpPr>
        <dsp:cNvPr id="0" name=""/>
        <dsp:cNvSpPr/>
      </dsp:nvSpPr>
      <dsp:spPr>
        <a:xfrm>
          <a:off x="9774246" y="500012"/>
          <a:ext cx="715078" cy="71507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C8549D-C52C-45C6-B7CA-A8399050B6A2}">
      <dsp:nvSpPr>
        <dsp:cNvPr id="0" name=""/>
        <dsp:cNvSpPr/>
      </dsp:nvSpPr>
      <dsp:spPr>
        <a:xfrm>
          <a:off x="9337254" y="1694049"/>
          <a:ext cx="1589062" cy="19987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pPr>
          <a:r>
            <a:rPr lang="en-US" sz="1600" kern="1200" dirty="0"/>
            <a:t>Collaboration with Tech Partners: Collaborating with technology partners to stay abreast of emerging trends and leverage cutting-edge solutions.</a:t>
          </a:r>
        </a:p>
      </dsp:txBody>
      <dsp:txXfrm>
        <a:off x="9337254" y="1694049"/>
        <a:ext cx="1589062" cy="199874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66CBA0E-561B-416B-BA84-794BB12D8D8B}"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34816814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6CBA0E-561B-416B-BA84-794BB12D8D8B}"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2578325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6CBA0E-561B-416B-BA84-794BB12D8D8B}"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2379650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66CBA0E-561B-416B-BA84-794BB12D8D8B}"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1715920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6CBA0E-561B-416B-BA84-794BB12D8D8B}" type="datetimeFigureOut">
              <a:rPr lang="en-US" smtClean="0"/>
              <a:t>3/7/2024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30039399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66CBA0E-561B-416B-BA84-794BB12D8D8B}" type="datetimeFigureOut">
              <a:rPr lang="en-US" smtClean="0"/>
              <a:t>3/7/2024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3032755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6CBA0E-561B-416B-BA84-794BB12D8D8B}" type="datetimeFigureOut">
              <a:rPr lang="en-US" smtClean="0"/>
              <a:t>3/7/2024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93068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6CBA0E-561B-416B-BA84-794BB12D8D8B}"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22248813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6CBA0E-561B-416B-BA84-794BB12D8D8B}"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7701028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6CBA0E-561B-416B-BA84-794BB12D8D8B}"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2186330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66CBA0E-561B-416B-BA84-794BB12D8D8B}"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29D1FF-B919-42BB-AFD6-BCB934C285B2}" type="slidenum">
              <a:rPr lang="en-US" smtClean="0"/>
              <a:t>‹#›</a:t>
            </a:fld>
            <a:endParaRPr lang="en-US"/>
          </a:p>
        </p:txBody>
      </p:sp>
    </p:spTree>
    <p:extLst>
      <p:ext uri="{BB962C8B-B14F-4D97-AF65-F5344CB8AC3E}">
        <p14:creationId xmlns:p14="http://schemas.microsoft.com/office/powerpoint/2010/main" val="2878361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366CBA0E-561B-416B-BA84-794BB12D8D8B}" type="datetimeFigureOut">
              <a:rPr lang="en-US" smtClean="0"/>
              <a:t>3/7/2024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5A29D1FF-B919-42BB-AFD6-BCB934C285B2}" type="slidenum">
              <a:rPr lang="en-US" smtClean="0"/>
              <a:t>‹#›</a:t>
            </a:fld>
            <a:endParaRPr lang="en-US"/>
          </a:p>
        </p:txBody>
      </p:sp>
    </p:spTree>
    <p:extLst>
      <p:ext uri="{BB962C8B-B14F-4D97-AF65-F5344CB8AC3E}">
        <p14:creationId xmlns:p14="http://schemas.microsoft.com/office/powerpoint/2010/main" val="60510867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openxmlformats.org/officeDocument/2006/relationships/hyperlink" Target="https://www.oxfordhomestudy.com/courses/hospitality-management-courses-online/diploma-of-hospitality-level-6" TargetMode="External"/><Relationship Id="rId13" Type="http://schemas.openxmlformats.org/officeDocument/2006/relationships/hyperlink" Target="https://www.emerald.com/insight/publication/issn/1755-4217/vol/13/iss/6" TargetMode="External"/><Relationship Id="rId3" Type="http://schemas.openxmlformats.org/officeDocument/2006/relationships/hyperlink" Target="https://homeworkscope.com/2020/12/30/chm601-contemporary-hotel-marketing/" TargetMode="External"/><Relationship Id="rId7" Type="http://schemas.openxmlformats.org/officeDocument/2006/relationships/hyperlink" Target="https://www.emerald.com/insight/publication/issn/1755-4217/vol/6/iss/2" TargetMode="External"/><Relationship Id="rId12" Type="http://schemas.openxmlformats.org/officeDocument/2006/relationships/hyperlink" Target="https://en.wikipedia.org/wiki/Hospitality_industry" TargetMode="External"/><Relationship Id="rId2" Type="http://schemas.openxmlformats.org/officeDocument/2006/relationships/hyperlink" Target="https://www.emerald.com/insight/publication/issn/1755-4217" TargetMode="External"/><Relationship Id="rId1" Type="http://schemas.openxmlformats.org/officeDocument/2006/relationships/slideLayout" Target="../slideLayouts/slideLayout7.xml"/><Relationship Id="rId6" Type="http://schemas.openxmlformats.org/officeDocument/2006/relationships/hyperlink" Target="https://www.emerald.com/insight/publication/issn/1755-4217/vol/8/iss/6" TargetMode="External"/><Relationship Id="rId11" Type="http://schemas.openxmlformats.org/officeDocument/2006/relationships/hyperlink" Target="https://www.disneycontemporary.com/content/rooms/" TargetMode="External"/><Relationship Id="rId5" Type="http://schemas.openxmlformats.org/officeDocument/2006/relationships/hyperlink" Target="https://www.emerald.com/insight/publication/issn/0959-6119" TargetMode="External"/><Relationship Id="rId10" Type="http://schemas.openxmlformats.org/officeDocument/2006/relationships/hyperlink" Target="https://hospitalityinsights.ehl.edu/hospitality-industry" TargetMode="External"/><Relationship Id="rId4" Type="http://schemas.openxmlformats.org/officeDocument/2006/relationships/hyperlink" Target="https://www.emerald.com/insight/publication/issn/1755-4217/vol/12/iss/6" TargetMode="External"/><Relationship Id="rId9" Type="http://schemas.openxmlformats.org/officeDocument/2006/relationships/hyperlink" Target="https://www.globalassignmenthelp.com/free-samples/tourism/hospitality-provision-in-travel-tourism-sector" TargetMode="External"/><Relationship Id="rId14" Type="http://schemas.openxmlformats.org/officeDocument/2006/relationships/hyperlink" Target="https://www.uwtsd.ac.uk/news/press-releases/press-2021/contemporary-themes-in-hospitality.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D45A124-27BD-CA0F-8D1B-DD54C2A840AE}"/>
              </a:ext>
            </a:extLst>
          </p:cNvPr>
          <p:cNvPicPr>
            <a:picLocks noChangeAspect="1"/>
          </p:cNvPicPr>
          <p:nvPr/>
        </p:nvPicPr>
        <p:blipFill rotWithShape="1">
          <a:blip r:embed="rId2"/>
          <a:srcRect l="4580" r="11047" b="-1"/>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E69074-B532-5431-0CF7-2DDB21D00CE9}"/>
              </a:ext>
            </a:extLst>
          </p:cNvPr>
          <p:cNvSpPr>
            <a:spLocks noGrp="1"/>
          </p:cNvSpPr>
          <p:nvPr>
            <p:ph type="ctrTitle"/>
          </p:nvPr>
        </p:nvSpPr>
        <p:spPr>
          <a:xfrm>
            <a:off x="477981" y="1122363"/>
            <a:ext cx="4023360" cy="3204134"/>
          </a:xfrm>
        </p:spPr>
        <p:txBody>
          <a:bodyPr anchor="b">
            <a:normAutofit/>
          </a:bodyPr>
          <a:lstStyle/>
          <a:p>
            <a:pPr algn="l"/>
            <a:r>
              <a:rPr lang="en-US" sz="3400">
                <a:solidFill>
                  <a:schemeClr val="bg1"/>
                </a:solidFill>
              </a:rPr>
              <a:t>Name : Alexandra Livia Kondra </a:t>
            </a:r>
            <a:br>
              <a:rPr lang="en-US" sz="3400">
                <a:solidFill>
                  <a:schemeClr val="bg1"/>
                </a:solidFill>
              </a:rPr>
            </a:br>
            <a:r>
              <a:rPr lang="en-US" sz="3400">
                <a:solidFill>
                  <a:schemeClr val="bg1"/>
                </a:solidFill>
              </a:rPr>
              <a:t>Student:2023587</a:t>
            </a:r>
            <a:br>
              <a:rPr lang="en-US" sz="3400">
                <a:solidFill>
                  <a:schemeClr val="bg1"/>
                </a:solidFill>
              </a:rPr>
            </a:br>
            <a:r>
              <a:rPr lang="en-US" sz="3400">
                <a:solidFill>
                  <a:schemeClr val="bg1"/>
                </a:solidFill>
              </a:rPr>
              <a:t>Lecture:Scott James</a:t>
            </a:r>
            <a:br>
              <a:rPr lang="en-US" sz="3400">
                <a:solidFill>
                  <a:schemeClr val="bg1"/>
                </a:solidFill>
              </a:rPr>
            </a:br>
            <a:r>
              <a:rPr lang="en-US" sz="3400">
                <a:solidFill>
                  <a:schemeClr val="bg1"/>
                </a:solidFill>
              </a:rPr>
              <a:t>Giulia Chifari</a:t>
            </a:r>
            <a:br>
              <a:rPr lang="en-US" sz="3400">
                <a:solidFill>
                  <a:schemeClr val="bg1"/>
                </a:solidFill>
              </a:rPr>
            </a:br>
            <a:endParaRPr lang="en-US" sz="3400">
              <a:solidFill>
                <a:schemeClr val="bg1"/>
              </a:solidFill>
            </a:endParaRPr>
          </a:p>
        </p:txBody>
      </p:sp>
      <p:sp>
        <p:nvSpPr>
          <p:cNvPr id="3" name="Subtitle 2">
            <a:extLst>
              <a:ext uri="{FF2B5EF4-FFF2-40B4-BE49-F238E27FC236}">
                <a16:creationId xmlns:a16="http://schemas.microsoft.com/office/drawing/2014/main" id="{B3343347-6BB6-EC2E-BDAC-A4AFDF43E94E}"/>
              </a:ext>
            </a:extLst>
          </p:cNvPr>
          <p:cNvSpPr>
            <a:spLocks noGrp="1"/>
          </p:cNvSpPr>
          <p:nvPr>
            <p:ph type="subTitle" idx="1"/>
          </p:nvPr>
        </p:nvSpPr>
        <p:spPr>
          <a:xfrm>
            <a:off x="477980" y="4872922"/>
            <a:ext cx="4023359" cy="1208141"/>
          </a:xfrm>
        </p:spPr>
        <p:txBody>
          <a:bodyPr>
            <a:normAutofit/>
          </a:bodyPr>
          <a:lstStyle/>
          <a:p>
            <a:pPr algn="l"/>
            <a:r>
              <a:rPr lang="en-US" sz="2000">
                <a:solidFill>
                  <a:schemeClr val="bg1"/>
                </a:solidFill>
              </a:rPr>
              <a:t>BMIH6001 Contemporary Themes in the Hotel</a:t>
            </a:r>
          </a:p>
          <a:p>
            <a:pPr algn="l"/>
            <a:r>
              <a:rPr lang="en-US" sz="2000">
                <a:solidFill>
                  <a:schemeClr val="bg1"/>
                </a:solidFill>
              </a:rPr>
              <a:t>and Hospitality Sector - LEVEL 6</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74672426"/>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type="wd">
                                    <p:tmPct val="15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odern contemporary living room interior">
            <a:extLst>
              <a:ext uri="{FF2B5EF4-FFF2-40B4-BE49-F238E27FC236}">
                <a16:creationId xmlns:a16="http://schemas.microsoft.com/office/drawing/2014/main" id="{B0A50639-48E4-D22C-8B16-3E1769B77FD9}"/>
              </a:ext>
            </a:extLst>
          </p:cNvPr>
          <p:cNvPicPr>
            <a:picLocks noChangeAspect="1"/>
          </p:cNvPicPr>
          <p:nvPr/>
        </p:nvPicPr>
        <p:blipFill rotWithShape="1">
          <a:blip r:embed="rId2"/>
          <a:srcRect r="34300"/>
          <a:stretch/>
        </p:blipFill>
        <p:spPr>
          <a:xfrm>
            <a:off x="-9886" y="10"/>
            <a:ext cx="7572605" cy="6857990"/>
          </a:xfrm>
          <a:prstGeom prst="rect">
            <a:avLst/>
          </a:prstGeom>
        </p:spPr>
      </p:pic>
      <p:sp>
        <p:nvSpPr>
          <p:cNvPr id="3" name="TextBox 2">
            <a:extLst>
              <a:ext uri="{FF2B5EF4-FFF2-40B4-BE49-F238E27FC236}">
                <a16:creationId xmlns:a16="http://schemas.microsoft.com/office/drawing/2014/main" id="{90BB43A9-0C8C-2D36-B046-41BD16EC254C}"/>
              </a:ext>
            </a:extLst>
          </p:cNvPr>
          <p:cNvSpPr txBox="1"/>
          <p:nvPr/>
        </p:nvSpPr>
        <p:spPr>
          <a:xfrm>
            <a:off x="8153400" y="689548"/>
            <a:ext cx="3434180" cy="6310859"/>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endParaRPr lang="en-US" sz="1600" dirty="0"/>
          </a:p>
          <a:p>
            <a:pPr indent="-228600" defTabSz="914400">
              <a:lnSpc>
                <a:spcPct val="90000"/>
              </a:lnSpc>
              <a:spcAft>
                <a:spcPts val="600"/>
              </a:spcAft>
              <a:buFont typeface="Arial" panose="020B0604020202020204" pitchFamily="34" charset="0"/>
              <a:buChar char="•"/>
            </a:pPr>
            <a:r>
              <a:rPr lang="en-US" sz="2000" b="1" dirty="0"/>
              <a:t>Conference Presentation: Technology Integration in Delta Hotel by Marriott</a:t>
            </a:r>
          </a:p>
          <a:p>
            <a:pPr indent="-228600" defTabSz="914400">
              <a:lnSpc>
                <a:spcPct val="90000"/>
              </a:lnSpc>
              <a:spcAft>
                <a:spcPts val="600"/>
              </a:spcAft>
              <a:buFont typeface="Arial" panose="020B0604020202020204" pitchFamily="34" charset="0"/>
              <a:buChar char="•"/>
            </a:pPr>
            <a:endParaRPr lang="en-US" sz="1600" dirty="0"/>
          </a:p>
          <a:p>
            <a:pPr indent="-228600" defTabSz="914400">
              <a:lnSpc>
                <a:spcPct val="90000"/>
              </a:lnSpc>
              <a:spcAft>
                <a:spcPts val="600"/>
              </a:spcAft>
              <a:buFont typeface="Arial" panose="020B0604020202020204" pitchFamily="34" charset="0"/>
              <a:buChar char="•"/>
            </a:pPr>
            <a:r>
              <a:rPr lang="en-US" sz="2800" b="1" dirty="0"/>
              <a:t>Introduction:</a:t>
            </a:r>
          </a:p>
          <a:p>
            <a:pPr indent="-228600" defTabSz="914400">
              <a:lnSpc>
                <a:spcPct val="90000"/>
              </a:lnSpc>
              <a:spcAft>
                <a:spcPts val="600"/>
              </a:spcAft>
              <a:buFont typeface="Arial" panose="020B0604020202020204" pitchFamily="34" charset="0"/>
              <a:buChar char="•"/>
            </a:pPr>
            <a:r>
              <a:rPr lang="en-US" sz="2400" dirty="0"/>
              <a:t>Welcome, everyone, to today's presentation focusing on the integration of technology in Delta Hotel by Marriott. We'll explore how technology is shaping the contemporary theme in the hospitality sector, particularly within the context of Delta Hotel</a:t>
            </a:r>
            <a:r>
              <a:rPr lang="en-US" sz="1600" dirty="0"/>
              <a:t>.</a:t>
            </a:r>
          </a:p>
        </p:txBody>
      </p:sp>
    </p:spTree>
    <p:extLst>
      <p:ext uri="{BB962C8B-B14F-4D97-AF65-F5344CB8AC3E}">
        <p14:creationId xmlns:p14="http://schemas.microsoft.com/office/powerpoint/2010/main" val="2384962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544010-8AE1-0092-8EB4-E209063151D1}"/>
              </a:ext>
            </a:extLst>
          </p:cNvPr>
          <p:cNvSpPr txBox="1"/>
          <p:nvPr/>
        </p:nvSpPr>
        <p:spPr>
          <a:xfrm>
            <a:off x="762000" y="149902"/>
            <a:ext cx="4085665" cy="5992481"/>
          </a:xfrm>
          <a:prstGeom prst="rect">
            <a:avLst/>
          </a:prstGeom>
        </p:spPr>
        <p:txBody>
          <a:bodyPr vert="horz" lIns="91440" tIns="45720" rIns="91440" bIns="45720" rtlCol="0">
            <a:normAutofit lnSpcReduction="10000"/>
          </a:bodyPr>
          <a:lstStyle/>
          <a:p>
            <a:pPr indent="-228600" defTabSz="914400">
              <a:lnSpc>
                <a:spcPct val="90000"/>
              </a:lnSpc>
              <a:spcAft>
                <a:spcPts val="600"/>
              </a:spcAft>
              <a:buFont typeface="Arial" panose="020B0604020202020204" pitchFamily="34" charset="0"/>
              <a:buChar char="•"/>
            </a:pPr>
            <a:r>
              <a:rPr lang="en-US" sz="2400" dirty="0"/>
              <a:t>Outline of the ‘Technology’ Contemporary Theme Explored</a:t>
            </a:r>
            <a:r>
              <a:rPr lang="en-US" sz="2000" dirty="0"/>
              <a:t>:</a:t>
            </a:r>
          </a:p>
          <a:p>
            <a:pPr indent="-228600" defTabSz="914400">
              <a:lnSpc>
                <a:spcPct val="90000"/>
              </a:lnSpc>
              <a:spcAft>
                <a:spcPts val="600"/>
              </a:spcAft>
              <a:buFont typeface="Arial" panose="020B0604020202020204" pitchFamily="34" charset="0"/>
              <a:buChar char="•"/>
            </a:pPr>
            <a:r>
              <a:rPr lang="en-US" sz="2800" dirty="0"/>
              <a:t>In this presentation, we delve into the contemporary theme of technology in the hospitality sector, specifically within Delta Hotel. We'll provide a brief overview of literature, discuss its application to the hotel industry, and evaluate future policy and management options.</a:t>
            </a:r>
          </a:p>
        </p:txBody>
      </p:sp>
      <p:pic>
        <p:nvPicPr>
          <p:cNvPr id="5" name="Picture 4" descr="Digital line pattern background of buildings">
            <a:extLst>
              <a:ext uri="{FF2B5EF4-FFF2-40B4-BE49-F238E27FC236}">
                <a16:creationId xmlns:a16="http://schemas.microsoft.com/office/drawing/2014/main" id="{851A0920-F54B-EA69-5B8C-08C91893A827}"/>
              </a:ext>
            </a:extLst>
          </p:cNvPr>
          <p:cNvPicPr>
            <a:picLocks noChangeAspect="1"/>
          </p:cNvPicPr>
          <p:nvPr/>
        </p:nvPicPr>
        <p:blipFill rotWithShape="1">
          <a:blip r:embed="rId2"/>
          <a:srcRect l="10000" r="11552"/>
          <a:stretch/>
        </p:blipFill>
        <p:spPr>
          <a:xfrm>
            <a:off x="5650992" y="10"/>
            <a:ext cx="6541008" cy="6857990"/>
          </a:xfrm>
          <a:prstGeom prst="rect">
            <a:avLst/>
          </a:prstGeom>
        </p:spPr>
      </p:pic>
    </p:spTree>
    <p:extLst>
      <p:ext uri="{BB962C8B-B14F-4D97-AF65-F5344CB8AC3E}">
        <p14:creationId xmlns:p14="http://schemas.microsoft.com/office/powerpoint/2010/main" val="2790556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4" name="TextBox 2">
            <a:extLst>
              <a:ext uri="{FF2B5EF4-FFF2-40B4-BE49-F238E27FC236}">
                <a16:creationId xmlns:a16="http://schemas.microsoft.com/office/drawing/2014/main" id="{66CCE8D7-1DBB-619F-17D9-E603D1A9356A}"/>
              </a:ext>
            </a:extLst>
          </p:cNvPr>
          <p:cNvGraphicFramePr/>
          <p:nvPr>
            <p:extLst>
              <p:ext uri="{D42A27DB-BD31-4B8C-83A1-F6EECF244321}">
                <p14:modId xmlns:p14="http://schemas.microsoft.com/office/powerpoint/2010/main" val="361932582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78791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bstract background of data">
            <a:extLst>
              <a:ext uri="{FF2B5EF4-FFF2-40B4-BE49-F238E27FC236}">
                <a16:creationId xmlns:a16="http://schemas.microsoft.com/office/drawing/2014/main" id="{E4822FE3-6D88-D11C-1395-71E313FECA2D}"/>
              </a:ext>
            </a:extLst>
          </p:cNvPr>
          <p:cNvPicPr>
            <a:picLocks noChangeAspect="1"/>
          </p:cNvPicPr>
          <p:nvPr/>
        </p:nvPicPr>
        <p:blipFill rotWithShape="1">
          <a:blip r:embed="rId2"/>
          <a:srcRect l="10175" r="18591" b="-1"/>
          <a:stretch/>
        </p:blipFill>
        <p:spPr>
          <a:xfrm>
            <a:off x="20" y="431"/>
            <a:ext cx="8115280" cy="6408311"/>
          </a:xfrm>
          <a:prstGeom prst="rect">
            <a:avLst/>
          </a:prstGeom>
        </p:spPr>
      </p:pic>
      <p:sp>
        <p:nvSpPr>
          <p:cNvPr id="3" name="TextBox 2">
            <a:extLst>
              <a:ext uri="{FF2B5EF4-FFF2-40B4-BE49-F238E27FC236}">
                <a16:creationId xmlns:a16="http://schemas.microsoft.com/office/drawing/2014/main" id="{7F437447-0C85-BAB9-B9E0-F453080B52EE}"/>
              </a:ext>
            </a:extLst>
          </p:cNvPr>
          <p:cNvSpPr txBox="1"/>
          <p:nvPr/>
        </p:nvSpPr>
        <p:spPr>
          <a:xfrm>
            <a:off x="8643193" y="164892"/>
            <a:ext cx="2942813" cy="5793781"/>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4000" dirty="0"/>
              <a:t>Digital Transformation</a:t>
            </a:r>
            <a:r>
              <a:rPr lang="en-US" sz="3600" dirty="0"/>
              <a:t>: </a:t>
            </a:r>
          </a:p>
          <a:p>
            <a:pPr indent="-228600" defTabSz="914400">
              <a:lnSpc>
                <a:spcPct val="90000"/>
              </a:lnSpc>
              <a:spcAft>
                <a:spcPts val="600"/>
              </a:spcAft>
              <a:buFont typeface="Arial" panose="020B0604020202020204" pitchFamily="34" charset="0"/>
              <a:buChar char="•"/>
            </a:pPr>
            <a:r>
              <a:rPr lang="en-US" sz="3600" dirty="0"/>
              <a:t>The overarching shift towards digitalization in various industries, including hospitality.</a:t>
            </a:r>
          </a:p>
        </p:txBody>
      </p:sp>
    </p:spTree>
    <p:extLst>
      <p:ext uri="{BB962C8B-B14F-4D97-AF65-F5344CB8AC3E}">
        <p14:creationId xmlns:p14="http://schemas.microsoft.com/office/powerpoint/2010/main" val="38662385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BEEF265F-884F-25ED-3572-9E837576F581}"/>
              </a:ext>
            </a:extLst>
          </p:cNvPr>
          <p:cNvPicPr>
            <a:picLocks noChangeAspect="1"/>
          </p:cNvPicPr>
          <p:nvPr/>
        </p:nvPicPr>
        <p:blipFill rotWithShape="1">
          <a:blip r:embed="rId2">
            <a:duotone>
              <a:schemeClr val="bg2">
                <a:shade val="45000"/>
                <a:satMod val="135000"/>
              </a:schemeClr>
              <a:prstClr val="white"/>
            </a:duotone>
          </a:blip>
          <a:srcRect t="5833" b="9898"/>
          <a:stretch/>
        </p:blipFill>
        <p:spPr>
          <a:xfrm>
            <a:off x="20" y="10"/>
            <a:ext cx="12191980" cy="6857990"/>
          </a:xfrm>
          <a:prstGeom prst="rect">
            <a:avLst/>
          </a:prstGeom>
        </p:spPr>
      </p:pic>
      <p:graphicFrame>
        <p:nvGraphicFramePr>
          <p:cNvPr id="5" name="TextBox 2">
            <a:extLst>
              <a:ext uri="{FF2B5EF4-FFF2-40B4-BE49-F238E27FC236}">
                <a16:creationId xmlns:a16="http://schemas.microsoft.com/office/drawing/2014/main" id="{976F732B-561F-E540-FF12-9A400F48EFAD}"/>
              </a:ext>
            </a:extLst>
          </p:cNvPr>
          <p:cNvGraphicFramePr/>
          <p:nvPr>
            <p:extLst>
              <p:ext uri="{D42A27DB-BD31-4B8C-83A1-F6EECF244321}">
                <p14:modId xmlns:p14="http://schemas.microsoft.com/office/powerpoint/2010/main" val="350462687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04480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3D00758-45B9-CE06-F4F2-A8FDBF02CDB9}"/>
              </a:ext>
            </a:extLst>
          </p:cNvPr>
          <p:cNvPicPr>
            <a:picLocks noChangeAspect="1"/>
          </p:cNvPicPr>
          <p:nvPr/>
        </p:nvPicPr>
        <p:blipFill rotWithShape="1">
          <a:blip r:embed="rId2">
            <a:duotone>
              <a:schemeClr val="bg2">
                <a:shade val="45000"/>
                <a:satMod val="135000"/>
              </a:schemeClr>
              <a:prstClr val="white"/>
            </a:duotone>
          </a:blip>
          <a:srcRect t="13476" b="9732"/>
          <a:stretch/>
        </p:blipFill>
        <p:spPr>
          <a:xfrm>
            <a:off x="20" y="10"/>
            <a:ext cx="12191980" cy="6857990"/>
          </a:xfrm>
          <a:prstGeom prst="rect">
            <a:avLst/>
          </a:prstGeom>
        </p:spPr>
      </p:pic>
      <p:graphicFrame>
        <p:nvGraphicFramePr>
          <p:cNvPr id="5" name="TextBox 2">
            <a:extLst>
              <a:ext uri="{FF2B5EF4-FFF2-40B4-BE49-F238E27FC236}">
                <a16:creationId xmlns:a16="http://schemas.microsoft.com/office/drawing/2014/main" id="{36CC82DB-41B3-50F9-94EE-5892322FEDE3}"/>
              </a:ext>
            </a:extLst>
          </p:cNvPr>
          <p:cNvGraphicFramePr/>
          <p:nvPr>
            <p:extLst>
              <p:ext uri="{D42A27DB-BD31-4B8C-83A1-F6EECF244321}">
                <p14:modId xmlns:p14="http://schemas.microsoft.com/office/powerpoint/2010/main" val="32438542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952417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E2C854A2-379D-E4FC-76CF-0BB3E5C037F2}"/>
              </a:ext>
            </a:extLst>
          </p:cNvPr>
          <p:cNvGraphicFramePr/>
          <p:nvPr>
            <p:extLst>
              <p:ext uri="{D42A27DB-BD31-4B8C-83A1-F6EECF244321}">
                <p14:modId xmlns:p14="http://schemas.microsoft.com/office/powerpoint/2010/main" val="3741503583"/>
              </p:ext>
            </p:extLst>
          </p:nvPr>
        </p:nvGraphicFramePr>
        <p:xfrm>
          <a:off x="644056" y="599607"/>
          <a:ext cx="10927829" cy="57057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6136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FEB5C78D-F09F-D2B1-A92F-6AB042BEA2CC}"/>
              </a:ext>
            </a:extLst>
          </p:cNvPr>
          <p:cNvGraphicFramePr/>
          <p:nvPr>
            <p:extLst>
              <p:ext uri="{D42A27DB-BD31-4B8C-83A1-F6EECF244321}">
                <p14:modId xmlns:p14="http://schemas.microsoft.com/office/powerpoint/2010/main" val="340767541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008561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A4F7419-1BDD-8588-4F5B-DAB19B0CCC5B}"/>
              </a:ext>
            </a:extLst>
          </p:cNvPr>
          <p:cNvSpPr txBox="1"/>
          <p:nvPr/>
        </p:nvSpPr>
        <p:spPr>
          <a:xfrm>
            <a:off x="838200" y="1825625"/>
            <a:ext cx="5558489" cy="4351338"/>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b="1"/>
              <a:t>Conclusion:</a:t>
            </a:r>
          </a:p>
          <a:p>
            <a:pPr indent="-228600" defTabSz="914400">
              <a:lnSpc>
                <a:spcPct val="90000"/>
              </a:lnSpc>
              <a:spcAft>
                <a:spcPts val="600"/>
              </a:spcAft>
              <a:buFont typeface="Arial" panose="020B0604020202020204" pitchFamily="34" charset="0"/>
              <a:buChar char="•"/>
            </a:pPr>
            <a:r>
              <a:rPr lang="en-US"/>
              <a:t>In conclusion, technology integration in Delta Hotel by Marriott presents exciting opportunities to enhance guest experiences, improve operational efficiency, and drive business growth. By embracing technology and adopting a forward-thinking approach, the hospitality industry can navigate the evolving landscape and deliver exceptional value to guests in the digital age. Thank you for your attention </a:t>
            </a:r>
            <a:r>
              <a:rPr lang="en-US" dirty="0"/>
              <a:t>.</a:t>
            </a:r>
          </a:p>
        </p:txBody>
      </p:sp>
    </p:spTree>
    <p:extLst>
      <p:ext uri="{BB962C8B-B14F-4D97-AF65-F5344CB8AC3E}">
        <p14:creationId xmlns:p14="http://schemas.microsoft.com/office/powerpoint/2010/main" val="587922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TextBox 2">
            <a:extLst>
              <a:ext uri="{FF2B5EF4-FFF2-40B4-BE49-F238E27FC236}">
                <a16:creationId xmlns:a16="http://schemas.microsoft.com/office/drawing/2014/main" id="{4B723D97-E7CD-4112-9821-E85E6CD5D15D}"/>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indent="-228600" defTabSz="914400">
              <a:lnSpc>
                <a:spcPct val="90000"/>
              </a:lnSpc>
              <a:spcAft>
                <a:spcPts val="600"/>
              </a:spcAft>
              <a:buFont typeface="Arial" panose="020B0604020202020204" pitchFamily="34" charset="0"/>
              <a:buChar char="•"/>
            </a:pPr>
            <a:r>
              <a:rPr lang="en-US" sz="1500" dirty="0">
                <a:hlinkClick r:id="rId2"/>
              </a:rPr>
              <a:t>https://www.emerald.com/insight/publication/issn/1755-4217</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3"/>
              </a:rPr>
              <a:t>https://homeworkscope.com/2020/12/30/chm601-contemporary-hotel-marketing/</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4"/>
              </a:rPr>
              <a:t>https://www.emerald.com/insight/publication/issn/1755-4217/vol/12/iss/6</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5"/>
              </a:rPr>
              <a:t>https://www.emerald.com/insight/publication/issn/0959-6119</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6"/>
              </a:rPr>
              <a:t>https://www.emerald.com/insight/publication/issn/1755-4217/vol/8/iss/6</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7"/>
              </a:rPr>
              <a:t>https://www.emerald.com/insight/publication/issn/1755-4217/vol/6/iss/2</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8"/>
              </a:rPr>
              <a:t>https://www.oxfordhomestudy.com/courses/hospitality-management-courses-online/diploma-of-hospitality-level-6</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9"/>
              </a:rPr>
              <a:t>https://www.globalassignmenthelp.com/free-samples/tourism/hospitality-provision-in-travel-tourism-sector</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10"/>
              </a:rPr>
              <a:t>https://hospitalityinsights.ehl.edu/hospitality-industry</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11"/>
              </a:rPr>
              <a:t>https://www.disneycontemporary.com/content/rooms/</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12"/>
              </a:rPr>
              <a:t>https://en.wikipedia.org/wiki/Hospitality_industry</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13"/>
              </a:rPr>
              <a:t>https://www.emerald.com/insight/publication/issn/1755-4217/vol/13/iss/6</a:t>
            </a:r>
            <a:endParaRPr lang="en-US" sz="1500" dirty="0"/>
          </a:p>
          <a:p>
            <a:pPr indent="-228600" defTabSz="914400">
              <a:lnSpc>
                <a:spcPct val="90000"/>
              </a:lnSpc>
              <a:spcAft>
                <a:spcPts val="600"/>
              </a:spcAft>
              <a:buFont typeface="Arial" panose="020B0604020202020204" pitchFamily="34" charset="0"/>
              <a:buChar char="•"/>
            </a:pPr>
            <a:r>
              <a:rPr lang="en-US" sz="1500" dirty="0">
                <a:hlinkClick r:id="rId14"/>
              </a:rPr>
              <a:t>https://www.uwtsd.ac.uk/news/press-releases/press-2021/contemporary-themes-in-hospitality.html</a:t>
            </a:r>
            <a:endParaRPr lang="en-US" sz="1500" dirty="0"/>
          </a:p>
          <a:p>
            <a:pPr indent="-228600" defTabSz="914400">
              <a:lnSpc>
                <a:spcPct val="90000"/>
              </a:lnSpc>
              <a:spcAft>
                <a:spcPts val="600"/>
              </a:spcAft>
              <a:buFont typeface="Arial" panose="020B0604020202020204" pitchFamily="34" charset="0"/>
              <a:buChar char="•"/>
            </a:pPr>
            <a:endParaRPr lang="en-US" sz="1500" dirty="0"/>
          </a:p>
          <a:p>
            <a:pPr indent="-228600" defTabSz="914400">
              <a:lnSpc>
                <a:spcPct val="90000"/>
              </a:lnSpc>
              <a:spcAft>
                <a:spcPts val="600"/>
              </a:spcAft>
              <a:buFont typeface="Arial" panose="020B0604020202020204" pitchFamily="34" charset="0"/>
              <a:buChar char="•"/>
            </a:pPr>
            <a:endParaRPr lang="en-US" sz="1500" dirty="0"/>
          </a:p>
        </p:txBody>
      </p:sp>
    </p:spTree>
    <p:extLst>
      <p:ext uri="{BB962C8B-B14F-4D97-AF65-F5344CB8AC3E}">
        <p14:creationId xmlns:p14="http://schemas.microsoft.com/office/powerpoint/2010/main" val="250795711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726</Words>
  <Application>Microsoft Office PowerPoint</Application>
  <PresentationFormat>Widescreen</PresentationFormat>
  <Paragraphs>45</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Aptos Display</vt:lpstr>
      <vt:lpstr>Arial</vt:lpstr>
      <vt:lpstr>Calibri</vt:lpstr>
      <vt:lpstr>Office Theme</vt:lpstr>
      <vt:lpstr>Name : Alexandra Livia Kondra  Student:2023587 Lecture:Scott James Giulia Chifari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 Alexandra Livia Kondra  Student:2023587 Lecture:Scott James Giulia Chifari </dc:title>
  <dc:creator>Alexandra Kondra</dc:creator>
  <cp:lastModifiedBy>Alexandra Kondra</cp:lastModifiedBy>
  <cp:revision>1</cp:revision>
  <dcterms:created xsi:type="dcterms:W3CDTF">2024-03-07T20:19:58Z</dcterms:created>
  <dcterms:modified xsi:type="dcterms:W3CDTF">2024-03-07T20:56:18Z</dcterms:modified>
</cp:coreProperties>
</file>