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dith Guy" initials="JG" lastIdx="1" clrIdx="0">
    <p:extLst>
      <p:ext uri="{19B8F6BF-5375-455C-9EA6-DF929625EA0E}">
        <p15:presenceInfo xmlns:p15="http://schemas.microsoft.com/office/powerpoint/2012/main" userId="13cf4dba2f36309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112" d="100"/>
          <a:sy n="112"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340B-0288-4FCA-909C-6516B3961E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DAA92C-7DD2-492F-9396-BB11AB5E49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B51FDA-C27D-494F-A74F-8D9564D530B6}"/>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50F31417-0F17-49BB-A59B-52DD352E1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31BA4-6B62-4FC9-B684-0C56BA72A75D}"/>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3870346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0D5DE-7427-40C8-9FC6-7B69C3A67B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E0FAC2-5CF7-4295-87F4-439029DD9B2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ED0FC4-B83F-4DEE-8169-19BD151DADC1}"/>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0A010D0B-8A6F-4E01-B3CB-E2C294AE9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D657F-5A13-4530-B4EF-5DB5FBB65A12}"/>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271805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2BEF-D67E-41D1-9313-FDD3581309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4F8B80-8F53-4177-ABBF-93811E057D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306E706-D1E4-4A9D-A9D8-AE54D366E3F6}"/>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C65CA86D-C794-4053-A9E1-64072BE3B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BBF75-C166-4ABD-8235-5BC590C1C888}"/>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277560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CCE28-4B7F-4FE5-99C7-3860F0F545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C1EADA-A9FC-45BE-824E-1B42B7F80F1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1DF99F-5011-4832-A8BD-C8F75E465EC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944433-215F-4B16-9C96-A8D375558DA7}"/>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6" name="Footer Placeholder 5">
            <a:extLst>
              <a:ext uri="{FF2B5EF4-FFF2-40B4-BE49-F238E27FC236}">
                <a16:creationId xmlns:a16="http://schemas.microsoft.com/office/drawing/2014/main" id="{49614F66-00FF-4D40-8141-0024A8B98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4CBCAF-7A4B-48B7-9427-831808ABBB14}"/>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3061948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C051E-9883-43D5-B6D4-C841AA4578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3C940E-70E2-425E-BE48-2F47273380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A9A707-C102-4C9F-9F65-6E1FBC0A536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CE4829-F2A9-4914-91EB-80D5428809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C8EAA03-9D27-4BE1-A867-432AA82512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F50DC2-1EE1-4E67-8756-32C12D9FE1F0}"/>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8" name="Footer Placeholder 7">
            <a:extLst>
              <a:ext uri="{FF2B5EF4-FFF2-40B4-BE49-F238E27FC236}">
                <a16:creationId xmlns:a16="http://schemas.microsoft.com/office/drawing/2014/main" id="{7711AF89-9536-49CF-ABA7-92DC9BF8C2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519310-3B3B-429B-B851-7D6A60674922}"/>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84806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0CC0B-3EC6-4242-AACC-09043A3B12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E13853-A1AF-42AD-ABE7-15423E5ABF85}"/>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4" name="Footer Placeholder 3">
            <a:extLst>
              <a:ext uri="{FF2B5EF4-FFF2-40B4-BE49-F238E27FC236}">
                <a16:creationId xmlns:a16="http://schemas.microsoft.com/office/drawing/2014/main" id="{ADA40D17-6DA0-4CAB-9E3A-4DAB3F7926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D606DD-FABF-4776-B850-930482F0E915}"/>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160129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99505B-9640-43D0-BBA2-ACCD8B7AF535}"/>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3" name="Footer Placeholder 2">
            <a:extLst>
              <a:ext uri="{FF2B5EF4-FFF2-40B4-BE49-F238E27FC236}">
                <a16:creationId xmlns:a16="http://schemas.microsoft.com/office/drawing/2014/main" id="{94C5B394-E2AC-4215-A223-A9062DD08D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30AE87-668F-43E5-9F37-42E9B0ECECD2}"/>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3693061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09D7F-D99C-457E-BCF4-2212C5FD70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F59F22-1807-4A5E-B7AB-69D684B652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A4AE21-6BFA-4E34-8843-CBB511BEE6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008DFCF-6647-43AB-89C3-030DD4E352A3}"/>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6" name="Footer Placeholder 5">
            <a:extLst>
              <a:ext uri="{FF2B5EF4-FFF2-40B4-BE49-F238E27FC236}">
                <a16:creationId xmlns:a16="http://schemas.microsoft.com/office/drawing/2014/main" id="{632759C5-D57B-437A-943E-98A8D03EC8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462D3-9CB2-4FDC-B73C-4F6B9DBE15ED}"/>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1943310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5FD1-E473-4DFE-A488-88F23AC690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FECB0-2F7D-4C57-8482-F51A07309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06BE7A-A449-441E-9C85-FDEE5AB3D1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A41F1F-0A20-41FA-BB3B-8D0A22F6370D}"/>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6" name="Footer Placeholder 5">
            <a:extLst>
              <a:ext uri="{FF2B5EF4-FFF2-40B4-BE49-F238E27FC236}">
                <a16:creationId xmlns:a16="http://schemas.microsoft.com/office/drawing/2014/main" id="{40C9D977-5B3C-4FE9-AE80-9F75FC8AE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711FC7-D739-47CC-8832-9CFD11343F17}"/>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2176469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F5A34-BBFA-4796-B375-0B7A005403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8F0C26-5EF9-4627-90E0-CE8DDDFE5A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F6452-D2D6-4745-8590-01A193596256}"/>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CA21A3CA-4A23-4530-8CC4-21BBA5795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1B13-C0DF-477E-9CBC-A626DD2D6A4F}"/>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542743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0172EF-D8C4-4D1E-9498-74A9B34F8E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076933-42F1-40DC-BA95-FA25DB46874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B488E7-8D7E-483E-857F-7A672A376B6B}"/>
              </a:ext>
            </a:extLst>
          </p:cNvPr>
          <p:cNvSpPr>
            <a:spLocks noGrp="1"/>
          </p:cNvSpPr>
          <p:nvPr>
            <p:ph type="dt" sz="half" idx="10"/>
          </p:nvPr>
        </p:nvSpPr>
        <p:spPr/>
        <p:txBody>
          <a:body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87D80CE1-6E9A-4AC1-95C1-AA788EC62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18263-C397-4DA7-BCE7-1DD5C4CA12D9}"/>
              </a:ext>
            </a:extLst>
          </p:cNvPr>
          <p:cNvSpPr>
            <a:spLocks noGrp="1"/>
          </p:cNvSpPr>
          <p:nvPr>
            <p:ph type="sldNum" sz="quarter" idx="12"/>
          </p:nvPr>
        </p:nvSpPr>
        <p:spPr/>
        <p:txBody>
          <a:bodyPr/>
          <a:lstStyle/>
          <a:p>
            <a:fld id="{EC631321-4359-4E60-8148-459CC23917E3}" type="slidenum">
              <a:rPr lang="en-GB" smtClean="0"/>
              <a:t>‹#›</a:t>
            </a:fld>
            <a:endParaRPr lang="en-GB"/>
          </a:p>
        </p:txBody>
      </p:sp>
    </p:spTree>
    <p:extLst>
      <p:ext uri="{BB962C8B-B14F-4D97-AF65-F5344CB8AC3E}">
        <p14:creationId xmlns:p14="http://schemas.microsoft.com/office/powerpoint/2010/main" val="193520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63E733-0627-46F2-8C56-2DED5CCC54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6CC832-5F55-4963-9719-D841972536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9DC04E-E3AF-408D-80D4-D42FEC2C5B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74B68D-D251-4DB3-AB47-3D605D2FD618}" type="datetimeFigureOut">
              <a:rPr lang="en-GB" smtClean="0"/>
              <a:t>25/04/2019</a:t>
            </a:fld>
            <a:endParaRPr lang="en-GB"/>
          </a:p>
        </p:txBody>
      </p:sp>
      <p:sp>
        <p:nvSpPr>
          <p:cNvPr id="5" name="Footer Placeholder 4">
            <a:extLst>
              <a:ext uri="{FF2B5EF4-FFF2-40B4-BE49-F238E27FC236}">
                <a16:creationId xmlns:a16="http://schemas.microsoft.com/office/drawing/2014/main" id="{9C5B3626-C220-4710-9016-36BC269875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05BCB6-49AD-4F7F-939B-34620299CF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631321-4359-4E60-8148-459CC23917E3}" type="slidenum">
              <a:rPr lang="en-GB" smtClean="0"/>
              <a:t>‹#›</a:t>
            </a:fld>
            <a:endParaRPr lang="en-GB"/>
          </a:p>
        </p:txBody>
      </p:sp>
    </p:spTree>
    <p:extLst>
      <p:ext uri="{BB962C8B-B14F-4D97-AF65-F5344CB8AC3E}">
        <p14:creationId xmlns:p14="http://schemas.microsoft.com/office/powerpoint/2010/main" val="11752462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hyperlink" Target="https://www.savethechildren.org/us/about-us/resource-library/annual-report/global-health#details2" TargetMode="External"/><Relationship Id="rId3" Type="http://schemas.openxmlformats.org/officeDocument/2006/relationships/hyperlink" Target="https://en.wikipedia.org/wiki/University_of_Wales_Trinity_Saint_David" TargetMode="External"/><Relationship Id="rId7" Type="http://schemas.openxmlformats.org/officeDocument/2006/relationships/hyperlink" Target="https://en.wikipedia.org/wiki/Save_the_Children" TargetMode="External"/><Relationship Id="rId12" Type="http://schemas.openxmlformats.org/officeDocument/2006/relationships/hyperlink" Target="https://www.savethechildren.org/us/what-we-do/global-programs/education" TargetMode="External"/><Relationship Id="rId17" Type="http://schemas.openxmlformats.org/officeDocument/2006/relationships/hyperlink" Target="https://data2.unhcr.org/redirect/?url=http://data.unhcr.org/syrianrefugees/download.php%3fid=11470" TargetMode="External"/><Relationship Id="rId2" Type="http://schemas.openxmlformats.org/officeDocument/2006/relationships/image" Target="../media/image1.png"/><Relationship Id="rId16" Type="http://schemas.openxmlformats.org/officeDocument/2006/relationships/hyperlink" Target="https://creativecommons.org/licenses/by/3.0/" TargetMode="Externa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www.savethechildren.net/advocacy" TargetMode="External"/><Relationship Id="rId5" Type="http://schemas.openxmlformats.org/officeDocument/2006/relationships/image" Target="../media/image3.jpeg"/><Relationship Id="rId15" Type="http://schemas.openxmlformats.org/officeDocument/2006/relationships/hyperlink" Target="https://www.bridgespan.org/insights/library/transformative-scale/network-transformation-can-big-nonprofits-achieve" TargetMode="External"/><Relationship Id="rId10" Type="http://schemas.openxmlformats.org/officeDocument/2006/relationships/image" Target="../media/image6.png"/><Relationship Id="rId4" Type="http://schemas.openxmlformats.org/officeDocument/2006/relationships/image" Target="../media/image2.jpeg"/><Relationship Id="rId9" Type="http://schemas.openxmlformats.org/officeDocument/2006/relationships/hyperlink" Target="https://jdorganizer.blogspot.com/2012/11/gift-giving-ideas-charitable-donations.html" TargetMode="External"/><Relationship Id="rId1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7BC3E6-1591-46CB-866C-16919734F2B9}"/>
              </a:ext>
            </a:extLst>
          </p:cNvPr>
          <p:cNvSpPr txBox="1"/>
          <p:nvPr/>
        </p:nvSpPr>
        <p:spPr>
          <a:xfrm>
            <a:off x="7434840" y="5570668"/>
            <a:ext cx="3663825" cy="430887"/>
          </a:xfrm>
          <a:prstGeom prst="rect">
            <a:avLst/>
          </a:prstGeom>
          <a:solidFill>
            <a:schemeClr val="accent4">
              <a:lumMod val="60000"/>
              <a:lumOff val="40000"/>
            </a:schemeClr>
          </a:solidFill>
          <a:ln>
            <a:solidFill>
              <a:schemeClr val="accent1"/>
            </a:solidFill>
          </a:ln>
        </p:spPr>
        <p:txBody>
          <a:bodyPr wrap="square" rtlCol="0">
            <a:spAutoFit/>
          </a:bodyPr>
          <a:lstStyle/>
          <a:p>
            <a:r>
              <a:rPr lang="en-GB" sz="1100" cap="all" dirty="0"/>
              <a:t>                 EVERY LAST CHILDHAS THE RIGHT TO SURVIVE,</a:t>
            </a:r>
          </a:p>
          <a:p>
            <a:r>
              <a:rPr lang="en-GB" sz="1100" cap="all" dirty="0"/>
              <a:t>                      LEARN  AND BE PROTECTED  (SCF 2019) </a:t>
            </a:r>
            <a:endParaRPr lang="en-GB" sz="1100" dirty="0"/>
          </a:p>
        </p:txBody>
      </p:sp>
      <p:sp>
        <p:nvSpPr>
          <p:cNvPr id="5" name="TextBox 4">
            <a:extLst>
              <a:ext uri="{FF2B5EF4-FFF2-40B4-BE49-F238E27FC236}">
                <a16:creationId xmlns:a16="http://schemas.microsoft.com/office/drawing/2014/main" id="{19711500-4780-4723-893C-844222545B93}"/>
              </a:ext>
            </a:extLst>
          </p:cNvPr>
          <p:cNvSpPr txBox="1"/>
          <p:nvPr/>
        </p:nvSpPr>
        <p:spPr>
          <a:xfrm>
            <a:off x="211951" y="122183"/>
            <a:ext cx="3246768" cy="1938992"/>
          </a:xfrm>
          <a:prstGeom prst="rect">
            <a:avLst/>
          </a:prstGeom>
          <a:noFill/>
          <a:ln>
            <a:solidFill>
              <a:schemeClr val="accent1"/>
            </a:solidFill>
          </a:ln>
        </p:spPr>
        <p:txBody>
          <a:bodyPr wrap="square" rtlCol="0">
            <a:spAutoFit/>
          </a:bodyPr>
          <a:lstStyle/>
          <a:p>
            <a:r>
              <a:rPr lang="en-GB" sz="1000" dirty="0"/>
              <a:t>The Save the Children Fund was founded  in 1919 by </a:t>
            </a:r>
            <a:r>
              <a:rPr lang="en-GB" sz="1000" dirty="0" err="1"/>
              <a:t>Eglantyne</a:t>
            </a:r>
            <a:r>
              <a:rPr lang="en-GB" sz="1000" dirty="0"/>
              <a:t> </a:t>
            </a:r>
            <a:r>
              <a:rPr lang="en-GB" sz="1000" dirty="0" err="1"/>
              <a:t>Jebb</a:t>
            </a:r>
            <a:r>
              <a:rPr lang="en-GB" sz="1000" dirty="0"/>
              <a:t> who with her sister Dorothy set up a children’s relief organisation the Save the Children’s Fund to help thousands of children in defeated countries. A public appeal saw money come pouring in to help. </a:t>
            </a:r>
            <a:r>
              <a:rPr lang="en-GB" sz="1000" dirty="0" err="1"/>
              <a:t>Eglantyne</a:t>
            </a:r>
            <a:r>
              <a:rPr lang="en-GB" sz="1000" dirty="0"/>
              <a:t> continued working passionately for the fund in many countries, clothing and feeding children until her early death at only 52. They formed an alliance with other similar  organizations to become the Save the children international union. Their purpose was to coordinate and combine the work of other organisations across the world whenever a major disaster occurs. (Owen &amp; Owen 2011).</a:t>
            </a:r>
          </a:p>
        </p:txBody>
      </p:sp>
      <p:pic>
        <p:nvPicPr>
          <p:cNvPr id="10" name="Picture 9">
            <a:extLst>
              <a:ext uri="{FF2B5EF4-FFF2-40B4-BE49-F238E27FC236}">
                <a16:creationId xmlns:a16="http://schemas.microsoft.com/office/drawing/2014/main" id="{FD70FA43-47F4-4CA4-8E9C-FD2247A3BB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01001" y="67180"/>
            <a:ext cx="2652406" cy="1023957"/>
          </a:xfrm>
          <a:prstGeom prst="rect">
            <a:avLst/>
          </a:prstGeom>
        </p:spPr>
      </p:pic>
      <p:sp>
        <p:nvSpPr>
          <p:cNvPr id="15" name="TextBox 14">
            <a:extLst>
              <a:ext uri="{FF2B5EF4-FFF2-40B4-BE49-F238E27FC236}">
                <a16:creationId xmlns:a16="http://schemas.microsoft.com/office/drawing/2014/main" id="{B288BD72-7072-48D6-B185-3724019E3E11}"/>
              </a:ext>
            </a:extLst>
          </p:cNvPr>
          <p:cNvSpPr txBox="1"/>
          <p:nvPr/>
        </p:nvSpPr>
        <p:spPr>
          <a:xfrm>
            <a:off x="7094255" y="3967981"/>
            <a:ext cx="4550899" cy="1446550"/>
          </a:xfrm>
          <a:prstGeom prst="rect">
            <a:avLst/>
          </a:prstGeom>
          <a:noFill/>
          <a:ln>
            <a:solidFill>
              <a:schemeClr val="accent1">
                <a:shade val="50000"/>
              </a:schemeClr>
            </a:solidFill>
          </a:ln>
        </p:spPr>
        <p:txBody>
          <a:bodyPr wrap="square" rtlCol="0">
            <a:spAutoFit/>
          </a:bodyPr>
          <a:lstStyle/>
          <a:p>
            <a:r>
              <a:rPr lang="en-GB" sz="1100" u="sng" dirty="0"/>
              <a:t>Advocacy</a:t>
            </a:r>
            <a:r>
              <a:rPr lang="en-GB" sz="1100" dirty="0"/>
              <a:t> : Save the Children is a the most prominent voice for the rights of the child, it advocates and campaigns globally to establish and uphold these rights, making sure they have a voice on the world stage. </a:t>
            </a:r>
          </a:p>
          <a:p>
            <a:r>
              <a:rPr lang="en-GB" sz="1100" dirty="0"/>
              <a:t>They challenge and influence governments and powerful institutions to alter their policy and practice. Advocacy Includes research, the analysis of policy, communication and public campaigning. The aim is to bring about changes in policy which will drive the establishing and fulfilling of an empowering environment to bring about long lasting  change. SCF,2019)</a:t>
            </a:r>
          </a:p>
        </p:txBody>
      </p:sp>
      <p:sp>
        <p:nvSpPr>
          <p:cNvPr id="3" name="TextBox 2">
            <a:extLst>
              <a:ext uri="{FF2B5EF4-FFF2-40B4-BE49-F238E27FC236}">
                <a16:creationId xmlns:a16="http://schemas.microsoft.com/office/drawing/2014/main" id="{B778F936-1D89-42F2-BB07-E81B4136DE22}"/>
              </a:ext>
            </a:extLst>
          </p:cNvPr>
          <p:cNvSpPr txBox="1"/>
          <p:nvPr/>
        </p:nvSpPr>
        <p:spPr>
          <a:xfrm rot="5400000">
            <a:off x="7689228" y="2471065"/>
            <a:ext cx="1319827" cy="369332"/>
          </a:xfrm>
          <a:prstGeom prst="rect">
            <a:avLst/>
          </a:prstGeom>
          <a:noFill/>
          <a:ln w="19050">
            <a:solidFill>
              <a:schemeClr val="accent1">
                <a:lumMod val="75000"/>
              </a:schemeClr>
            </a:solidFill>
          </a:ln>
        </p:spPr>
        <p:txBody>
          <a:bodyPr wrap="square" rtlCol="0">
            <a:spAutoFit/>
          </a:bodyPr>
          <a:lstStyle/>
          <a:p>
            <a:endParaRPr lang="en-GB" dirty="0"/>
          </a:p>
        </p:txBody>
      </p:sp>
      <p:sp>
        <p:nvSpPr>
          <p:cNvPr id="9" name="TextBox 8">
            <a:extLst>
              <a:ext uri="{FF2B5EF4-FFF2-40B4-BE49-F238E27FC236}">
                <a16:creationId xmlns:a16="http://schemas.microsoft.com/office/drawing/2014/main" id="{BBEC3311-0B45-4992-B9CD-B77B05A5CAA2}"/>
              </a:ext>
            </a:extLst>
          </p:cNvPr>
          <p:cNvSpPr txBox="1"/>
          <p:nvPr/>
        </p:nvSpPr>
        <p:spPr>
          <a:xfrm>
            <a:off x="5224138" y="3154444"/>
            <a:ext cx="1630175" cy="1785104"/>
          </a:xfrm>
          <a:prstGeom prst="rect">
            <a:avLst/>
          </a:prstGeom>
          <a:noFill/>
          <a:ln>
            <a:solidFill>
              <a:schemeClr val="accent1"/>
            </a:solidFill>
          </a:ln>
        </p:spPr>
        <p:txBody>
          <a:bodyPr wrap="square" rtlCol="0">
            <a:spAutoFit/>
          </a:bodyPr>
          <a:lstStyle/>
          <a:p>
            <a:r>
              <a:rPr lang="en-GB" sz="1000" dirty="0"/>
              <a:t>1923  The Rights of the Child</a:t>
            </a:r>
          </a:p>
          <a:p>
            <a:r>
              <a:rPr lang="en-GB" sz="1000" dirty="0"/>
              <a:t>1924 Adopted by League of Nations.</a:t>
            </a:r>
          </a:p>
          <a:p>
            <a:r>
              <a:rPr lang="en-GB" sz="1000" dirty="0"/>
              <a:t>1959 United Nations Declaration on children’s rights</a:t>
            </a:r>
          </a:p>
          <a:p>
            <a:r>
              <a:rPr lang="en-GB" sz="1000" dirty="0"/>
              <a:t>1992 The United Nations convention on the rights of the child (Owen &amp; Owen 2011).</a:t>
            </a:r>
          </a:p>
        </p:txBody>
      </p:sp>
      <p:sp>
        <p:nvSpPr>
          <p:cNvPr id="20" name="Rectangle: Rounded Corners 19">
            <a:extLst>
              <a:ext uri="{FF2B5EF4-FFF2-40B4-BE49-F238E27FC236}">
                <a16:creationId xmlns:a16="http://schemas.microsoft.com/office/drawing/2014/main" id="{68632C5F-7281-43F4-A22A-224B9A3D9874}"/>
              </a:ext>
            </a:extLst>
          </p:cNvPr>
          <p:cNvSpPr/>
          <p:nvPr/>
        </p:nvSpPr>
        <p:spPr>
          <a:xfrm>
            <a:off x="6833933" y="233711"/>
            <a:ext cx="2032528" cy="1194065"/>
          </a:xfrm>
          <a:prstGeom prst="roundRect">
            <a:avLst>
              <a:gd name="adj" fmla="val 0"/>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solidFill>
                <a:schemeClr val="tx1"/>
              </a:solidFill>
            </a:endParaRPr>
          </a:p>
        </p:txBody>
      </p:sp>
      <p:sp>
        <p:nvSpPr>
          <p:cNvPr id="26" name="Rectangle: Rounded Corners 25">
            <a:extLst>
              <a:ext uri="{FF2B5EF4-FFF2-40B4-BE49-F238E27FC236}">
                <a16:creationId xmlns:a16="http://schemas.microsoft.com/office/drawing/2014/main" id="{7CA91C26-E15C-4BC2-A875-3C08F6528F83}"/>
              </a:ext>
            </a:extLst>
          </p:cNvPr>
          <p:cNvSpPr/>
          <p:nvPr/>
        </p:nvSpPr>
        <p:spPr>
          <a:xfrm>
            <a:off x="9970018" y="1417023"/>
            <a:ext cx="2100923" cy="2411558"/>
          </a:xfrm>
          <a:prstGeom prst="roundRect">
            <a:avLst/>
          </a:prstGeom>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dirty="0"/>
              <a:t>‘Refugee children experience things that even adults should not experience. We have to give them back their childhood.’  Carolyn Miles :  President &amp; CEO                                                      Save  the Children fund.</a:t>
            </a:r>
          </a:p>
          <a:p>
            <a:r>
              <a:rPr lang="en-GB" sz="1000" dirty="0"/>
              <a:t>SCF humanitarian teams work with children from  Syria, South Sudan, Burundi , in Uganda, Tanzania Lebanon and many more countries.to support refugee children on the move, in camps  or in host communities. (SCF 2019)</a:t>
            </a:r>
            <a:endParaRPr lang="en-GB" sz="800" dirty="0"/>
          </a:p>
          <a:p>
            <a:endParaRPr lang="en-GB" sz="800" dirty="0"/>
          </a:p>
        </p:txBody>
      </p:sp>
      <p:sp>
        <p:nvSpPr>
          <p:cNvPr id="29" name="Rectangle: Rounded Corners 28">
            <a:extLst>
              <a:ext uri="{FF2B5EF4-FFF2-40B4-BE49-F238E27FC236}">
                <a16:creationId xmlns:a16="http://schemas.microsoft.com/office/drawing/2014/main" id="{F1FE7B29-0F85-4578-96A7-1ED09419A66F}"/>
              </a:ext>
            </a:extLst>
          </p:cNvPr>
          <p:cNvSpPr/>
          <p:nvPr/>
        </p:nvSpPr>
        <p:spPr>
          <a:xfrm>
            <a:off x="3636197" y="184087"/>
            <a:ext cx="3045192" cy="22032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bg1"/>
                </a:solidFill>
              </a:rPr>
              <a:t>      SCF Hunger and Livelihoods Programme</a:t>
            </a:r>
          </a:p>
          <a:p>
            <a:r>
              <a:rPr lang="en-GB" sz="1000" dirty="0">
                <a:solidFill>
                  <a:schemeClr val="tx1"/>
                </a:solidFill>
              </a:rPr>
              <a:t>Emergency Food Security and Livelihoods Team. 2018: reached 685,984 people including 481,853 children. :</a:t>
            </a:r>
          </a:p>
          <a:p>
            <a:pPr marL="171450" indent="-171450">
              <a:buFont typeface="Arial" panose="020B0604020202020204" pitchFamily="34" charset="0"/>
              <a:buChar char="•"/>
            </a:pPr>
            <a:r>
              <a:rPr lang="en-GB" sz="1000" dirty="0">
                <a:solidFill>
                  <a:schemeClr val="tx1"/>
                </a:solidFill>
              </a:rPr>
              <a:t>Helps families with basic needs and preserve their livelihoods</a:t>
            </a:r>
          </a:p>
          <a:p>
            <a:pPr marL="171450" indent="-171450">
              <a:buFont typeface="Arial" panose="020B0604020202020204" pitchFamily="34" charset="0"/>
              <a:buChar char="•"/>
            </a:pPr>
            <a:r>
              <a:rPr lang="en-GB" sz="1000" dirty="0">
                <a:solidFill>
                  <a:schemeClr val="tx1"/>
                </a:solidFill>
              </a:rPr>
              <a:t>Cash and voucher programmes give families choice and the dignity to choose and buy their  own needs., and  support the local markets.</a:t>
            </a:r>
          </a:p>
          <a:p>
            <a:pPr marL="171450" indent="-171450">
              <a:buFont typeface="Arial" panose="020B0604020202020204" pitchFamily="34" charset="0"/>
              <a:buChar char="•"/>
            </a:pPr>
            <a:r>
              <a:rPr lang="en-GB" sz="1000" dirty="0">
                <a:solidFill>
                  <a:schemeClr val="tx1"/>
                </a:solidFill>
              </a:rPr>
              <a:t>Prevents the  selling  of assets to meet immediate needs and protects  future livelihoods. Keeps children in school (SCF, 2019)</a:t>
            </a:r>
          </a:p>
          <a:p>
            <a:endParaRPr lang="en-GB" sz="1000" dirty="0">
              <a:solidFill>
                <a:schemeClr val="tx1"/>
              </a:solidFill>
            </a:endParaRPr>
          </a:p>
          <a:p>
            <a:endParaRPr lang="en-GB" sz="1000" dirty="0">
              <a:solidFill>
                <a:schemeClr val="tx1"/>
              </a:solidFill>
            </a:endParaRPr>
          </a:p>
        </p:txBody>
      </p:sp>
      <p:sp>
        <p:nvSpPr>
          <p:cNvPr id="31" name="Rectangle: Rounded Corners 30">
            <a:extLst>
              <a:ext uri="{FF2B5EF4-FFF2-40B4-BE49-F238E27FC236}">
                <a16:creationId xmlns:a16="http://schemas.microsoft.com/office/drawing/2014/main" id="{FB84202C-9930-41C3-BB94-579300B3F308}"/>
              </a:ext>
            </a:extLst>
          </p:cNvPr>
          <p:cNvSpPr/>
          <p:nvPr/>
        </p:nvSpPr>
        <p:spPr>
          <a:xfrm>
            <a:off x="6902636" y="1527827"/>
            <a:ext cx="2959543" cy="2324737"/>
          </a:xfrm>
          <a:prstGeom prst="roundRect">
            <a:avLst>
              <a:gd name="adj"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dirty="0">
                <a:solidFill>
                  <a:schemeClr val="tx1"/>
                </a:solidFill>
              </a:rPr>
              <a:t>                  </a:t>
            </a:r>
            <a:r>
              <a:rPr lang="en-GB" sz="1050" u="sng" dirty="0">
                <a:solidFill>
                  <a:schemeClr val="tx1"/>
                </a:solidFill>
              </a:rPr>
              <a:t>Health and Nutrition : </a:t>
            </a:r>
          </a:p>
          <a:p>
            <a:r>
              <a:rPr lang="en-GB" sz="1000" dirty="0">
                <a:solidFill>
                  <a:schemeClr val="tx1"/>
                </a:solidFill>
              </a:rPr>
              <a:t>Globally close to 6 million die before the age of five, many die from preventable or treatable disease as they have no access to health services.</a:t>
            </a:r>
          </a:p>
          <a:p>
            <a:r>
              <a:rPr lang="en-GB" sz="1000" dirty="0">
                <a:solidFill>
                  <a:schemeClr val="tx1"/>
                </a:solidFill>
              </a:rPr>
              <a:t>Poor nutrition is a further contributory factor as more than 150 million children are malnourished</a:t>
            </a:r>
          </a:p>
          <a:p>
            <a:r>
              <a:rPr lang="en-GB" sz="1000" dirty="0">
                <a:solidFill>
                  <a:schemeClr val="tx1"/>
                </a:solidFill>
              </a:rPr>
              <a:t>SCF leads the way in maternal and infant health.</a:t>
            </a:r>
          </a:p>
          <a:p>
            <a:r>
              <a:rPr lang="en-GB" sz="1000" dirty="0">
                <a:solidFill>
                  <a:schemeClr val="tx1"/>
                </a:solidFill>
              </a:rPr>
              <a:t>Even with only a limited amount of life saving changes millions of lives can  be saved.</a:t>
            </a:r>
          </a:p>
          <a:p>
            <a:r>
              <a:rPr lang="en-GB" sz="1000" dirty="0">
                <a:solidFill>
                  <a:schemeClr val="tx1"/>
                </a:solidFill>
              </a:rPr>
              <a:t>6.5 million medical interventions were delivered to children under five in 37 countries</a:t>
            </a:r>
          </a:p>
          <a:p>
            <a:r>
              <a:rPr lang="en-GB" sz="1000" dirty="0">
                <a:solidFill>
                  <a:schemeClr val="tx1"/>
                </a:solidFill>
              </a:rPr>
              <a:t>282,00 children have directly accessed their clinical services in emergency settings such as disaster or  war(SCF, 2019).</a:t>
            </a:r>
          </a:p>
          <a:p>
            <a:r>
              <a:rPr lang="en-GB" sz="1000" dirty="0">
                <a:solidFill>
                  <a:schemeClr val="tx1"/>
                </a:solidFill>
              </a:rPr>
              <a:t> </a:t>
            </a:r>
          </a:p>
        </p:txBody>
      </p:sp>
      <p:pic>
        <p:nvPicPr>
          <p:cNvPr id="1030" name="Picture 6" descr="A group of seven young children are gathered in a space littered with branches, blankets and trash. When their homes were destroyed in the 2018 Indonesia earthquake and tsunami, theylived in a temporary shelter and survived on supplies provided by Save the Children and other aid organizations. Photo credit: Ardiles Rante / Save the Children, Oct 2018.">
            <a:extLst>
              <a:ext uri="{FF2B5EF4-FFF2-40B4-BE49-F238E27FC236}">
                <a16:creationId xmlns:a16="http://schemas.microsoft.com/office/drawing/2014/main" id="{3D6F7247-1CBB-4319-B90E-8886F93C9D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3933" y="130398"/>
            <a:ext cx="2316742" cy="1297378"/>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This bar graph indicates the number of research topics in 2017, sorted by country/region. The first bar indicates that there will be 26 studies in Africa, the second indicates there will be 20 in Asia, the third indicates there will be 6 in the Middle East, and the last bar shows 4 studies done in the Americas. Image credit: Save the Children, 2017. ">
            <a:extLst>
              <a:ext uri="{FF2B5EF4-FFF2-40B4-BE49-F238E27FC236}">
                <a16:creationId xmlns:a16="http://schemas.microsoft.com/office/drawing/2014/main" id="{AE3D4ACA-D74C-4472-9108-C6B591B297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4066" y="5399192"/>
            <a:ext cx="1669409" cy="932807"/>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Rounded Corners 31">
            <a:extLst>
              <a:ext uri="{FF2B5EF4-FFF2-40B4-BE49-F238E27FC236}">
                <a16:creationId xmlns:a16="http://schemas.microsoft.com/office/drawing/2014/main" id="{C71920CD-9DE4-42F9-92BE-454B99CD63FD}"/>
              </a:ext>
            </a:extLst>
          </p:cNvPr>
          <p:cNvSpPr/>
          <p:nvPr/>
        </p:nvSpPr>
        <p:spPr>
          <a:xfrm>
            <a:off x="108180" y="2190605"/>
            <a:ext cx="2761182" cy="31571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         </a:t>
            </a:r>
            <a:r>
              <a:rPr lang="en-GB" sz="1200" dirty="0"/>
              <a:t>Global Education</a:t>
            </a:r>
          </a:p>
          <a:p>
            <a:r>
              <a:rPr lang="en-GB" sz="1000" dirty="0">
                <a:solidFill>
                  <a:schemeClr val="tx1"/>
                </a:solidFill>
              </a:rPr>
              <a:t>All children deserve the chance to be educated and learn the essential skills to succeed in life. Their evidence-based programs are implemented by the SCF teams as the different educational projects develop and grow.</a:t>
            </a:r>
          </a:p>
          <a:p>
            <a:pPr marL="171450" indent="-171450">
              <a:buFont typeface="Arial" panose="020B0604020202020204" pitchFamily="34" charset="0"/>
              <a:buChar char="•"/>
            </a:pPr>
            <a:r>
              <a:rPr lang="en-GB" sz="1000" dirty="0">
                <a:solidFill>
                  <a:schemeClr val="tx1"/>
                </a:solidFill>
              </a:rPr>
              <a:t> In Bhutan SCF  is training teachers in 200 preschools to introduce play based learning</a:t>
            </a:r>
          </a:p>
          <a:p>
            <a:pPr marL="171450" indent="-171450">
              <a:buFont typeface="Arial" panose="020B0604020202020204" pitchFamily="34" charset="0"/>
              <a:buChar char="•"/>
            </a:pPr>
            <a:r>
              <a:rPr lang="en-GB" sz="1000" dirty="0">
                <a:solidFill>
                  <a:schemeClr val="tx1"/>
                </a:solidFill>
              </a:rPr>
              <a:t>Literacy Boost measures reading skills , trains teachers, involves communities</a:t>
            </a:r>
          </a:p>
          <a:p>
            <a:pPr marL="171450" indent="-171450">
              <a:buFont typeface="Arial" panose="020B0604020202020204" pitchFamily="34" charset="0"/>
              <a:buChar char="•"/>
            </a:pPr>
            <a:r>
              <a:rPr lang="en-GB" sz="1000" dirty="0">
                <a:solidFill>
                  <a:schemeClr val="tx1"/>
                </a:solidFill>
              </a:rPr>
              <a:t>Numeracy Boost teaches Basic maths skills  essential to help children reach their potential</a:t>
            </a:r>
          </a:p>
          <a:p>
            <a:pPr marL="171450" indent="-171450">
              <a:buFont typeface="Arial" panose="020B0604020202020204" pitchFamily="34" charset="0"/>
              <a:buChar char="•"/>
            </a:pPr>
            <a:r>
              <a:rPr lang="en-GB" sz="1000" dirty="0">
                <a:solidFill>
                  <a:schemeClr val="tx1"/>
                </a:solidFill>
              </a:rPr>
              <a:t>Every Last Child :  Seeks to Educate every last girl that they may grow up  educated safe and healthy . Empowering and  giving her the freedom to choose her own futures. SCF, 2019).</a:t>
            </a:r>
          </a:p>
          <a:p>
            <a:pPr marL="171450" indent="-171450">
              <a:buFont typeface="Arial" panose="020B0604020202020204" pitchFamily="34" charset="0"/>
              <a:buChar char="•"/>
            </a:pPr>
            <a:endParaRPr lang="en-GB" sz="1000" dirty="0">
              <a:solidFill>
                <a:schemeClr val="tx1"/>
              </a:solidFill>
            </a:endParaRPr>
          </a:p>
        </p:txBody>
      </p:sp>
      <p:pic>
        <p:nvPicPr>
          <p:cNvPr id="45" name="Picture 44" descr="A close up of a logo&#10;&#10;Description automatically generated">
            <a:extLst>
              <a:ext uri="{FF2B5EF4-FFF2-40B4-BE49-F238E27FC236}">
                <a16:creationId xmlns:a16="http://schemas.microsoft.com/office/drawing/2014/main" id="{6EFA4428-D415-4840-A520-04F7EE2B69D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414217" y="2382025"/>
            <a:ext cx="2857500" cy="609600"/>
          </a:xfrm>
          <a:prstGeom prst="rect">
            <a:avLst/>
          </a:prstGeom>
        </p:spPr>
      </p:pic>
      <p:pic>
        <p:nvPicPr>
          <p:cNvPr id="59" name="Picture 58" descr="A group of people playing football on a field&#10;&#10;Description automatically generated">
            <a:extLst>
              <a:ext uri="{FF2B5EF4-FFF2-40B4-BE49-F238E27FC236}">
                <a16:creationId xmlns:a16="http://schemas.microsoft.com/office/drawing/2014/main" id="{3EC553EE-0408-46B8-8830-B49664A2238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915170" y="3063020"/>
            <a:ext cx="2069026" cy="1531123"/>
          </a:xfrm>
          <a:prstGeom prst="rect">
            <a:avLst/>
          </a:prstGeom>
        </p:spPr>
      </p:pic>
      <p:sp>
        <p:nvSpPr>
          <p:cNvPr id="61" name="Rectangle 60">
            <a:extLst>
              <a:ext uri="{FF2B5EF4-FFF2-40B4-BE49-F238E27FC236}">
                <a16:creationId xmlns:a16="http://schemas.microsoft.com/office/drawing/2014/main" id="{9CF18102-C89E-4B39-848F-1826CBFA03A2}"/>
              </a:ext>
            </a:extLst>
          </p:cNvPr>
          <p:cNvSpPr/>
          <p:nvPr/>
        </p:nvSpPr>
        <p:spPr>
          <a:xfrm>
            <a:off x="2952888" y="4665667"/>
            <a:ext cx="2156695" cy="1618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solidFill>
                  <a:schemeClr val="tx1"/>
                </a:solidFill>
              </a:rPr>
              <a:t> </a:t>
            </a:r>
            <a:r>
              <a:rPr lang="en-GB" sz="1100" dirty="0">
                <a:solidFill>
                  <a:schemeClr val="bg1"/>
                </a:solidFill>
              </a:rPr>
              <a:t>Emergency Relief and Aid.</a:t>
            </a:r>
          </a:p>
          <a:p>
            <a:endParaRPr lang="en-GB" sz="1100" dirty="0">
              <a:solidFill>
                <a:schemeClr val="bg1"/>
              </a:solidFill>
            </a:endParaRPr>
          </a:p>
          <a:p>
            <a:pPr marL="171450" indent="-171450">
              <a:buFont typeface="Arial" panose="020B0604020202020204" pitchFamily="34" charset="0"/>
              <a:buChar char="•"/>
            </a:pPr>
            <a:r>
              <a:rPr lang="en-GB" sz="1000" dirty="0">
                <a:solidFill>
                  <a:schemeClr val="tx1"/>
                </a:solidFill>
              </a:rPr>
              <a:t>Yemen crisis, 13 million face starvation.</a:t>
            </a:r>
          </a:p>
          <a:p>
            <a:pPr marL="171450" indent="-171450">
              <a:buFont typeface="Arial" panose="020B0604020202020204" pitchFamily="34" charset="0"/>
              <a:buChar char="•"/>
            </a:pPr>
            <a:r>
              <a:rPr lang="en-GB" sz="1000" dirty="0">
                <a:solidFill>
                  <a:schemeClr val="tx1"/>
                </a:solidFill>
              </a:rPr>
              <a:t>Cyclone </a:t>
            </a:r>
            <a:r>
              <a:rPr lang="en-GB" sz="1000" dirty="0" err="1">
                <a:solidFill>
                  <a:schemeClr val="tx1"/>
                </a:solidFill>
              </a:rPr>
              <a:t>Idai</a:t>
            </a:r>
            <a:r>
              <a:rPr lang="en-GB" sz="1000" dirty="0">
                <a:solidFill>
                  <a:schemeClr val="tx1"/>
                </a:solidFill>
              </a:rPr>
              <a:t> and Kenneth in Mozambique.</a:t>
            </a:r>
          </a:p>
          <a:p>
            <a:pPr marL="171450" indent="-171450">
              <a:buFont typeface="Arial" panose="020B0604020202020204" pitchFamily="34" charset="0"/>
              <a:buChar char="•"/>
            </a:pPr>
            <a:r>
              <a:rPr lang="en-GB" sz="1000" dirty="0">
                <a:solidFill>
                  <a:schemeClr val="tx1"/>
                </a:solidFill>
              </a:rPr>
              <a:t>Economic crisis and conflict in Venezuela .</a:t>
            </a:r>
          </a:p>
          <a:p>
            <a:pPr marL="171450" indent="-171450">
              <a:buFont typeface="Arial" panose="020B0604020202020204" pitchFamily="34" charset="0"/>
              <a:buChar char="•"/>
            </a:pPr>
            <a:r>
              <a:rPr lang="en-GB" sz="1000" dirty="0">
                <a:solidFill>
                  <a:schemeClr val="tx1"/>
                </a:solidFill>
              </a:rPr>
              <a:t>US Border crisis.  (SCF, 2019).</a:t>
            </a:r>
          </a:p>
        </p:txBody>
      </p:sp>
      <p:pic>
        <p:nvPicPr>
          <p:cNvPr id="70" name="Picture 12" descr="https://www.savethechildren.org/content/dam/usa/images/graphics/2017-pie-chart-black.png/_jcr_content/renditions/cq5dam.thumbnail.768.768.png">
            <a:extLst>
              <a:ext uri="{FF2B5EF4-FFF2-40B4-BE49-F238E27FC236}">
                <a16:creationId xmlns:a16="http://schemas.microsoft.com/office/drawing/2014/main" id="{82E52E99-12A3-4B23-84A6-FFF61DE0009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54034" y="5330173"/>
            <a:ext cx="2816949" cy="894346"/>
          </a:xfrm>
          <a:prstGeom prst="rect">
            <a:avLst/>
          </a:prstGeom>
          <a:noFill/>
          <a:extLst>
            <a:ext uri="{909E8E84-426E-40DD-AFC4-6F175D3DCCD1}">
              <a14:hiddenFill xmlns:a14="http://schemas.microsoft.com/office/drawing/2010/main">
                <a:solidFill>
                  <a:srgbClr val="FFFFFF"/>
                </a:solidFill>
              </a14:hiddenFill>
            </a:ext>
          </a:extLst>
        </p:spPr>
      </p:pic>
      <p:sp>
        <p:nvSpPr>
          <p:cNvPr id="64" name="Rectangle 63">
            <a:extLst>
              <a:ext uri="{FF2B5EF4-FFF2-40B4-BE49-F238E27FC236}">
                <a16:creationId xmlns:a16="http://schemas.microsoft.com/office/drawing/2014/main" id="{5D4716F3-0271-461F-8807-59CF7B6EA778}"/>
              </a:ext>
            </a:extLst>
          </p:cNvPr>
          <p:cNvSpPr/>
          <p:nvPr/>
        </p:nvSpPr>
        <p:spPr>
          <a:xfrm>
            <a:off x="3028916" y="3105835"/>
            <a:ext cx="6115084" cy="215444"/>
          </a:xfrm>
          <a:prstGeom prst="rect">
            <a:avLst/>
          </a:prstGeom>
        </p:spPr>
        <p:txBody>
          <a:bodyPr wrap="square">
            <a:spAutoFit/>
          </a:bodyPr>
          <a:lstStyle/>
          <a:p>
            <a:endParaRPr lang="en-GB" sz="800" dirty="0"/>
          </a:p>
        </p:txBody>
      </p:sp>
      <p:sp>
        <p:nvSpPr>
          <p:cNvPr id="76" name="Rectangle 25">
            <a:extLst>
              <a:ext uri="{FF2B5EF4-FFF2-40B4-BE49-F238E27FC236}">
                <a16:creationId xmlns:a16="http://schemas.microsoft.com/office/drawing/2014/main" id="{E4272BD5-3C8E-43F3-9356-6CE23120D974}"/>
              </a:ext>
            </a:extLst>
          </p:cNvPr>
          <p:cNvSpPr>
            <a:spLocks noChangeArrowheads="1"/>
          </p:cNvSpPr>
          <p:nvPr/>
        </p:nvSpPr>
        <p:spPr bwMode="auto">
          <a:xfrm>
            <a:off x="-9542" y="6201195"/>
            <a:ext cx="12397946"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Owen, R.J., &amp; Owen, J. (2011). </a:t>
            </a:r>
            <a:r>
              <a:rPr kumimoji="0" lang="en-GB" altLang="en-US" sz="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Save the Children Fund. </a:t>
            </a: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Exeter, UK: Religious and Moral Education Press</a:t>
            </a:r>
            <a:r>
              <a:rPr lang="en-GB" altLang="en-US" sz="1000" dirty="0">
                <a:latin typeface="Calibri" panose="020F0502020204030204" pitchFamily="34" charset="0"/>
                <a:ea typeface="Calibri" panose="020F0502020204030204" pitchFamily="34" charset="0"/>
                <a:cs typeface="Times New Roman" panose="02020603050405020304" pitchFamily="18" charset="0"/>
              </a:rPr>
              <a:t>. </a:t>
            </a:r>
            <a:r>
              <a:rPr lang="en-GB" altLang="en-US" sz="800" dirty="0">
                <a:latin typeface="Times New Roman" panose="02020603050405020304" pitchFamily="18" charset="0"/>
                <a:ea typeface="Calibri" panose="020F0502020204030204" pitchFamily="34" charset="0"/>
                <a:cs typeface="Times New Roman" panose="02020603050405020304" pitchFamily="18" charset="0"/>
              </a:rPr>
              <a:t>Save the Children (2018). Advocacy. Retrieved from </a:t>
            </a:r>
            <a:r>
              <a:rPr lang="en-GB" altLang="en-US" sz="800" dirty="0">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https://www.savethechildren.net/advocacy</a:t>
            </a:r>
            <a:r>
              <a:rPr lang="en-GB" alt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altLang="en-US" sz="800" dirty="0">
                <a:latin typeface="Calibri" panose="020F0502020204030204" pitchFamily="34" charset="0"/>
                <a:ea typeface="Calibri" panose="020F0502020204030204" pitchFamily="34" charset="0"/>
                <a:cs typeface="Times New Roman" panose="02020603050405020304" pitchFamily="18" charset="0"/>
              </a:rPr>
              <a:t>Save the Children. (2019). Emergency Resp</a:t>
            </a:r>
            <a:r>
              <a:rPr kumimoji="0" lang="en-GB" altLang="en-US" sz="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onse.</a:t>
            </a: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en-US" sz="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Save the children. (2019).</a:t>
            </a:r>
          </a:p>
          <a:p>
            <a:pPr lvl="0" eaLnBrk="0" fontAlgn="base" hangingPunct="0">
              <a:spcBef>
                <a:spcPct val="0"/>
              </a:spcBef>
              <a:spcAft>
                <a:spcPct val="0"/>
              </a:spcAft>
            </a:pPr>
            <a:r>
              <a:rPr kumimoji="0" lang="en-GB" altLang="en-US" sz="8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Global education. Retrieved from </a:t>
            </a:r>
            <a:r>
              <a:rPr kumimoji="0" lang="en-GB" altLang="en-US" sz="800" b="0" i="0" u="sng"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https://www.savethechildren.org/us/what-we-do/global-programs/education</a:t>
            </a:r>
            <a:r>
              <a:rPr kumimoji="0" lang="en-GB" altLang="en-US" sz="8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.Save the Children. (2019). Global Health. Retrieved from </a:t>
            </a:r>
            <a:r>
              <a:rPr kumimoji="0" lang="en-GB" altLang="en-US" sz="8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https://www.savethechildren.org/us/about-us/resource-library/</a:t>
            </a: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annual-report/global-health#details2</a:t>
            </a: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eaLnBrk="0" fontAlgn="base" hangingPunct="0">
              <a:spcBef>
                <a:spcPct val="0"/>
              </a:spcBef>
              <a:spcAft>
                <a:spcPct val="0"/>
              </a:spcAft>
            </a:pP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Save the Children. (2019). Hunger and Livelihoods. Retrieved from </a:t>
            </a:r>
            <a:r>
              <a:rPr kumimoji="0" lang="en-GB" altLang="en-US" sz="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 savethechildren.org/us/what-we-do/global-programs/hunger-and-livelihoods.</a:t>
            </a:r>
            <a:r>
              <a:rPr lang="en-GB" sz="800" dirty="0">
                <a:hlinkClick r:id="rId9" tooltip="https://jdorganizer.blogspot.com/2012/11/gift-giving-ideas-charitable-donations.html"/>
              </a:rPr>
              <a:t> This Photo</a:t>
            </a:r>
            <a:r>
              <a:rPr lang="en-GB" sz="800" dirty="0"/>
              <a:t> by Unknown Author is licensed under </a:t>
            </a:r>
            <a:r>
              <a:rPr lang="en-GB" sz="800" dirty="0">
                <a:hlinkClick r:id="rId14" tooltip="https://creativecommons.org/licenses/by-nc-sa/3.0/"/>
              </a:rPr>
              <a:t>CC BY-SA-NC</a:t>
            </a:r>
            <a:r>
              <a:rPr lang="en-GB" sz="800" dirty="0"/>
              <a:t> </a:t>
            </a:r>
            <a:r>
              <a:rPr lang="en-GB" sz="800" dirty="0">
                <a:hlinkClick r:id="rId15" tooltip="https://www.bridgespan.org/insights/library/transformative-scale/network-transformation-can-big-nonprofits-achieve"/>
              </a:rPr>
              <a:t>This Photo</a:t>
            </a:r>
            <a:r>
              <a:rPr lang="en-GB" sz="800" dirty="0"/>
              <a:t> by Unknown Author is licensed under </a:t>
            </a:r>
            <a:r>
              <a:rPr lang="en-GB" sz="800" dirty="0">
                <a:hlinkClick r:id="rId16" tooltip="https://creativecommons.org/licenses/by/3.0/"/>
              </a:rPr>
              <a:t>CC BY</a:t>
            </a:r>
            <a:endParaRPr lang="en-GB" sz="800" dirty="0"/>
          </a:p>
          <a:p>
            <a:pPr eaLnBrk="0" fontAlgn="base" hangingPunct="0">
              <a:spcBef>
                <a:spcPct val="0"/>
              </a:spcBef>
              <a:spcAft>
                <a:spcPct val="0"/>
              </a:spcAft>
            </a:pPr>
            <a:endParaRPr lang="en-GB" sz="800" dirty="0"/>
          </a:p>
          <a:p>
            <a:pPr lvl="0" eaLnBrk="0" fontAlgn="base" hangingPunct="0">
              <a:spcBef>
                <a:spcPct val="0"/>
              </a:spcBef>
              <a:spcAft>
                <a:spcPct val="0"/>
              </a:spcAft>
            </a:pPr>
            <a:endParaRPr kumimoji="0" lang="en-GB" altLang="en-US" sz="800" b="0" i="0" u="sng" strike="noStrike" cap="none" normalizeH="0" baseline="0" dirty="0">
              <a:ln>
                <a:noFill/>
              </a:ln>
              <a:solidFill>
                <a:schemeClr val="tx1"/>
              </a:solidFill>
              <a:effectLst/>
              <a:latin typeface="Arial" panose="020B0604020202020204" pitchFamily="34" charset="0"/>
            </a:endParaRPr>
          </a:p>
        </p:txBody>
      </p:sp>
      <p:sp>
        <p:nvSpPr>
          <p:cNvPr id="85" name="TextBox 84">
            <a:extLst>
              <a:ext uri="{FF2B5EF4-FFF2-40B4-BE49-F238E27FC236}">
                <a16:creationId xmlns:a16="http://schemas.microsoft.com/office/drawing/2014/main" id="{7B8F9470-F940-4656-9C30-2D2858D28A7D}"/>
              </a:ext>
            </a:extLst>
          </p:cNvPr>
          <p:cNvSpPr txBox="1"/>
          <p:nvPr/>
        </p:nvSpPr>
        <p:spPr>
          <a:xfrm>
            <a:off x="1834076" y="7064014"/>
            <a:ext cx="9699713" cy="230832"/>
          </a:xfrm>
          <a:prstGeom prst="rect">
            <a:avLst/>
          </a:prstGeom>
          <a:noFill/>
        </p:spPr>
        <p:txBody>
          <a:bodyPr wrap="square" rtlCol="0">
            <a:spAutoFit/>
          </a:bodyPr>
          <a:lstStyle/>
          <a:p>
            <a:r>
              <a:rPr lang="en-GB" sz="900">
                <a:hlinkClick r:id="rId17" tooltip="https://data2.unhcr.org/redirect/?url=http://data.unhcr.org/syrianrefugees/download.php%3fid=11470"/>
              </a:rPr>
              <a:t>This Photo</a:t>
            </a:r>
            <a:r>
              <a:rPr lang="en-GB" sz="900"/>
              <a:t> by Unknown Author is licensed under </a:t>
            </a:r>
            <a:r>
              <a:rPr lang="en-GB" sz="900">
                <a:hlinkClick r:id="rId16" tooltip="https://creativecommons.org/licenses/by/3.0/"/>
              </a:rPr>
              <a:t>CC BY</a:t>
            </a:r>
            <a:endParaRPr lang="en-GB" sz="900"/>
          </a:p>
        </p:txBody>
      </p:sp>
    </p:spTree>
    <p:extLst>
      <p:ext uri="{BB962C8B-B14F-4D97-AF65-F5344CB8AC3E}">
        <p14:creationId xmlns:p14="http://schemas.microsoft.com/office/powerpoint/2010/main" val="1836972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10090</TotalTime>
  <Words>864</Words>
  <Application>Microsoft Office PowerPoint</Application>
  <PresentationFormat>Widescreen</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Judith Guy</dc:creator>
  <cp:lastModifiedBy>kelvin guy</cp:lastModifiedBy>
  <cp:revision>84</cp:revision>
  <dcterms:created xsi:type="dcterms:W3CDTF">2018-01-13T15:07:11Z</dcterms:created>
  <dcterms:modified xsi:type="dcterms:W3CDTF">2019-04-30T19:04:45Z</dcterms:modified>
</cp:coreProperties>
</file>