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notesMasterIdLst>
    <p:notesMasterId r:id="rId18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notesMaster" Target="notesMasters/notesMaster1.xml"/><Relationship Id="rId19" Type="http://schemas.openxmlformats.org/officeDocument/2006/relationships/presProps" Target="presProps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2163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12163A"/>
          </a:solidFill>
          <a:ln/>
        </p:spPr>
      </p:sp>
      <p:sp>
        <p:nvSpPr>
          <p:cNvPr id="3" name="Shape 1"/>
          <p:cNvSpPr/>
          <p:nvPr/>
        </p:nvSpPr>
        <p:spPr>
          <a:xfrm>
            <a:off x="9692640" y="-1463040"/>
            <a:ext cx="4572000" cy="4572000"/>
          </a:xfrm>
          <a:prstGeom prst="ellipse">
            <a:avLst/>
          </a:prstGeom>
          <a:solidFill>
            <a:srgbClr val="1E2761"/>
          </a:solidFill>
          <a:ln/>
        </p:spPr>
      </p:sp>
      <p:sp>
        <p:nvSpPr>
          <p:cNvPr id="4" name="Shape 2"/>
          <p:cNvSpPr/>
          <p:nvPr/>
        </p:nvSpPr>
        <p:spPr>
          <a:xfrm>
            <a:off x="10607040" y="4754880"/>
            <a:ext cx="2743200" cy="2743200"/>
          </a:xfrm>
          <a:prstGeom prst="ellipse">
            <a:avLst/>
          </a:prstGeom>
          <a:solidFill>
            <a:srgbClr val="1E2761"/>
          </a:solidFill>
          <a:ln/>
        </p:spPr>
      </p:sp>
      <p:sp>
        <p:nvSpPr>
          <p:cNvPr id="5" name="Text 3"/>
          <p:cNvSpPr/>
          <p:nvPr/>
        </p:nvSpPr>
        <p:spPr>
          <a:xfrm>
            <a:off x="822960" y="196596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spc="200" kern="0" dirty="0">
                <a:solidFill>
                  <a:srgbClr val="22D3B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 SECURITY RESEARCH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822960" y="2331720"/>
            <a:ext cx="9875520" cy="1645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Catching Fake AI Voices — Fast</a:t>
            </a:r>
            <a:endParaRPr lang="en-US" sz="4000" dirty="0"/>
          </a:p>
        </p:txBody>
      </p:sp>
      <p:sp>
        <p:nvSpPr>
          <p:cNvPr id="7" name="Text 5"/>
          <p:cNvSpPr/>
          <p:nvPr/>
        </p:nvSpPr>
        <p:spPr>
          <a:xfrm>
            <a:off x="822960" y="3794760"/>
            <a:ext cx="896112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600" dirty="0">
                <a:solidFill>
                  <a:srgbClr val="C6CB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lightweight, real-time approach to detecting AI-cloned voices before they can be used to scam or deceive someone.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822960" y="598932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22D3B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Diya Patel  |  Student ID: 2523935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822960" y="630936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9AA3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 (UWTSD)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5F7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50" kern="0" dirty="0">
                <a:solidFill>
                  <a:srgbClr val="0E9C8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ROADMAP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51560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1216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I'll Cover Today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2163A"/>
          </a:solidFill>
          <a:ln/>
        </p:spPr>
      </p:sp>
      <p:sp>
        <p:nvSpPr>
          <p:cNvPr id="5" name="Shape 3"/>
          <p:cNvSpPr/>
          <p:nvPr/>
        </p:nvSpPr>
        <p:spPr>
          <a:xfrm>
            <a:off x="640080" y="1965960"/>
            <a:ext cx="3246120" cy="1737360"/>
          </a:xfrm>
          <a:prstGeom prst="roundRect">
            <a:avLst>
              <a:gd name="adj" fmla="val 4211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  <a:effectLst>
            <a:outerShdw sx="100000" sy="100000" kx="0" ky="0" algn="bl" rotWithShape="0" blurRad="76200" dist="25400" dir="5400000">
              <a:srgbClr val="1B1F3B">
                <a:alpha val="12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868680" y="2194560"/>
            <a:ext cx="457200" cy="457200"/>
          </a:xfrm>
          <a:prstGeom prst="ellipse">
            <a:avLst/>
          </a:prstGeom>
          <a:solidFill>
            <a:srgbClr val="12163A"/>
          </a:solidFill>
          <a:ln/>
        </p:spPr>
      </p:sp>
      <p:sp>
        <p:nvSpPr>
          <p:cNvPr id="7" name="Text 5"/>
          <p:cNvSpPr/>
          <p:nvPr/>
        </p:nvSpPr>
        <p:spPr>
          <a:xfrm>
            <a:off x="868680" y="219456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868680" y="2788920"/>
            <a:ext cx="2788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Threat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868680" y="3172968"/>
            <a:ext cx="27889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AI clones a voice in seconds</a:t>
            </a:r>
            <a:endParaRPr lang="en-US" sz="1150" dirty="0"/>
          </a:p>
        </p:txBody>
      </p:sp>
      <p:sp>
        <p:nvSpPr>
          <p:cNvPr id="10" name="Shape 8"/>
          <p:cNvSpPr/>
          <p:nvPr/>
        </p:nvSpPr>
        <p:spPr>
          <a:xfrm>
            <a:off x="4206240" y="1965960"/>
            <a:ext cx="3246120" cy="1737360"/>
          </a:xfrm>
          <a:prstGeom prst="roundRect">
            <a:avLst>
              <a:gd name="adj" fmla="val 4211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  <a:effectLst>
            <a:outerShdw sx="100000" sy="100000" kx="0" ky="0" algn="bl" rotWithShape="0" blurRad="76200" dist="25400" dir="5400000">
              <a:srgbClr val="1B1F3B">
                <a:alpha val="12000"/>
              </a:srgbClr>
            </a:outerShdw>
          </a:effectLst>
        </p:spPr>
      </p:sp>
      <p:sp>
        <p:nvSpPr>
          <p:cNvPr id="11" name="Shape 9"/>
          <p:cNvSpPr/>
          <p:nvPr/>
        </p:nvSpPr>
        <p:spPr>
          <a:xfrm>
            <a:off x="4434840" y="2194560"/>
            <a:ext cx="457200" cy="457200"/>
          </a:xfrm>
          <a:prstGeom prst="ellipse">
            <a:avLst/>
          </a:prstGeom>
          <a:solidFill>
            <a:srgbClr val="12163A"/>
          </a:solidFill>
          <a:ln/>
        </p:spPr>
      </p:sp>
      <p:sp>
        <p:nvSpPr>
          <p:cNvPr id="12" name="Text 10"/>
          <p:cNvSpPr/>
          <p:nvPr/>
        </p:nvSpPr>
        <p:spPr>
          <a:xfrm>
            <a:off x="4434840" y="219456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4434840" y="2788920"/>
            <a:ext cx="2788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Problem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4434840" y="3172968"/>
            <a:ext cx="27889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today's detectors are too slow</a:t>
            </a:r>
            <a:endParaRPr lang="en-US" sz="1150" dirty="0"/>
          </a:p>
        </p:txBody>
      </p:sp>
      <p:sp>
        <p:nvSpPr>
          <p:cNvPr id="15" name="Shape 13"/>
          <p:cNvSpPr/>
          <p:nvPr/>
        </p:nvSpPr>
        <p:spPr>
          <a:xfrm>
            <a:off x="7772400" y="1965960"/>
            <a:ext cx="3246120" cy="1737360"/>
          </a:xfrm>
          <a:prstGeom prst="roundRect">
            <a:avLst>
              <a:gd name="adj" fmla="val 4211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  <a:effectLst>
            <a:outerShdw sx="100000" sy="100000" kx="0" ky="0" algn="bl" rotWithShape="0" blurRad="76200" dist="25400" dir="5400000">
              <a:srgbClr val="1B1F3B">
                <a:alpha val="12000"/>
              </a:srgbClr>
            </a:outerShdw>
          </a:effectLst>
        </p:spPr>
      </p:sp>
      <p:sp>
        <p:nvSpPr>
          <p:cNvPr id="16" name="Shape 14"/>
          <p:cNvSpPr/>
          <p:nvPr/>
        </p:nvSpPr>
        <p:spPr>
          <a:xfrm>
            <a:off x="8001000" y="2194560"/>
            <a:ext cx="457200" cy="457200"/>
          </a:xfrm>
          <a:prstGeom prst="ellipse">
            <a:avLst/>
          </a:prstGeom>
          <a:solidFill>
            <a:srgbClr val="12163A"/>
          </a:solidFill>
          <a:ln/>
        </p:spPr>
      </p:sp>
      <p:sp>
        <p:nvSpPr>
          <p:cNvPr id="17" name="Text 15"/>
          <p:cNvSpPr/>
          <p:nvPr/>
        </p:nvSpPr>
        <p:spPr>
          <a:xfrm>
            <a:off x="8001000" y="219456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8001000" y="2788920"/>
            <a:ext cx="2788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Gap</a:t>
            </a:r>
            <a:endParaRPr lang="en-US" sz="1500" dirty="0"/>
          </a:p>
        </p:txBody>
      </p:sp>
      <p:sp>
        <p:nvSpPr>
          <p:cNvPr id="19" name="Text 17"/>
          <p:cNvSpPr/>
          <p:nvPr/>
        </p:nvSpPr>
        <p:spPr>
          <a:xfrm>
            <a:off x="8001000" y="3172968"/>
            <a:ext cx="27889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nobody has solved yet</a:t>
            </a:r>
            <a:endParaRPr lang="en-US" sz="1150" dirty="0"/>
          </a:p>
        </p:txBody>
      </p:sp>
      <p:sp>
        <p:nvSpPr>
          <p:cNvPr id="20" name="Shape 18"/>
          <p:cNvSpPr/>
          <p:nvPr/>
        </p:nvSpPr>
        <p:spPr>
          <a:xfrm>
            <a:off x="640080" y="4023360"/>
            <a:ext cx="3246120" cy="1737360"/>
          </a:xfrm>
          <a:prstGeom prst="roundRect">
            <a:avLst>
              <a:gd name="adj" fmla="val 4211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  <a:effectLst>
            <a:outerShdw sx="100000" sy="100000" kx="0" ky="0" algn="bl" rotWithShape="0" blurRad="76200" dist="25400" dir="5400000">
              <a:srgbClr val="1B1F3B">
                <a:alpha val="12000"/>
              </a:srgbClr>
            </a:outerShdw>
          </a:effectLst>
        </p:spPr>
      </p:sp>
      <p:sp>
        <p:nvSpPr>
          <p:cNvPr id="21" name="Shape 19"/>
          <p:cNvSpPr/>
          <p:nvPr/>
        </p:nvSpPr>
        <p:spPr>
          <a:xfrm>
            <a:off x="868680" y="4251960"/>
            <a:ext cx="457200" cy="457200"/>
          </a:xfrm>
          <a:prstGeom prst="ellipse">
            <a:avLst/>
          </a:prstGeom>
          <a:solidFill>
            <a:srgbClr val="12163A"/>
          </a:solidFill>
          <a:ln/>
        </p:spPr>
      </p:sp>
      <p:sp>
        <p:nvSpPr>
          <p:cNvPr id="22" name="Text 20"/>
          <p:cNvSpPr/>
          <p:nvPr/>
        </p:nvSpPr>
        <p:spPr>
          <a:xfrm>
            <a:off x="868680" y="425196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868680" y="4846320"/>
            <a:ext cx="2788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My Solution</a:t>
            </a:r>
            <a:endParaRPr lang="en-US" sz="1500" dirty="0"/>
          </a:p>
        </p:txBody>
      </p:sp>
      <p:sp>
        <p:nvSpPr>
          <p:cNvPr id="24" name="Text 22"/>
          <p:cNvSpPr/>
          <p:nvPr/>
        </p:nvSpPr>
        <p:spPr>
          <a:xfrm>
            <a:off x="868680" y="5230368"/>
            <a:ext cx="27889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fast, lightweight detector</a:t>
            </a:r>
            <a:endParaRPr lang="en-US" sz="1150" dirty="0"/>
          </a:p>
        </p:txBody>
      </p:sp>
      <p:sp>
        <p:nvSpPr>
          <p:cNvPr id="25" name="Shape 23"/>
          <p:cNvSpPr/>
          <p:nvPr/>
        </p:nvSpPr>
        <p:spPr>
          <a:xfrm>
            <a:off x="4206240" y="4023360"/>
            <a:ext cx="3246120" cy="1737360"/>
          </a:xfrm>
          <a:prstGeom prst="roundRect">
            <a:avLst>
              <a:gd name="adj" fmla="val 4211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  <a:effectLst>
            <a:outerShdw sx="100000" sy="100000" kx="0" ky="0" algn="bl" rotWithShape="0" blurRad="76200" dist="25400" dir="5400000">
              <a:srgbClr val="1B1F3B">
                <a:alpha val="12000"/>
              </a:srgbClr>
            </a:outerShdw>
          </a:effectLst>
        </p:spPr>
      </p:sp>
      <p:sp>
        <p:nvSpPr>
          <p:cNvPr id="26" name="Shape 24"/>
          <p:cNvSpPr/>
          <p:nvPr/>
        </p:nvSpPr>
        <p:spPr>
          <a:xfrm>
            <a:off x="4434840" y="4251960"/>
            <a:ext cx="457200" cy="457200"/>
          </a:xfrm>
          <a:prstGeom prst="ellipse">
            <a:avLst/>
          </a:prstGeom>
          <a:solidFill>
            <a:srgbClr val="12163A"/>
          </a:solidFill>
          <a:ln/>
        </p:spPr>
      </p:sp>
      <p:sp>
        <p:nvSpPr>
          <p:cNvPr id="27" name="Text 25"/>
          <p:cNvSpPr/>
          <p:nvPr/>
        </p:nvSpPr>
        <p:spPr>
          <a:xfrm>
            <a:off x="4434840" y="425196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400" dirty="0"/>
          </a:p>
        </p:txBody>
      </p:sp>
      <p:sp>
        <p:nvSpPr>
          <p:cNvPr id="28" name="Text 26"/>
          <p:cNvSpPr/>
          <p:nvPr/>
        </p:nvSpPr>
        <p:spPr>
          <a:xfrm>
            <a:off x="4434840" y="4846320"/>
            <a:ext cx="2788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Test</a:t>
            </a:r>
            <a:endParaRPr lang="en-US" sz="1500" dirty="0"/>
          </a:p>
        </p:txBody>
      </p:sp>
      <p:sp>
        <p:nvSpPr>
          <p:cNvPr id="29" name="Text 27"/>
          <p:cNvSpPr/>
          <p:nvPr/>
        </p:nvSpPr>
        <p:spPr>
          <a:xfrm>
            <a:off x="4434840" y="5230368"/>
            <a:ext cx="27889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I'll prove it actually works</a:t>
            </a:r>
            <a:endParaRPr lang="en-US" sz="1150" dirty="0"/>
          </a:p>
        </p:txBody>
      </p:sp>
      <p:sp>
        <p:nvSpPr>
          <p:cNvPr id="30" name="Shape 28"/>
          <p:cNvSpPr/>
          <p:nvPr/>
        </p:nvSpPr>
        <p:spPr>
          <a:xfrm>
            <a:off x="7772400" y="4023360"/>
            <a:ext cx="3246120" cy="1737360"/>
          </a:xfrm>
          <a:prstGeom prst="roundRect">
            <a:avLst>
              <a:gd name="adj" fmla="val 4211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  <a:effectLst>
            <a:outerShdw sx="100000" sy="100000" kx="0" ky="0" algn="bl" rotWithShape="0" blurRad="76200" dist="25400" dir="5400000">
              <a:srgbClr val="1B1F3B">
                <a:alpha val="12000"/>
              </a:srgbClr>
            </a:outerShdw>
          </a:effectLst>
        </p:spPr>
      </p:sp>
      <p:sp>
        <p:nvSpPr>
          <p:cNvPr id="31" name="Shape 29"/>
          <p:cNvSpPr/>
          <p:nvPr/>
        </p:nvSpPr>
        <p:spPr>
          <a:xfrm>
            <a:off x="8001000" y="4251960"/>
            <a:ext cx="457200" cy="457200"/>
          </a:xfrm>
          <a:prstGeom prst="ellipse">
            <a:avLst/>
          </a:prstGeom>
          <a:solidFill>
            <a:srgbClr val="12163A"/>
          </a:solidFill>
          <a:ln/>
        </p:spPr>
      </p:sp>
      <p:sp>
        <p:nvSpPr>
          <p:cNvPr id="32" name="Text 30"/>
          <p:cNvSpPr/>
          <p:nvPr/>
        </p:nvSpPr>
        <p:spPr>
          <a:xfrm>
            <a:off x="8001000" y="425196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400" dirty="0"/>
          </a:p>
        </p:txBody>
      </p:sp>
      <p:sp>
        <p:nvSpPr>
          <p:cNvPr id="33" name="Text 31"/>
          <p:cNvSpPr/>
          <p:nvPr/>
        </p:nvSpPr>
        <p:spPr>
          <a:xfrm>
            <a:off x="8001000" y="4846320"/>
            <a:ext cx="2788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Point</a:t>
            </a:r>
            <a:endParaRPr lang="en-US" sz="1500" dirty="0"/>
          </a:p>
        </p:txBody>
      </p:sp>
      <p:sp>
        <p:nvSpPr>
          <p:cNvPr id="34" name="Text 32"/>
          <p:cNvSpPr/>
          <p:nvPr/>
        </p:nvSpPr>
        <p:spPr>
          <a:xfrm>
            <a:off x="8001000" y="5230368"/>
            <a:ext cx="27889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small + smart beats big + slow</a:t>
            </a:r>
            <a:endParaRPr lang="en-US" sz="1150" dirty="0"/>
          </a:p>
        </p:txBody>
      </p:sp>
      <p:sp>
        <p:nvSpPr>
          <p:cNvPr id="35" name="Text 33"/>
          <p:cNvSpPr/>
          <p:nvPr/>
        </p:nvSpPr>
        <p:spPr>
          <a:xfrm>
            <a:off x="11475720" y="644652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5F7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50" kern="0" dirty="0">
                <a:solidFill>
                  <a:srgbClr val="0E9C8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THREAT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51560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1216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AI Can Steal Your Voice in Seconds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2163A"/>
          </a:solidFill>
          <a:ln/>
        </p:spPr>
      </p:sp>
      <p:sp>
        <p:nvSpPr>
          <p:cNvPr id="5" name="Shape 3"/>
          <p:cNvSpPr/>
          <p:nvPr/>
        </p:nvSpPr>
        <p:spPr>
          <a:xfrm>
            <a:off x="640080" y="2011680"/>
            <a:ext cx="109728" cy="109728"/>
          </a:xfrm>
          <a:prstGeom prst="ellipse">
            <a:avLst/>
          </a:prstGeom>
          <a:solidFill>
            <a:srgbClr val="22D3B6"/>
          </a:solidFill>
          <a:ln/>
        </p:spPr>
      </p:sp>
      <p:sp>
        <p:nvSpPr>
          <p:cNvPr id="6" name="Text 4"/>
          <p:cNvSpPr/>
          <p:nvPr/>
        </p:nvSpPr>
        <p:spPr>
          <a:xfrm>
            <a:off x="914400" y="1965960"/>
            <a:ext cx="548640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500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Tools like ElevenLabs and VALL-E clone a voice from just 3–5 seconds of audio.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640080" y="3063240"/>
            <a:ext cx="109728" cy="109728"/>
          </a:xfrm>
          <a:prstGeom prst="ellipse">
            <a:avLst/>
          </a:prstGeom>
          <a:solidFill>
            <a:srgbClr val="22D3B6"/>
          </a:solidFill>
          <a:ln/>
        </p:spPr>
      </p:sp>
      <p:sp>
        <p:nvSpPr>
          <p:cNvPr id="8" name="Text 6"/>
          <p:cNvSpPr/>
          <p:nvPr/>
        </p:nvSpPr>
        <p:spPr>
          <a:xfrm>
            <a:off x="914400" y="3017520"/>
            <a:ext cx="548640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500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clone matches pitch, tone, and natural speech so closely that even humans can't tell it's fake.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6675120" y="1920240"/>
            <a:ext cx="4846320" cy="4206240"/>
          </a:xfrm>
          <a:prstGeom prst="roundRect">
            <a:avLst>
              <a:gd name="adj" fmla="val 1739"/>
            </a:avLst>
          </a:prstGeom>
          <a:solidFill>
            <a:srgbClr val="12163A"/>
          </a:solidFill>
          <a:ln/>
        </p:spPr>
      </p:sp>
      <p:sp>
        <p:nvSpPr>
          <p:cNvPr id="10" name="Text 8"/>
          <p:cNvSpPr/>
          <p:nvPr/>
        </p:nvSpPr>
        <p:spPr>
          <a:xfrm>
            <a:off x="7040880" y="2194560"/>
            <a:ext cx="41148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50" kern="0" dirty="0">
                <a:solidFill>
                  <a:srgbClr val="22D3B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ALREADY HAPPENING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7040880" y="2651760"/>
            <a:ext cx="41148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Financial Scams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7040880" y="2980944"/>
            <a:ext cx="4114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C6CB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CEO fraud &amp; vishing calls authorize fraudulent money transfers.</a:t>
            </a:r>
            <a:endParaRPr lang="en-US" sz="1150" dirty="0"/>
          </a:p>
        </p:txBody>
      </p:sp>
      <p:sp>
        <p:nvSpPr>
          <p:cNvPr id="13" name="Text 11"/>
          <p:cNvSpPr/>
          <p:nvPr/>
        </p:nvSpPr>
        <p:spPr>
          <a:xfrm>
            <a:off x="7040880" y="3703320"/>
            <a:ext cx="41148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Biometric Vulnerability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7040880" y="4032504"/>
            <a:ext cx="4114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C6CB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Voice-based banking logins can be tricked by cloned audio.</a:t>
            </a:r>
            <a:endParaRPr lang="en-US" sz="1150" dirty="0"/>
          </a:p>
        </p:txBody>
      </p:sp>
      <p:sp>
        <p:nvSpPr>
          <p:cNvPr id="15" name="Text 13"/>
          <p:cNvSpPr/>
          <p:nvPr/>
        </p:nvSpPr>
        <p:spPr>
          <a:xfrm>
            <a:off x="7040880" y="4754880"/>
            <a:ext cx="41148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Disinformation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7040880" y="5084064"/>
            <a:ext cx="41148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C6CB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Cloned voices of public figures spread fake statements.</a:t>
            </a:r>
            <a:endParaRPr lang="en-US" sz="1150" dirty="0"/>
          </a:p>
        </p:txBody>
      </p:sp>
      <p:sp>
        <p:nvSpPr>
          <p:cNvPr id="17" name="Text 15"/>
          <p:cNvSpPr/>
          <p:nvPr/>
        </p:nvSpPr>
        <p:spPr>
          <a:xfrm>
            <a:off x="11475720" y="644652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5F7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50" kern="0" dirty="0">
                <a:solidFill>
                  <a:srgbClr val="0E9C8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PROBLEM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51560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1216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Today's Detectors Are Too Slow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2163A"/>
          </a:solidFill>
          <a:ln/>
        </p:spPr>
      </p:sp>
      <p:sp>
        <p:nvSpPr>
          <p:cNvPr id="5" name="Shape 3"/>
          <p:cNvSpPr/>
          <p:nvPr/>
        </p:nvSpPr>
        <p:spPr>
          <a:xfrm>
            <a:off x="640080" y="1965960"/>
            <a:ext cx="384048" cy="384048"/>
          </a:xfrm>
          <a:prstGeom prst="ellipse">
            <a:avLst/>
          </a:prstGeom>
          <a:solidFill>
            <a:srgbClr val="0E9C86"/>
          </a:solidFill>
          <a:ln/>
        </p:spPr>
      </p:sp>
      <p:sp>
        <p:nvSpPr>
          <p:cNvPr id="6" name="Text 4"/>
          <p:cNvSpPr/>
          <p:nvPr/>
        </p:nvSpPr>
        <p:spPr>
          <a:xfrm>
            <a:off x="640080" y="196596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1234440" y="1947672"/>
            <a:ext cx="3931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Heavy Models</a:t>
            </a:r>
            <a:endParaRPr lang="en-US" sz="1450" dirty="0"/>
          </a:p>
        </p:txBody>
      </p:sp>
      <p:sp>
        <p:nvSpPr>
          <p:cNvPr id="8" name="Text 6"/>
          <p:cNvSpPr/>
          <p:nvPr/>
        </p:nvSpPr>
        <p:spPr>
          <a:xfrm>
            <a:off x="5303520" y="1920240"/>
            <a:ext cx="621792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30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Detectors like Wav2Vec 2.0 need several seconds of audio buffered before deciding.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640080" y="2926080"/>
            <a:ext cx="384048" cy="384048"/>
          </a:xfrm>
          <a:prstGeom prst="ellipse">
            <a:avLst/>
          </a:prstGeom>
          <a:solidFill>
            <a:srgbClr val="0E9C86"/>
          </a:solidFill>
          <a:ln/>
        </p:spPr>
      </p:sp>
      <p:sp>
        <p:nvSpPr>
          <p:cNvPr id="10" name="Text 8"/>
          <p:cNvSpPr/>
          <p:nvPr/>
        </p:nvSpPr>
        <p:spPr>
          <a:xfrm>
            <a:off x="640080" y="292608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1234440" y="2907792"/>
            <a:ext cx="3931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Can't Run on Small Devices</a:t>
            </a:r>
            <a:endParaRPr lang="en-US" sz="1450" dirty="0"/>
          </a:p>
        </p:txBody>
      </p:sp>
      <p:sp>
        <p:nvSpPr>
          <p:cNvPr id="12" name="Text 10"/>
          <p:cNvSpPr/>
          <p:nvPr/>
        </p:nvSpPr>
        <p:spPr>
          <a:xfrm>
            <a:off x="5303520" y="2880360"/>
            <a:ext cx="621792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30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Their memory and GPU needs rule out edge devices or call gateways.</a:t>
            </a:r>
            <a:endParaRPr lang="en-US" sz="1300" dirty="0"/>
          </a:p>
        </p:txBody>
      </p:sp>
      <p:sp>
        <p:nvSpPr>
          <p:cNvPr id="13" name="Shape 11"/>
          <p:cNvSpPr/>
          <p:nvPr/>
        </p:nvSpPr>
        <p:spPr>
          <a:xfrm>
            <a:off x="640080" y="3886200"/>
            <a:ext cx="384048" cy="384048"/>
          </a:xfrm>
          <a:prstGeom prst="ellipse">
            <a:avLst/>
          </a:prstGeom>
          <a:solidFill>
            <a:srgbClr val="0E9C86"/>
          </a:solidFill>
          <a:ln/>
        </p:spPr>
      </p:sp>
      <p:sp>
        <p:nvSpPr>
          <p:cNvPr id="14" name="Text 12"/>
          <p:cNvSpPr/>
          <p:nvPr/>
        </p:nvSpPr>
        <p:spPr>
          <a:xfrm>
            <a:off x="640080" y="388620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1234440" y="3867912"/>
            <a:ext cx="3931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 Slow for Live Calls</a:t>
            </a:r>
            <a:endParaRPr lang="en-US" sz="1450" dirty="0"/>
          </a:p>
        </p:txBody>
      </p:sp>
      <p:sp>
        <p:nvSpPr>
          <p:cNvPr id="16" name="Text 14"/>
          <p:cNvSpPr/>
          <p:nvPr/>
        </p:nvSpPr>
        <p:spPr>
          <a:xfrm>
            <a:off x="5303520" y="3840480"/>
            <a:ext cx="621792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30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 the time it decides, the scam call is already over.</a:t>
            </a:r>
            <a:endParaRPr lang="en-US" sz="1300" dirty="0"/>
          </a:p>
        </p:txBody>
      </p:sp>
      <p:sp>
        <p:nvSpPr>
          <p:cNvPr id="17" name="Shape 15"/>
          <p:cNvSpPr/>
          <p:nvPr/>
        </p:nvSpPr>
        <p:spPr>
          <a:xfrm>
            <a:off x="640080" y="4846320"/>
            <a:ext cx="384048" cy="384048"/>
          </a:xfrm>
          <a:prstGeom prst="ellipse">
            <a:avLst/>
          </a:prstGeom>
          <a:solidFill>
            <a:srgbClr val="0E9C86"/>
          </a:solidFill>
          <a:ln/>
        </p:spPr>
      </p:sp>
      <p:sp>
        <p:nvSpPr>
          <p:cNvPr id="18" name="Text 16"/>
          <p:cNvSpPr/>
          <p:nvPr/>
        </p:nvSpPr>
        <p:spPr>
          <a:xfrm>
            <a:off x="640080" y="484632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1234440" y="4828032"/>
            <a:ext cx="39319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50" b="1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Speed vs. Accuracy</a:t>
            </a:r>
            <a:endParaRPr lang="en-US" sz="1450" dirty="0"/>
          </a:p>
        </p:txBody>
      </p:sp>
      <p:sp>
        <p:nvSpPr>
          <p:cNvPr id="20" name="Text 18"/>
          <p:cNvSpPr/>
          <p:nvPr/>
        </p:nvSpPr>
        <p:spPr>
          <a:xfrm>
            <a:off x="5303520" y="4800600"/>
            <a:ext cx="621792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30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It's always a trade-off — nobody has solved both at once.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11475720" y="644652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5F7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50" kern="0" dirty="0">
                <a:solidFill>
                  <a:srgbClr val="0E9C8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GAP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51560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1216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Nobody Has Solved Yet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2163A"/>
          </a:solidFill>
          <a:ln/>
        </p:spPr>
      </p:sp>
      <p:sp>
        <p:nvSpPr>
          <p:cNvPr id="5" name="Shape 3"/>
          <p:cNvSpPr/>
          <p:nvPr/>
        </p:nvSpPr>
        <p:spPr>
          <a:xfrm>
            <a:off x="594360" y="1965960"/>
            <a:ext cx="3429000" cy="3566160"/>
          </a:xfrm>
          <a:prstGeom prst="roundRect">
            <a:avLst>
              <a:gd name="adj" fmla="val 2133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  <a:effectLst>
            <a:outerShdw sx="100000" sy="100000" kx="0" ky="0" algn="bl" rotWithShape="0" blurRad="76200" dist="25400" dir="5400000">
              <a:srgbClr val="1B1F3B">
                <a:alpha val="12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594360" y="1965960"/>
            <a:ext cx="3429000" cy="109728"/>
          </a:xfrm>
          <a:prstGeom prst="rect">
            <a:avLst/>
          </a:prstGeom>
          <a:solidFill>
            <a:srgbClr val="22D3B6"/>
          </a:solidFill>
          <a:ln/>
        </p:spPr>
      </p:sp>
      <p:sp>
        <p:nvSpPr>
          <p:cNvPr id="7" name="Text 5"/>
          <p:cNvSpPr/>
          <p:nvPr/>
        </p:nvSpPr>
        <p:spPr>
          <a:xfrm>
            <a:off x="868680" y="2331720"/>
            <a:ext cx="288036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rgbClr val="1216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Heavy Model Reliance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868680" y="3337560"/>
            <a:ext cx="2880360" cy="2011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30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chases accuracy and ignores speed — models are too big for live use.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4297680" y="1965960"/>
            <a:ext cx="3429000" cy="3566160"/>
          </a:xfrm>
          <a:prstGeom prst="roundRect">
            <a:avLst>
              <a:gd name="adj" fmla="val 2133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  <a:effectLst>
            <a:outerShdw sx="100000" sy="100000" kx="0" ky="0" algn="bl" rotWithShape="0" blurRad="76200" dist="25400" dir="5400000">
              <a:srgbClr val="1B1F3B">
                <a:alpha val="12000"/>
              </a:srgbClr>
            </a:outerShdw>
          </a:effectLst>
        </p:spPr>
      </p:sp>
      <p:sp>
        <p:nvSpPr>
          <p:cNvPr id="10" name="Shape 8"/>
          <p:cNvSpPr/>
          <p:nvPr/>
        </p:nvSpPr>
        <p:spPr>
          <a:xfrm>
            <a:off x="4297680" y="1965960"/>
            <a:ext cx="3429000" cy="109728"/>
          </a:xfrm>
          <a:prstGeom prst="rect">
            <a:avLst/>
          </a:prstGeom>
          <a:solidFill>
            <a:srgbClr val="22D3B6"/>
          </a:solidFill>
          <a:ln/>
        </p:spPr>
      </p:sp>
      <p:sp>
        <p:nvSpPr>
          <p:cNvPr id="11" name="Text 9"/>
          <p:cNvSpPr/>
          <p:nvPr/>
        </p:nvSpPr>
        <p:spPr>
          <a:xfrm>
            <a:off x="4572000" y="2331720"/>
            <a:ext cx="288036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rgbClr val="1216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Weak Generalization</a:t>
            </a:r>
            <a:endParaRPr lang="en-US" sz="1700" dirty="0"/>
          </a:p>
        </p:txBody>
      </p:sp>
      <p:sp>
        <p:nvSpPr>
          <p:cNvPr id="12" name="Text 10"/>
          <p:cNvSpPr/>
          <p:nvPr/>
        </p:nvSpPr>
        <p:spPr>
          <a:xfrm>
            <a:off x="4572000" y="3337560"/>
            <a:ext cx="2880360" cy="2011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30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Detectors fall apart against new AI voice tools or noisy audio they haven't seen.</a:t>
            </a:r>
            <a:endParaRPr lang="en-US" sz="1300" dirty="0"/>
          </a:p>
        </p:txBody>
      </p:sp>
      <p:sp>
        <p:nvSpPr>
          <p:cNvPr id="13" name="Shape 11"/>
          <p:cNvSpPr/>
          <p:nvPr/>
        </p:nvSpPr>
        <p:spPr>
          <a:xfrm>
            <a:off x="8001000" y="1965960"/>
            <a:ext cx="3429000" cy="3566160"/>
          </a:xfrm>
          <a:prstGeom prst="roundRect">
            <a:avLst>
              <a:gd name="adj" fmla="val 2133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  <a:effectLst>
            <a:outerShdw sx="100000" sy="100000" kx="0" ky="0" algn="bl" rotWithShape="0" blurRad="76200" dist="25400" dir="5400000">
              <a:srgbClr val="1B1F3B">
                <a:alpha val="12000"/>
              </a:srgbClr>
            </a:outerShdw>
          </a:effectLst>
        </p:spPr>
      </p:sp>
      <p:sp>
        <p:nvSpPr>
          <p:cNvPr id="14" name="Shape 12"/>
          <p:cNvSpPr/>
          <p:nvPr/>
        </p:nvSpPr>
        <p:spPr>
          <a:xfrm>
            <a:off x="8001000" y="1965960"/>
            <a:ext cx="3429000" cy="109728"/>
          </a:xfrm>
          <a:prstGeom prst="rect">
            <a:avLst/>
          </a:prstGeom>
          <a:solidFill>
            <a:srgbClr val="22D3B6"/>
          </a:solidFill>
          <a:ln/>
        </p:spPr>
      </p:sp>
      <p:sp>
        <p:nvSpPr>
          <p:cNvPr id="15" name="Text 13"/>
          <p:cNvSpPr/>
          <p:nvPr/>
        </p:nvSpPr>
        <p:spPr>
          <a:xfrm>
            <a:off x="8275320" y="2331720"/>
            <a:ext cx="288036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rgbClr val="1216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No Instant Detection</a:t>
            </a:r>
            <a:endParaRPr lang="en-US" sz="1700" dirty="0"/>
          </a:p>
        </p:txBody>
      </p:sp>
      <p:sp>
        <p:nvSpPr>
          <p:cNvPr id="16" name="Text 14"/>
          <p:cNvSpPr/>
          <p:nvPr/>
        </p:nvSpPr>
        <p:spPr>
          <a:xfrm>
            <a:off x="8275320" y="3337560"/>
            <a:ext cx="2880360" cy="2011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30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Almost no research checks tiny 100–300ms chunks — what live detection actually needs.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11475720" y="644652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5F7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50" kern="0" dirty="0">
                <a:solidFill>
                  <a:srgbClr val="0E9C8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MY SOLUTION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51560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1216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Build a Detector That's Fast AND Accurate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2163A"/>
          </a:solidFill>
          <a:ln/>
        </p:spPr>
      </p:sp>
      <p:sp>
        <p:nvSpPr>
          <p:cNvPr id="5" name="Shape 3"/>
          <p:cNvSpPr/>
          <p:nvPr/>
        </p:nvSpPr>
        <p:spPr>
          <a:xfrm>
            <a:off x="548640" y="1783080"/>
            <a:ext cx="11064240" cy="914400"/>
          </a:xfrm>
          <a:prstGeom prst="roundRect">
            <a:avLst>
              <a:gd name="adj" fmla="val 8000"/>
            </a:avLst>
          </a:prstGeom>
          <a:solidFill>
            <a:srgbClr val="12163A"/>
          </a:solidFill>
          <a:ln/>
        </p:spPr>
      </p:sp>
      <p:sp>
        <p:nvSpPr>
          <p:cNvPr id="6" name="Text 4"/>
          <p:cNvSpPr/>
          <p:nvPr/>
        </p:nvSpPr>
        <p:spPr>
          <a:xfrm>
            <a:off x="868680" y="1783080"/>
            <a:ext cx="104241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GOAL:  A lightweight detector that catches fake voices in real time — without losing accuracy.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548640" y="3063240"/>
            <a:ext cx="3520440" cy="2468880"/>
          </a:xfrm>
          <a:prstGeom prst="roundRect">
            <a:avLst>
              <a:gd name="adj" fmla="val 2963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  <a:effectLst>
            <a:outerShdw sx="100000" sy="100000" kx="0" ky="0" algn="bl" rotWithShape="0" blurRad="76200" dist="25400" dir="5400000">
              <a:srgbClr val="1B1F3B">
                <a:alpha val="12000"/>
              </a:srgbClr>
            </a:outerShdw>
          </a:effectLst>
        </p:spPr>
      </p:sp>
      <p:sp>
        <p:nvSpPr>
          <p:cNvPr id="8" name="Shape 6"/>
          <p:cNvSpPr/>
          <p:nvPr/>
        </p:nvSpPr>
        <p:spPr>
          <a:xfrm>
            <a:off x="804672" y="3337560"/>
            <a:ext cx="502920" cy="502920"/>
          </a:xfrm>
          <a:prstGeom prst="ellipse">
            <a:avLst/>
          </a:prstGeom>
          <a:solidFill>
            <a:srgbClr val="0E9C86"/>
          </a:solidFill>
          <a:ln/>
        </p:spPr>
      </p:sp>
      <p:sp>
        <p:nvSpPr>
          <p:cNvPr id="9" name="Text 7"/>
          <p:cNvSpPr/>
          <p:nvPr/>
        </p:nvSpPr>
        <p:spPr>
          <a:xfrm>
            <a:off x="804672" y="333756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804672" y="4023360"/>
            <a:ext cx="3008376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Fast Features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804672" y="4480560"/>
            <a:ext cx="3008376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Pick sound features that are quick to compute.</a:t>
            </a:r>
            <a:endParaRPr lang="en-US" sz="1250" dirty="0"/>
          </a:p>
        </p:txBody>
      </p:sp>
      <p:sp>
        <p:nvSpPr>
          <p:cNvPr id="12" name="Shape 10"/>
          <p:cNvSpPr/>
          <p:nvPr/>
        </p:nvSpPr>
        <p:spPr>
          <a:xfrm>
            <a:off x="4325112" y="3063240"/>
            <a:ext cx="3520440" cy="2468880"/>
          </a:xfrm>
          <a:prstGeom prst="roundRect">
            <a:avLst>
              <a:gd name="adj" fmla="val 2963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  <a:effectLst>
            <a:outerShdw sx="100000" sy="100000" kx="0" ky="0" algn="bl" rotWithShape="0" blurRad="76200" dist="25400" dir="5400000">
              <a:srgbClr val="1B1F3B">
                <a:alpha val="12000"/>
              </a:srgbClr>
            </a:outerShdw>
          </a:effectLst>
        </p:spPr>
      </p:sp>
      <p:sp>
        <p:nvSpPr>
          <p:cNvPr id="13" name="Shape 11"/>
          <p:cNvSpPr/>
          <p:nvPr/>
        </p:nvSpPr>
        <p:spPr>
          <a:xfrm>
            <a:off x="4581144" y="3337560"/>
            <a:ext cx="502920" cy="502920"/>
          </a:xfrm>
          <a:prstGeom prst="ellipse">
            <a:avLst/>
          </a:prstGeom>
          <a:solidFill>
            <a:srgbClr val="0E9C86"/>
          </a:solidFill>
          <a:ln/>
        </p:spPr>
      </p:sp>
      <p:sp>
        <p:nvSpPr>
          <p:cNvPr id="14" name="Text 12"/>
          <p:cNvSpPr/>
          <p:nvPr/>
        </p:nvSpPr>
        <p:spPr>
          <a:xfrm>
            <a:off x="4581144" y="333756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4581144" y="4023360"/>
            <a:ext cx="3008376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Small Model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4581144" y="4480560"/>
            <a:ext cx="3008376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a lightweight architecture that runs on light hardware.</a:t>
            </a:r>
            <a:endParaRPr lang="en-US" sz="1250" dirty="0"/>
          </a:p>
        </p:txBody>
      </p:sp>
      <p:sp>
        <p:nvSpPr>
          <p:cNvPr id="17" name="Shape 15"/>
          <p:cNvSpPr/>
          <p:nvPr/>
        </p:nvSpPr>
        <p:spPr>
          <a:xfrm>
            <a:off x="8101584" y="3063240"/>
            <a:ext cx="3520440" cy="2468880"/>
          </a:xfrm>
          <a:prstGeom prst="roundRect">
            <a:avLst>
              <a:gd name="adj" fmla="val 2963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  <a:effectLst>
            <a:outerShdw sx="100000" sy="100000" kx="0" ky="0" algn="bl" rotWithShape="0" blurRad="76200" dist="25400" dir="5400000">
              <a:srgbClr val="1B1F3B">
                <a:alpha val="12000"/>
              </a:srgbClr>
            </a:outerShdw>
          </a:effectLst>
        </p:spPr>
      </p:sp>
      <p:sp>
        <p:nvSpPr>
          <p:cNvPr id="18" name="Shape 16"/>
          <p:cNvSpPr/>
          <p:nvPr/>
        </p:nvSpPr>
        <p:spPr>
          <a:xfrm>
            <a:off x="8357616" y="3337560"/>
            <a:ext cx="502920" cy="502920"/>
          </a:xfrm>
          <a:prstGeom prst="ellipse">
            <a:avLst/>
          </a:prstGeom>
          <a:solidFill>
            <a:srgbClr val="0E9C86"/>
          </a:solidFill>
          <a:ln/>
        </p:spPr>
      </p:sp>
      <p:sp>
        <p:nvSpPr>
          <p:cNvPr id="19" name="Text 17"/>
          <p:cNvSpPr/>
          <p:nvPr/>
        </p:nvSpPr>
        <p:spPr>
          <a:xfrm>
            <a:off x="8357616" y="333756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2000" dirty="0"/>
          </a:p>
        </p:txBody>
      </p:sp>
      <p:sp>
        <p:nvSpPr>
          <p:cNvPr id="20" name="Text 18"/>
          <p:cNvSpPr/>
          <p:nvPr/>
        </p:nvSpPr>
        <p:spPr>
          <a:xfrm>
            <a:off x="8357616" y="4023360"/>
            <a:ext cx="3008376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Prove It's Fast</a:t>
            </a:r>
            <a:endParaRPr lang="en-US" sz="1500" dirty="0"/>
          </a:p>
        </p:txBody>
      </p:sp>
      <p:sp>
        <p:nvSpPr>
          <p:cNvPr id="21" name="Text 19"/>
          <p:cNvSpPr/>
          <p:nvPr/>
        </p:nvSpPr>
        <p:spPr>
          <a:xfrm>
            <a:off x="8357616" y="4480560"/>
            <a:ext cx="3008376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 real-time speed (RTF &lt; 0.2) without losing accuracy.</a:t>
            </a:r>
            <a:endParaRPr lang="en-US" sz="1250" dirty="0"/>
          </a:p>
        </p:txBody>
      </p:sp>
      <p:sp>
        <p:nvSpPr>
          <p:cNvPr id="22" name="Text 20"/>
          <p:cNvSpPr/>
          <p:nvPr/>
        </p:nvSpPr>
        <p:spPr>
          <a:xfrm>
            <a:off x="11475720" y="644652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5F7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50" kern="0" dirty="0">
                <a:solidFill>
                  <a:srgbClr val="0E9C8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IT WORKS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51560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1216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Audio In → Alert Out, in Milliseconds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2163A"/>
          </a:solidFill>
          <a:ln/>
        </p:spPr>
      </p:sp>
      <p:sp>
        <p:nvSpPr>
          <p:cNvPr id="5" name="Shape 3"/>
          <p:cNvSpPr/>
          <p:nvPr/>
        </p:nvSpPr>
        <p:spPr>
          <a:xfrm>
            <a:off x="502920" y="2377440"/>
            <a:ext cx="1965960" cy="237744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  <a:effectLst>
            <a:outerShdw sx="100000" sy="100000" kx="0" ky="0" algn="bl" rotWithShape="0" blurRad="76200" dist="25400" dir="5400000">
              <a:srgbClr val="1B1F3B">
                <a:alpha val="12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1257300" y="2606040"/>
            <a:ext cx="457200" cy="457200"/>
          </a:xfrm>
          <a:prstGeom prst="ellipse">
            <a:avLst/>
          </a:prstGeom>
          <a:solidFill>
            <a:srgbClr val="12163A"/>
          </a:solidFill>
          <a:ln/>
        </p:spPr>
      </p:sp>
      <p:sp>
        <p:nvSpPr>
          <p:cNvPr id="7" name="Text 5"/>
          <p:cNvSpPr/>
          <p:nvPr/>
        </p:nvSpPr>
        <p:spPr>
          <a:xfrm>
            <a:off x="1257300" y="260604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612648" y="3246120"/>
            <a:ext cx="174650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50" b="1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Audio In</a:t>
            </a:r>
            <a:endParaRPr lang="en-US" sz="1350" dirty="0"/>
          </a:p>
        </p:txBody>
      </p:sp>
      <p:sp>
        <p:nvSpPr>
          <p:cNvPr id="9" name="Text 7"/>
          <p:cNvSpPr/>
          <p:nvPr/>
        </p:nvSpPr>
        <p:spPr>
          <a:xfrm>
            <a:off x="612648" y="3703320"/>
            <a:ext cx="1746504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 indent="0" marL="0">
              <a:buNone/>
            </a:pPr>
            <a:r>
              <a:rPr lang="en-US" sz="105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stream comes in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2487168" y="3154680"/>
            <a:ext cx="219456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200" b="1" dirty="0">
                <a:solidFill>
                  <a:srgbClr val="0E9C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</a:t>
            </a:r>
            <a:endParaRPr lang="en-US" sz="2200" dirty="0"/>
          </a:p>
        </p:txBody>
      </p:sp>
      <p:sp>
        <p:nvSpPr>
          <p:cNvPr id="11" name="Shape 9"/>
          <p:cNvSpPr/>
          <p:nvPr/>
        </p:nvSpPr>
        <p:spPr>
          <a:xfrm>
            <a:off x="2724912" y="2377440"/>
            <a:ext cx="1965960" cy="237744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  <a:effectLst>
            <a:outerShdw sx="100000" sy="100000" kx="0" ky="0" algn="bl" rotWithShape="0" blurRad="76200" dist="25400" dir="5400000">
              <a:srgbClr val="1B1F3B">
                <a:alpha val="12000"/>
              </a:srgbClr>
            </a:outerShdw>
          </a:effectLst>
        </p:spPr>
      </p:sp>
      <p:sp>
        <p:nvSpPr>
          <p:cNvPr id="12" name="Shape 10"/>
          <p:cNvSpPr/>
          <p:nvPr/>
        </p:nvSpPr>
        <p:spPr>
          <a:xfrm>
            <a:off x="3479292" y="2606040"/>
            <a:ext cx="457200" cy="457200"/>
          </a:xfrm>
          <a:prstGeom prst="ellipse">
            <a:avLst/>
          </a:prstGeom>
          <a:solidFill>
            <a:srgbClr val="12163A"/>
          </a:solidFill>
          <a:ln/>
        </p:spPr>
      </p:sp>
      <p:sp>
        <p:nvSpPr>
          <p:cNvPr id="13" name="Text 11"/>
          <p:cNvSpPr/>
          <p:nvPr/>
        </p:nvSpPr>
        <p:spPr>
          <a:xfrm>
            <a:off x="3479292" y="260604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2834640" y="3246120"/>
            <a:ext cx="174650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50" b="1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Chop It Up</a:t>
            </a:r>
            <a:endParaRPr lang="en-US" sz="1350" dirty="0"/>
          </a:p>
        </p:txBody>
      </p:sp>
      <p:sp>
        <p:nvSpPr>
          <p:cNvPr id="15" name="Text 13"/>
          <p:cNvSpPr/>
          <p:nvPr/>
        </p:nvSpPr>
        <p:spPr>
          <a:xfrm>
            <a:off x="2834640" y="3703320"/>
            <a:ext cx="1746504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 indent="0" marL="0">
              <a:buNone/>
            </a:pPr>
            <a:r>
              <a:rPr lang="en-US" sz="105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Sliced into tiny pieces</a:t>
            </a:r>
            <a:endParaRPr lang="en-US" sz="1050" dirty="0"/>
          </a:p>
        </p:txBody>
      </p:sp>
      <p:sp>
        <p:nvSpPr>
          <p:cNvPr id="16" name="Text 14"/>
          <p:cNvSpPr/>
          <p:nvPr/>
        </p:nvSpPr>
        <p:spPr>
          <a:xfrm>
            <a:off x="4709160" y="3154680"/>
            <a:ext cx="219456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200" b="1" dirty="0">
                <a:solidFill>
                  <a:srgbClr val="0E9C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</a:t>
            </a:r>
            <a:endParaRPr lang="en-US" sz="2200" dirty="0"/>
          </a:p>
        </p:txBody>
      </p:sp>
      <p:sp>
        <p:nvSpPr>
          <p:cNvPr id="17" name="Shape 15"/>
          <p:cNvSpPr/>
          <p:nvPr/>
        </p:nvSpPr>
        <p:spPr>
          <a:xfrm>
            <a:off x="4946904" y="2377440"/>
            <a:ext cx="1965960" cy="237744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  <a:effectLst>
            <a:outerShdw sx="100000" sy="100000" kx="0" ky="0" algn="bl" rotWithShape="0" blurRad="76200" dist="25400" dir="5400000">
              <a:srgbClr val="1B1F3B">
                <a:alpha val="12000"/>
              </a:srgbClr>
            </a:outerShdw>
          </a:effectLst>
        </p:spPr>
      </p:sp>
      <p:sp>
        <p:nvSpPr>
          <p:cNvPr id="18" name="Shape 16"/>
          <p:cNvSpPr/>
          <p:nvPr/>
        </p:nvSpPr>
        <p:spPr>
          <a:xfrm>
            <a:off x="5701284" y="2606040"/>
            <a:ext cx="457200" cy="457200"/>
          </a:xfrm>
          <a:prstGeom prst="ellipse">
            <a:avLst/>
          </a:prstGeom>
          <a:solidFill>
            <a:srgbClr val="12163A"/>
          </a:solidFill>
          <a:ln/>
        </p:spPr>
      </p:sp>
      <p:sp>
        <p:nvSpPr>
          <p:cNvPr id="19" name="Text 17"/>
          <p:cNvSpPr/>
          <p:nvPr/>
        </p:nvSpPr>
        <p:spPr>
          <a:xfrm>
            <a:off x="5701284" y="260604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20" name="Text 18"/>
          <p:cNvSpPr/>
          <p:nvPr/>
        </p:nvSpPr>
        <p:spPr>
          <a:xfrm>
            <a:off x="5056632" y="3246120"/>
            <a:ext cx="174650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50" b="1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Listen Closely</a:t>
            </a:r>
            <a:endParaRPr lang="en-US" sz="1350" dirty="0"/>
          </a:p>
        </p:txBody>
      </p:sp>
      <p:sp>
        <p:nvSpPr>
          <p:cNvPr id="21" name="Text 19"/>
          <p:cNvSpPr/>
          <p:nvPr/>
        </p:nvSpPr>
        <p:spPr>
          <a:xfrm>
            <a:off x="5056632" y="3703320"/>
            <a:ext cx="1746504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 indent="0" marL="0">
              <a:buNone/>
            </a:pPr>
            <a:r>
              <a:rPr lang="en-US" sz="105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Features pulled out</a:t>
            </a:r>
            <a:endParaRPr lang="en-US" sz="1050" dirty="0"/>
          </a:p>
        </p:txBody>
      </p:sp>
      <p:sp>
        <p:nvSpPr>
          <p:cNvPr id="22" name="Text 20"/>
          <p:cNvSpPr/>
          <p:nvPr/>
        </p:nvSpPr>
        <p:spPr>
          <a:xfrm>
            <a:off x="6931152" y="3154680"/>
            <a:ext cx="219456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200" b="1" dirty="0">
                <a:solidFill>
                  <a:srgbClr val="0E9C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</a:t>
            </a:r>
            <a:endParaRPr lang="en-US" sz="2200" dirty="0"/>
          </a:p>
        </p:txBody>
      </p:sp>
      <p:sp>
        <p:nvSpPr>
          <p:cNvPr id="23" name="Shape 21"/>
          <p:cNvSpPr/>
          <p:nvPr/>
        </p:nvSpPr>
        <p:spPr>
          <a:xfrm>
            <a:off x="7168896" y="2377440"/>
            <a:ext cx="1965960" cy="237744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  <a:effectLst>
            <a:outerShdw sx="100000" sy="100000" kx="0" ky="0" algn="bl" rotWithShape="0" blurRad="76200" dist="25400" dir="5400000">
              <a:srgbClr val="1B1F3B">
                <a:alpha val="12000"/>
              </a:srgbClr>
            </a:outerShdw>
          </a:effectLst>
        </p:spPr>
      </p:sp>
      <p:sp>
        <p:nvSpPr>
          <p:cNvPr id="24" name="Shape 22"/>
          <p:cNvSpPr/>
          <p:nvPr/>
        </p:nvSpPr>
        <p:spPr>
          <a:xfrm>
            <a:off x="7923276" y="2606040"/>
            <a:ext cx="457200" cy="457200"/>
          </a:xfrm>
          <a:prstGeom prst="ellipse">
            <a:avLst/>
          </a:prstGeom>
          <a:solidFill>
            <a:srgbClr val="12163A"/>
          </a:solidFill>
          <a:ln/>
        </p:spPr>
      </p:sp>
      <p:sp>
        <p:nvSpPr>
          <p:cNvPr id="25" name="Text 23"/>
          <p:cNvSpPr/>
          <p:nvPr/>
        </p:nvSpPr>
        <p:spPr>
          <a:xfrm>
            <a:off x="7923276" y="260604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7278624" y="3246120"/>
            <a:ext cx="174650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50" b="1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It</a:t>
            </a:r>
            <a:endParaRPr lang="en-US" sz="1350" dirty="0"/>
          </a:p>
        </p:txBody>
      </p:sp>
      <p:sp>
        <p:nvSpPr>
          <p:cNvPr id="27" name="Text 25"/>
          <p:cNvSpPr/>
          <p:nvPr/>
        </p:nvSpPr>
        <p:spPr>
          <a:xfrm>
            <a:off x="7278624" y="3703320"/>
            <a:ext cx="1746504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 indent="0" marL="0">
              <a:buNone/>
            </a:pPr>
            <a:r>
              <a:rPr lang="en-US" sz="105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Lightweight model decides</a:t>
            </a:r>
            <a:endParaRPr lang="en-US" sz="1050" dirty="0"/>
          </a:p>
        </p:txBody>
      </p:sp>
      <p:sp>
        <p:nvSpPr>
          <p:cNvPr id="28" name="Text 26"/>
          <p:cNvSpPr/>
          <p:nvPr/>
        </p:nvSpPr>
        <p:spPr>
          <a:xfrm>
            <a:off x="9153144" y="3154680"/>
            <a:ext cx="219456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200" b="1" dirty="0">
                <a:solidFill>
                  <a:srgbClr val="0E9C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</a:t>
            </a:r>
            <a:endParaRPr lang="en-US" sz="2200" dirty="0"/>
          </a:p>
        </p:txBody>
      </p:sp>
      <p:sp>
        <p:nvSpPr>
          <p:cNvPr id="29" name="Shape 27"/>
          <p:cNvSpPr/>
          <p:nvPr/>
        </p:nvSpPr>
        <p:spPr>
          <a:xfrm>
            <a:off x="9390888" y="2377440"/>
            <a:ext cx="1965960" cy="2377440"/>
          </a:xfrm>
          <a:prstGeom prst="roundRect">
            <a:avLst>
              <a:gd name="adj" fmla="val 3721"/>
            </a:avLst>
          </a:prstGeom>
          <a:solidFill>
            <a:srgbClr val="12163A"/>
          </a:solidFill>
          <a:ln w="12700">
            <a:solidFill>
              <a:srgbClr val="E2E6F5"/>
            </a:solidFill>
            <a:prstDash val="solid"/>
          </a:ln>
          <a:effectLst>
            <a:outerShdw sx="100000" sy="100000" kx="0" ky="0" algn="bl" rotWithShape="0" blurRad="76200" dist="25400" dir="5400000">
              <a:srgbClr val="1B1F3B">
                <a:alpha val="12000"/>
              </a:srgbClr>
            </a:outerShdw>
          </a:effectLst>
        </p:spPr>
      </p:sp>
      <p:sp>
        <p:nvSpPr>
          <p:cNvPr id="30" name="Shape 28"/>
          <p:cNvSpPr/>
          <p:nvPr/>
        </p:nvSpPr>
        <p:spPr>
          <a:xfrm>
            <a:off x="10145268" y="2606040"/>
            <a:ext cx="457200" cy="457200"/>
          </a:xfrm>
          <a:prstGeom prst="ellipse">
            <a:avLst/>
          </a:prstGeom>
          <a:solidFill>
            <a:srgbClr val="22D3B6"/>
          </a:solidFill>
          <a:ln/>
        </p:spPr>
      </p:sp>
      <p:sp>
        <p:nvSpPr>
          <p:cNvPr id="31" name="Text 29"/>
          <p:cNvSpPr/>
          <p:nvPr/>
        </p:nvSpPr>
        <p:spPr>
          <a:xfrm>
            <a:off x="10145268" y="2606040"/>
            <a:ext cx="457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400" dirty="0"/>
          </a:p>
        </p:txBody>
      </p:sp>
      <p:sp>
        <p:nvSpPr>
          <p:cNvPr id="32" name="Text 30"/>
          <p:cNvSpPr/>
          <p:nvPr/>
        </p:nvSpPr>
        <p:spPr>
          <a:xfrm>
            <a:off x="9500616" y="3246120"/>
            <a:ext cx="1746504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3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Alert</a:t>
            </a:r>
            <a:endParaRPr lang="en-US" sz="1350" dirty="0"/>
          </a:p>
        </p:txBody>
      </p:sp>
      <p:sp>
        <p:nvSpPr>
          <p:cNvPr id="33" name="Text 31"/>
          <p:cNvSpPr/>
          <p:nvPr/>
        </p:nvSpPr>
        <p:spPr>
          <a:xfrm>
            <a:off x="9500616" y="3703320"/>
            <a:ext cx="1746504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algn="ctr" indent="0" marL="0">
              <a:buNone/>
            </a:pPr>
            <a:r>
              <a:rPr lang="en-US" sz="1050" dirty="0">
                <a:solidFill>
                  <a:srgbClr val="C6CB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Flags it instantly if fake</a:t>
            </a:r>
            <a:endParaRPr lang="en-US" sz="1050" dirty="0"/>
          </a:p>
        </p:txBody>
      </p:sp>
      <p:sp>
        <p:nvSpPr>
          <p:cNvPr id="34" name="Text 32"/>
          <p:cNvSpPr/>
          <p:nvPr/>
        </p:nvSpPr>
        <p:spPr>
          <a:xfrm>
            <a:off x="548640" y="5074920"/>
            <a:ext cx="109728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i="1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Nothing waits for the whole call to finish — every chunk is checked as it arrives.</a:t>
            </a:r>
            <a:endParaRPr lang="en-US" sz="1300" dirty="0"/>
          </a:p>
        </p:txBody>
      </p:sp>
      <p:sp>
        <p:nvSpPr>
          <p:cNvPr id="35" name="Text 33"/>
          <p:cNvSpPr/>
          <p:nvPr/>
        </p:nvSpPr>
        <p:spPr>
          <a:xfrm>
            <a:off x="11475720" y="644652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5F7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50" kern="0" dirty="0">
                <a:solidFill>
                  <a:srgbClr val="0E9C8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LISTENING CLOSELY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51560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1216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Feature That Gives Fakes Away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2163A"/>
          </a:solidFill>
          <a:ln/>
        </p:spPr>
      </p:sp>
      <p:sp>
        <p:nvSpPr>
          <p:cNvPr id="5" name="Shape 3"/>
          <p:cNvSpPr/>
          <p:nvPr/>
        </p:nvSpPr>
        <p:spPr>
          <a:xfrm>
            <a:off x="548640" y="2011680"/>
            <a:ext cx="5212080" cy="3840480"/>
          </a:xfrm>
          <a:prstGeom prst="roundRect">
            <a:avLst>
              <a:gd name="adj" fmla="val 1905"/>
            </a:avLst>
          </a:prstGeom>
          <a:solidFill>
            <a:srgbClr val="12163A"/>
          </a:solidFill>
          <a:ln/>
        </p:spPr>
      </p:sp>
      <p:sp>
        <p:nvSpPr>
          <p:cNvPr id="6" name="Text 4"/>
          <p:cNvSpPr/>
          <p:nvPr/>
        </p:nvSpPr>
        <p:spPr>
          <a:xfrm>
            <a:off x="868680" y="2286000"/>
            <a:ext cx="45720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22D3B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LFCC  (what I use)</a:t>
            </a:r>
            <a:endParaRPr lang="en-US" sz="1800" dirty="0"/>
          </a:p>
        </p:txBody>
      </p:sp>
      <p:sp>
        <p:nvSpPr>
          <p:cNvPr id="7" name="Shape 5"/>
          <p:cNvSpPr/>
          <p:nvPr/>
        </p:nvSpPr>
        <p:spPr>
          <a:xfrm>
            <a:off x="868680" y="2935224"/>
            <a:ext cx="91440" cy="91440"/>
          </a:xfrm>
          <a:prstGeom prst="ellipse">
            <a:avLst/>
          </a:prstGeom>
          <a:solidFill>
            <a:srgbClr val="22D3B6"/>
          </a:solidFill>
          <a:ln/>
        </p:spPr>
      </p:sp>
      <p:sp>
        <p:nvSpPr>
          <p:cNvPr id="8" name="Text 6"/>
          <p:cNvSpPr/>
          <p:nvPr/>
        </p:nvSpPr>
        <p:spPr>
          <a:xfrm>
            <a:off x="1097280" y="2880360"/>
            <a:ext cx="429768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3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Keeps the high-pitch detail most methods smooth away.</a:t>
            </a:r>
            <a:endParaRPr lang="en-US" sz="1350" dirty="0"/>
          </a:p>
        </p:txBody>
      </p:sp>
      <p:sp>
        <p:nvSpPr>
          <p:cNvPr id="9" name="Shape 7"/>
          <p:cNvSpPr/>
          <p:nvPr/>
        </p:nvSpPr>
        <p:spPr>
          <a:xfrm>
            <a:off x="868680" y="3803904"/>
            <a:ext cx="91440" cy="91440"/>
          </a:xfrm>
          <a:prstGeom prst="ellipse">
            <a:avLst/>
          </a:prstGeom>
          <a:solidFill>
            <a:srgbClr val="22D3B6"/>
          </a:solidFill>
          <a:ln/>
        </p:spPr>
      </p:sp>
      <p:sp>
        <p:nvSpPr>
          <p:cNvPr id="10" name="Text 8"/>
          <p:cNvSpPr/>
          <p:nvPr/>
        </p:nvSpPr>
        <p:spPr>
          <a:xfrm>
            <a:off x="1097280" y="3749040"/>
            <a:ext cx="429768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3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That detail is exactly where AI voice artifacts hide.</a:t>
            </a:r>
            <a:endParaRPr lang="en-US" sz="1350" dirty="0"/>
          </a:p>
        </p:txBody>
      </p:sp>
      <p:sp>
        <p:nvSpPr>
          <p:cNvPr id="11" name="Shape 9"/>
          <p:cNvSpPr/>
          <p:nvPr/>
        </p:nvSpPr>
        <p:spPr>
          <a:xfrm>
            <a:off x="868680" y="4672584"/>
            <a:ext cx="91440" cy="91440"/>
          </a:xfrm>
          <a:prstGeom prst="ellipse">
            <a:avLst/>
          </a:prstGeom>
          <a:solidFill>
            <a:srgbClr val="22D3B6"/>
          </a:solidFill>
          <a:ln/>
        </p:spPr>
      </p:sp>
      <p:sp>
        <p:nvSpPr>
          <p:cNvPr id="12" name="Text 10"/>
          <p:cNvSpPr/>
          <p:nvPr/>
        </p:nvSpPr>
        <p:spPr>
          <a:xfrm>
            <a:off x="1097280" y="4617720"/>
            <a:ext cx="429768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3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Cheap to compute — good for real-time use.</a:t>
            </a:r>
            <a:endParaRPr lang="en-US" sz="1350" dirty="0"/>
          </a:p>
        </p:txBody>
      </p:sp>
      <p:sp>
        <p:nvSpPr>
          <p:cNvPr id="13" name="Shape 11"/>
          <p:cNvSpPr/>
          <p:nvPr/>
        </p:nvSpPr>
        <p:spPr>
          <a:xfrm>
            <a:off x="6035040" y="2011680"/>
            <a:ext cx="5212080" cy="3840480"/>
          </a:xfrm>
          <a:prstGeom prst="roundRect">
            <a:avLst>
              <a:gd name="adj" fmla="val 1905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6355080" y="2286000"/>
            <a:ext cx="45720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1216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CQT &amp; Spectrograms</a:t>
            </a:r>
            <a:endParaRPr lang="en-US" sz="1800" dirty="0"/>
          </a:p>
        </p:txBody>
      </p:sp>
      <p:sp>
        <p:nvSpPr>
          <p:cNvPr id="15" name="Shape 13"/>
          <p:cNvSpPr/>
          <p:nvPr/>
        </p:nvSpPr>
        <p:spPr>
          <a:xfrm>
            <a:off x="6355080" y="2935224"/>
            <a:ext cx="91440" cy="91440"/>
          </a:xfrm>
          <a:prstGeom prst="ellipse">
            <a:avLst/>
          </a:prstGeom>
          <a:solidFill>
            <a:srgbClr val="0E9C86"/>
          </a:solidFill>
          <a:ln/>
        </p:spPr>
      </p:sp>
      <p:sp>
        <p:nvSpPr>
          <p:cNvPr id="16" name="Text 14"/>
          <p:cNvSpPr/>
          <p:nvPr/>
        </p:nvSpPr>
        <p:spPr>
          <a:xfrm>
            <a:off x="6583680" y="2880360"/>
            <a:ext cx="429768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350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Tracks pitch (fundamental frequency) in fine detail.</a:t>
            </a:r>
            <a:endParaRPr lang="en-US" sz="1350" dirty="0"/>
          </a:p>
        </p:txBody>
      </p:sp>
      <p:sp>
        <p:nvSpPr>
          <p:cNvPr id="17" name="Shape 15"/>
          <p:cNvSpPr/>
          <p:nvPr/>
        </p:nvSpPr>
        <p:spPr>
          <a:xfrm>
            <a:off x="6355080" y="3803904"/>
            <a:ext cx="91440" cy="91440"/>
          </a:xfrm>
          <a:prstGeom prst="ellipse">
            <a:avLst/>
          </a:prstGeom>
          <a:solidFill>
            <a:srgbClr val="0E9C86"/>
          </a:solidFill>
          <a:ln/>
        </p:spPr>
      </p:sp>
      <p:sp>
        <p:nvSpPr>
          <p:cNvPr id="18" name="Text 16"/>
          <p:cNvSpPr/>
          <p:nvPr/>
        </p:nvSpPr>
        <p:spPr>
          <a:xfrm>
            <a:off x="6583680" y="3749040"/>
            <a:ext cx="429768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350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Catches odd phase shifts typical of AI-generated voices.</a:t>
            </a:r>
            <a:endParaRPr lang="en-US" sz="1350" dirty="0"/>
          </a:p>
        </p:txBody>
      </p:sp>
      <p:sp>
        <p:nvSpPr>
          <p:cNvPr id="19" name="Shape 17"/>
          <p:cNvSpPr/>
          <p:nvPr/>
        </p:nvSpPr>
        <p:spPr>
          <a:xfrm>
            <a:off x="6355080" y="4672584"/>
            <a:ext cx="91440" cy="91440"/>
          </a:xfrm>
          <a:prstGeom prst="ellipse">
            <a:avLst/>
          </a:prstGeom>
          <a:solidFill>
            <a:srgbClr val="0E9C86"/>
          </a:solidFill>
          <a:ln/>
        </p:spPr>
      </p:sp>
      <p:sp>
        <p:nvSpPr>
          <p:cNvPr id="20" name="Text 18"/>
          <p:cNvSpPr/>
          <p:nvPr/>
        </p:nvSpPr>
        <p:spPr>
          <a:xfrm>
            <a:off x="6583680" y="4617720"/>
            <a:ext cx="4297680" cy="685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350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Turned into 2D maps a model can learn from visually.</a:t>
            </a:r>
            <a:endParaRPr lang="en-US" sz="1350" dirty="0"/>
          </a:p>
        </p:txBody>
      </p:sp>
      <p:sp>
        <p:nvSpPr>
          <p:cNvPr id="21" name="Text 19"/>
          <p:cNvSpPr/>
          <p:nvPr/>
        </p:nvSpPr>
        <p:spPr>
          <a:xfrm>
            <a:off x="11475720" y="644652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5F7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50" kern="0" dirty="0">
                <a:solidFill>
                  <a:srgbClr val="0E9C8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STAYING LIGHTWEIGHT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51560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1216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Small Model, on Purpose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2163A"/>
          </a:solidFill>
          <a:ln/>
        </p:spPr>
      </p:sp>
      <p:sp>
        <p:nvSpPr>
          <p:cNvPr id="5" name="Shape 3"/>
          <p:cNvSpPr/>
          <p:nvPr/>
        </p:nvSpPr>
        <p:spPr>
          <a:xfrm>
            <a:off x="594360" y="1965960"/>
            <a:ext cx="3429000" cy="3566160"/>
          </a:xfrm>
          <a:prstGeom prst="roundRect">
            <a:avLst>
              <a:gd name="adj" fmla="val 2133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  <a:effectLst>
            <a:outerShdw sx="100000" sy="100000" kx="0" ky="0" algn="bl" rotWithShape="0" blurRad="76200" dist="25400" dir="5400000">
              <a:srgbClr val="1B1F3B">
                <a:alpha val="12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868680" y="2286000"/>
            <a:ext cx="502920" cy="502920"/>
          </a:xfrm>
          <a:prstGeom prst="ellipse">
            <a:avLst/>
          </a:prstGeom>
          <a:solidFill>
            <a:srgbClr val="12163A"/>
          </a:solidFill>
          <a:ln/>
        </p:spPr>
      </p:sp>
      <p:sp>
        <p:nvSpPr>
          <p:cNvPr id="7" name="Text 5"/>
          <p:cNvSpPr/>
          <p:nvPr/>
        </p:nvSpPr>
        <p:spPr>
          <a:xfrm>
            <a:off x="868680" y="228600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868680" y="2971800"/>
            <a:ext cx="288036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550" b="1" dirty="0">
                <a:solidFill>
                  <a:srgbClr val="1216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MobileNetV3 / ShuffleNet</a:t>
            </a:r>
            <a:endParaRPr lang="en-US" sz="1550" dirty="0"/>
          </a:p>
        </p:txBody>
      </p:sp>
      <p:sp>
        <p:nvSpPr>
          <p:cNvPr id="9" name="Text 7"/>
          <p:cNvSpPr/>
          <p:nvPr/>
        </p:nvSpPr>
        <p:spPr>
          <a:xfrm>
            <a:off x="868680" y="3840480"/>
            <a:ext cx="2880360" cy="1554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'diet' version of a neural network — same job, far less computing power needed.</a:t>
            </a:r>
            <a:endParaRPr lang="en-US" sz="1250" dirty="0"/>
          </a:p>
        </p:txBody>
      </p:sp>
      <p:sp>
        <p:nvSpPr>
          <p:cNvPr id="10" name="Shape 8"/>
          <p:cNvSpPr/>
          <p:nvPr/>
        </p:nvSpPr>
        <p:spPr>
          <a:xfrm>
            <a:off x="4297680" y="1965960"/>
            <a:ext cx="3429000" cy="3566160"/>
          </a:xfrm>
          <a:prstGeom prst="roundRect">
            <a:avLst>
              <a:gd name="adj" fmla="val 2133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  <a:effectLst>
            <a:outerShdw sx="100000" sy="100000" kx="0" ky="0" algn="bl" rotWithShape="0" blurRad="76200" dist="25400" dir="5400000">
              <a:srgbClr val="1B1F3B">
                <a:alpha val="12000"/>
              </a:srgbClr>
            </a:outerShdw>
          </a:effectLst>
        </p:spPr>
      </p:sp>
      <p:sp>
        <p:nvSpPr>
          <p:cNvPr id="11" name="Shape 9"/>
          <p:cNvSpPr/>
          <p:nvPr/>
        </p:nvSpPr>
        <p:spPr>
          <a:xfrm>
            <a:off x="4572000" y="2286000"/>
            <a:ext cx="502920" cy="502920"/>
          </a:xfrm>
          <a:prstGeom prst="ellipse">
            <a:avLst/>
          </a:prstGeom>
          <a:solidFill>
            <a:srgbClr val="12163A"/>
          </a:solidFill>
          <a:ln/>
        </p:spPr>
      </p:sp>
      <p:sp>
        <p:nvSpPr>
          <p:cNvPr id="12" name="Text 10"/>
          <p:cNvSpPr/>
          <p:nvPr/>
        </p:nvSpPr>
        <p:spPr>
          <a:xfrm>
            <a:off x="4572000" y="228600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4572000" y="2971800"/>
            <a:ext cx="288036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550" b="1" dirty="0">
                <a:solidFill>
                  <a:srgbClr val="1216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Lightweight Conformer</a:t>
            </a:r>
            <a:endParaRPr lang="en-US" sz="1550" dirty="0"/>
          </a:p>
        </p:txBody>
      </p:sp>
      <p:sp>
        <p:nvSpPr>
          <p:cNvPr id="14" name="Text 12"/>
          <p:cNvSpPr/>
          <p:nvPr/>
        </p:nvSpPr>
        <p:spPr>
          <a:xfrm>
            <a:off x="4572000" y="3840480"/>
            <a:ext cx="2880360" cy="1554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Combines short-term and long-term listening, trimmed down to stay fast.</a:t>
            </a:r>
            <a:endParaRPr lang="en-US" sz="1250" dirty="0"/>
          </a:p>
        </p:txBody>
      </p:sp>
      <p:sp>
        <p:nvSpPr>
          <p:cNvPr id="15" name="Shape 13"/>
          <p:cNvSpPr/>
          <p:nvPr/>
        </p:nvSpPr>
        <p:spPr>
          <a:xfrm>
            <a:off x="8001000" y="1965960"/>
            <a:ext cx="3429000" cy="3566160"/>
          </a:xfrm>
          <a:prstGeom prst="roundRect">
            <a:avLst>
              <a:gd name="adj" fmla="val 2133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  <a:effectLst>
            <a:outerShdw sx="100000" sy="100000" kx="0" ky="0" algn="bl" rotWithShape="0" blurRad="76200" dist="25400" dir="5400000">
              <a:srgbClr val="1B1F3B">
                <a:alpha val="12000"/>
              </a:srgbClr>
            </a:outerShdw>
          </a:effectLst>
        </p:spPr>
      </p:sp>
      <p:sp>
        <p:nvSpPr>
          <p:cNvPr id="16" name="Shape 14"/>
          <p:cNvSpPr/>
          <p:nvPr/>
        </p:nvSpPr>
        <p:spPr>
          <a:xfrm>
            <a:off x="8275320" y="2286000"/>
            <a:ext cx="502920" cy="502920"/>
          </a:xfrm>
          <a:prstGeom prst="ellipse">
            <a:avLst/>
          </a:prstGeom>
          <a:solidFill>
            <a:srgbClr val="12163A"/>
          </a:solidFill>
          <a:ln/>
        </p:spPr>
      </p:sp>
      <p:sp>
        <p:nvSpPr>
          <p:cNvPr id="17" name="Text 15"/>
          <p:cNvSpPr/>
          <p:nvPr/>
        </p:nvSpPr>
        <p:spPr>
          <a:xfrm>
            <a:off x="8275320" y="228600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8275320" y="2971800"/>
            <a:ext cx="288036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550" b="1" dirty="0">
                <a:solidFill>
                  <a:srgbClr val="1216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Quantization &amp; Pruning</a:t>
            </a:r>
            <a:endParaRPr lang="en-US" sz="1550" dirty="0"/>
          </a:p>
        </p:txBody>
      </p:sp>
      <p:sp>
        <p:nvSpPr>
          <p:cNvPr id="19" name="Text 17"/>
          <p:cNvSpPr/>
          <p:nvPr/>
        </p:nvSpPr>
        <p:spPr>
          <a:xfrm>
            <a:off x="8275320" y="3840480"/>
            <a:ext cx="2880360" cy="1554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Compresses the model so it uses less memory and runs faster on CPUs and edge devices.</a:t>
            </a:r>
            <a:endParaRPr lang="en-US" sz="1250" dirty="0"/>
          </a:p>
        </p:txBody>
      </p:sp>
      <p:sp>
        <p:nvSpPr>
          <p:cNvPr id="20" name="Text 18"/>
          <p:cNvSpPr/>
          <p:nvPr/>
        </p:nvSpPr>
        <p:spPr>
          <a:xfrm>
            <a:off x="11475720" y="644652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5F7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50" kern="0" dirty="0">
                <a:solidFill>
                  <a:srgbClr val="0E9C8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PUTTING IT TO THE TEST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51560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1216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I'll Prove It Works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2163A"/>
          </a:solidFill>
          <a:ln/>
        </p:spPr>
      </p:sp>
      <p:sp>
        <p:nvSpPr>
          <p:cNvPr id="5" name="Text 3"/>
          <p:cNvSpPr/>
          <p:nvPr/>
        </p:nvSpPr>
        <p:spPr>
          <a:xfrm>
            <a:off x="548640" y="1874520"/>
            <a:ext cx="53035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spc="150" kern="0" dirty="0">
                <a:solidFill>
                  <a:srgbClr val="0E9C8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DATASETS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548640" y="2286000"/>
            <a:ext cx="5303520" cy="1051560"/>
          </a:xfrm>
          <a:prstGeom prst="roundRect">
            <a:avLst>
              <a:gd name="adj" fmla="val 5217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77240" y="2423160"/>
            <a:ext cx="4846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ASVspoof 2019 / 2021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777240" y="2761488"/>
            <a:ext cx="48463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standard benchmark everyone in this field uses.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548640" y="3520440"/>
            <a:ext cx="5303520" cy="1051560"/>
          </a:xfrm>
          <a:prstGeom prst="roundRect">
            <a:avLst>
              <a:gd name="adj" fmla="val 5217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777240" y="3657600"/>
            <a:ext cx="4846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In-the-Wild Dataset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777240" y="3995928"/>
            <a:ext cx="48463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 deepfakes collected from the internet — tests real-world performance.</a:t>
            </a:r>
            <a:endParaRPr lang="en-US" sz="1150" dirty="0"/>
          </a:p>
        </p:txBody>
      </p:sp>
      <p:sp>
        <p:nvSpPr>
          <p:cNvPr id="12" name="Text 10"/>
          <p:cNvSpPr/>
          <p:nvPr/>
        </p:nvSpPr>
        <p:spPr>
          <a:xfrm>
            <a:off x="6309360" y="1874520"/>
            <a:ext cx="53035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spc="150" kern="0" dirty="0">
                <a:solidFill>
                  <a:srgbClr val="0E9C8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TOOLS &amp; HARDWARE</a:t>
            </a:r>
            <a:endParaRPr lang="en-US" sz="1300" dirty="0"/>
          </a:p>
        </p:txBody>
      </p:sp>
      <p:sp>
        <p:nvSpPr>
          <p:cNvPr id="13" name="Shape 11"/>
          <p:cNvSpPr/>
          <p:nvPr/>
        </p:nvSpPr>
        <p:spPr>
          <a:xfrm>
            <a:off x="6309360" y="2286000"/>
            <a:ext cx="5303520" cy="1051560"/>
          </a:xfrm>
          <a:prstGeom prst="roundRect">
            <a:avLst>
              <a:gd name="adj" fmla="val 5217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6537960" y="2423160"/>
            <a:ext cx="4846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PyTorch, Librosa, ONNX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6537960" y="2761488"/>
            <a:ext cx="48463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software used to build and run the model.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6309360" y="3520440"/>
            <a:ext cx="5303520" cy="1051560"/>
          </a:xfrm>
          <a:prstGeom prst="roundRect">
            <a:avLst>
              <a:gd name="adj" fmla="val 5217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6537960" y="3657600"/>
            <a:ext cx="48463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Standard CPU + Raspberry Pi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6537960" y="3995928"/>
            <a:ext cx="48463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5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Tested even on a low-cost mini-computer, to prove it's genuinely lightweight.</a:t>
            </a:r>
            <a:endParaRPr lang="en-US" sz="1150" dirty="0"/>
          </a:p>
        </p:txBody>
      </p:sp>
      <p:sp>
        <p:nvSpPr>
          <p:cNvPr id="19" name="Text 17"/>
          <p:cNvSpPr/>
          <p:nvPr/>
        </p:nvSpPr>
        <p:spPr>
          <a:xfrm>
            <a:off x="11475720" y="644652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5F7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50" kern="0" dirty="0">
                <a:solidFill>
                  <a:srgbClr val="0E9C8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SCORECARD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51560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1216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Three Numbers Decide Success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2163A"/>
          </a:solidFill>
          <a:ln/>
        </p:spPr>
      </p:sp>
      <p:sp>
        <p:nvSpPr>
          <p:cNvPr id="5" name="Shape 3"/>
          <p:cNvSpPr/>
          <p:nvPr/>
        </p:nvSpPr>
        <p:spPr>
          <a:xfrm>
            <a:off x="594360" y="1965960"/>
            <a:ext cx="3429000" cy="3657600"/>
          </a:xfrm>
          <a:prstGeom prst="roundRect">
            <a:avLst>
              <a:gd name="adj" fmla="val 2133"/>
            </a:avLst>
          </a:prstGeom>
          <a:solidFill>
            <a:srgbClr val="12163A"/>
          </a:solidFill>
          <a:ln/>
        </p:spPr>
      </p:sp>
      <p:sp>
        <p:nvSpPr>
          <p:cNvPr id="6" name="Text 4"/>
          <p:cNvSpPr/>
          <p:nvPr/>
        </p:nvSpPr>
        <p:spPr>
          <a:xfrm>
            <a:off x="777240" y="2423160"/>
            <a:ext cx="30632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3400" b="1" dirty="0">
                <a:solidFill>
                  <a:srgbClr val="22D3B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EER</a:t>
            </a:r>
            <a:endParaRPr lang="en-US" sz="3400" dirty="0"/>
          </a:p>
        </p:txBody>
      </p:sp>
      <p:sp>
        <p:nvSpPr>
          <p:cNvPr id="7" name="Text 5"/>
          <p:cNvSpPr/>
          <p:nvPr/>
        </p:nvSpPr>
        <p:spPr>
          <a:xfrm>
            <a:off x="777240" y="3520440"/>
            <a:ext cx="30632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often it's</a:t>
            </a:r>
            <a:endParaRPr lang="en-US" sz="1400" dirty="0"/>
          </a:p>
          <a:p>
            <a:pPr algn="ctr" indent="0" marL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wrong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1417320" y="4480560"/>
            <a:ext cx="1783080" cy="0"/>
          </a:xfrm>
          <a:prstGeom prst="line">
            <a:avLst/>
          </a:prstGeom>
          <a:noFill/>
          <a:ln w="12700">
            <a:solidFill>
              <a:srgbClr val="3A4380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777240" y="4663440"/>
            <a:ext cx="3063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50" i="1" dirty="0">
                <a:solidFill>
                  <a:srgbClr val="9AA3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Lower is better</a:t>
            </a:r>
            <a:endParaRPr lang="en-US" sz="1150" dirty="0"/>
          </a:p>
        </p:txBody>
      </p:sp>
      <p:sp>
        <p:nvSpPr>
          <p:cNvPr id="10" name="Shape 8"/>
          <p:cNvSpPr/>
          <p:nvPr/>
        </p:nvSpPr>
        <p:spPr>
          <a:xfrm>
            <a:off x="4297680" y="1965960"/>
            <a:ext cx="3429000" cy="3657600"/>
          </a:xfrm>
          <a:prstGeom prst="roundRect">
            <a:avLst>
              <a:gd name="adj" fmla="val 2133"/>
            </a:avLst>
          </a:prstGeom>
          <a:solidFill>
            <a:srgbClr val="12163A"/>
          </a:solidFill>
          <a:ln/>
        </p:spPr>
      </p:sp>
      <p:sp>
        <p:nvSpPr>
          <p:cNvPr id="11" name="Text 9"/>
          <p:cNvSpPr/>
          <p:nvPr/>
        </p:nvSpPr>
        <p:spPr>
          <a:xfrm>
            <a:off x="4480560" y="2423160"/>
            <a:ext cx="30632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3400" b="1" dirty="0">
                <a:solidFill>
                  <a:srgbClr val="22D3B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t-DCF</a:t>
            </a:r>
            <a:endParaRPr lang="en-US" sz="3400" dirty="0"/>
          </a:p>
        </p:txBody>
      </p:sp>
      <p:sp>
        <p:nvSpPr>
          <p:cNvPr id="12" name="Text 10"/>
          <p:cNvSpPr/>
          <p:nvPr/>
        </p:nvSpPr>
        <p:spPr>
          <a:xfrm>
            <a:off x="4480560" y="3520440"/>
            <a:ext cx="30632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Impact on voice</a:t>
            </a:r>
            <a:endParaRPr lang="en-US" sz="1400" dirty="0"/>
          </a:p>
          <a:p>
            <a:pPr algn="ctr" indent="0" marL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login systems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5120640" y="4480560"/>
            <a:ext cx="1783080" cy="0"/>
          </a:xfrm>
          <a:prstGeom prst="line">
            <a:avLst/>
          </a:prstGeom>
          <a:noFill/>
          <a:ln w="12700">
            <a:solidFill>
              <a:srgbClr val="3A4380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4480560" y="4663440"/>
            <a:ext cx="3063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50" i="1" dirty="0">
                <a:solidFill>
                  <a:srgbClr val="9AA3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Lower is better</a:t>
            </a:r>
            <a:endParaRPr lang="en-US" sz="1150" dirty="0"/>
          </a:p>
        </p:txBody>
      </p:sp>
      <p:sp>
        <p:nvSpPr>
          <p:cNvPr id="15" name="Shape 13"/>
          <p:cNvSpPr/>
          <p:nvPr/>
        </p:nvSpPr>
        <p:spPr>
          <a:xfrm>
            <a:off x="8001000" y="1965960"/>
            <a:ext cx="3429000" cy="3657600"/>
          </a:xfrm>
          <a:prstGeom prst="roundRect">
            <a:avLst>
              <a:gd name="adj" fmla="val 2133"/>
            </a:avLst>
          </a:prstGeom>
          <a:solidFill>
            <a:srgbClr val="12163A"/>
          </a:solidFill>
          <a:ln/>
        </p:spPr>
      </p:sp>
      <p:sp>
        <p:nvSpPr>
          <p:cNvPr id="16" name="Text 14"/>
          <p:cNvSpPr/>
          <p:nvPr/>
        </p:nvSpPr>
        <p:spPr>
          <a:xfrm>
            <a:off x="8183880" y="2423160"/>
            <a:ext cx="30632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3400" b="1" dirty="0">
                <a:solidFill>
                  <a:srgbClr val="22D3B6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RTF &lt; 0.2</a:t>
            </a:r>
            <a:endParaRPr lang="en-US" sz="3400" dirty="0"/>
          </a:p>
        </p:txBody>
      </p:sp>
      <p:sp>
        <p:nvSpPr>
          <p:cNvPr id="17" name="Text 15"/>
          <p:cNvSpPr/>
          <p:nvPr/>
        </p:nvSpPr>
        <p:spPr>
          <a:xfrm>
            <a:off x="8183880" y="3520440"/>
            <a:ext cx="30632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 it fast enough</a:t>
            </a:r>
            <a:endParaRPr lang="en-US" sz="1400" dirty="0"/>
          </a:p>
          <a:p>
            <a:pPr algn="ctr" indent="0" marL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stay live?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8823960" y="4480560"/>
            <a:ext cx="1783080" cy="0"/>
          </a:xfrm>
          <a:prstGeom prst="line">
            <a:avLst/>
          </a:prstGeom>
          <a:noFill/>
          <a:ln w="12700">
            <a:solidFill>
              <a:srgbClr val="3A4380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8183880" y="4663440"/>
            <a:ext cx="30632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150" i="1" dirty="0">
                <a:solidFill>
                  <a:srgbClr val="9AA3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 0.2 = keeps up</a:t>
            </a:r>
            <a:endParaRPr lang="en-US" sz="1150" dirty="0"/>
          </a:p>
        </p:txBody>
      </p:sp>
      <p:sp>
        <p:nvSpPr>
          <p:cNvPr id="20" name="Text 18"/>
          <p:cNvSpPr/>
          <p:nvPr/>
        </p:nvSpPr>
        <p:spPr>
          <a:xfrm>
            <a:off x="11475720" y="644652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5F7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50" kern="0" dirty="0">
                <a:solidFill>
                  <a:srgbClr val="0E9C8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 LIFE IS MESSY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51560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1216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Could Trip This Up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2163A"/>
          </a:solidFill>
          <a:ln/>
        </p:spPr>
      </p:sp>
      <p:sp>
        <p:nvSpPr>
          <p:cNvPr id="5" name="Shape 3"/>
          <p:cNvSpPr/>
          <p:nvPr/>
        </p:nvSpPr>
        <p:spPr>
          <a:xfrm>
            <a:off x="548640" y="1965960"/>
            <a:ext cx="5394960" cy="178308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  <a:effectLst>
            <a:outerShdw sx="100000" sy="100000" kx="0" ky="0" algn="bl" rotWithShape="0" blurRad="63500" dist="25400" dir="5400000">
              <a:srgbClr val="1B1F3B">
                <a:alpha val="10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548640" y="1965960"/>
            <a:ext cx="91440" cy="1783080"/>
          </a:xfrm>
          <a:prstGeom prst="rect">
            <a:avLst/>
          </a:prstGeom>
          <a:solidFill>
            <a:srgbClr val="22D3B6"/>
          </a:solidFill>
          <a:ln/>
        </p:spPr>
      </p:sp>
      <p:sp>
        <p:nvSpPr>
          <p:cNvPr id="7" name="Text 5"/>
          <p:cNvSpPr/>
          <p:nvPr/>
        </p:nvSpPr>
        <p:spPr>
          <a:xfrm>
            <a:off x="868680" y="2194560"/>
            <a:ext cx="48463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Compression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868680" y="2651760"/>
            <a:ext cx="484632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VoIP codecs (Opus, AMR) can obscure the exact clues the model looks for.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6217920" y="1965960"/>
            <a:ext cx="5394960" cy="178308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  <a:effectLst>
            <a:outerShdw sx="100000" sy="100000" kx="0" ky="0" algn="bl" rotWithShape="0" blurRad="63500" dist="25400" dir="5400000">
              <a:srgbClr val="1B1F3B">
                <a:alpha val="10000"/>
              </a:srgbClr>
            </a:outerShdw>
          </a:effectLst>
        </p:spPr>
      </p:sp>
      <p:sp>
        <p:nvSpPr>
          <p:cNvPr id="10" name="Shape 8"/>
          <p:cNvSpPr/>
          <p:nvPr/>
        </p:nvSpPr>
        <p:spPr>
          <a:xfrm>
            <a:off x="6217920" y="1965960"/>
            <a:ext cx="91440" cy="1783080"/>
          </a:xfrm>
          <a:prstGeom prst="rect">
            <a:avLst/>
          </a:prstGeom>
          <a:solidFill>
            <a:srgbClr val="22D3B6"/>
          </a:solidFill>
          <a:ln/>
        </p:spPr>
      </p:sp>
      <p:sp>
        <p:nvSpPr>
          <p:cNvPr id="11" name="Text 9"/>
          <p:cNvSpPr/>
          <p:nvPr/>
        </p:nvSpPr>
        <p:spPr>
          <a:xfrm>
            <a:off x="6537960" y="2194560"/>
            <a:ext cx="48463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Adversarial Noise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6537960" y="2651760"/>
            <a:ext cx="484632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Attackers could add tiny perturbations designed to fool the classifier.</a:t>
            </a:r>
            <a:endParaRPr lang="en-US" sz="1250" dirty="0"/>
          </a:p>
        </p:txBody>
      </p:sp>
      <p:sp>
        <p:nvSpPr>
          <p:cNvPr id="13" name="Shape 11"/>
          <p:cNvSpPr/>
          <p:nvPr/>
        </p:nvSpPr>
        <p:spPr>
          <a:xfrm>
            <a:off x="548640" y="4023360"/>
            <a:ext cx="5394960" cy="178308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  <a:effectLst>
            <a:outerShdw sx="100000" sy="100000" kx="0" ky="0" algn="bl" rotWithShape="0" blurRad="63500" dist="25400" dir="5400000">
              <a:srgbClr val="1B1F3B">
                <a:alpha val="10000"/>
              </a:srgbClr>
            </a:outerShdw>
          </a:effectLst>
        </p:spPr>
      </p:sp>
      <p:sp>
        <p:nvSpPr>
          <p:cNvPr id="14" name="Shape 12"/>
          <p:cNvSpPr/>
          <p:nvPr/>
        </p:nvSpPr>
        <p:spPr>
          <a:xfrm>
            <a:off x="548640" y="4023360"/>
            <a:ext cx="91440" cy="1783080"/>
          </a:xfrm>
          <a:prstGeom prst="rect">
            <a:avLst/>
          </a:prstGeom>
          <a:solidFill>
            <a:srgbClr val="22D3B6"/>
          </a:solidFill>
          <a:ln/>
        </p:spPr>
      </p:sp>
      <p:sp>
        <p:nvSpPr>
          <p:cNvPr id="15" name="Text 13"/>
          <p:cNvSpPr/>
          <p:nvPr/>
        </p:nvSpPr>
        <p:spPr>
          <a:xfrm>
            <a:off x="868680" y="4251960"/>
            <a:ext cx="48463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Background Noise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868680" y="4709160"/>
            <a:ext cx="484632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Environmental sound can cause false alarms.</a:t>
            </a:r>
            <a:endParaRPr lang="en-US" sz="1250" dirty="0"/>
          </a:p>
        </p:txBody>
      </p:sp>
      <p:sp>
        <p:nvSpPr>
          <p:cNvPr id="17" name="Shape 15"/>
          <p:cNvSpPr/>
          <p:nvPr/>
        </p:nvSpPr>
        <p:spPr>
          <a:xfrm>
            <a:off x="6217920" y="4023360"/>
            <a:ext cx="5394960" cy="178308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  <a:effectLst>
            <a:outerShdw sx="100000" sy="100000" kx="0" ky="0" algn="bl" rotWithShape="0" blurRad="63500" dist="25400" dir="5400000">
              <a:srgbClr val="1B1F3B">
                <a:alpha val="10000"/>
              </a:srgbClr>
            </a:outerShdw>
          </a:effectLst>
        </p:spPr>
      </p:sp>
      <p:sp>
        <p:nvSpPr>
          <p:cNvPr id="18" name="Shape 16"/>
          <p:cNvSpPr/>
          <p:nvPr/>
        </p:nvSpPr>
        <p:spPr>
          <a:xfrm>
            <a:off x="6217920" y="4023360"/>
            <a:ext cx="91440" cy="1783080"/>
          </a:xfrm>
          <a:prstGeom prst="rect">
            <a:avLst/>
          </a:prstGeom>
          <a:solidFill>
            <a:srgbClr val="22D3B6"/>
          </a:solidFill>
          <a:ln/>
        </p:spPr>
      </p:sp>
      <p:sp>
        <p:nvSpPr>
          <p:cNvPr id="19" name="Text 17"/>
          <p:cNvSpPr/>
          <p:nvPr/>
        </p:nvSpPr>
        <p:spPr>
          <a:xfrm>
            <a:off x="6537960" y="4251960"/>
            <a:ext cx="48463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Packet Loss &amp; Jitter</a:t>
            </a:r>
            <a:endParaRPr lang="en-US" sz="1500" dirty="0"/>
          </a:p>
        </p:txBody>
      </p:sp>
      <p:sp>
        <p:nvSpPr>
          <p:cNvPr id="20" name="Text 18"/>
          <p:cNvSpPr/>
          <p:nvPr/>
        </p:nvSpPr>
        <p:spPr>
          <a:xfrm>
            <a:off x="6537960" y="4709160"/>
            <a:ext cx="484632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streaming drops frames, breaking continuity the model relies on.</a:t>
            </a:r>
            <a:endParaRPr lang="en-US" sz="1250" dirty="0"/>
          </a:p>
        </p:txBody>
      </p:sp>
      <p:sp>
        <p:nvSpPr>
          <p:cNvPr id="21" name="Text 19"/>
          <p:cNvSpPr/>
          <p:nvPr/>
        </p:nvSpPr>
        <p:spPr>
          <a:xfrm>
            <a:off x="11475720" y="644652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5F7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50" kern="0" dirty="0">
                <a:solidFill>
                  <a:srgbClr val="0E9C8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WHAT'S NEXT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51560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1216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Making It Even Better, Later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2163A"/>
          </a:solidFill>
          <a:ln/>
        </p:spPr>
      </p:sp>
      <p:sp>
        <p:nvSpPr>
          <p:cNvPr id="5" name="Shape 3"/>
          <p:cNvSpPr/>
          <p:nvPr/>
        </p:nvSpPr>
        <p:spPr>
          <a:xfrm>
            <a:off x="594360" y="1965960"/>
            <a:ext cx="3429000" cy="3566160"/>
          </a:xfrm>
          <a:prstGeom prst="roundRect">
            <a:avLst>
              <a:gd name="adj" fmla="val 2133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  <a:effectLst>
            <a:outerShdw sx="100000" sy="100000" kx="0" ky="0" algn="bl" rotWithShape="0" blurRad="76200" dist="25400" dir="5400000">
              <a:srgbClr val="1B1F3B">
                <a:alpha val="12000"/>
              </a:srgbClr>
            </a:outerShdw>
          </a:effectLst>
        </p:spPr>
      </p:sp>
      <p:sp>
        <p:nvSpPr>
          <p:cNvPr id="6" name="Shape 4"/>
          <p:cNvSpPr/>
          <p:nvPr/>
        </p:nvSpPr>
        <p:spPr>
          <a:xfrm>
            <a:off x="868680" y="2286000"/>
            <a:ext cx="502920" cy="502920"/>
          </a:xfrm>
          <a:prstGeom prst="ellipse">
            <a:avLst/>
          </a:prstGeom>
          <a:solidFill>
            <a:srgbClr val="0E9C86"/>
          </a:solidFill>
          <a:ln/>
        </p:spPr>
      </p:sp>
      <p:sp>
        <p:nvSpPr>
          <p:cNvPr id="7" name="Text 5"/>
          <p:cNvSpPr/>
          <p:nvPr/>
        </p:nvSpPr>
        <p:spPr>
          <a:xfrm>
            <a:off x="868680" y="228600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868680" y="2971800"/>
            <a:ext cx="2880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650" b="1" dirty="0">
                <a:solidFill>
                  <a:srgbClr val="1216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Keep Learning</a:t>
            </a:r>
            <a:endParaRPr lang="en-US" sz="1650" dirty="0"/>
          </a:p>
        </p:txBody>
      </p:sp>
      <p:sp>
        <p:nvSpPr>
          <p:cNvPr id="9" name="Text 7"/>
          <p:cNvSpPr/>
          <p:nvPr/>
        </p:nvSpPr>
        <p:spPr>
          <a:xfrm>
            <a:off x="868680" y="3566160"/>
            <a:ext cx="2880360" cy="1828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Adapt to new AI voice generators as they appear, without forgetting old ones.</a:t>
            </a:r>
            <a:endParaRPr lang="en-US" sz="1250" dirty="0"/>
          </a:p>
        </p:txBody>
      </p:sp>
      <p:sp>
        <p:nvSpPr>
          <p:cNvPr id="10" name="Shape 8"/>
          <p:cNvSpPr/>
          <p:nvPr/>
        </p:nvSpPr>
        <p:spPr>
          <a:xfrm>
            <a:off x="4297680" y="1965960"/>
            <a:ext cx="3429000" cy="3566160"/>
          </a:xfrm>
          <a:prstGeom prst="roundRect">
            <a:avLst>
              <a:gd name="adj" fmla="val 2133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  <a:effectLst>
            <a:outerShdw sx="100000" sy="100000" kx="0" ky="0" algn="bl" rotWithShape="0" blurRad="76200" dist="25400" dir="5400000">
              <a:srgbClr val="1B1F3B">
                <a:alpha val="12000"/>
              </a:srgbClr>
            </a:outerShdw>
          </a:effectLst>
        </p:spPr>
      </p:sp>
      <p:sp>
        <p:nvSpPr>
          <p:cNvPr id="11" name="Shape 9"/>
          <p:cNvSpPr/>
          <p:nvPr/>
        </p:nvSpPr>
        <p:spPr>
          <a:xfrm>
            <a:off x="4572000" y="2286000"/>
            <a:ext cx="502920" cy="502920"/>
          </a:xfrm>
          <a:prstGeom prst="ellipse">
            <a:avLst/>
          </a:prstGeom>
          <a:solidFill>
            <a:srgbClr val="0E9C86"/>
          </a:solidFill>
          <a:ln/>
        </p:spPr>
      </p:sp>
      <p:sp>
        <p:nvSpPr>
          <p:cNvPr id="12" name="Text 10"/>
          <p:cNvSpPr/>
          <p:nvPr/>
        </p:nvSpPr>
        <p:spPr>
          <a:xfrm>
            <a:off x="4572000" y="228600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4572000" y="2971800"/>
            <a:ext cx="2880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650" b="1" dirty="0">
                <a:solidFill>
                  <a:srgbClr val="1216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Add Lip-Sync</a:t>
            </a:r>
            <a:endParaRPr lang="en-US" sz="1650" dirty="0"/>
          </a:p>
        </p:txBody>
      </p:sp>
      <p:sp>
        <p:nvSpPr>
          <p:cNvPr id="14" name="Text 12"/>
          <p:cNvSpPr/>
          <p:nvPr/>
        </p:nvSpPr>
        <p:spPr>
          <a:xfrm>
            <a:off x="4572000" y="3566160"/>
            <a:ext cx="2880360" cy="1828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Combine audio detection with visual checks for video calls.</a:t>
            </a:r>
            <a:endParaRPr lang="en-US" sz="1250" dirty="0"/>
          </a:p>
        </p:txBody>
      </p:sp>
      <p:sp>
        <p:nvSpPr>
          <p:cNvPr id="15" name="Shape 13"/>
          <p:cNvSpPr/>
          <p:nvPr/>
        </p:nvSpPr>
        <p:spPr>
          <a:xfrm>
            <a:off x="8001000" y="1965960"/>
            <a:ext cx="3429000" cy="3566160"/>
          </a:xfrm>
          <a:prstGeom prst="roundRect">
            <a:avLst>
              <a:gd name="adj" fmla="val 2133"/>
            </a:avLst>
          </a:prstGeom>
          <a:solidFill>
            <a:srgbClr val="FFFFFF"/>
          </a:solidFill>
          <a:ln w="12700">
            <a:solidFill>
              <a:srgbClr val="E2E6F5"/>
            </a:solidFill>
            <a:prstDash val="solid"/>
          </a:ln>
          <a:effectLst>
            <a:outerShdw sx="100000" sy="100000" kx="0" ky="0" algn="bl" rotWithShape="0" blurRad="76200" dist="25400" dir="5400000">
              <a:srgbClr val="1B1F3B">
                <a:alpha val="12000"/>
              </a:srgbClr>
            </a:outerShdw>
          </a:effectLst>
        </p:spPr>
      </p:sp>
      <p:sp>
        <p:nvSpPr>
          <p:cNvPr id="16" name="Shape 14"/>
          <p:cNvSpPr/>
          <p:nvPr/>
        </p:nvSpPr>
        <p:spPr>
          <a:xfrm>
            <a:off x="8275320" y="2286000"/>
            <a:ext cx="502920" cy="502920"/>
          </a:xfrm>
          <a:prstGeom prst="ellipse">
            <a:avLst/>
          </a:prstGeom>
          <a:solidFill>
            <a:srgbClr val="0E9C86"/>
          </a:solidFill>
          <a:ln/>
        </p:spPr>
      </p:sp>
      <p:sp>
        <p:nvSpPr>
          <p:cNvPr id="17" name="Text 15"/>
          <p:cNvSpPr/>
          <p:nvPr/>
        </p:nvSpPr>
        <p:spPr>
          <a:xfrm>
            <a:off x="8275320" y="228600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8275320" y="2971800"/>
            <a:ext cx="2880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650" b="1" dirty="0">
                <a:solidFill>
                  <a:srgbClr val="1216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Go Even Faster</a:t>
            </a:r>
            <a:endParaRPr lang="en-US" sz="1650" dirty="0"/>
          </a:p>
        </p:txBody>
      </p:sp>
      <p:sp>
        <p:nvSpPr>
          <p:cNvPr id="19" name="Text 17"/>
          <p:cNvSpPr/>
          <p:nvPr/>
        </p:nvSpPr>
        <p:spPr>
          <a:xfrm>
            <a:off x="8275320" y="3566160"/>
            <a:ext cx="2880360" cy="1828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specialized chips to push latency below 50 milliseconds.</a:t>
            </a:r>
            <a:endParaRPr lang="en-US" sz="1250" dirty="0"/>
          </a:p>
        </p:txBody>
      </p:sp>
      <p:sp>
        <p:nvSpPr>
          <p:cNvPr id="20" name="Text 18"/>
          <p:cNvSpPr/>
          <p:nvPr/>
        </p:nvSpPr>
        <p:spPr>
          <a:xfrm>
            <a:off x="11475720" y="644652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2163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371600" y="4572000"/>
            <a:ext cx="4572000" cy="4572000"/>
          </a:xfrm>
          <a:prstGeom prst="ellipse">
            <a:avLst/>
          </a:prstGeom>
          <a:solidFill>
            <a:srgbClr val="1E2761"/>
          </a:solidFill>
          <a:ln/>
        </p:spPr>
      </p:sp>
      <p:sp>
        <p:nvSpPr>
          <p:cNvPr id="3" name="Text 1"/>
          <p:cNvSpPr/>
          <p:nvPr/>
        </p:nvSpPr>
        <p:spPr>
          <a:xfrm>
            <a:off x="822960" y="82296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spc="200" kern="0" dirty="0">
                <a:solidFill>
                  <a:srgbClr val="22D3B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POINT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822960" y="1234440"/>
            <a:ext cx="9601200" cy="1645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Small and smart beats</a:t>
            </a:r>
            <a:endParaRPr lang="en-US" sz="3400" dirty="0"/>
          </a:p>
          <a:p>
            <a:pPr indent="0" marL="0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big and slow.</a:t>
            </a:r>
            <a:endParaRPr lang="en-US" sz="3400" dirty="0"/>
          </a:p>
        </p:txBody>
      </p:sp>
      <p:sp>
        <p:nvSpPr>
          <p:cNvPr id="5" name="Shape 3"/>
          <p:cNvSpPr/>
          <p:nvPr/>
        </p:nvSpPr>
        <p:spPr>
          <a:xfrm>
            <a:off x="868680" y="3273552"/>
            <a:ext cx="109728" cy="109728"/>
          </a:xfrm>
          <a:prstGeom prst="ellipse">
            <a:avLst/>
          </a:prstGeom>
          <a:solidFill>
            <a:srgbClr val="22D3B6"/>
          </a:solidFill>
          <a:ln/>
        </p:spPr>
      </p:sp>
      <p:sp>
        <p:nvSpPr>
          <p:cNvPr id="6" name="Text 4"/>
          <p:cNvSpPr/>
          <p:nvPr/>
        </p:nvSpPr>
        <p:spPr>
          <a:xfrm>
            <a:off x="1143000" y="3200400"/>
            <a:ext cx="960120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500" dirty="0">
                <a:solidFill>
                  <a:srgbClr val="E4E7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Built a lightweight framework for instant, frame-level fake-voice detection.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868680" y="4050792"/>
            <a:ext cx="109728" cy="109728"/>
          </a:xfrm>
          <a:prstGeom prst="ellipse">
            <a:avLst/>
          </a:prstGeom>
          <a:solidFill>
            <a:srgbClr val="22D3B6"/>
          </a:solidFill>
          <a:ln/>
        </p:spPr>
      </p:sp>
      <p:sp>
        <p:nvSpPr>
          <p:cNvPr id="8" name="Text 6"/>
          <p:cNvSpPr/>
          <p:nvPr/>
        </p:nvSpPr>
        <p:spPr>
          <a:xfrm>
            <a:off x="1143000" y="3977640"/>
            <a:ext cx="960120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500" dirty="0">
                <a:solidFill>
                  <a:srgbClr val="E4E7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Tackled the real trade-off between speed (RTF) and accuracy (EER).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868680" y="4828032"/>
            <a:ext cx="109728" cy="109728"/>
          </a:xfrm>
          <a:prstGeom prst="ellipse">
            <a:avLst/>
          </a:prstGeom>
          <a:solidFill>
            <a:srgbClr val="22D3B6"/>
          </a:solidFill>
          <a:ln/>
        </p:spPr>
      </p:sp>
      <p:sp>
        <p:nvSpPr>
          <p:cNvPr id="10" name="Text 8"/>
          <p:cNvSpPr/>
          <p:nvPr/>
        </p:nvSpPr>
        <p:spPr>
          <a:xfrm>
            <a:off x="1143000" y="4754880"/>
            <a:ext cx="960120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500" dirty="0">
                <a:solidFill>
                  <a:srgbClr val="E4E7F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Laid groundwork for real-world deepfake 'firewalls' in phone and biometric systems.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11475720" y="644652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5F7F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9144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200" b="1" spc="150" kern="0" dirty="0">
                <a:solidFill>
                  <a:srgbClr val="0E9C8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58368"/>
            <a:ext cx="10515600" cy="731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1216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References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12163A"/>
          </a:solidFill>
          <a:ln/>
        </p:spPr>
      </p:sp>
      <p:sp>
        <p:nvSpPr>
          <p:cNvPr id="5" name="Shape 3"/>
          <p:cNvSpPr/>
          <p:nvPr/>
        </p:nvSpPr>
        <p:spPr>
          <a:xfrm>
            <a:off x="640080" y="2176272"/>
            <a:ext cx="91440" cy="91440"/>
          </a:xfrm>
          <a:prstGeom prst="ellipse">
            <a:avLst/>
          </a:prstGeom>
          <a:solidFill>
            <a:srgbClr val="0E9C86"/>
          </a:solidFill>
          <a:ln/>
        </p:spPr>
      </p:sp>
      <p:sp>
        <p:nvSpPr>
          <p:cNvPr id="6" name="Text 4"/>
          <p:cNvSpPr/>
          <p:nvPr/>
        </p:nvSpPr>
        <p:spPr>
          <a:xfrm>
            <a:off x="868680" y="2103120"/>
            <a:ext cx="9601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IEEE/ACM Transactions on Audio, Speech, and Language Processing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640080" y="2816352"/>
            <a:ext cx="91440" cy="91440"/>
          </a:xfrm>
          <a:prstGeom prst="ellipse">
            <a:avLst/>
          </a:prstGeom>
          <a:solidFill>
            <a:srgbClr val="0E9C86"/>
          </a:solidFill>
          <a:ln/>
        </p:spPr>
      </p:sp>
      <p:sp>
        <p:nvSpPr>
          <p:cNvPr id="8" name="Text 6"/>
          <p:cNvSpPr/>
          <p:nvPr/>
        </p:nvSpPr>
        <p:spPr>
          <a:xfrm>
            <a:off x="868680" y="2743200"/>
            <a:ext cx="9601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IEEE Journal of Selected Topics in Signal Processing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640080" y="3456432"/>
            <a:ext cx="91440" cy="91440"/>
          </a:xfrm>
          <a:prstGeom prst="ellipse">
            <a:avLst/>
          </a:prstGeom>
          <a:solidFill>
            <a:srgbClr val="0E9C86"/>
          </a:solidFill>
          <a:ln/>
        </p:spPr>
      </p:sp>
      <p:sp>
        <p:nvSpPr>
          <p:cNvPr id="10" name="Text 8"/>
          <p:cNvSpPr/>
          <p:nvPr/>
        </p:nvSpPr>
        <p:spPr>
          <a:xfrm>
            <a:off x="868680" y="3383280"/>
            <a:ext cx="9601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Proceedings of IEEE ICASSP</a:t>
            </a:r>
            <a:endParaRPr lang="en-US" sz="1500" dirty="0"/>
          </a:p>
        </p:txBody>
      </p:sp>
      <p:sp>
        <p:nvSpPr>
          <p:cNvPr id="11" name="Shape 9"/>
          <p:cNvSpPr/>
          <p:nvPr/>
        </p:nvSpPr>
        <p:spPr>
          <a:xfrm>
            <a:off x="640080" y="4096512"/>
            <a:ext cx="91440" cy="91440"/>
          </a:xfrm>
          <a:prstGeom prst="ellipse">
            <a:avLst/>
          </a:prstGeom>
          <a:solidFill>
            <a:srgbClr val="0E9C86"/>
          </a:solidFill>
          <a:ln/>
        </p:spPr>
      </p:sp>
      <p:sp>
        <p:nvSpPr>
          <p:cNvPr id="12" name="Text 10"/>
          <p:cNvSpPr/>
          <p:nvPr/>
        </p:nvSpPr>
        <p:spPr>
          <a:xfrm>
            <a:off x="868680" y="4023360"/>
            <a:ext cx="9601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Computer Speech &amp; Language</a:t>
            </a:r>
            <a:endParaRPr lang="en-US" sz="1500" dirty="0"/>
          </a:p>
        </p:txBody>
      </p:sp>
      <p:sp>
        <p:nvSpPr>
          <p:cNvPr id="13" name="Shape 11"/>
          <p:cNvSpPr/>
          <p:nvPr/>
        </p:nvSpPr>
        <p:spPr>
          <a:xfrm>
            <a:off x="640080" y="4736592"/>
            <a:ext cx="91440" cy="91440"/>
          </a:xfrm>
          <a:prstGeom prst="ellipse">
            <a:avLst/>
          </a:prstGeom>
          <a:solidFill>
            <a:srgbClr val="0E9C86"/>
          </a:solidFill>
          <a:ln/>
        </p:spPr>
      </p:sp>
      <p:sp>
        <p:nvSpPr>
          <p:cNvPr id="14" name="Text 12"/>
          <p:cNvSpPr/>
          <p:nvPr/>
        </p:nvSpPr>
        <p:spPr>
          <a:xfrm>
            <a:off x="868680" y="4663440"/>
            <a:ext cx="96012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500" dirty="0">
                <a:solidFill>
                  <a:srgbClr val="1B1F3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IEEE Transactions on Emerging Topics in Computing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11475720" y="644652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r" indent="0" marL="0">
              <a:buNone/>
            </a:pPr>
            <a:r>
              <a:rPr lang="en-US" sz="1000" dirty="0">
                <a:solidFill>
                  <a:srgbClr val="5B6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2163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12163A"/>
          </a:solidFill>
          <a:ln/>
        </p:spPr>
      </p:sp>
      <p:sp>
        <p:nvSpPr>
          <p:cNvPr id="3" name="Shape 1"/>
          <p:cNvSpPr/>
          <p:nvPr/>
        </p:nvSpPr>
        <p:spPr>
          <a:xfrm>
            <a:off x="9692640" y="-1463040"/>
            <a:ext cx="4572000" cy="4572000"/>
          </a:xfrm>
          <a:prstGeom prst="ellipse">
            <a:avLst/>
          </a:prstGeom>
          <a:solidFill>
            <a:srgbClr val="1E2761"/>
          </a:solidFill>
          <a:ln/>
        </p:spPr>
      </p:sp>
      <p:sp>
        <p:nvSpPr>
          <p:cNvPr id="4" name="Shape 2"/>
          <p:cNvSpPr/>
          <p:nvPr/>
        </p:nvSpPr>
        <p:spPr>
          <a:xfrm>
            <a:off x="10607040" y="4754880"/>
            <a:ext cx="2743200" cy="2743200"/>
          </a:xfrm>
          <a:prstGeom prst="ellipse">
            <a:avLst/>
          </a:prstGeom>
          <a:solidFill>
            <a:srgbClr val="1E2761"/>
          </a:solidFill>
          <a:ln/>
        </p:spPr>
      </p:sp>
      <p:sp>
        <p:nvSpPr>
          <p:cNvPr id="5" name="Text 3"/>
          <p:cNvSpPr/>
          <p:nvPr/>
        </p:nvSpPr>
        <p:spPr>
          <a:xfrm>
            <a:off x="822960" y="2331720"/>
            <a:ext cx="9875520" cy="1645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</a:t>
            </a:r>
            <a:endParaRPr lang="en-US" sz="4000" dirty="0"/>
          </a:p>
        </p:txBody>
      </p:sp>
      <p:sp>
        <p:nvSpPr>
          <p:cNvPr id="6" name="Text 4"/>
          <p:cNvSpPr/>
          <p:nvPr/>
        </p:nvSpPr>
        <p:spPr>
          <a:xfrm>
            <a:off x="822960" y="3794760"/>
            <a:ext cx="896112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600" dirty="0">
                <a:solidFill>
                  <a:srgbClr val="C6CB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&amp; discussion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822960" y="484632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22D3B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Diya Patel  |  Student ID: 2523935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822960" y="5166360"/>
            <a:ext cx="8229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9AA3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 Security Research — University of Wales Trinity Saint David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2026-08-09T22:44:58Z</dcterms:created>
  <dcterms:modified xsi:type="dcterms:W3CDTF">2026-08-09T22:44:58Z</dcterms:modified>
</cp:coreProperties>
</file>