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7" r:id="rId2"/>
  </p:sldIdLst>
  <p:sldSz cx="43200638" cy="32399288"/>
  <p:notesSz cx="6858000" cy="9144000"/>
  <p:embeddedFontLst>
    <p:embeddedFont>
      <p:font typeface="League Spartan" panose="020B0604020202020204" charset="0"/>
      <p:regular r:id="rId4"/>
    </p:embeddedFont>
    <p:embeddedFont>
      <p:font typeface="Poppins" panose="020B0604020202020204" charset="0"/>
      <p:regular r:id="rId5"/>
      <p:bold r:id="rId6"/>
      <p:italic r:id="rId7"/>
      <p:boldItalic r:id="rId8"/>
    </p:embeddedFont>
    <p:embeddedFont>
      <p:font typeface="Calibri" panose="020F0502020204030204" pitchFamily="34" charset="0"/>
      <p:regular r:id="rId9"/>
      <p:bold r:id="rId10"/>
      <p:italic r:id="rId11"/>
      <p:boldItalic r:id="rId12"/>
    </p:embeddedFont>
    <p:embeddedFont>
      <p:font typeface="ABeeZee" panose="020B0604020202020204" charset="0"/>
      <p:regular r:id="rId13"/>
    </p:embeddedFont>
  </p:embeddedFontLst>
  <p:defaultTextStyle>
    <a:defPPr>
      <a:defRPr lang="en-US"/>
    </a:defPPr>
    <a:lvl1pPr marL="0" algn="l" defTabSz="1894545" rtl="0" eaLnBrk="1" latinLnBrk="0" hangingPunct="1">
      <a:defRPr sz="3729" kern="1200">
        <a:solidFill>
          <a:schemeClr val="tx1"/>
        </a:solidFill>
        <a:latin typeface="+mn-lt"/>
        <a:ea typeface="+mn-ea"/>
        <a:cs typeface="+mn-cs"/>
      </a:defRPr>
    </a:lvl1pPr>
    <a:lvl2pPr marL="947273" algn="l" defTabSz="1894545" rtl="0" eaLnBrk="1" latinLnBrk="0" hangingPunct="1">
      <a:defRPr sz="3729" kern="1200">
        <a:solidFill>
          <a:schemeClr val="tx1"/>
        </a:solidFill>
        <a:latin typeface="+mn-lt"/>
        <a:ea typeface="+mn-ea"/>
        <a:cs typeface="+mn-cs"/>
      </a:defRPr>
    </a:lvl2pPr>
    <a:lvl3pPr marL="1894545" algn="l" defTabSz="1894545" rtl="0" eaLnBrk="1" latinLnBrk="0" hangingPunct="1">
      <a:defRPr sz="3729" kern="1200">
        <a:solidFill>
          <a:schemeClr val="tx1"/>
        </a:solidFill>
        <a:latin typeface="+mn-lt"/>
        <a:ea typeface="+mn-ea"/>
        <a:cs typeface="+mn-cs"/>
      </a:defRPr>
    </a:lvl3pPr>
    <a:lvl4pPr marL="2841818" algn="l" defTabSz="1894545" rtl="0" eaLnBrk="1" latinLnBrk="0" hangingPunct="1">
      <a:defRPr sz="3729" kern="1200">
        <a:solidFill>
          <a:schemeClr val="tx1"/>
        </a:solidFill>
        <a:latin typeface="+mn-lt"/>
        <a:ea typeface="+mn-ea"/>
        <a:cs typeface="+mn-cs"/>
      </a:defRPr>
    </a:lvl4pPr>
    <a:lvl5pPr marL="3789091" algn="l" defTabSz="1894545" rtl="0" eaLnBrk="1" latinLnBrk="0" hangingPunct="1">
      <a:defRPr sz="3729" kern="1200">
        <a:solidFill>
          <a:schemeClr val="tx1"/>
        </a:solidFill>
        <a:latin typeface="+mn-lt"/>
        <a:ea typeface="+mn-ea"/>
        <a:cs typeface="+mn-cs"/>
      </a:defRPr>
    </a:lvl5pPr>
    <a:lvl6pPr marL="4736363" algn="l" defTabSz="1894545" rtl="0" eaLnBrk="1" latinLnBrk="0" hangingPunct="1">
      <a:defRPr sz="3729" kern="1200">
        <a:solidFill>
          <a:schemeClr val="tx1"/>
        </a:solidFill>
        <a:latin typeface="+mn-lt"/>
        <a:ea typeface="+mn-ea"/>
        <a:cs typeface="+mn-cs"/>
      </a:defRPr>
    </a:lvl6pPr>
    <a:lvl7pPr marL="5683636" algn="l" defTabSz="1894545" rtl="0" eaLnBrk="1" latinLnBrk="0" hangingPunct="1">
      <a:defRPr sz="3729" kern="1200">
        <a:solidFill>
          <a:schemeClr val="tx1"/>
        </a:solidFill>
        <a:latin typeface="+mn-lt"/>
        <a:ea typeface="+mn-ea"/>
        <a:cs typeface="+mn-cs"/>
      </a:defRPr>
    </a:lvl7pPr>
    <a:lvl8pPr marL="6630909" algn="l" defTabSz="1894545" rtl="0" eaLnBrk="1" latinLnBrk="0" hangingPunct="1">
      <a:defRPr sz="3729" kern="1200">
        <a:solidFill>
          <a:schemeClr val="tx1"/>
        </a:solidFill>
        <a:latin typeface="+mn-lt"/>
        <a:ea typeface="+mn-ea"/>
        <a:cs typeface="+mn-cs"/>
      </a:defRPr>
    </a:lvl8pPr>
    <a:lvl9pPr marL="7578181" algn="l" defTabSz="1894545" rtl="0" eaLnBrk="1" latinLnBrk="0" hangingPunct="1">
      <a:defRPr sz="372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31" userDrawn="1">
          <p15:clr>
            <a:srgbClr val="A4A3A4"/>
          </p15:clr>
        </p15:guide>
        <p15:guide id="2" pos="582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14" d="100"/>
          <a:sy n="14" d="100"/>
        </p:scale>
        <p:origin x="1288" y="48"/>
      </p:cViewPr>
      <p:guideLst>
        <p:guide orient="horz" pos="4631"/>
        <p:guide pos="582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font" Target="fonts/font10.fntdata"/><Relationship Id="rId1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font" Target="fonts/font9.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viewProps" Target="viewProp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modSld">
      <pc:chgData name="Jashim Uddin" userId="76445bb28c884b4a" providerId="LiveId" clId="{13E93DBA-40D1-44EC-A685-C7F0C51530AD}" dt="2026-03-28T18:05:14.589" v="9" actId="1035"/>
      <pc:docMkLst>
        <pc:docMk/>
      </pc:docMkLst>
      <pc:sldChg chg="modSp mod">
        <pc:chgData name="Jashim Uddin" userId="76445bb28c884b4a" providerId="LiveId" clId="{13E93DBA-40D1-44EC-A685-C7F0C51530AD}" dt="2026-03-28T18:05:14.589" v="9" actId="1035"/>
        <pc:sldMkLst>
          <pc:docMk/>
          <pc:sldMk cId="0" sldId="257"/>
        </pc:sldMkLst>
        <pc:graphicFrameChg chg="mod">
          <ac:chgData name="Jashim Uddin" userId="76445bb28c884b4a" providerId="LiveId" clId="{13E93DBA-40D1-44EC-A685-C7F0C51530AD}" dt="2026-03-28T18:05:14.589" v="9" actId="1035"/>
          <ac:graphicFrameMkLst>
            <pc:docMk/>
            <pc:sldMk cId="0" sldId="257"/>
            <ac:graphicFrameMk id="78" creationId="{139F488F-A8EC-EB8F-BDC0-5A5EBD03AE9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76A6FA-6037-4F66-8060-7485D966880B}" type="datetimeFigureOut">
              <a:rPr lang="en-US" smtClean="0"/>
              <a:t>3/31/2026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E9ED1A-BD78-4BF6-85D4-1D147566D15F}" type="slidenum">
              <a:rPr lang="en-US" smtClean="0"/>
              <a:t>‹#›</a:t>
            </a:fld>
            <a:endParaRPr lang="en-US"/>
          </a:p>
        </p:txBody>
      </p:sp>
    </p:spTree>
    <p:extLst>
      <p:ext uri="{BB962C8B-B14F-4D97-AF65-F5344CB8AC3E}">
        <p14:creationId xmlns:p14="http://schemas.microsoft.com/office/powerpoint/2010/main" val="409716612"/>
      </p:ext>
    </p:extLst>
  </p:cSld>
  <p:clrMap bg1="lt1" tx1="dk1" bg2="lt2" tx2="dk2" accent1="accent1" accent2="accent2" accent3="accent3" accent4="accent4" accent5="accent5" accent6="accent6" hlink="hlink" folHlink="folHlink"/>
  <p:notesStyle>
    <a:lvl1pPr marL="0" algn="l" defTabSz="1894545" rtl="0" eaLnBrk="1" latinLnBrk="0" hangingPunct="1">
      <a:defRPr sz="2486" kern="1200">
        <a:solidFill>
          <a:schemeClr val="tx1"/>
        </a:solidFill>
        <a:latin typeface="+mn-lt"/>
        <a:ea typeface="+mn-ea"/>
        <a:cs typeface="+mn-cs"/>
      </a:defRPr>
    </a:lvl1pPr>
    <a:lvl2pPr marL="947273" algn="l" defTabSz="1894545" rtl="0" eaLnBrk="1" latinLnBrk="0" hangingPunct="1">
      <a:defRPr sz="2486" kern="1200">
        <a:solidFill>
          <a:schemeClr val="tx1"/>
        </a:solidFill>
        <a:latin typeface="+mn-lt"/>
        <a:ea typeface="+mn-ea"/>
        <a:cs typeface="+mn-cs"/>
      </a:defRPr>
    </a:lvl2pPr>
    <a:lvl3pPr marL="1894545" algn="l" defTabSz="1894545" rtl="0" eaLnBrk="1" latinLnBrk="0" hangingPunct="1">
      <a:defRPr sz="2486" kern="1200">
        <a:solidFill>
          <a:schemeClr val="tx1"/>
        </a:solidFill>
        <a:latin typeface="+mn-lt"/>
        <a:ea typeface="+mn-ea"/>
        <a:cs typeface="+mn-cs"/>
      </a:defRPr>
    </a:lvl3pPr>
    <a:lvl4pPr marL="2841818" algn="l" defTabSz="1894545" rtl="0" eaLnBrk="1" latinLnBrk="0" hangingPunct="1">
      <a:defRPr sz="2486" kern="1200">
        <a:solidFill>
          <a:schemeClr val="tx1"/>
        </a:solidFill>
        <a:latin typeface="+mn-lt"/>
        <a:ea typeface="+mn-ea"/>
        <a:cs typeface="+mn-cs"/>
      </a:defRPr>
    </a:lvl4pPr>
    <a:lvl5pPr marL="3789091" algn="l" defTabSz="1894545" rtl="0" eaLnBrk="1" latinLnBrk="0" hangingPunct="1">
      <a:defRPr sz="2486" kern="1200">
        <a:solidFill>
          <a:schemeClr val="tx1"/>
        </a:solidFill>
        <a:latin typeface="+mn-lt"/>
        <a:ea typeface="+mn-ea"/>
        <a:cs typeface="+mn-cs"/>
      </a:defRPr>
    </a:lvl5pPr>
    <a:lvl6pPr marL="4736363" algn="l" defTabSz="1894545" rtl="0" eaLnBrk="1" latinLnBrk="0" hangingPunct="1">
      <a:defRPr sz="2486" kern="1200">
        <a:solidFill>
          <a:schemeClr val="tx1"/>
        </a:solidFill>
        <a:latin typeface="+mn-lt"/>
        <a:ea typeface="+mn-ea"/>
        <a:cs typeface="+mn-cs"/>
      </a:defRPr>
    </a:lvl6pPr>
    <a:lvl7pPr marL="5683636" algn="l" defTabSz="1894545" rtl="0" eaLnBrk="1" latinLnBrk="0" hangingPunct="1">
      <a:defRPr sz="2486" kern="1200">
        <a:solidFill>
          <a:schemeClr val="tx1"/>
        </a:solidFill>
        <a:latin typeface="+mn-lt"/>
        <a:ea typeface="+mn-ea"/>
        <a:cs typeface="+mn-cs"/>
      </a:defRPr>
    </a:lvl7pPr>
    <a:lvl8pPr marL="6630909" algn="l" defTabSz="1894545" rtl="0" eaLnBrk="1" latinLnBrk="0" hangingPunct="1">
      <a:defRPr sz="2486" kern="1200">
        <a:solidFill>
          <a:schemeClr val="tx1"/>
        </a:solidFill>
        <a:latin typeface="+mn-lt"/>
        <a:ea typeface="+mn-ea"/>
        <a:cs typeface="+mn-cs"/>
      </a:defRPr>
    </a:lvl8pPr>
    <a:lvl9pPr marL="7578181" algn="l" defTabSz="1894545" rtl="0" eaLnBrk="1" latinLnBrk="0" hangingPunct="1">
      <a:defRPr sz="248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E9ED1A-BD78-4BF6-85D4-1D147566D15F}" type="slidenum">
              <a:rPr lang="en-US" smtClean="0"/>
              <a:t>1</a:t>
            </a:fld>
            <a:endParaRPr lang="en-US"/>
          </a:p>
        </p:txBody>
      </p:sp>
    </p:spTree>
    <p:extLst>
      <p:ext uri="{BB962C8B-B14F-4D97-AF65-F5344CB8AC3E}">
        <p14:creationId xmlns:p14="http://schemas.microsoft.com/office/powerpoint/2010/main" val="1403687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86117" y="4567212"/>
            <a:ext cx="15709323" cy="3151443"/>
          </a:xfrm>
        </p:spPr>
        <p:txBody>
          <a:bodyPr/>
          <a:lstStyle/>
          <a:p>
            <a:r>
              <a:rPr lang="en-US"/>
              <a:t>Click to edit Master title style</a:t>
            </a:r>
          </a:p>
        </p:txBody>
      </p:sp>
      <p:sp>
        <p:nvSpPr>
          <p:cNvPr id="3" name="Subtitle 2"/>
          <p:cNvSpPr>
            <a:spLocks noGrp="1"/>
          </p:cNvSpPr>
          <p:nvPr>
            <p:ph type="subTitle" idx="1"/>
          </p:nvPr>
        </p:nvSpPr>
        <p:spPr>
          <a:xfrm>
            <a:off x="2772234" y="8331246"/>
            <a:ext cx="12937089" cy="3757228"/>
          </a:xfrm>
        </p:spPr>
        <p:txBody>
          <a:bodyPr/>
          <a:lstStyle>
            <a:lvl1pPr marL="0" indent="0" algn="ctr">
              <a:buNone/>
              <a:defRPr>
                <a:solidFill>
                  <a:schemeClr val="tx1">
                    <a:tint val="75000"/>
                  </a:schemeClr>
                </a:solidFill>
              </a:defRPr>
            </a:lvl1pPr>
            <a:lvl2pPr marL="924093" indent="0" algn="ctr">
              <a:buNone/>
              <a:defRPr>
                <a:solidFill>
                  <a:schemeClr val="tx1">
                    <a:tint val="75000"/>
                  </a:schemeClr>
                </a:solidFill>
              </a:defRPr>
            </a:lvl2pPr>
            <a:lvl3pPr marL="1848185" indent="0" algn="ctr">
              <a:buNone/>
              <a:defRPr>
                <a:solidFill>
                  <a:schemeClr val="tx1">
                    <a:tint val="75000"/>
                  </a:schemeClr>
                </a:solidFill>
              </a:defRPr>
            </a:lvl3pPr>
            <a:lvl4pPr marL="2772278" indent="0" algn="ctr">
              <a:buNone/>
              <a:defRPr>
                <a:solidFill>
                  <a:schemeClr val="tx1">
                    <a:tint val="75000"/>
                  </a:schemeClr>
                </a:solidFill>
              </a:defRPr>
            </a:lvl4pPr>
            <a:lvl5pPr marL="3696371" indent="0" algn="ctr">
              <a:buNone/>
              <a:defRPr>
                <a:solidFill>
                  <a:schemeClr val="tx1">
                    <a:tint val="75000"/>
                  </a:schemeClr>
                </a:solidFill>
              </a:defRPr>
            </a:lvl5pPr>
            <a:lvl6pPr marL="4620463" indent="0" algn="ctr">
              <a:buNone/>
              <a:defRPr>
                <a:solidFill>
                  <a:schemeClr val="tx1">
                    <a:tint val="75000"/>
                  </a:schemeClr>
                </a:solidFill>
              </a:defRPr>
            </a:lvl6pPr>
            <a:lvl7pPr marL="5544556" indent="0" algn="ctr">
              <a:buNone/>
              <a:defRPr>
                <a:solidFill>
                  <a:schemeClr val="tx1">
                    <a:tint val="75000"/>
                  </a:schemeClr>
                </a:solidFill>
              </a:defRPr>
            </a:lvl7pPr>
            <a:lvl8pPr marL="6468648" indent="0" algn="ctr">
              <a:buNone/>
              <a:defRPr>
                <a:solidFill>
                  <a:schemeClr val="tx1">
                    <a:tint val="75000"/>
                  </a:schemeClr>
                </a:solidFill>
              </a:defRPr>
            </a:lvl8pPr>
            <a:lvl9pPr marL="739274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916" y="9447524"/>
            <a:ext cx="15709323" cy="2920020"/>
          </a:xfrm>
        </p:spPr>
        <p:txBody>
          <a:bodyPr anchor="t"/>
          <a:lstStyle>
            <a:lvl1pPr algn="l">
              <a:defRPr sz="8085" b="1" cap="all"/>
            </a:lvl1pPr>
          </a:lstStyle>
          <a:p>
            <a:r>
              <a:rPr lang="en-US"/>
              <a:t>Click to edit Master title style</a:t>
            </a:r>
          </a:p>
        </p:txBody>
      </p:sp>
      <p:sp>
        <p:nvSpPr>
          <p:cNvPr id="3" name="Text Placeholder 2"/>
          <p:cNvSpPr>
            <a:spLocks noGrp="1"/>
          </p:cNvSpPr>
          <p:nvPr>
            <p:ph type="body" idx="1"/>
          </p:nvPr>
        </p:nvSpPr>
        <p:spPr>
          <a:xfrm>
            <a:off x="1459916" y="6231420"/>
            <a:ext cx="15709323" cy="3216105"/>
          </a:xfrm>
        </p:spPr>
        <p:txBody>
          <a:bodyPr anchor="b"/>
          <a:lstStyle>
            <a:lvl1pPr marL="0" indent="0">
              <a:buNone/>
              <a:defRPr sz="4042">
                <a:solidFill>
                  <a:schemeClr val="tx1">
                    <a:tint val="75000"/>
                  </a:schemeClr>
                </a:solidFill>
              </a:defRPr>
            </a:lvl1pPr>
            <a:lvl2pPr marL="924093" indent="0">
              <a:buNone/>
              <a:defRPr sz="3638">
                <a:solidFill>
                  <a:schemeClr val="tx1">
                    <a:tint val="75000"/>
                  </a:schemeClr>
                </a:solidFill>
              </a:defRPr>
            </a:lvl2pPr>
            <a:lvl3pPr marL="1848185" indent="0">
              <a:buNone/>
              <a:defRPr sz="3234">
                <a:solidFill>
                  <a:schemeClr val="tx1">
                    <a:tint val="75000"/>
                  </a:schemeClr>
                </a:solidFill>
              </a:defRPr>
            </a:lvl3pPr>
            <a:lvl4pPr marL="2772278" indent="0">
              <a:buNone/>
              <a:defRPr sz="2830">
                <a:solidFill>
                  <a:schemeClr val="tx1">
                    <a:tint val="75000"/>
                  </a:schemeClr>
                </a:solidFill>
              </a:defRPr>
            </a:lvl4pPr>
            <a:lvl5pPr marL="3696371" indent="0">
              <a:buNone/>
              <a:defRPr sz="2830">
                <a:solidFill>
                  <a:schemeClr val="tx1">
                    <a:tint val="75000"/>
                  </a:schemeClr>
                </a:solidFill>
              </a:defRPr>
            </a:lvl5pPr>
            <a:lvl6pPr marL="4620463" indent="0">
              <a:buNone/>
              <a:defRPr sz="2830">
                <a:solidFill>
                  <a:schemeClr val="tx1">
                    <a:tint val="75000"/>
                  </a:schemeClr>
                </a:solidFill>
              </a:defRPr>
            </a:lvl6pPr>
            <a:lvl7pPr marL="5544556" indent="0">
              <a:buNone/>
              <a:defRPr sz="2830">
                <a:solidFill>
                  <a:schemeClr val="tx1">
                    <a:tint val="75000"/>
                  </a:schemeClr>
                </a:solidFill>
              </a:defRPr>
            </a:lvl7pPr>
            <a:lvl8pPr marL="6468648" indent="0">
              <a:buNone/>
              <a:defRPr sz="2830">
                <a:solidFill>
                  <a:schemeClr val="tx1">
                    <a:tint val="75000"/>
                  </a:schemeClr>
                </a:solidFill>
              </a:defRPr>
            </a:lvl8pPr>
            <a:lvl9pPr marL="7392741" indent="0">
              <a:buNone/>
              <a:defRPr sz="283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4078" y="3430514"/>
            <a:ext cx="8162687" cy="9702771"/>
          </a:xfrm>
        </p:spPr>
        <p:txBody>
          <a:bodyPr/>
          <a:lstStyle>
            <a:lvl1pPr>
              <a:defRPr sz="5659"/>
            </a:lvl1pPr>
            <a:lvl2pPr>
              <a:defRPr sz="4851"/>
            </a:lvl2pPr>
            <a:lvl3pPr>
              <a:defRPr sz="4042"/>
            </a:lvl3pPr>
            <a:lvl4pPr>
              <a:defRPr sz="3638"/>
            </a:lvl4pPr>
            <a:lvl5pPr>
              <a:defRPr sz="3638"/>
            </a:lvl5pPr>
            <a:lvl6pPr>
              <a:defRPr sz="3638"/>
            </a:lvl6pPr>
            <a:lvl7pPr>
              <a:defRPr sz="3638"/>
            </a:lvl7pPr>
            <a:lvl8pPr>
              <a:defRPr sz="3638"/>
            </a:lvl8pPr>
            <a:lvl9pPr>
              <a:defRPr sz="36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94791" y="3430514"/>
            <a:ext cx="8162687" cy="9702771"/>
          </a:xfrm>
        </p:spPr>
        <p:txBody>
          <a:bodyPr/>
          <a:lstStyle>
            <a:lvl1pPr>
              <a:defRPr sz="5659"/>
            </a:lvl1pPr>
            <a:lvl2pPr>
              <a:defRPr sz="4851"/>
            </a:lvl2pPr>
            <a:lvl3pPr>
              <a:defRPr sz="4042"/>
            </a:lvl3pPr>
            <a:lvl4pPr>
              <a:defRPr sz="3638"/>
            </a:lvl4pPr>
            <a:lvl5pPr>
              <a:defRPr sz="3638"/>
            </a:lvl5pPr>
            <a:lvl6pPr>
              <a:defRPr sz="3638"/>
            </a:lvl6pPr>
            <a:lvl7pPr>
              <a:defRPr sz="3638"/>
            </a:lvl7pPr>
            <a:lvl8pPr>
              <a:defRPr sz="3638"/>
            </a:lvl8pPr>
            <a:lvl9pPr>
              <a:defRPr sz="36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24078" y="3290979"/>
            <a:ext cx="8165897" cy="1371523"/>
          </a:xfrm>
        </p:spPr>
        <p:txBody>
          <a:bodyPr anchor="b"/>
          <a:lstStyle>
            <a:lvl1pPr marL="0" indent="0">
              <a:buNone/>
              <a:defRPr sz="4851" b="1"/>
            </a:lvl1pPr>
            <a:lvl2pPr marL="924093" indent="0">
              <a:buNone/>
              <a:defRPr sz="4042" b="1"/>
            </a:lvl2pPr>
            <a:lvl3pPr marL="1848185" indent="0">
              <a:buNone/>
              <a:defRPr sz="3638" b="1"/>
            </a:lvl3pPr>
            <a:lvl4pPr marL="2772278" indent="0">
              <a:buNone/>
              <a:defRPr sz="3234" b="1"/>
            </a:lvl4pPr>
            <a:lvl5pPr marL="3696371" indent="0">
              <a:buNone/>
              <a:defRPr sz="3234" b="1"/>
            </a:lvl5pPr>
            <a:lvl6pPr marL="4620463" indent="0">
              <a:buNone/>
              <a:defRPr sz="3234" b="1"/>
            </a:lvl6pPr>
            <a:lvl7pPr marL="5544556" indent="0">
              <a:buNone/>
              <a:defRPr sz="3234" b="1"/>
            </a:lvl7pPr>
            <a:lvl8pPr marL="6468648" indent="0">
              <a:buNone/>
              <a:defRPr sz="3234" b="1"/>
            </a:lvl8pPr>
            <a:lvl9pPr marL="7392741" indent="0">
              <a:buNone/>
              <a:defRPr sz="3234" b="1"/>
            </a:lvl9pPr>
          </a:lstStyle>
          <a:p>
            <a:pPr lvl="0"/>
            <a:r>
              <a:rPr lang="en-US"/>
              <a:t>Click to edit Master text styles</a:t>
            </a:r>
          </a:p>
        </p:txBody>
      </p:sp>
      <p:sp>
        <p:nvSpPr>
          <p:cNvPr id="4" name="Content Placeholder 3"/>
          <p:cNvSpPr>
            <a:spLocks noGrp="1"/>
          </p:cNvSpPr>
          <p:nvPr>
            <p:ph sz="half" idx="2"/>
          </p:nvPr>
        </p:nvSpPr>
        <p:spPr>
          <a:xfrm>
            <a:off x="924078" y="4662503"/>
            <a:ext cx="8165897" cy="8470781"/>
          </a:xfrm>
        </p:spPr>
        <p:txBody>
          <a:bodyPr/>
          <a:lstStyle>
            <a:lvl1pPr>
              <a:defRPr sz="4851"/>
            </a:lvl1pPr>
            <a:lvl2pPr>
              <a:defRPr sz="4042"/>
            </a:lvl2pPr>
            <a:lvl3pPr>
              <a:defRPr sz="3638"/>
            </a:lvl3pPr>
            <a:lvl4pPr>
              <a:defRPr sz="3234"/>
            </a:lvl4pPr>
            <a:lvl5pPr>
              <a:defRPr sz="3234"/>
            </a:lvl5pPr>
            <a:lvl6pPr>
              <a:defRPr sz="3234"/>
            </a:lvl6pPr>
            <a:lvl7pPr>
              <a:defRPr sz="3234"/>
            </a:lvl7pPr>
            <a:lvl8pPr>
              <a:defRPr sz="3234"/>
            </a:lvl8pPr>
            <a:lvl9pPr>
              <a:defRPr sz="32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88375" y="3290979"/>
            <a:ext cx="8169105" cy="1371523"/>
          </a:xfrm>
        </p:spPr>
        <p:txBody>
          <a:bodyPr anchor="b"/>
          <a:lstStyle>
            <a:lvl1pPr marL="0" indent="0">
              <a:buNone/>
              <a:defRPr sz="4851" b="1"/>
            </a:lvl1pPr>
            <a:lvl2pPr marL="924093" indent="0">
              <a:buNone/>
              <a:defRPr sz="4042" b="1"/>
            </a:lvl2pPr>
            <a:lvl3pPr marL="1848185" indent="0">
              <a:buNone/>
              <a:defRPr sz="3638" b="1"/>
            </a:lvl3pPr>
            <a:lvl4pPr marL="2772278" indent="0">
              <a:buNone/>
              <a:defRPr sz="3234" b="1"/>
            </a:lvl4pPr>
            <a:lvl5pPr marL="3696371" indent="0">
              <a:buNone/>
              <a:defRPr sz="3234" b="1"/>
            </a:lvl5pPr>
            <a:lvl6pPr marL="4620463" indent="0">
              <a:buNone/>
              <a:defRPr sz="3234" b="1"/>
            </a:lvl6pPr>
            <a:lvl7pPr marL="5544556" indent="0">
              <a:buNone/>
              <a:defRPr sz="3234" b="1"/>
            </a:lvl7pPr>
            <a:lvl8pPr marL="6468648" indent="0">
              <a:buNone/>
              <a:defRPr sz="3234" b="1"/>
            </a:lvl8pPr>
            <a:lvl9pPr marL="7392741" indent="0">
              <a:buNone/>
              <a:defRPr sz="3234" b="1"/>
            </a:lvl9pPr>
          </a:lstStyle>
          <a:p>
            <a:pPr lvl="0"/>
            <a:r>
              <a:rPr lang="en-US"/>
              <a:t>Click to edit Master text styles</a:t>
            </a:r>
          </a:p>
        </p:txBody>
      </p:sp>
      <p:sp>
        <p:nvSpPr>
          <p:cNvPr id="6" name="Content Placeholder 5"/>
          <p:cNvSpPr>
            <a:spLocks noGrp="1"/>
          </p:cNvSpPr>
          <p:nvPr>
            <p:ph sz="quarter" idx="4"/>
          </p:nvPr>
        </p:nvSpPr>
        <p:spPr>
          <a:xfrm>
            <a:off x="9388375" y="4662503"/>
            <a:ext cx="8169105" cy="8470781"/>
          </a:xfrm>
        </p:spPr>
        <p:txBody>
          <a:bodyPr/>
          <a:lstStyle>
            <a:lvl1pPr>
              <a:defRPr sz="4851"/>
            </a:lvl1pPr>
            <a:lvl2pPr>
              <a:defRPr sz="4042"/>
            </a:lvl2pPr>
            <a:lvl3pPr>
              <a:defRPr sz="3638"/>
            </a:lvl3pPr>
            <a:lvl4pPr>
              <a:defRPr sz="3234"/>
            </a:lvl4pPr>
            <a:lvl5pPr>
              <a:defRPr sz="3234"/>
            </a:lvl5pPr>
            <a:lvl6pPr>
              <a:defRPr sz="3234"/>
            </a:lvl6pPr>
            <a:lvl7pPr>
              <a:defRPr sz="3234"/>
            </a:lvl7pPr>
            <a:lvl8pPr>
              <a:defRPr sz="3234"/>
            </a:lvl8pPr>
            <a:lvl9pPr>
              <a:defRPr sz="32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24079" y="585365"/>
            <a:ext cx="6080305" cy="2491206"/>
          </a:xfrm>
        </p:spPr>
        <p:txBody>
          <a:bodyPr anchor="b"/>
          <a:lstStyle>
            <a:lvl1pPr algn="l">
              <a:defRPr sz="4042" b="1"/>
            </a:lvl1pPr>
          </a:lstStyle>
          <a:p>
            <a:r>
              <a:rPr lang="en-US"/>
              <a:t>Click to edit Master title style</a:t>
            </a:r>
          </a:p>
        </p:txBody>
      </p:sp>
      <p:sp>
        <p:nvSpPr>
          <p:cNvPr id="3" name="Content Placeholder 2"/>
          <p:cNvSpPr>
            <a:spLocks noGrp="1"/>
          </p:cNvSpPr>
          <p:nvPr>
            <p:ph idx="1"/>
          </p:nvPr>
        </p:nvSpPr>
        <p:spPr>
          <a:xfrm>
            <a:off x="7225775" y="585366"/>
            <a:ext cx="10331703" cy="12547919"/>
          </a:xfrm>
        </p:spPr>
        <p:txBody>
          <a:bodyPr/>
          <a:lstStyle>
            <a:lvl1pPr>
              <a:defRPr sz="6468"/>
            </a:lvl1pPr>
            <a:lvl2pPr>
              <a:defRPr sz="5659"/>
            </a:lvl2pPr>
            <a:lvl3pPr>
              <a:defRPr sz="4851"/>
            </a:lvl3pPr>
            <a:lvl4pPr>
              <a:defRPr sz="4042"/>
            </a:lvl4pPr>
            <a:lvl5pPr>
              <a:defRPr sz="4042"/>
            </a:lvl5pPr>
            <a:lvl6pPr>
              <a:defRPr sz="4042"/>
            </a:lvl6pPr>
            <a:lvl7pPr>
              <a:defRPr sz="4042"/>
            </a:lvl7pPr>
            <a:lvl8pPr>
              <a:defRPr sz="4042"/>
            </a:lvl8pPr>
            <a:lvl9pPr>
              <a:defRPr sz="40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4079" y="3076572"/>
            <a:ext cx="6080305" cy="10056713"/>
          </a:xfrm>
        </p:spPr>
        <p:txBody>
          <a:bodyPr/>
          <a:lstStyle>
            <a:lvl1pPr marL="0" indent="0">
              <a:buNone/>
              <a:defRPr sz="2830"/>
            </a:lvl1pPr>
            <a:lvl2pPr marL="924093" indent="0">
              <a:buNone/>
              <a:defRPr sz="2425"/>
            </a:lvl2pPr>
            <a:lvl3pPr marL="1848185" indent="0">
              <a:buNone/>
              <a:defRPr sz="2021"/>
            </a:lvl3pPr>
            <a:lvl4pPr marL="2772278" indent="0">
              <a:buNone/>
              <a:defRPr sz="1819"/>
            </a:lvl4pPr>
            <a:lvl5pPr marL="3696371" indent="0">
              <a:buNone/>
              <a:defRPr sz="1819"/>
            </a:lvl5pPr>
            <a:lvl6pPr marL="4620463" indent="0">
              <a:buNone/>
              <a:defRPr sz="1819"/>
            </a:lvl6pPr>
            <a:lvl7pPr marL="5544556" indent="0">
              <a:buNone/>
              <a:defRPr sz="1819"/>
            </a:lvl7pPr>
            <a:lvl8pPr marL="6468648" indent="0">
              <a:buNone/>
              <a:defRPr sz="1819"/>
            </a:lvl8pPr>
            <a:lvl9pPr marL="7392741" indent="0">
              <a:buNone/>
              <a:defRPr sz="181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22514" y="10291539"/>
            <a:ext cx="11088934" cy="1214974"/>
          </a:xfrm>
        </p:spPr>
        <p:txBody>
          <a:bodyPr anchor="b"/>
          <a:lstStyle>
            <a:lvl1pPr algn="l">
              <a:defRPr sz="4042" b="1"/>
            </a:lvl1pPr>
          </a:lstStyle>
          <a:p>
            <a:r>
              <a:rPr lang="en-US"/>
              <a:t>Click to edit Master title style</a:t>
            </a:r>
          </a:p>
        </p:txBody>
      </p:sp>
      <p:sp>
        <p:nvSpPr>
          <p:cNvPr id="3" name="Picture Placeholder 2"/>
          <p:cNvSpPr>
            <a:spLocks noGrp="1"/>
          </p:cNvSpPr>
          <p:nvPr>
            <p:ph type="pic" idx="1"/>
          </p:nvPr>
        </p:nvSpPr>
        <p:spPr>
          <a:xfrm>
            <a:off x="3622514" y="1313668"/>
            <a:ext cx="11088934" cy="8821319"/>
          </a:xfrm>
        </p:spPr>
        <p:txBody>
          <a:bodyPr/>
          <a:lstStyle>
            <a:lvl1pPr marL="0" indent="0">
              <a:buNone/>
              <a:defRPr sz="6468"/>
            </a:lvl1pPr>
            <a:lvl2pPr marL="924093" indent="0">
              <a:buNone/>
              <a:defRPr sz="5659"/>
            </a:lvl2pPr>
            <a:lvl3pPr marL="1848185" indent="0">
              <a:buNone/>
              <a:defRPr sz="4851"/>
            </a:lvl3pPr>
            <a:lvl4pPr marL="2772278" indent="0">
              <a:buNone/>
              <a:defRPr sz="4042"/>
            </a:lvl4pPr>
            <a:lvl5pPr marL="3696371" indent="0">
              <a:buNone/>
              <a:defRPr sz="4042"/>
            </a:lvl5pPr>
            <a:lvl6pPr marL="4620463" indent="0">
              <a:buNone/>
              <a:defRPr sz="4042"/>
            </a:lvl6pPr>
            <a:lvl7pPr marL="5544556" indent="0">
              <a:buNone/>
              <a:defRPr sz="4042"/>
            </a:lvl7pPr>
            <a:lvl8pPr marL="6468648" indent="0">
              <a:buNone/>
              <a:defRPr sz="4042"/>
            </a:lvl8pPr>
            <a:lvl9pPr marL="7392741" indent="0">
              <a:buNone/>
              <a:defRPr sz="4042"/>
            </a:lvl9pPr>
          </a:lstStyle>
          <a:p>
            <a:endParaRPr lang="en-US"/>
          </a:p>
        </p:txBody>
      </p:sp>
      <p:sp>
        <p:nvSpPr>
          <p:cNvPr id="4" name="Text Placeholder 3"/>
          <p:cNvSpPr>
            <a:spLocks noGrp="1"/>
          </p:cNvSpPr>
          <p:nvPr>
            <p:ph type="body" sz="half" idx="2"/>
          </p:nvPr>
        </p:nvSpPr>
        <p:spPr>
          <a:xfrm>
            <a:off x="3622514" y="11506513"/>
            <a:ext cx="11088934" cy="1725465"/>
          </a:xfrm>
        </p:spPr>
        <p:txBody>
          <a:bodyPr/>
          <a:lstStyle>
            <a:lvl1pPr marL="0" indent="0">
              <a:buNone/>
              <a:defRPr sz="2830"/>
            </a:lvl1pPr>
            <a:lvl2pPr marL="924093" indent="0">
              <a:buNone/>
              <a:defRPr sz="2425"/>
            </a:lvl2pPr>
            <a:lvl3pPr marL="1848185" indent="0">
              <a:buNone/>
              <a:defRPr sz="2021"/>
            </a:lvl3pPr>
            <a:lvl4pPr marL="2772278" indent="0">
              <a:buNone/>
              <a:defRPr sz="1819"/>
            </a:lvl4pPr>
            <a:lvl5pPr marL="3696371" indent="0">
              <a:buNone/>
              <a:defRPr sz="1819"/>
            </a:lvl5pPr>
            <a:lvl6pPr marL="4620463" indent="0">
              <a:buNone/>
              <a:defRPr sz="1819"/>
            </a:lvl6pPr>
            <a:lvl7pPr marL="5544556" indent="0">
              <a:buNone/>
              <a:defRPr sz="1819"/>
            </a:lvl7pPr>
            <a:lvl8pPr marL="6468648" indent="0">
              <a:buNone/>
              <a:defRPr sz="1819"/>
            </a:lvl8pPr>
            <a:lvl9pPr marL="7392741" indent="0">
              <a:buNone/>
              <a:defRPr sz="181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399128" y="588771"/>
            <a:ext cx="4158350" cy="1254451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24078" y="588771"/>
            <a:ext cx="12167025" cy="125445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24078" y="588770"/>
            <a:ext cx="16633401" cy="245036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24078" y="3430514"/>
            <a:ext cx="16633401" cy="970277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24078" y="13626760"/>
            <a:ext cx="4312363" cy="782756"/>
          </a:xfrm>
          <a:prstGeom prst="rect">
            <a:avLst/>
          </a:prstGeom>
        </p:spPr>
        <p:txBody>
          <a:bodyPr vert="horz" lIns="91440" tIns="45720" rIns="91440" bIns="45720" rtlCol="0" anchor="ctr"/>
          <a:lstStyle>
            <a:lvl1pPr algn="l">
              <a:defRPr sz="2425">
                <a:solidFill>
                  <a:schemeClr val="tx1">
                    <a:tint val="75000"/>
                  </a:schemeClr>
                </a:solidFill>
              </a:defRPr>
            </a:lvl1pPr>
          </a:lstStyle>
          <a:p>
            <a:fld id="{1D8BD707-D9CF-40AE-B4C6-C98DA3205C09}" type="datetimeFigureOut">
              <a:rPr lang="en-US" smtClean="0"/>
              <a:pPr/>
              <a:t>3/31/2026</a:t>
            </a:fld>
            <a:endParaRPr lang="en-US"/>
          </a:p>
        </p:txBody>
      </p:sp>
      <p:sp>
        <p:nvSpPr>
          <p:cNvPr id="5" name="Footer Placeholder 4"/>
          <p:cNvSpPr>
            <a:spLocks noGrp="1"/>
          </p:cNvSpPr>
          <p:nvPr>
            <p:ph type="ftr" sz="quarter" idx="3"/>
          </p:nvPr>
        </p:nvSpPr>
        <p:spPr>
          <a:xfrm>
            <a:off x="6314532" y="13626760"/>
            <a:ext cx="5852493" cy="782756"/>
          </a:xfrm>
          <a:prstGeom prst="rect">
            <a:avLst/>
          </a:prstGeom>
        </p:spPr>
        <p:txBody>
          <a:bodyPr vert="horz" lIns="91440" tIns="45720" rIns="91440" bIns="45720" rtlCol="0" anchor="ctr"/>
          <a:lstStyle>
            <a:lvl1pPr algn="ctr">
              <a:defRPr sz="242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245115" y="13626760"/>
            <a:ext cx="4312363" cy="782756"/>
          </a:xfrm>
          <a:prstGeom prst="rect">
            <a:avLst/>
          </a:prstGeom>
        </p:spPr>
        <p:txBody>
          <a:bodyPr vert="horz" lIns="91440" tIns="45720" rIns="91440" bIns="45720" rtlCol="0" anchor="ctr"/>
          <a:lstStyle>
            <a:lvl1pPr algn="r">
              <a:defRPr sz="2425">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48185" rtl="0" eaLnBrk="1" latinLnBrk="0" hangingPunct="1">
        <a:spcBef>
          <a:spcPct val="0"/>
        </a:spcBef>
        <a:buNone/>
        <a:defRPr sz="8893" kern="1200">
          <a:solidFill>
            <a:schemeClr val="tx1"/>
          </a:solidFill>
          <a:latin typeface="+mj-lt"/>
          <a:ea typeface="+mj-ea"/>
          <a:cs typeface="+mj-cs"/>
        </a:defRPr>
      </a:lvl1pPr>
    </p:titleStyle>
    <p:bodyStyle>
      <a:lvl1pPr marL="693069" indent="-693069" algn="l" defTabSz="1848185" rtl="0" eaLnBrk="1" latinLnBrk="0" hangingPunct="1">
        <a:spcBef>
          <a:spcPct val="20000"/>
        </a:spcBef>
        <a:buFont typeface="Arial" pitchFamily="34" charset="0"/>
        <a:buChar char="•"/>
        <a:defRPr sz="6468" kern="1200">
          <a:solidFill>
            <a:schemeClr val="tx1"/>
          </a:solidFill>
          <a:latin typeface="+mn-lt"/>
          <a:ea typeface="+mn-ea"/>
          <a:cs typeface="+mn-cs"/>
        </a:defRPr>
      </a:lvl1pPr>
      <a:lvl2pPr marL="1501651" indent="-577558" algn="l" defTabSz="1848185" rtl="0" eaLnBrk="1" latinLnBrk="0" hangingPunct="1">
        <a:spcBef>
          <a:spcPct val="20000"/>
        </a:spcBef>
        <a:buFont typeface="Arial" pitchFamily="34" charset="0"/>
        <a:buChar char="–"/>
        <a:defRPr sz="5659" kern="1200">
          <a:solidFill>
            <a:schemeClr val="tx1"/>
          </a:solidFill>
          <a:latin typeface="+mn-lt"/>
          <a:ea typeface="+mn-ea"/>
          <a:cs typeface="+mn-cs"/>
        </a:defRPr>
      </a:lvl2pPr>
      <a:lvl3pPr marL="2310232" indent="-462046" algn="l" defTabSz="1848185" rtl="0" eaLnBrk="1" latinLnBrk="0" hangingPunct="1">
        <a:spcBef>
          <a:spcPct val="20000"/>
        </a:spcBef>
        <a:buFont typeface="Arial" pitchFamily="34" charset="0"/>
        <a:buChar char="•"/>
        <a:defRPr sz="4851" kern="1200">
          <a:solidFill>
            <a:schemeClr val="tx1"/>
          </a:solidFill>
          <a:latin typeface="+mn-lt"/>
          <a:ea typeface="+mn-ea"/>
          <a:cs typeface="+mn-cs"/>
        </a:defRPr>
      </a:lvl3pPr>
      <a:lvl4pPr marL="3234324"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4pPr>
      <a:lvl5pPr marL="4158417"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5pPr>
      <a:lvl6pPr marL="5082510"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6pPr>
      <a:lvl7pPr marL="6006602"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7pPr>
      <a:lvl8pPr marL="6930695"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8pPr>
      <a:lvl9pPr marL="7854787"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9pPr>
    </p:bodyStyle>
    <p:otherStyle>
      <a:defPPr>
        <a:defRPr lang="en-US"/>
      </a:defPPr>
      <a:lvl1pPr marL="0" algn="l" defTabSz="1848185" rtl="0" eaLnBrk="1" latinLnBrk="0" hangingPunct="1">
        <a:defRPr sz="3638" kern="1200">
          <a:solidFill>
            <a:schemeClr val="tx1"/>
          </a:solidFill>
          <a:latin typeface="+mn-lt"/>
          <a:ea typeface="+mn-ea"/>
          <a:cs typeface="+mn-cs"/>
        </a:defRPr>
      </a:lvl1pPr>
      <a:lvl2pPr marL="924093" algn="l" defTabSz="1848185" rtl="0" eaLnBrk="1" latinLnBrk="0" hangingPunct="1">
        <a:defRPr sz="3638" kern="1200">
          <a:solidFill>
            <a:schemeClr val="tx1"/>
          </a:solidFill>
          <a:latin typeface="+mn-lt"/>
          <a:ea typeface="+mn-ea"/>
          <a:cs typeface="+mn-cs"/>
        </a:defRPr>
      </a:lvl2pPr>
      <a:lvl3pPr marL="1848185" algn="l" defTabSz="1848185" rtl="0" eaLnBrk="1" latinLnBrk="0" hangingPunct="1">
        <a:defRPr sz="3638" kern="1200">
          <a:solidFill>
            <a:schemeClr val="tx1"/>
          </a:solidFill>
          <a:latin typeface="+mn-lt"/>
          <a:ea typeface="+mn-ea"/>
          <a:cs typeface="+mn-cs"/>
        </a:defRPr>
      </a:lvl3pPr>
      <a:lvl4pPr marL="2772278" algn="l" defTabSz="1848185" rtl="0" eaLnBrk="1" latinLnBrk="0" hangingPunct="1">
        <a:defRPr sz="3638" kern="1200">
          <a:solidFill>
            <a:schemeClr val="tx1"/>
          </a:solidFill>
          <a:latin typeface="+mn-lt"/>
          <a:ea typeface="+mn-ea"/>
          <a:cs typeface="+mn-cs"/>
        </a:defRPr>
      </a:lvl4pPr>
      <a:lvl5pPr marL="3696371" algn="l" defTabSz="1848185" rtl="0" eaLnBrk="1" latinLnBrk="0" hangingPunct="1">
        <a:defRPr sz="3638" kern="1200">
          <a:solidFill>
            <a:schemeClr val="tx1"/>
          </a:solidFill>
          <a:latin typeface="+mn-lt"/>
          <a:ea typeface="+mn-ea"/>
          <a:cs typeface="+mn-cs"/>
        </a:defRPr>
      </a:lvl5pPr>
      <a:lvl6pPr marL="4620463" algn="l" defTabSz="1848185" rtl="0" eaLnBrk="1" latinLnBrk="0" hangingPunct="1">
        <a:defRPr sz="3638" kern="1200">
          <a:solidFill>
            <a:schemeClr val="tx1"/>
          </a:solidFill>
          <a:latin typeface="+mn-lt"/>
          <a:ea typeface="+mn-ea"/>
          <a:cs typeface="+mn-cs"/>
        </a:defRPr>
      </a:lvl6pPr>
      <a:lvl7pPr marL="5544556" algn="l" defTabSz="1848185" rtl="0" eaLnBrk="1" latinLnBrk="0" hangingPunct="1">
        <a:defRPr sz="3638" kern="1200">
          <a:solidFill>
            <a:schemeClr val="tx1"/>
          </a:solidFill>
          <a:latin typeface="+mn-lt"/>
          <a:ea typeface="+mn-ea"/>
          <a:cs typeface="+mn-cs"/>
        </a:defRPr>
      </a:lvl7pPr>
      <a:lvl8pPr marL="6468648" algn="l" defTabSz="1848185" rtl="0" eaLnBrk="1" latinLnBrk="0" hangingPunct="1">
        <a:defRPr sz="3638" kern="1200">
          <a:solidFill>
            <a:schemeClr val="tx1"/>
          </a:solidFill>
          <a:latin typeface="+mn-lt"/>
          <a:ea typeface="+mn-ea"/>
          <a:cs typeface="+mn-cs"/>
        </a:defRPr>
      </a:lvl8pPr>
      <a:lvl9pPr marL="7392741" algn="l" defTabSz="1848185" rtl="0" eaLnBrk="1" latinLnBrk="0" hangingPunct="1">
        <a:defRPr sz="363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6" Type="http://schemas.openxmlformats.org/officeDocument/2006/relationships/image" Target="../media/image24.svg"/><Relationship Id="rId39" Type="http://schemas.openxmlformats.org/officeDocument/2006/relationships/image" Target="../media/image35.svg"/><Relationship Id="rId3" Type="http://schemas.openxmlformats.org/officeDocument/2006/relationships/image" Target="../media/image1.png"/><Relationship Id="rId7" Type="http://schemas.openxmlformats.org/officeDocument/2006/relationships/image" Target="../media/image4.png"/><Relationship Id="rId38" Type="http://schemas.openxmlformats.org/officeDocument/2006/relationships/image" Target="../media/image10.png"/><Relationship Id="rId2" Type="http://schemas.openxmlformats.org/officeDocument/2006/relationships/notesSlide" Target="../notesSlides/notesSlide1.xml"/><Relationship Id="rId29"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png"/><Relationship Id="rId32" Type="http://schemas.openxmlformats.org/officeDocument/2006/relationships/image" Target="../media/image8.png"/><Relationship Id="rId37" Type="http://schemas.openxmlformats.org/officeDocument/2006/relationships/image" Target="../media/image30.svg"/><Relationship Id="rId5" Type="http://schemas.openxmlformats.org/officeDocument/2006/relationships/image" Target="../media/image2.png"/><Relationship Id="rId28" Type="http://schemas.openxmlformats.org/officeDocument/2006/relationships/image" Target="../media/image26.svg"/><Relationship Id="rId36" Type="http://schemas.openxmlformats.org/officeDocument/2006/relationships/image" Target="../media/image9.png"/><Relationship Id="rId31" Type="http://schemas.openxmlformats.org/officeDocument/2006/relationships/image" Target="../media/image7.png"/><Relationship Id="rId4" Type="http://schemas.openxmlformats.org/officeDocument/2006/relationships/image" Target="../media/image2.svg"/><Relationship Id="rId27" Type="http://schemas.openxmlformats.org/officeDocument/2006/relationships/image" Target="../media/image5.png"/><Relationship Id="rId30" Type="http://schemas.openxmlformats.org/officeDocument/2006/relationships/image" Target="../media/image28.svg"/><Relationship Id="rId35"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454393"/>
            <a:ext cx="43162136" cy="6192625"/>
            <a:chOff x="0" y="-47625"/>
            <a:chExt cx="5601010" cy="747170"/>
          </a:xfrm>
        </p:grpSpPr>
        <p:sp>
          <p:nvSpPr>
            <p:cNvPr id="3" name="Freeform 3">
              <a:extLst>
                <a:ext uri="{C183D7F6-B498-43B3-948B-1728B52AA6E4}">
                  <adec:decorative xmlns:adec="http://schemas.microsoft.com/office/drawing/2017/decorative" xmlns="" val="1"/>
                </a:ext>
              </a:extLst>
            </p:cNvPr>
            <p:cNvSpPr/>
            <p:nvPr/>
          </p:nvSpPr>
          <p:spPr>
            <a:xfrm>
              <a:off x="0" y="0"/>
              <a:ext cx="5601010" cy="699545"/>
            </a:xfrm>
            <a:custGeom>
              <a:avLst/>
              <a:gdLst/>
              <a:ahLst/>
              <a:cxnLst/>
              <a:rect l="l" t="t" r="r" b="b"/>
              <a:pathLst>
                <a:path w="5601010" h="699545">
                  <a:moveTo>
                    <a:pt x="0" y="0"/>
                  </a:moveTo>
                  <a:lnTo>
                    <a:pt x="5601010" y="0"/>
                  </a:lnTo>
                  <a:lnTo>
                    <a:pt x="5601010" y="699545"/>
                  </a:lnTo>
                  <a:lnTo>
                    <a:pt x="0" y="699545"/>
                  </a:lnTo>
                  <a:close/>
                </a:path>
              </a:pathLst>
            </a:custGeom>
            <a:solidFill>
              <a:srgbClr val="47779C"/>
            </a:solidFill>
          </p:spPr>
          <p:txBody>
            <a:bodyPr/>
            <a:lstStyle/>
            <a:p>
              <a:endParaRPr lang="en-US" sz="7537" dirty="0"/>
            </a:p>
          </p:txBody>
        </p:sp>
        <p:sp>
          <p:nvSpPr>
            <p:cNvPr id="4" name="TextBox 4"/>
            <p:cNvSpPr txBox="1"/>
            <p:nvPr/>
          </p:nvSpPr>
          <p:spPr>
            <a:xfrm>
              <a:off x="0" y="-47625"/>
              <a:ext cx="5601010" cy="747170"/>
            </a:xfrm>
            <a:prstGeom prst="rect">
              <a:avLst/>
            </a:prstGeom>
          </p:spPr>
          <p:txBody>
            <a:bodyPr lIns="70741" tIns="70741" rIns="70741" bIns="70741" rtlCol="0" anchor="ctr"/>
            <a:lstStyle/>
            <a:p>
              <a:pPr algn="ctr">
                <a:lnSpc>
                  <a:spcPts val="6237"/>
                </a:lnSpc>
              </a:pPr>
              <a:endParaRPr sz="7537"/>
            </a:p>
          </p:txBody>
        </p:sp>
      </p:grpSp>
      <p:grpSp>
        <p:nvGrpSpPr>
          <p:cNvPr id="5" name="Group 5"/>
          <p:cNvGrpSpPr/>
          <p:nvPr/>
        </p:nvGrpSpPr>
        <p:grpSpPr>
          <a:xfrm>
            <a:off x="3094509" y="1325562"/>
            <a:ext cx="37141379" cy="5073302"/>
            <a:chOff x="0" y="-47625"/>
            <a:chExt cx="4094104" cy="284065"/>
          </a:xfrm>
        </p:grpSpPr>
        <p:sp>
          <p:nvSpPr>
            <p:cNvPr id="6" name="Freeform 6">
              <a:extLst>
                <a:ext uri="{C183D7F6-B498-43B3-948B-1728B52AA6E4}">
                  <adec:decorative xmlns:adec="http://schemas.microsoft.com/office/drawing/2017/decorative" xmlns="" val="1"/>
                </a:ext>
              </a:extLst>
            </p:cNvPr>
            <p:cNvSpPr/>
            <p:nvPr/>
          </p:nvSpPr>
          <p:spPr>
            <a:xfrm>
              <a:off x="0" y="0"/>
              <a:ext cx="4094104" cy="236440"/>
            </a:xfrm>
            <a:custGeom>
              <a:avLst/>
              <a:gdLst/>
              <a:ahLst/>
              <a:cxnLst/>
              <a:rect l="l" t="t" r="r" b="b"/>
              <a:pathLst>
                <a:path w="4094104" h="236440">
                  <a:moveTo>
                    <a:pt x="12650" y="0"/>
                  </a:moveTo>
                  <a:lnTo>
                    <a:pt x="4081454" y="0"/>
                  </a:lnTo>
                  <a:cubicBezTo>
                    <a:pt x="4084808" y="0"/>
                    <a:pt x="4088026" y="1333"/>
                    <a:pt x="4090398" y="3705"/>
                  </a:cubicBezTo>
                  <a:cubicBezTo>
                    <a:pt x="4092771" y="6078"/>
                    <a:pt x="4094104" y="9295"/>
                    <a:pt x="4094104" y="12650"/>
                  </a:cubicBezTo>
                  <a:lnTo>
                    <a:pt x="4094104" y="223789"/>
                  </a:lnTo>
                  <a:cubicBezTo>
                    <a:pt x="4094104" y="230776"/>
                    <a:pt x="4088440" y="236440"/>
                    <a:pt x="4081454" y="236440"/>
                  </a:cubicBezTo>
                  <a:lnTo>
                    <a:pt x="12650" y="236440"/>
                  </a:lnTo>
                  <a:cubicBezTo>
                    <a:pt x="9295" y="236440"/>
                    <a:pt x="6078" y="235107"/>
                    <a:pt x="3705" y="232734"/>
                  </a:cubicBezTo>
                  <a:cubicBezTo>
                    <a:pt x="1333" y="230362"/>
                    <a:pt x="0" y="227144"/>
                    <a:pt x="0" y="223789"/>
                  </a:cubicBezTo>
                  <a:lnTo>
                    <a:pt x="0" y="12650"/>
                  </a:lnTo>
                  <a:cubicBezTo>
                    <a:pt x="0" y="9295"/>
                    <a:pt x="1333" y="6078"/>
                    <a:pt x="3705" y="3705"/>
                  </a:cubicBezTo>
                  <a:cubicBezTo>
                    <a:pt x="6078" y="1333"/>
                    <a:pt x="9295" y="0"/>
                    <a:pt x="12650" y="0"/>
                  </a:cubicBezTo>
                  <a:close/>
                </a:path>
              </a:pathLst>
            </a:custGeom>
            <a:solidFill>
              <a:srgbClr val="E4DCCA"/>
            </a:solidFill>
          </p:spPr>
        </p:sp>
        <p:sp>
          <p:nvSpPr>
            <p:cNvPr id="7" name="TextBox 7"/>
            <p:cNvSpPr txBox="1"/>
            <p:nvPr/>
          </p:nvSpPr>
          <p:spPr>
            <a:xfrm>
              <a:off x="0" y="-47625"/>
              <a:ext cx="4094104" cy="284065"/>
            </a:xfrm>
            <a:prstGeom prst="rect">
              <a:avLst/>
            </a:prstGeom>
          </p:spPr>
          <p:txBody>
            <a:bodyPr lIns="70741" tIns="70741" rIns="70741" bIns="70741" rtlCol="0" anchor="ctr"/>
            <a:lstStyle/>
            <a:p>
              <a:pPr algn="ctr">
                <a:lnSpc>
                  <a:spcPts val="6237"/>
                </a:lnSpc>
              </a:pPr>
              <a:endParaRPr sz="7537"/>
            </a:p>
          </p:txBody>
        </p:sp>
      </p:grpSp>
      <p:grpSp>
        <p:nvGrpSpPr>
          <p:cNvPr id="8" name="Group 8"/>
          <p:cNvGrpSpPr/>
          <p:nvPr/>
        </p:nvGrpSpPr>
        <p:grpSpPr>
          <a:xfrm>
            <a:off x="14759800" y="6650841"/>
            <a:ext cx="14529173" cy="12982600"/>
            <a:chOff x="0" y="0"/>
            <a:chExt cx="1402913" cy="1048874"/>
          </a:xfrm>
        </p:grpSpPr>
        <p:sp>
          <p:nvSpPr>
            <p:cNvPr id="9" name="Freeform 9"/>
            <p:cNvSpPr/>
            <p:nvPr/>
          </p:nvSpPr>
          <p:spPr>
            <a:xfrm>
              <a:off x="0" y="0"/>
              <a:ext cx="1402913" cy="1048873"/>
            </a:xfrm>
            <a:custGeom>
              <a:avLst/>
              <a:gdLst/>
              <a:ahLst/>
              <a:cxnLst/>
              <a:rect l="l" t="t" r="r" b="b"/>
              <a:pathLst>
                <a:path w="1402913" h="1048873">
                  <a:moveTo>
                    <a:pt x="0" y="0"/>
                  </a:moveTo>
                  <a:lnTo>
                    <a:pt x="1402913" y="0"/>
                  </a:lnTo>
                  <a:lnTo>
                    <a:pt x="1402913" y="1048873"/>
                  </a:lnTo>
                  <a:lnTo>
                    <a:pt x="0" y="1048873"/>
                  </a:lnTo>
                  <a:close/>
                </a:path>
              </a:pathLst>
            </a:custGeom>
            <a:ln w="38100" cap="sq">
              <a:solidFill>
                <a:srgbClr val="CE961D"/>
              </a:solidFill>
              <a:prstDash val="sysDot"/>
              <a:miter/>
            </a:ln>
          </p:spPr>
        </p:sp>
        <p:sp>
          <p:nvSpPr>
            <p:cNvPr id="10" name="TextBox 10"/>
            <p:cNvSpPr txBox="1"/>
            <p:nvPr/>
          </p:nvSpPr>
          <p:spPr>
            <a:xfrm>
              <a:off x="0" y="-47625"/>
              <a:ext cx="1402913" cy="1096499"/>
            </a:xfrm>
            <a:prstGeom prst="rect">
              <a:avLst/>
            </a:prstGeom>
          </p:spPr>
          <p:txBody>
            <a:bodyPr lIns="47160" tIns="47160" rIns="47160" bIns="47160" rtlCol="0" anchor="ctr"/>
            <a:lstStyle/>
            <a:p>
              <a:pPr algn="ctr">
                <a:lnSpc>
                  <a:spcPts val="6237"/>
                </a:lnSpc>
              </a:pPr>
              <a:endParaRPr sz="7537"/>
            </a:p>
          </p:txBody>
        </p:sp>
      </p:grpSp>
      <p:sp>
        <p:nvSpPr>
          <p:cNvPr id="14" name="Freeform 14"/>
          <p:cNvSpPr/>
          <p:nvPr/>
        </p:nvSpPr>
        <p:spPr>
          <a:xfrm>
            <a:off x="40422696" y="798347"/>
            <a:ext cx="2739440" cy="5478880"/>
          </a:xfrm>
          <a:custGeom>
            <a:avLst/>
            <a:gdLst/>
            <a:ahLst/>
            <a:cxnLst/>
            <a:rect l="l" t="t" r="r" b="b"/>
            <a:pathLst>
              <a:path w="1355375" h="2710750">
                <a:moveTo>
                  <a:pt x="0" y="0"/>
                </a:moveTo>
                <a:lnTo>
                  <a:pt x="1355375" y="0"/>
                </a:lnTo>
                <a:lnTo>
                  <a:pt x="1355375" y="2710750"/>
                </a:lnTo>
                <a:lnTo>
                  <a:pt x="0" y="271075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5" name="Freeform 15"/>
          <p:cNvSpPr/>
          <p:nvPr/>
        </p:nvSpPr>
        <p:spPr>
          <a:xfrm flipH="1">
            <a:off x="38504" y="709921"/>
            <a:ext cx="2739440" cy="5478880"/>
          </a:xfrm>
          <a:custGeom>
            <a:avLst/>
            <a:gdLst/>
            <a:ahLst/>
            <a:cxnLst/>
            <a:rect l="l" t="t" r="r" b="b"/>
            <a:pathLst>
              <a:path w="1355375" h="2710750">
                <a:moveTo>
                  <a:pt x="1355375" y="0"/>
                </a:moveTo>
                <a:lnTo>
                  <a:pt x="0" y="0"/>
                </a:lnTo>
                <a:lnTo>
                  <a:pt x="0" y="2710750"/>
                </a:lnTo>
                <a:lnTo>
                  <a:pt x="1355375" y="2710750"/>
                </a:lnTo>
                <a:lnTo>
                  <a:pt x="1355375"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16" name="Group 16"/>
          <p:cNvGrpSpPr/>
          <p:nvPr/>
        </p:nvGrpSpPr>
        <p:grpSpPr>
          <a:xfrm>
            <a:off x="1906049" y="30519201"/>
            <a:ext cx="39408549" cy="1389765"/>
            <a:chOff x="0" y="0"/>
            <a:chExt cx="4658408" cy="300201"/>
          </a:xfrm>
        </p:grpSpPr>
        <p:sp>
          <p:nvSpPr>
            <p:cNvPr id="17" name="Freeform 17">
              <a:extLst>
                <a:ext uri="{C183D7F6-B498-43B3-948B-1728B52AA6E4}">
                  <adec:decorative xmlns:adec="http://schemas.microsoft.com/office/drawing/2017/decorative" xmlns="" val="1"/>
                </a:ext>
              </a:extLst>
            </p:cNvPr>
            <p:cNvSpPr/>
            <p:nvPr/>
          </p:nvSpPr>
          <p:spPr>
            <a:xfrm>
              <a:off x="0" y="0"/>
              <a:ext cx="4658408" cy="300201"/>
            </a:xfrm>
            <a:custGeom>
              <a:avLst/>
              <a:gdLst/>
              <a:ahLst/>
              <a:cxnLst/>
              <a:rect l="l" t="t" r="r" b="b"/>
              <a:pathLst>
                <a:path w="4658408" h="300201">
                  <a:moveTo>
                    <a:pt x="11118" y="0"/>
                  </a:moveTo>
                  <a:lnTo>
                    <a:pt x="4647290" y="0"/>
                  </a:lnTo>
                  <a:cubicBezTo>
                    <a:pt x="4653430" y="0"/>
                    <a:pt x="4658408" y="4978"/>
                    <a:pt x="4658408" y="11118"/>
                  </a:cubicBezTo>
                  <a:lnTo>
                    <a:pt x="4658408" y="289083"/>
                  </a:lnTo>
                  <a:cubicBezTo>
                    <a:pt x="4658408" y="295223"/>
                    <a:pt x="4653430" y="300201"/>
                    <a:pt x="4647290" y="300201"/>
                  </a:cubicBezTo>
                  <a:lnTo>
                    <a:pt x="11118" y="300201"/>
                  </a:lnTo>
                  <a:cubicBezTo>
                    <a:pt x="4978" y="300201"/>
                    <a:pt x="0" y="295223"/>
                    <a:pt x="0" y="289083"/>
                  </a:cubicBezTo>
                  <a:lnTo>
                    <a:pt x="0" y="11118"/>
                  </a:lnTo>
                  <a:cubicBezTo>
                    <a:pt x="0" y="4978"/>
                    <a:pt x="4978" y="0"/>
                    <a:pt x="11118" y="0"/>
                  </a:cubicBezTo>
                  <a:close/>
                </a:path>
              </a:pathLst>
            </a:custGeom>
            <a:solidFill>
              <a:srgbClr val="E4DCCA"/>
            </a:solidFill>
          </p:spPr>
        </p:sp>
        <p:sp>
          <p:nvSpPr>
            <p:cNvPr id="18" name="TextBox 18"/>
            <p:cNvSpPr txBox="1"/>
            <p:nvPr/>
          </p:nvSpPr>
          <p:spPr>
            <a:xfrm>
              <a:off x="0" y="-47625"/>
              <a:ext cx="4658408" cy="347826"/>
            </a:xfrm>
            <a:prstGeom prst="rect">
              <a:avLst/>
            </a:prstGeom>
          </p:spPr>
          <p:txBody>
            <a:bodyPr lIns="70741" tIns="70741" rIns="70741" bIns="70741" rtlCol="0" anchor="ctr"/>
            <a:lstStyle/>
            <a:p>
              <a:pPr algn="ctr">
                <a:lnSpc>
                  <a:spcPts val="6237"/>
                </a:lnSpc>
              </a:pPr>
              <a:endParaRPr sz="7537"/>
            </a:p>
          </p:txBody>
        </p:sp>
      </p:grpSp>
      <p:grpSp>
        <p:nvGrpSpPr>
          <p:cNvPr id="19" name="Group 19"/>
          <p:cNvGrpSpPr/>
          <p:nvPr/>
        </p:nvGrpSpPr>
        <p:grpSpPr>
          <a:xfrm>
            <a:off x="1305982" y="6650841"/>
            <a:ext cx="12853748" cy="12982588"/>
            <a:chOff x="0" y="0"/>
            <a:chExt cx="812800" cy="463951"/>
          </a:xfrm>
        </p:grpSpPr>
        <p:sp>
          <p:nvSpPr>
            <p:cNvPr id="20" name="Freeform 20"/>
            <p:cNvSpPr/>
            <p:nvPr/>
          </p:nvSpPr>
          <p:spPr>
            <a:xfrm>
              <a:off x="0" y="0"/>
              <a:ext cx="812800" cy="463951"/>
            </a:xfrm>
            <a:custGeom>
              <a:avLst/>
              <a:gdLst/>
              <a:ahLst/>
              <a:cxnLst/>
              <a:rect l="l" t="t" r="r" b="b"/>
              <a:pathLst>
                <a:path w="812800" h="463951">
                  <a:moveTo>
                    <a:pt x="0" y="0"/>
                  </a:moveTo>
                  <a:lnTo>
                    <a:pt x="812800" y="0"/>
                  </a:lnTo>
                  <a:lnTo>
                    <a:pt x="812800" y="463951"/>
                  </a:lnTo>
                  <a:lnTo>
                    <a:pt x="0" y="463951"/>
                  </a:lnTo>
                  <a:close/>
                </a:path>
              </a:pathLst>
            </a:custGeom>
            <a:ln w="38100" cap="sq">
              <a:solidFill>
                <a:srgbClr val="CE961D"/>
              </a:solidFill>
              <a:prstDash val="sysDot"/>
              <a:miter/>
            </a:ln>
          </p:spPr>
        </p:sp>
        <p:sp>
          <p:nvSpPr>
            <p:cNvPr id="21" name="TextBox 21"/>
            <p:cNvSpPr txBox="1"/>
            <p:nvPr/>
          </p:nvSpPr>
          <p:spPr>
            <a:xfrm>
              <a:off x="0" y="-47625"/>
              <a:ext cx="812800" cy="511576"/>
            </a:xfrm>
            <a:prstGeom prst="rect">
              <a:avLst/>
            </a:prstGeom>
          </p:spPr>
          <p:txBody>
            <a:bodyPr lIns="47160" tIns="47160" rIns="47160" bIns="47160" rtlCol="0" anchor="ctr"/>
            <a:lstStyle/>
            <a:p>
              <a:pPr algn="ctr">
                <a:lnSpc>
                  <a:spcPts val="6237"/>
                </a:lnSpc>
              </a:pPr>
              <a:endParaRPr sz="7537"/>
            </a:p>
          </p:txBody>
        </p:sp>
      </p:grpSp>
      <p:grpSp>
        <p:nvGrpSpPr>
          <p:cNvPr id="22" name="Group 22"/>
          <p:cNvGrpSpPr/>
          <p:nvPr/>
        </p:nvGrpSpPr>
        <p:grpSpPr>
          <a:xfrm>
            <a:off x="29653075" y="6658795"/>
            <a:ext cx="11968930" cy="6234987"/>
            <a:chOff x="0" y="0"/>
            <a:chExt cx="812800" cy="512833"/>
          </a:xfrm>
        </p:grpSpPr>
        <p:sp>
          <p:nvSpPr>
            <p:cNvPr id="23" name="Freeform 23"/>
            <p:cNvSpPr/>
            <p:nvPr/>
          </p:nvSpPr>
          <p:spPr>
            <a:xfrm>
              <a:off x="0" y="0"/>
              <a:ext cx="812800" cy="512833"/>
            </a:xfrm>
            <a:custGeom>
              <a:avLst/>
              <a:gdLst/>
              <a:ahLst/>
              <a:cxnLst/>
              <a:rect l="l" t="t" r="r" b="b"/>
              <a:pathLst>
                <a:path w="812800" h="512833">
                  <a:moveTo>
                    <a:pt x="0" y="0"/>
                  </a:moveTo>
                  <a:lnTo>
                    <a:pt x="812800" y="0"/>
                  </a:lnTo>
                  <a:lnTo>
                    <a:pt x="812800" y="512833"/>
                  </a:lnTo>
                  <a:lnTo>
                    <a:pt x="0" y="512833"/>
                  </a:lnTo>
                  <a:close/>
                </a:path>
              </a:pathLst>
            </a:custGeom>
            <a:ln w="38100" cap="sq">
              <a:solidFill>
                <a:srgbClr val="CE961D"/>
              </a:solidFill>
              <a:prstDash val="sysDot"/>
              <a:miter/>
            </a:ln>
          </p:spPr>
        </p:sp>
        <p:sp>
          <p:nvSpPr>
            <p:cNvPr id="24" name="TextBox 24"/>
            <p:cNvSpPr txBox="1"/>
            <p:nvPr/>
          </p:nvSpPr>
          <p:spPr>
            <a:xfrm>
              <a:off x="0" y="-47625"/>
              <a:ext cx="812800" cy="560458"/>
            </a:xfrm>
            <a:prstGeom prst="rect">
              <a:avLst/>
            </a:prstGeom>
          </p:spPr>
          <p:txBody>
            <a:bodyPr lIns="47160" tIns="47160" rIns="47160" bIns="47160" rtlCol="0" anchor="ctr"/>
            <a:lstStyle/>
            <a:p>
              <a:pPr algn="ctr">
                <a:lnSpc>
                  <a:spcPts val="6237"/>
                </a:lnSpc>
              </a:pPr>
              <a:endParaRPr sz="7537"/>
            </a:p>
          </p:txBody>
        </p:sp>
      </p:grpSp>
      <p:grpSp>
        <p:nvGrpSpPr>
          <p:cNvPr id="25" name="Group 25"/>
          <p:cNvGrpSpPr/>
          <p:nvPr/>
        </p:nvGrpSpPr>
        <p:grpSpPr>
          <a:xfrm>
            <a:off x="1305982" y="20025354"/>
            <a:ext cx="20756376" cy="10273358"/>
            <a:chOff x="0" y="0"/>
            <a:chExt cx="812800" cy="447975"/>
          </a:xfrm>
        </p:grpSpPr>
        <p:sp>
          <p:nvSpPr>
            <p:cNvPr id="26" name="Freeform 26"/>
            <p:cNvSpPr/>
            <p:nvPr/>
          </p:nvSpPr>
          <p:spPr>
            <a:xfrm>
              <a:off x="0" y="0"/>
              <a:ext cx="812800" cy="447975"/>
            </a:xfrm>
            <a:custGeom>
              <a:avLst/>
              <a:gdLst/>
              <a:ahLst/>
              <a:cxnLst/>
              <a:rect l="l" t="t" r="r" b="b"/>
              <a:pathLst>
                <a:path w="812800" h="447975">
                  <a:moveTo>
                    <a:pt x="0" y="0"/>
                  </a:moveTo>
                  <a:lnTo>
                    <a:pt x="812800" y="0"/>
                  </a:lnTo>
                  <a:lnTo>
                    <a:pt x="812800" y="447975"/>
                  </a:lnTo>
                  <a:lnTo>
                    <a:pt x="0" y="447975"/>
                  </a:lnTo>
                  <a:close/>
                </a:path>
              </a:pathLst>
            </a:custGeom>
            <a:ln w="38100" cap="sq">
              <a:solidFill>
                <a:srgbClr val="CE961D"/>
              </a:solidFill>
              <a:prstDash val="sysDot"/>
              <a:miter/>
            </a:ln>
          </p:spPr>
        </p:sp>
        <p:sp>
          <p:nvSpPr>
            <p:cNvPr id="27" name="TextBox 27"/>
            <p:cNvSpPr txBox="1"/>
            <p:nvPr/>
          </p:nvSpPr>
          <p:spPr>
            <a:xfrm>
              <a:off x="0" y="-47625"/>
              <a:ext cx="812800" cy="495600"/>
            </a:xfrm>
            <a:prstGeom prst="rect">
              <a:avLst/>
            </a:prstGeom>
          </p:spPr>
          <p:txBody>
            <a:bodyPr lIns="47160" tIns="47160" rIns="47160" bIns="47160" rtlCol="0" anchor="ctr"/>
            <a:lstStyle/>
            <a:p>
              <a:pPr algn="ctr">
                <a:lnSpc>
                  <a:spcPts val="6237"/>
                </a:lnSpc>
              </a:pPr>
              <a:endParaRPr sz="7537"/>
            </a:p>
          </p:txBody>
        </p:sp>
      </p:grpSp>
      <p:grpSp>
        <p:nvGrpSpPr>
          <p:cNvPr id="28" name="Group 28"/>
          <p:cNvGrpSpPr/>
          <p:nvPr/>
        </p:nvGrpSpPr>
        <p:grpSpPr>
          <a:xfrm>
            <a:off x="22395050" y="19895955"/>
            <a:ext cx="19226955" cy="10402755"/>
            <a:chOff x="0" y="-47625"/>
            <a:chExt cx="812800" cy="560458"/>
          </a:xfrm>
        </p:grpSpPr>
        <p:sp>
          <p:nvSpPr>
            <p:cNvPr id="29" name="Freeform 29"/>
            <p:cNvSpPr/>
            <p:nvPr/>
          </p:nvSpPr>
          <p:spPr>
            <a:xfrm>
              <a:off x="0" y="-42206"/>
              <a:ext cx="812800" cy="555039"/>
            </a:xfrm>
            <a:custGeom>
              <a:avLst/>
              <a:gdLst/>
              <a:ahLst/>
              <a:cxnLst/>
              <a:rect l="l" t="t" r="r" b="b"/>
              <a:pathLst>
                <a:path w="812800" h="512833">
                  <a:moveTo>
                    <a:pt x="0" y="0"/>
                  </a:moveTo>
                  <a:lnTo>
                    <a:pt x="812800" y="0"/>
                  </a:lnTo>
                  <a:lnTo>
                    <a:pt x="812800" y="512833"/>
                  </a:lnTo>
                  <a:lnTo>
                    <a:pt x="0" y="512833"/>
                  </a:lnTo>
                  <a:close/>
                </a:path>
              </a:pathLst>
            </a:custGeom>
            <a:ln w="38100" cap="sq">
              <a:solidFill>
                <a:srgbClr val="CE961D"/>
              </a:solidFill>
              <a:prstDash val="sysDot"/>
              <a:miter/>
            </a:ln>
          </p:spPr>
        </p:sp>
        <p:sp>
          <p:nvSpPr>
            <p:cNvPr id="30" name="TextBox 30"/>
            <p:cNvSpPr txBox="1"/>
            <p:nvPr/>
          </p:nvSpPr>
          <p:spPr>
            <a:xfrm>
              <a:off x="0" y="-47625"/>
              <a:ext cx="812800" cy="560458"/>
            </a:xfrm>
            <a:prstGeom prst="rect">
              <a:avLst/>
            </a:prstGeom>
          </p:spPr>
          <p:txBody>
            <a:bodyPr lIns="47160" tIns="47160" rIns="47160" bIns="47160" rtlCol="0" anchor="ctr"/>
            <a:lstStyle/>
            <a:p>
              <a:pPr algn="ctr">
                <a:lnSpc>
                  <a:spcPts val="6237"/>
                </a:lnSpc>
              </a:pPr>
              <a:endParaRPr sz="7537"/>
            </a:p>
          </p:txBody>
        </p:sp>
      </p:grpSp>
      <p:grpSp>
        <p:nvGrpSpPr>
          <p:cNvPr id="31" name="Group 31"/>
          <p:cNvGrpSpPr/>
          <p:nvPr/>
        </p:nvGrpSpPr>
        <p:grpSpPr>
          <a:xfrm>
            <a:off x="29653075" y="13119386"/>
            <a:ext cx="11968930" cy="6514043"/>
            <a:chOff x="0" y="0"/>
            <a:chExt cx="812800" cy="512833"/>
          </a:xfrm>
        </p:grpSpPr>
        <p:sp>
          <p:nvSpPr>
            <p:cNvPr id="32" name="Freeform 32"/>
            <p:cNvSpPr/>
            <p:nvPr/>
          </p:nvSpPr>
          <p:spPr>
            <a:xfrm>
              <a:off x="0" y="0"/>
              <a:ext cx="812800" cy="512833"/>
            </a:xfrm>
            <a:custGeom>
              <a:avLst/>
              <a:gdLst/>
              <a:ahLst/>
              <a:cxnLst/>
              <a:rect l="l" t="t" r="r" b="b"/>
              <a:pathLst>
                <a:path w="812800" h="512833">
                  <a:moveTo>
                    <a:pt x="0" y="0"/>
                  </a:moveTo>
                  <a:lnTo>
                    <a:pt x="812800" y="0"/>
                  </a:lnTo>
                  <a:lnTo>
                    <a:pt x="812800" y="512833"/>
                  </a:lnTo>
                  <a:lnTo>
                    <a:pt x="0" y="512833"/>
                  </a:lnTo>
                  <a:close/>
                </a:path>
              </a:pathLst>
            </a:custGeom>
            <a:ln w="38100" cap="sq">
              <a:solidFill>
                <a:srgbClr val="CE961D"/>
              </a:solidFill>
              <a:prstDash val="sysDot"/>
              <a:miter/>
            </a:ln>
          </p:spPr>
        </p:sp>
        <p:sp>
          <p:nvSpPr>
            <p:cNvPr id="33" name="TextBox 33"/>
            <p:cNvSpPr txBox="1"/>
            <p:nvPr/>
          </p:nvSpPr>
          <p:spPr>
            <a:xfrm>
              <a:off x="0" y="-47625"/>
              <a:ext cx="812800" cy="560458"/>
            </a:xfrm>
            <a:prstGeom prst="rect">
              <a:avLst/>
            </a:prstGeom>
          </p:spPr>
          <p:txBody>
            <a:bodyPr lIns="47160" tIns="47160" rIns="47160" bIns="47160" rtlCol="0" anchor="ctr"/>
            <a:lstStyle/>
            <a:p>
              <a:pPr algn="ctr">
                <a:lnSpc>
                  <a:spcPts val="6237"/>
                </a:lnSpc>
              </a:pPr>
              <a:endParaRPr sz="7537"/>
            </a:p>
          </p:txBody>
        </p:sp>
      </p:grpSp>
      <p:sp>
        <p:nvSpPr>
          <p:cNvPr id="51" name="TextBox 51"/>
          <p:cNvSpPr txBox="1"/>
          <p:nvPr/>
        </p:nvSpPr>
        <p:spPr>
          <a:xfrm>
            <a:off x="31658909" y="6650840"/>
            <a:ext cx="7957262" cy="720775"/>
          </a:xfrm>
          <a:prstGeom prst="rect">
            <a:avLst/>
          </a:prstGeom>
        </p:spPr>
        <p:txBody>
          <a:bodyPr wrap="square" lIns="0" tIns="0" rIns="0" bIns="0" rtlCol="0" anchor="t">
            <a:spAutoFit/>
          </a:bodyPr>
          <a:lstStyle/>
          <a:p>
            <a:pPr algn="ctr">
              <a:lnSpc>
                <a:spcPts val="6237"/>
              </a:lnSpc>
            </a:pPr>
            <a:r>
              <a:rPr lang="en-US" sz="3234" dirty="0">
                <a:solidFill>
                  <a:srgbClr val="000000"/>
                </a:solidFill>
                <a:latin typeface="League Spartan"/>
                <a:ea typeface="League Spartan"/>
                <a:cs typeface="League Spartan"/>
                <a:sym typeface="League Spartan"/>
              </a:rPr>
              <a:t>4. Expected outcome</a:t>
            </a:r>
          </a:p>
        </p:txBody>
      </p:sp>
      <p:sp>
        <p:nvSpPr>
          <p:cNvPr id="52" name="TextBox 52"/>
          <p:cNvSpPr txBox="1"/>
          <p:nvPr/>
        </p:nvSpPr>
        <p:spPr>
          <a:xfrm>
            <a:off x="30137278" y="7420905"/>
            <a:ext cx="11157310" cy="5473037"/>
          </a:xfrm>
          <a:prstGeom prst="rect">
            <a:avLst/>
          </a:prstGeom>
        </p:spPr>
        <p:txBody>
          <a:bodyPr wrap="square" lIns="0" tIns="0" rIns="0" bIns="0" rtlCol="0" anchor="t">
            <a:spAutoFit/>
          </a:bodyPr>
          <a:lstStyle/>
          <a:p>
            <a:pPr algn="just">
              <a:lnSpc>
                <a:spcPts val="3899"/>
              </a:lnSpc>
            </a:pPr>
            <a:r>
              <a:rPr lang="en-US" sz="2830" dirty="0">
                <a:solidFill>
                  <a:srgbClr val="000000"/>
                </a:solidFill>
                <a:latin typeface="ABeeZee"/>
                <a:ea typeface="ABeeZee"/>
                <a:cs typeface="ABeeZee"/>
                <a:sym typeface="ABeeZee"/>
              </a:rPr>
              <a:t>Expected outcomes for </a:t>
            </a:r>
            <a:r>
              <a:rPr lang="en-US" sz="2830" dirty="0" err="1">
                <a:solidFill>
                  <a:srgbClr val="000000"/>
                </a:solidFill>
                <a:latin typeface="ABeeZee"/>
                <a:ea typeface="ABeeZee"/>
                <a:cs typeface="ABeeZee"/>
                <a:sym typeface="ABeeZee"/>
              </a:rPr>
              <a:t>GlucoRoute</a:t>
            </a:r>
            <a:r>
              <a:rPr lang="en-US" sz="2830" dirty="0">
                <a:solidFill>
                  <a:srgbClr val="000000"/>
                </a:solidFill>
                <a:latin typeface="ABeeZee"/>
                <a:ea typeface="ABeeZee"/>
                <a:cs typeface="ABeeZee"/>
                <a:sym typeface="ABeeZee"/>
              </a:rPr>
              <a:t> include improved HbA1c levels and long-term adherence by leveraging the Socio-Ecological Model to build supportive community "Guilds" (Gu et al., 2025; Nghiem et al., 2025). Dynamic Nudging translates abstract goals into contextual behavior changes, such as increased step counts (Gardner et al., 2025). However, a critical risk remains: without inclusive public health policies and device distribution, the intervention could exacerbate the "digital divide," leaving marginalized, digitally excluded populations with worsening health inequalities (Rimmer et al., 2024; WHO, 2024).</a:t>
            </a:r>
          </a:p>
        </p:txBody>
      </p:sp>
      <p:sp>
        <p:nvSpPr>
          <p:cNvPr id="53" name="TextBox 53"/>
          <p:cNvSpPr txBox="1"/>
          <p:nvPr/>
        </p:nvSpPr>
        <p:spPr>
          <a:xfrm>
            <a:off x="27366551" y="20049969"/>
            <a:ext cx="8402962" cy="767711"/>
          </a:xfrm>
          <a:prstGeom prst="rect">
            <a:avLst/>
          </a:prstGeom>
        </p:spPr>
        <p:txBody>
          <a:bodyPr lIns="0" tIns="0" rIns="0" bIns="0" rtlCol="0" anchor="t">
            <a:spAutoFit/>
          </a:bodyPr>
          <a:lstStyle/>
          <a:p>
            <a:pPr algn="ctr">
              <a:lnSpc>
                <a:spcPts val="6237"/>
              </a:lnSpc>
            </a:pPr>
            <a:r>
              <a:rPr lang="en-US" sz="4455" dirty="0">
                <a:solidFill>
                  <a:srgbClr val="000000"/>
                </a:solidFill>
                <a:latin typeface="League Spartan"/>
                <a:ea typeface="League Spartan"/>
                <a:cs typeface="League Spartan"/>
                <a:sym typeface="League Spartan"/>
              </a:rPr>
              <a:t>References</a:t>
            </a:r>
          </a:p>
        </p:txBody>
      </p:sp>
      <p:sp>
        <p:nvSpPr>
          <p:cNvPr id="54" name="TextBox 54"/>
          <p:cNvSpPr txBox="1"/>
          <p:nvPr/>
        </p:nvSpPr>
        <p:spPr>
          <a:xfrm>
            <a:off x="22662423" y="20762401"/>
            <a:ext cx="18632165" cy="9143785"/>
          </a:xfrm>
          <a:prstGeom prst="rect">
            <a:avLst/>
          </a:prstGeom>
        </p:spPr>
        <p:txBody>
          <a:bodyPr wrap="square" lIns="0" tIns="0" rIns="0" bIns="0" rtlCol="0" anchor="t">
            <a:spAutoFit/>
          </a:bodyPr>
          <a:lstStyle/>
          <a:p>
            <a:pPr marL="462046" indent="-462046">
              <a:buFont typeface="+mj-lt"/>
              <a:buAutoNum type="arabicPeriod"/>
            </a:pPr>
            <a:r>
              <a:rPr lang="en-US" sz="2122" dirty="0">
                <a:solidFill>
                  <a:srgbClr val="000000"/>
                </a:solidFill>
                <a:latin typeface="ABeeZee"/>
                <a:ea typeface="ABeeZee"/>
                <a:cs typeface="ABeeZee"/>
                <a:sym typeface="ABeeZee"/>
              </a:rPr>
              <a:t>Centers for Disease Control and Prevention (CDC) (2024). The Social-Ecological Model: A Framework for Prevention. Available at: https://www.cdc.gov/violenceprevention/about/social-ecologicalmodel.html (Accessed: 26 March 2026).</a:t>
            </a:r>
          </a:p>
          <a:p>
            <a:pPr marL="462046" indent="-462046">
              <a:buFont typeface="+mj-lt"/>
              <a:buAutoNum type="arabicPeriod"/>
            </a:pPr>
            <a:r>
              <a:rPr lang="en-US" sz="2122" dirty="0">
                <a:solidFill>
                  <a:srgbClr val="000000"/>
                </a:solidFill>
                <a:latin typeface="ABeeZee"/>
                <a:ea typeface="ABeeZee"/>
                <a:cs typeface="ABeeZee"/>
                <a:sym typeface="ABeeZee"/>
              </a:rPr>
              <a:t>Chemist4U (2025). UK Diabetes Statistics: 2025 Guides. Available at: https://www.chemist-4-u.com/guides/diabetes/diabetes-statistics (Accessed: 26 March 2026).</a:t>
            </a:r>
          </a:p>
          <a:p>
            <a:pPr marL="462046" indent="-462046">
              <a:buFont typeface="+mj-lt"/>
              <a:buAutoNum type="arabicPeriod"/>
            </a:pPr>
            <a:r>
              <a:rPr lang="en-US" sz="2122" dirty="0">
                <a:solidFill>
                  <a:srgbClr val="000000"/>
                </a:solidFill>
                <a:latin typeface="ABeeZee"/>
                <a:ea typeface="ABeeZee"/>
                <a:cs typeface="ABeeZee"/>
                <a:sym typeface="ABeeZee"/>
              </a:rPr>
              <a:t>Diabetes UK (2025). Number of people living with diabetes in the UK tops 5.8 million. Available at: https://www.diabetes.org.uk/about-us/about-the-charity/our-strategy/statistics (Accessed: 26 March 2026).</a:t>
            </a:r>
          </a:p>
          <a:p>
            <a:pPr marL="462046" indent="-462046">
              <a:buFont typeface="+mj-lt"/>
              <a:buAutoNum type="arabicPeriod"/>
            </a:pPr>
            <a:r>
              <a:rPr lang="en-US" sz="2122" dirty="0">
                <a:solidFill>
                  <a:srgbClr val="000000"/>
                </a:solidFill>
                <a:latin typeface="ABeeZee"/>
                <a:ea typeface="ABeeZee"/>
                <a:cs typeface="ABeeZee"/>
                <a:sym typeface="ABeeZee"/>
              </a:rPr>
              <a:t>Gardner, D., Saboo, B. and Bajpai, S. (2025). ‘Digital Health Technology in Diabetes Management: A Narrative Review’, Diabetes Therapy, 16(2), pp. 112-128.</a:t>
            </a:r>
          </a:p>
          <a:p>
            <a:pPr marL="462046" indent="-462046">
              <a:buFont typeface="+mj-lt"/>
              <a:buAutoNum type="arabicPeriod"/>
            </a:pPr>
            <a:r>
              <a:rPr lang="en-US" sz="2122" dirty="0">
                <a:solidFill>
                  <a:srgbClr val="000000"/>
                </a:solidFill>
                <a:latin typeface="ABeeZee"/>
                <a:ea typeface="ABeeZee"/>
                <a:cs typeface="ABeeZee"/>
                <a:sym typeface="ABeeZee"/>
              </a:rPr>
              <a:t>Gu, L., Jimma, B.L. and </a:t>
            </a:r>
            <a:r>
              <a:rPr lang="en-US" sz="2122" dirty="0" err="1">
                <a:solidFill>
                  <a:srgbClr val="000000"/>
                </a:solidFill>
                <a:latin typeface="ABeeZee"/>
                <a:ea typeface="ABeeZee"/>
                <a:cs typeface="ABeeZee"/>
                <a:sym typeface="ABeeZee"/>
              </a:rPr>
              <a:t>Mihretie</a:t>
            </a:r>
            <a:r>
              <a:rPr lang="en-US" sz="2122" dirty="0">
                <a:solidFill>
                  <a:srgbClr val="000000"/>
                </a:solidFill>
                <a:latin typeface="ABeeZee"/>
                <a:ea typeface="ABeeZee"/>
                <a:cs typeface="ABeeZee"/>
                <a:sym typeface="ABeeZee"/>
              </a:rPr>
              <a:t>, T.B. (2025). ‘The effects of mobile health on self-management of patients with diabetes: A systematic review’, Journal of mHealth Research, 14(1), pp. 45-59.</a:t>
            </a:r>
          </a:p>
          <a:p>
            <a:pPr marL="462046" indent="-462046">
              <a:buFont typeface="+mj-lt"/>
              <a:buAutoNum type="arabicPeriod"/>
            </a:pPr>
            <a:r>
              <a:rPr lang="en-US" sz="2122" dirty="0">
                <a:solidFill>
                  <a:srgbClr val="000000"/>
                </a:solidFill>
                <a:latin typeface="ABeeZee"/>
                <a:ea typeface="ABeeZee"/>
                <a:cs typeface="ABeeZee"/>
                <a:sym typeface="ABeeZee"/>
              </a:rPr>
              <a:t>Gubbi, S., Muniyappa, R. and </a:t>
            </a:r>
            <a:r>
              <a:rPr lang="en-US" sz="2122" dirty="0" err="1">
                <a:solidFill>
                  <a:srgbClr val="000000"/>
                </a:solidFill>
                <a:latin typeface="ABeeZee"/>
                <a:ea typeface="ABeeZee"/>
                <a:cs typeface="ABeeZee"/>
                <a:sym typeface="ABeeZee"/>
              </a:rPr>
              <a:t>Deenadayalu</a:t>
            </a:r>
            <a:r>
              <a:rPr lang="en-US" sz="2122" dirty="0">
                <a:solidFill>
                  <a:srgbClr val="000000"/>
                </a:solidFill>
                <a:latin typeface="ABeeZee"/>
                <a:ea typeface="ABeeZee"/>
                <a:cs typeface="ABeeZee"/>
                <a:sym typeface="ABeeZee"/>
              </a:rPr>
              <a:t>, N.K. (2025). ‘Advancements in diabetes management: a review of newer approaches’, Therapeutic Advances in Endocrinology and Metabolism, 16, pp. 20420188251234567.</a:t>
            </a:r>
          </a:p>
          <a:p>
            <a:pPr marL="462046" indent="-462046">
              <a:buFont typeface="+mj-lt"/>
              <a:buAutoNum type="arabicPeriod"/>
            </a:pPr>
            <a:r>
              <a:rPr lang="en-US" sz="2122" dirty="0">
                <a:solidFill>
                  <a:srgbClr val="000000"/>
                </a:solidFill>
                <a:latin typeface="ABeeZee"/>
                <a:ea typeface="ABeeZee"/>
                <a:cs typeface="ABeeZee"/>
                <a:sym typeface="ABeeZee"/>
              </a:rPr>
              <a:t>International Diabetes Federation (IDF) (2024). IDF Diabetes Atlas 2024. 11th </a:t>
            </a:r>
            <a:r>
              <a:rPr lang="en-US" sz="2122" dirty="0" err="1">
                <a:solidFill>
                  <a:srgbClr val="000000"/>
                </a:solidFill>
                <a:latin typeface="ABeeZee"/>
                <a:ea typeface="ABeeZee"/>
                <a:cs typeface="ABeeZee"/>
                <a:sym typeface="ABeeZee"/>
              </a:rPr>
              <a:t>edn</a:t>
            </a:r>
            <a:r>
              <a:rPr lang="en-US" sz="2122" dirty="0">
                <a:solidFill>
                  <a:srgbClr val="000000"/>
                </a:solidFill>
                <a:latin typeface="ABeeZee"/>
                <a:ea typeface="ABeeZee"/>
                <a:cs typeface="ABeeZee"/>
                <a:sym typeface="ABeeZee"/>
              </a:rPr>
              <a:t>. Brussels: IDF.</a:t>
            </a:r>
          </a:p>
          <a:p>
            <a:pPr marL="462046" indent="-462046">
              <a:buFont typeface="+mj-lt"/>
              <a:buAutoNum type="arabicPeriod"/>
            </a:pPr>
            <a:r>
              <a:rPr lang="en-US" sz="2122" dirty="0">
                <a:solidFill>
                  <a:srgbClr val="000000"/>
                </a:solidFill>
                <a:latin typeface="ABeeZee"/>
                <a:ea typeface="ABeeZee"/>
                <a:cs typeface="ABeeZee"/>
                <a:sym typeface="ABeeZee"/>
              </a:rPr>
              <a:t>McLeroy, K.R., Bibeau, D., Steckler, A. and Glanz, K. (1988). ‘An ecological perspective on health promotion programs’, Health Education Quarterly, 15(4), pp. 351-377.</a:t>
            </a:r>
          </a:p>
          <a:p>
            <a:pPr marL="462046" indent="-462046">
              <a:buFont typeface="+mj-lt"/>
              <a:buAutoNum type="arabicPeriod"/>
            </a:pPr>
            <a:r>
              <a:rPr lang="en-US" sz="2122" dirty="0">
                <a:solidFill>
                  <a:srgbClr val="000000"/>
                </a:solidFill>
                <a:latin typeface="ABeeZee"/>
                <a:ea typeface="ABeeZee"/>
                <a:cs typeface="ABeeZee"/>
                <a:sym typeface="ABeeZee"/>
              </a:rPr>
              <a:t>Nghiem, S.H., Kim, G. and Byington, P.M. (2025). ‘Evaluating the Social-Ecological Drivers of Diabetes Disparities: Implications for Connected Health’, Digital Health Research, 7(2), pp. 101-115.</a:t>
            </a:r>
          </a:p>
          <a:p>
            <a:pPr marL="462046" indent="-462046">
              <a:buFont typeface="+mj-lt"/>
              <a:buAutoNum type="arabicPeriod"/>
            </a:pPr>
            <a:r>
              <a:rPr lang="en-US" sz="2122" dirty="0">
                <a:solidFill>
                  <a:srgbClr val="000000"/>
                </a:solidFill>
                <a:latin typeface="ABeeZee"/>
                <a:ea typeface="ABeeZee"/>
                <a:cs typeface="ABeeZee"/>
                <a:sym typeface="ABeeZee"/>
              </a:rPr>
              <a:t>Rimmer, J.A., Evans, S.L. and Patel, S.A. (2024). ‘Addressing the digital divide in diabetic patients: A critical review’, Journal of Public Health and Epidemiology, 16(1), pp. 112-125.</a:t>
            </a:r>
          </a:p>
          <a:p>
            <a:pPr marL="462046" indent="-462046">
              <a:buFont typeface="+mj-lt"/>
              <a:buAutoNum type="arabicPeriod"/>
            </a:pPr>
            <a:r>
              <a:rPr lang="en-US" sz="2122" dirty="0" err="1">
                <a:solidFill>
                  <a:srgbClr val="000000"/>
                </a:solidFill>
                <a:latin typeface="ABeeZee"/>
                <a:ea typeface="ABeeZee"/>
                <a:cs typeface="ABeeZee"/>
                <a:sym typeface="ABeeZee"/>
              </a:rPr>
              <a:t>Trawley</a:t>
            </a:r>
            <a:r>
              <a:rPr lang="en-US" sz="2122" dirty="0">
                <a:solidFill>
                  <a:srgbClr val="000000"/>
                </a:solidFill>
                <a:latin typeface="ABeeZee"/>
                <a:ea typeface="ABeeZee"/>
                <a:cs typeface="ABeeZee"/>
                <a:sym typeface="ABeeZee"/>
              </a:rPr>
              <a:t>, S., Baptist, K.A., Browne, J.L. and </a:t>
            </a:r>
            <a:r>
              <a:rPr lang="en-US" sz="2122" dirty="0" err="1">
                <a:solidFill>
                  <a:srgbClr val="000000"/>
                </a:solidFill>
                <a:latin typeface="ABeeZee"/>
                <a:ea typeface="ABeeZee"/>
                <a:cs typeface="ABeeZee"/>
                <a:sym typeface="ABeeZee"/>
              </a:rPr>
              <a:t>Pouwer</a:t>
            </a:r>
            <a:r>
              <a:rPr lang="en-US" sz="2122" dirty="0">
                <a:solidFill>
                  <a:srgbClr val="000000"/>
                </a:solidFill>
                <a:latin typeface="ABeeZee"/>
                <a:ea typeface="ABeeZee"/>
                <a:cs typeface="ABeeZee"/>
                <a:sym typeface="ABeeZee"/>
              </a:rPr>
              <a:t>, F. (2025). ‘Connected health and continuous glucose monitoring: the future of type 1 and type 2 diabetes management?’, Diabetes Medicine, 42(3), pp. e15344.</a:t>
            </a:r>
          </a:p>
          <a:p>
            <a:pPr marL="462046" indent="-462046">
              <a:buFont typeface="+mj-lt"/>
              <a:buAutoNum type="arabicPeriod"/>
            </a:pPr>
            <a:r>
              <a:rPr lang="en-US" sz="2122" dirty="0">
                <a:solidFill>
                  <a:srgbClr val="000000"/>
                </a:solidFill>
                <a:latin typeface="ABeeZee"/>
                <a:ea typeface="ABeeZee"/>
                <a:cs typeface="ABeeZee"/>
                <a:sym typeface="ABeeZee"/>
              </a:rPr>
              <a:t>World Health Organization (WHO) (2024). The Ottawa Charter for Health Promotion. Available at: https://www.who.int/teams/health-promotion/enhanced-well-being/ottawa-charter (Accessed: 26 March 2026).</a:t>
            </a:r>
          </a:p>
          <a:p>
            <a:pPr marL="462046" indent="-462046">
              <a:buFont typeface="+mj-lt"/>
              <a:buAutoNum type="arabicPeriod"/>
            </a:pPr>
            <a:r>
              <a:rPr lang="en-US" sz="2122" dirty="0">
                <a:solidFill>
                  <a:srgbClr val="000000"/>
                </a:solidFill>
                <a:latin typeface="ABeeZee"/>
                <a:ea typeface="ABeeZee"/>
                <a:cs typeface="ABeeZee"/>
                <a:sym typeface="ABeeZee"/>
              </a:rPr>
              <a:t>The Pharmaceutical Journal (2025). ‘Diabetes medicines spend rises by almost 20% in one year’, 26 August. Available at: https://pharmaceutical-journal.com/ (Accessed: 26 March 2026).</a:t>
            </a:r>
          </a:p>
          <a:p>
            <a:pPr marL="462046" indent="-462046">
              <a:buFont typeface="+mj-lt"/>
              <a:buAutoNum type="arabicPeriod"/>
            </a:pPr>
            <a:r>
              <a:rPr lang="en-US" sz="2122" dirty="0">
                <a:solidFill>
                  <a:srgbClr val="000000"/>
                </a:solidFill>
                <a:latin typeface="ABeeZee"/>
                <a:ea typeface="ABeeZee"/>
                <a:cs typeface="ABeeZee"/>
                <a:sym typeface="ABeeZee"/>
              </a:rPr>
              <a:t>The Lancet Healthy Longevity (2025). ‘Using digital technologies for the prevention and management of chronic diseases’, 6(1), pp. e11-e12.</a:t>
            </a:r>
          </a:p>
          <a:p>
            <a:pPr marL="462046" indent="-462046">
              <a:buFont typeface="+mj-lt"/>
              <a:buAutoNum type="arabicPeriod"/>
            </a:pPr>
            <a:r>
              <a:rPr lang="en-US" sz="2122" dirty="0">
                <a:solidFill>
                  <a:srgbClr val="000000"/>
                </a:solidFill>
                <a:latin typeface="ABeeZee"/>
                <a:ea typeface="ABeeZee"/>
                <a:cs typeface="ABeeZee"/>
                <a:sym typeface="ABeeZee"/>
              </a:rPr>
              <a:t>JMIR mHealth and </a:t>
            </a:r>
            <a:r>
              <a:rPr lang="en-US" sz="2122" dirty="0" err="1">
                <a:solidFill>
                  <a:srgbClr val="000000"/>
                </a:solidFill>
                <a:latin typeface="ABeeZee"/>
                <a:ea typeface="ABeeZee"/>
                <a:cs typeface="ABeeZee"/>
                <a:sym typeface="ABeeZee"/>
              </a:rPr>
              <a:t>uHealth</a:t>
            </a:r>
            <a:r>
              <a:rPr lang="en-US" sz="2122" dirty="0">
                <a:solidFill>
                  <a:srgbClr val="000000"/>
                </a:solidFill>
                <a:latin typeface="ABeeZee"/>
                <a:ea typeface="ABeeZee"/>
                <a:cs typeface="ABeeZee"/>
                <a:sym typeface="ABeeZee"/>
              </a:rPr>
              <a:t> (2025). ‘The effectiveness of gamification in mobile health apps for physical activity: Systematic review’, 13(1), pp. e12345.</a:t>
            </a:r>
          </a:p>
        </p:txBody>
      </p:sp>
      <p:sp>
        <p:nvSpPr>
          <p:cNvPr id="55" name="TextBox 55"/>
          <p:cNvSpPr txBox="1"/>
          <p:nvPr/>
        </p:nvSpPr>
        <p:spPr>
          <a:xfrm>
            <a:off x="30137278" y="13119385"/>
            <a:ext cx="11484727" cy="1515864"/>
          </a:xfrm>
          <a:prstGeom prst="rect">
            <a:avLst/>
          </a:prstGeom>
        </p:spPr>
        <p:txBody>
          <a:bodyPr wrap="square" lIns="0" tIns="0" rIns="0" bIns="0" rtlCol="0" anchor="t">
            <a:spAutoFit/>
          </a:bodyPr>
          <a:lstStyle/>
          <a:p>
            <a:pPr algn="ctr">
              <a:lnSpc>
                <a:spcPts val="6237"/>
              </a:lnSpc>
            </a:pPr>
            <a:r>
              <a:rPr lang="en-US" sz="3234" dirty="0">
                <a:solidFill>
                  <a:srgbClr val="000000"/>
                </a:solidFill>
                <a:latin typeface="League Spartan"/>
                <a:ea typeface="League Spartan"/>
                <a:cs typeface="League Spartan"/>
                <a:sym typeface="League Spartan"/>
              </a:rPr>
              <a:t>5. Conclusion: Implications And Future Directions</a:t>
            </a:r>
          </a:p>
          <a:p>
            <a:pPr>
              <a:lnSpc>
                <a:spcPts val="6237"/>
              </a:lnSpc>
            </a:pPr>
            <a:endParaRPr lang="en-US" sz="3234" dirty="0">
              <a:solidFill>
                <a:srgbClr val="000000"/>
              </a:solidFill>
              <a:latin typeface="League Spartan"/>
              <a:ea typeface="League Spartan"/>
              <a:cs typeface="League Spartan"/>
              <a:sym typeface="League Spartan"/>
            </a:endParaRPr>
          </a:p>
        </p:txBody>
      </p:sp>
      <p:sp>
        <p:nvSpPr>
          <p:cNvPr id="56" name="TextBox 56"/>
          <p:cNvSpPr txBox="1"/>
          <p:nvPr/>
        </p:nvSpPr>
        <p:spPr>
          <a:xfrm>
            <a:off x="30137281" y="13735437"/>
            <a:ext cx="11157308" cy="5473037"/>
          </a:xfrm>
          <a:prstGeom prst="rect">
            <a:avLst/>
          </a:prstGeom>
        </p:spPr>
        <p:txBody>
          <a:bodyPr wrap="square" lIns="0" tIns="0" rIns="0" bIns="0" rtlCol="0" anchor="t">
            <a:spAutoFit/>
          </a:bodyPr>
          <a:lstStyle/>
          <a:p>
            <a:pPr algn="just">
              <a:lnSpc>
                <a:spcPts val="3899"/>
              </a:lnSpc>
            </a:pPr>
            <a:r>
              <a:rPr lang="en-US" sz="2830" dirty="0" err="1">
                <a:solidFill>
                  <a:srgbClr val="000000"/>
                </a:solidFill>
                <a:latin typeface="ABeeZee"/>
                <a:ea typeface="ABeeZee"/>
                <a:cs typeface="ABeeZee"/>
                <a:sym typeface="ABeeZee"/>
              </a:rPr>
              <a:t>GlucoRoute</a:t>
            </a:r>
            <a:r>
              <a:rPr lang="en-US" sz="2830" dirty="0">
                <a:solidFill>
                  <a:srgbClr val="000000"/>
                </a:solidFill>
                <a:latin typeface="ABeeZee"/>
                <a:ea typeface="ABeeZee"/>
                <a:cs typeface="ABeeZee"/>
                <a:sym typeface="ABeeZee"/>
              </a:rPr>
              <a:t> represents a shift toward holistic, socio-ecologically aware healthcare delivery (WHO, 2024; Nghiem et al., 2025). Key implications include advocating for policy-driven CGM subsidies for preventative care (Diabetes UK, 2025) and training providers as "digital navigators" to personalize mHealth integration (Rimmer et al., 2024). Furthermore, future research must utilize longitudinal studies to examine if community-based gamification can sustain long-term behavior change independently of financial incentives, ensuring digital transformation effectively addresses chronic disease management at a population level (Nghiem et al., 2025).</a:t>
            </a:r>
          </a:p>
        </p:txBody>
      </p:sp>
      <p:sp>
        <p:nvSpPr>
          <p:cNvPr id="57" name="TextBox 57"/>
          <p:cNvSpPr txBox="1"/>
          <p:nvPr/>
        </p:nvSpPr>
        <p:spPr>
          <a:xfrm>
            <a:off x="1710381" y="20512007"/>
            <a:ext cx="14832176" cy="720775"/>
          </a:xfrm>
          <a:prstGeom prst="rect">
            <a:avLst/>
          </a:prstGeom>
        </p:spPr>
        <p:txBody>
          <a:bodyPr wrap="square" lIns="0" tIns="0" rIns="0" bIns="0" rtlCol="0" anchor="t">
            <a:spAutoFit/>
          </a:bodyPr>
          <a:lstStyle/>
          <a:p>
            <a:pPr>
              <a:lnSpc>
                <a:spcPts val="6237"/>
              </a:lnSpc>
            </a:pPr>
            <a:r>
              <a:rPr lang="en-US" sz="3234" dirty="0">
                <a:solidFill>
                  <a:srgbClr val="000000"/>
                </a:solidFill>
                <a:latin typeface="League Spartan"/>
                <a:ea typeface="League Spartan"/>
                <a:cs typeface="League Spartan"/>
                <a:sym typeface="League Spartan"/>
              </a:rPr>
              <a:t>2. Aligning Technology With Health Promotion Values And Principles</a:t>
            </a:r>
          </a:p>
        </p:txBody>
      </p:sp>
      <p:sp>
        <p:nvSpPr>
          <p:cNvPr id="58" name="TextBox 58"/>
          <p:cNvSpPr txBox="1"/>
          <p:nvPr/>
        </p:nvSpPr>
        <p:spPr>
          <a:xfrm>
            <a:off x="1906046" y="22052137"/>
            <a:ext cx="11792171" cy="5973174"/>
          </a:xfrm>
          <a:prstGeom prst="rect">
            <a:avLst/>
          </a:prstGeom>
        </p:spPr>
        <p:txBody>
          <a:bodyPr wrap="square" lIns="0" tIns="0" rIns="0" bIns="0" rtlCol="0" anchor="t">
            <a:spAutoFit/>
          </a:bodyPr>
          <a:lstStyle/>
          <a:p>
            <a:pPr algn="just">
              <a:lnSpc>
                <a:spcPts val="3899"/>
              </a:lnSpc>
            </a:pPr>
            <a:r>
              <a:rPr lang="en-US" sz="2830" dirty="0">
                <a:solidFill>
                  <a:srgbClr val="000000"/>
                </a:solidFill>
                <a:latin typeface="ABeeZee"/>
                <a:ea typeface="ABeeZee"/>
                <a:cs typeface="ABeeZee"/>
                <a:sym typeface="ABeeZee"/>
              </a:rPr>
              <a:t>Derived from the Ottawa Charter, </a:t>
            </a:r>
            <a:r>
              <a:rPr lang="en-US" sz="2830" dirty="0" err="1">
                <a:solidFill>
                  <a:srgbClr val="000000"/>
                </a:solidFill>
                <a:latin typeface="ABeeZee"/>
                <a:ea typeface="ABeeZee"/>
                <a:cs typeface="ABeeZee"/>
                <a:sym typeface="ABeeZee"/>
              </a:rPr>
              <a:t>GlucoRoute</a:t>
            </a:r>
            <a:r>
              <a:rPr lang="en-US" sz="2830" dirty="0">
                <a:solidFill>
                  <a:srgbClr val="000000"/>
                </a:solidFill>
                <a:latin typeface="ABeeZee"/>
                <a:ea typeface="ABeeZee"/>
                <a:cs typeface="ABeeZee"/>
                <a:sym typeface="ABeeZee"/>
              </a:rPr>
              <a:t> prioritizes empowerment and equity to reduce health inequalities (WHO, 2024; Rimmer et al., 2024). By offering a "Lite" version and a blended care model with NHS-funded device distribution, it ensures accessibility for underserved populations (Rimmer et al., 2024; Diabetes UK, 2025). Empowerment is achieved through real-time CGM biofeedback, transforming users into active "co-managers" of their condition (Gubbi et al., 2025; WHO, 2024). Furthermore, the app champions participation and holism via community "Guild Challenges" and integrated mental well-being features, addressing the multifaceted determinants of sustained diabetes behavior change (WHO, 2024; Gardner et al., 2025).</a:t>
            </a:r>
          </a:p>
        </p:txBody>
      </p:sp>
      <p:sp>
        <p:nvSpPr>
          <p:cNvPr id="59" name="TextBox 59"/>
          <p:cNvSpPr txBox="1"/>
          <p:nvPr/>
        </p:nvSpPr>
        <p:spPr>
          <a:xfrm>
            <a:off x="15131774" y="6650840"/>
            <a:ext cx="13853891" cy="1515864"/>
          </a:xfrm>
          <a:prstGeom prst="rect">
            <a:avLst/>
          </a:prstGeom>
        </p:spPr>
        <p:txBody>
          <a:bodyPr wrap="square" lIns="0" tIns="0" rIns="0" bIns="0" rtlCol="0" anchor="t">
            <a:spAutoFit/>
          </a:bodyPr>
          <a:lstStyle/>
          <a:p>
            <a:pPr algn="ctr">
              <a:lnSpc>
                <a:spcPts val="6237"/>
              </a:lnSpc>
            </a:pPr>
            <a:r>
              <a:rPr lang="en-US" sz="3234" dirty="0">
                <a:solidFill>
                  <a:srgbClr val="000000"/>
                </a:solidFill>
                <a:latin typeface="League Spartan"/>
                <a:ea typeface="League Spartan"/>
                <a:cs typeface="League Spartan"/>
                <a:sym typeface="League Spartan"/>
              </a:rPr>
              <a:t>3. Behavioural Change Theory: Socio-ecological Model</a:t>
            </a:r>
          </a:p>
          <a:p>
            <a:pPr>
              <a:lnSpc>
                <a:spcPts val="6237"/>
              </a:lnSpc>
            </a:pPr>
            <a:endParaRPr lang="en-US" sz="3234" dirty="0">
              <a:solidFill>
                <a:srgbClr val="000000"/>
              </a:solidFill>
              <a:latin typeface="League Spartan"/>
              <a:ea typeface="League Spartan"/>
              <a:cs typeface="League Spartan"/>
              <a:sym typeface="League Spartan"/>
            </a:endParaRPr>
          </a:p>
        </p:txBody>
      </p:sp>
      <p:sp>
        <p:nvSpPr>
          <p:cNvPr id="60" name="TextBox 60"/>
          <p:cNvSpPr txBox="1"/>
          <p:nvPr/>
        </p:nvSpPr>
        <p:spPr>
          <a:xfrm>
            <a:off x="15427208" y="7420906"/>
            <a:ext cx="13411720" cy="3972626"/>
          </a:xfrm>
          <a:prstGeom prst="rect">
            <a:avLst/>
          </a:prstGeom>
        </p:spPr>
        <p:txBody>
          <a:bodyPr wrap="square" lIns="0" tIns="0" rIns="0" bIns="0" rtlCol="0" anchor="t">
            <a:spAutoFit/>
          </a:bodyPr>
          <a:lstStyle/>
          <a:p>
            <a:pPr algn="just">
              <a:lnSpc>
                <a:spcPts val="3899"/>
              </a:lnSpc>
            </a:pPr>
            <a:r>
              <a:rPr lang="en-US" sz="2830" dirty="0">
                <a:solidFill>
                  <a:srgbClr val="000000"/>
                </a:solidFill>
                <a:latin typeface="ABeeZee"/>
                <a:ea typeface="ABeeZee"/>
                <a:cs typeface="ABeeZee"/>
                <a:sym typeface="ABeeZee"/>
              </a:rPr>
              <a:t>While individual-level cognitive theories (like the Health Belief Model or Theory of Planned Behavior) are common, </a:t>
            </a:r>
            <a:r>
              <a:rPr lang="en-US" sz="2830" dirty="0" err="1">
                <a:solidFill>
                  <a:srgbClr val="000000"/>
                </a:solidFill>
                <a:latin typeface="ABeeZee"/>
                <a:ea typeface="ABeeZee"/>
                <a:cs typeface="ABeeZee"/>
                <a:sym typeface="ABeeZee"/>
              </a:rPr>
              <a:t>GlucoRoute</a:t>
            </a:r>
            <a:r>
              <a:rPr lang="en-US" sz="2830" dirty="0">
                <a:solidFill>
                  <a:srgbClr val="000000"/>
                </a:solidFill>
                <a:latin typeface="ABeeZee"/>
                <a:ea typeface="ABeeZee"/>
                <a:cs typeface="ABeeZee"/>
                <a:sym typeface="ABeeZee"/>
              </a:rPr>
              <a:t> adopts the Socio-Ecological Model (SEM). The SEM posits that health behavior is not just about individual knowledge or choice; it is shaped by multiple interacting levels of influence: intrapersonal, interpersonal, institutional, community, and public policy (McLeroy et al., 1988; CDC, 2024). This approach is vital for chronic disease promotion, where factors like social support, environment, and healthcare access are critical determinants (Nghiem et al., 2025).</a:t>
            </a:r>
          </a:p>
        </p:txBody>
      </p:sp>
      <p:sp>
        <p:nvSpPr>
          <p:cNvPr id="61" name="TextBox 61"/>
          <p:cNvSpPr txBox="1"/>
          <p:nvPr/>
        </p:nvSpPr>
        <p:spPr>
          <a:xfrm>
            <a:off x="15427208" y="11425242"/>
            <a:ext cx="13558457" cy="471668"/>
          </a:xfrm>
          <a:prstGeom prst="rect">
            <a:avLst/>
          </a:prstGeom>
        </p:spPr>
        <p:txBody>
          <a:bodyPr wrap="square" lIns="0" tIns="0" rIns="0" bIns="0" rtlCol="0" anchor="t">
            <a:spAutoFit/>
          </a:bodyPr>
          <a:lstStyle/>
          <a:p>
            <a:pPr>
              <a:lnSpc>
                <a:spcPts val="3899"/>
              </a:lnSpc>
            </a:pPr>
            <a:r>
              <a:rPr lang="en-US" sz="2830" b="1" dirty="0">
                <a:latin typeface="ABeeZee"/>
                <a:ea typeface="ABeeZee"/>
                <a:cs typeface="ABeeZee"/>
                <a:sym typeface="ABeeZee"/>
              </a:rPr>
              <a:t>SEM Applied via </a:t>
            </a:r>
            <a:r>
              <a:rPr lang="en-US" sz="2830" b="1" dirty="0" err="1">
                <a:latin typeface="ABeeZee"/>
                <a:ea typeface="ABeeZee"/>
                <a:cs typeface="ABeeZee"/>
                <a:sym typeface="ABeeZee"/>
              </a:rPr>
              <a:t>GlucoRoute</a:t>
            </a:r>
            <a:r>
              <a:rPr lang="en-US" sz="2830" b="1" dirty="0">
                <a:latin typeface="ABeeZee"/>
                <a:ea typeface="ABeeZee"/>
                <a:cs typeface="ABeeZee"/>
                <a:sym typeface="ABeeZee"/>
              </a:rPr>
              <a:t>:</a:t>
            </a:r>
          </a:p>
        </p:txBody>
      </p:sp>
      <p:sp>
        <p:nvSpPr>
          <p:cNvPr id="65" name="TextBox 65"/>
          <p:cNvSpPr txBox="1"/>
          <p:nvPr/>
        </p:nvSpPr>
        <p:spPr>
          <a:xfrm>
            <a:off x="4239536" y="-13662"/>
            <a:ext cx="34634727" cy="1749261"/>
          </a:xfrm>
          <a:prstGeom prst="rect">
            <a:avLst/>
          </a:prstGeom>
        </p:spPr>
        <p:txBody>
          <a:bodyPr lIns="0" tIns="0" rIns="0" bIns="0" rtlCol="0" anchor="t">
            <a:spAutoFit/>
          </a:bodyPr>
          <a:lstStyle/>
          <a:p>
            <a:pPr algn="ctr">
              <a:lnSpc>
                <a:spcPts val="15596"/>
              </a:lnSpc>
            </a:pPr>
            <a:r>
              <a:rPr lang="en-US" sz="6468" dirty="0">
                <a:solidFill>
                  <a:srgbClr val="FFFFFF"/>
                </a:solidFill>
                <a:latin typeface="League Spartan"/>
                <a:ea typeface="League Spartan"/>
                <a:cs typeface="League Spartan"/>
                <a:sym typeface="League Spartan"/>
              </a:rPr>
              <a:t>The Digital Transformation of Diabetes Care</a:t>
            </a:r>
          </a:p>
        </p:txBody>
      </p:sp>
      <p:sp>
        <p:nvSpPr>
          <p:cNvPr id="66" name="TextBox 66"/>
          <p:cNvSpPr txBox="1"/>
          <p:nvPr/>
        </p:nvSpPr>
        <p:spPr>
          <a:xfrm>
            <a:off x="4292960" y="2184465"/>
            <a:ext cx="34634727" cy="3644139"/>
          </a:xfrm>
          <a:prstGeom prst="rect">
            <a:avLst/>
          </a:prstGeom>
        </p:spPr>
        <p:txBody>
          <a:bodyPr lIns="0" tIns="0" rIns="0" bIns="0" rtlCol="0" anchor="t">
            <a:spAutoFit/>
          </a:bodyPr>
          <a:lstStyle/>
          <a:p>
            <a:pPr algn="ctr">
              <a:lnSpc>
                <a:spcPct val="150000"/>
              </a:lnSpc>
            </a:pPr>
            <a:r>
              <a:rPr lang="en-US" sz="4042" b="1" dirty="0">
                <a:latin typeface="Poppins"/>
                <a:ea typeface="Poppins"/>
                <a:cs typeface="Poppins"/>
                <a:sym typeface="Poppins"/>
              </a:rPr>
              <a:t>Student Name &amp; ID.: </a:t>
            </a:r>
            <a:r>
              <a:rPr lang="en-US" sz="4042" dirty="0">
                <a:latin typeface="Poppins"/>
                <a:ea typeface="Poppins"/>
                <a:cs typeface="Poppins"/>
                <a:sym typeface="Poppins"/>
              </a:rPr>
              <a:t>Md. </a:t>
            </a:r>
            <a:r>
              <a:rPr lang="en-US" sz="4042" dirty="0" err="1">
                <a:latin typeface="Poppins"/>
                <a:ea typeface="Poppins"/>
                <a:cs typeface="Poppins"/>
                <a:sym typeface="Poppins"/>
              </a:rPr>
              <a:t>Mukhlesur</a:t>
            </a:r>
            <a:r>
              <a:rPr lang="en-US" sz="4042" dirty="0">
                <a:latin typeface="Poppins"/>
                <a:ea typeface="Poppins"/>
                <a:cs typeface="Poppins"/>
                <a:sym typeface="Poppins"/>
              </a:rPr>
              <a:t> Rahman </a:t>
            </a:r>
            <a:r>
              <a:rPr lang="en-US" sz="4042" dirty="0" err="1">
                <a:latin typeface="Poppins"/>
                <a:ea typeface="Poppins"/>
                <a:cs typeface="Poppins"/>
                <a:sym typeface="Poppins"/>
              </a:rPr>
              <a:t>Shepon</a:t>
            </a:r>
            <a:r>
              <a:rPr lang="en-US" sz="4042" dirty="0">
                <a:latin typeface="Poppins"/>
                <a:ea typeface="Poppins"/>
                <a:cs typeface="Poppins"/>
                <a:sym typeface="Poppins"/>
              </a:rPr>
              <a:t> (2435264)</a:t>
            </a:r>
          </a:p>
          <a:p>
            <a:pPr algn="ctr">
              <a:lnSpc>
                <a:spcPct val="150000"/>
              </a:lnSpc>
            </a:pPr>
            <a:r>
              <a:rPr lang="en-US" sz="4042" b="1" dirty="0">
                <a:latin typeface="Poppins"/>
                <a:ea typeface="Poppins"/>
                <a:cs typeface="Poppins"/>
                <a:sym typeface="Poppins"/>
              </a:rPr>
              <a:t>Supervisor: </a:t>
            </a:r>
            <a:r>
              <a:rPr lang="en-US" sz="4042" dirty="0">
                <a:latin typeface="Poppins"/>
                <a:ea typeface="Poppins"/>
                <a:cs typeface="Poppins"/>
                <a:sym typeface="Poppins"/>
              </a:rPr>
              <a:t>Dr Ping Wu</a:t>
            </a:r>
          </a:p>
          <a:p>
            <a:pPr algn="ctr">
              <a:lnSpc>
                <a:spcPct val="150000"/>
              </a:lnSpc>
            </a:pPr>
            <a:r>
              <a:rPr lang="en-US" sz="4042" dirty="0">
                <a:latin typeface="Poppins"/>
                <a:ea typeface="Poppins"/>
                <a:cs typeface="Poppins"/>
                <a:sym typeface="Poppins"/>
              </a:rPr>
              <a:t> </a:t>
            </a:r>
            <a:r>
              <a:rPr lang="en-US" sz="4042" b="1" dirty="0" err="1">
                <a:latin typeface="Poppins"/>
                <a:ea typeface="Poppins"/>
                <a:cs typeface="Poppins"/>
                <a:sym typeface="Poppins"/>
              </a:rPr>
              <a:t>Programme</a:t>
            </a:r>
            <a:r>
              <a:rPr lang="en-US" sz="4042" b="1" dirty="0">
                <a:latin typeface="Poppins"/>
                <a:ea typeface="Poppins"/>
                <a:cs typeface="Poppins"/>
                <a:sym typeface="Poppins"/>
              </a:rPr>
              <a:t>: </a:t>
            </a:r>
            <a:r>
              <a:rPr lang="en-US" sz="4042" dirty="0">
                <a:latin typeface="Poppins"/>
                <a:ea typeface="Poppins"/>
                <a:cs typeface="Poppins"/>
                <a:sym typeface="Poppins"/>
              </a:rPr>
              <a:t>MSc Public Health and Social Care in Practice</a:t>
            </a:r>
          </a:p>
          <a:p>
            <a:pPr algn="ctr">
              <a:lnSpc>
                <a:spcPct val="150000"/>
              </a:lnSpc>
            </a:pPr>
            <a:r>
              <a:rPr lang="en-US" sz="4042" b="1" dirty="0">
                <a:latin typeface="Poppins"/>
                <a:ea typeface="Poppins"/>
                <a:cs typeface="Poppins"/>
                <a:sym typeface="Poppins"/>
              </a:rPr>
              <a:t>Module &amp; code: </a:t>
            </a:r>
            <a:r>
              <a:rPr lang="en-US" sz="4042" dirty="0">
                <a:latin typeface="Poppins"/>
                <a:ea typeface="Poppins"/>
                <a:cs typeface="Poppins"/>
                <a:sym typeface="Poppins"/>
              </a:rPr>
              <a:t>Population Health and Digital Health Promotion (LCHS7009)</a:t>
            </a:r>
          </a:p>
        </p:txBody>
      </p:sp>
      <p:sp>
        <p:nvSpPr>
          <p:cNvPr id="71" name="TextBox 71"/>
          <p:cNvSpPr txBox="1"/>
          <p:nvPr/>
        </p:nvSpPr>
        <p:spPr>
          <a:xfrm>
            <a:off x="217493" y="6650840"/>
            <a:ext cx="14914282" cy="720775"/>
          </a:xfrm>
          <a:prstGeom prst="rect">
            <a:avLst/>
          </a:prstGeom>
        </p:spPr>
        <p:txBody>
          <a:bodyPr wrap="square" lIns="0" tIns="0" rIns="0" bIns="0" rtlCol="0" anchor="t">
            <a:spAutoFit/>
          </a:bodyPr>
          <a:lstStyle/>
          <a:p>
            <a:pPr algn="ctr">
              <a:lnSpc>
                <a:spcPts val="6237"/>
              </a:lnSpc>
            </a:pPr>
            <a:r>
              <a:rPr lang="en-US" sz="3234" dirty="0">
                <a:solidFill>
                  <a:srgbClr val="000000"/>
                </a:solidFill>
                <a:latin typeface="League Spartan"/>
                <a:ea typeface="League Spartan"/>
                <a:cs typeface="League Spartan"/>
                <a:sym typeface="League Spartan"/>
              </a:rPr>
              <a:t>1. Background: The Urgent Need for Innovation</a:t>
            </a:r>
          </a:p>
        </p:txBody>
      </p:sp>
      <p:sp>
        <p:nvSpPr>
          <p:cNvPr id="72" name="TextBox 72"/>
          <p:cNvSpPr txBox="1"/>
          <p:nvPr/>
        </p:nvSpPr>
        <p:spPr>
          <a:xfrm>
            <a:off x="1906050" y="7420749"/>
            <a:ext cx="11792167" cy="5473037"/>
          </a:xfrm>
          <a:prstGeom prst="rect">
            <a:avLst/>
          </a:prstGeom>
        </p:spPr>
        <p:txBody>
          <a:bodyPr wrap="square" lIns="0" tIns="0" rIns="0" bIns="0" rtlCol="0" anchor="t">
            <a:spAutoFit/>
          </a:bodyPr>
          <a:lstStyle/>
          <a:p>
            <a:pPr algn="just">
              <a:lnSpc>
                <a:spcPts val="3899"/>
              </a:lnSpc>
            </a:pPr>
            <a:r>
              <a:rPr lang="en-US" sz="2830" dirty="0">
                <a:solidFill>
                  <a:srgbClr val="000000"/>
                </a:solidFill>
                <a:latin typeface="ABeeZee"/>
                <a:ea typeface="ABeeZee"/>
                <a:cs typeface="ABeeZee"/>
                <a:sym typeface="ABeeZee"/>
              </a:rPr>
              <a:t>Diabetes is a global emergency, with 537 million adults affected (IDF, 2024). In the UK, 5.8 million live with the condition, risking severe complications like stroke or kidney failure (Diabetes UK, 2025; Gubbi et al., 2025). Traditional clinical interventions often struggle with long-term engagement (Gubbi et al., 2025), while early mHealth apps face high dropout rates (Gu et al., 2025). To address this, </a:t>
            </a:r>
            <a:r>
              <a:rPr lang="en-US" sz="2830" dirty="0" err="1">
                <a:solidFill>
                  <a:srgbClr val="000000"/>
                </a:solidFill>
                <a:latin typeface="ABeeZee"/>
                <a:ea typeface="ABeeZee"/>
                <a:cs typeface="ABeeZee"/>
                <a:sym typeface="ABeeZee"/>
              </a:rPr>
              <a:t>GlucoRoute</a:t>
            </a:r>
            <a:r>
              <a:rPr lang="en-US" sz="2830" dirty="0">
                <a:solidFill>
                  <a:srgbClr val="000000"/>
                </a:solidFill>
                <a:latin typeface="ABeeZee"/>
                <a:ea typeface="ABeeZee"/>
                <a:cs typeface="ABeeZee"/>
                <a:sym typeface="ABeeZee"/>
              </a:rPr>
              <a:t> integrates Continuous Glucose Monitor (CGM) data into a gamified "health quest." Designed for young adults, it utilizes virtual avatars and community challenges to transform mundane self-management into an engaging, sustainable experience (Gardner et al., 2025).</a:t>
            </a:r>
          </a:p>
        </p:txBody>
      </p:sp>
      <p:pic>
        <p:nvPicPr>
          <p:cNvPr id="76" name="Picture 75">
            <a:extLst>
              <a:ext uri="{FF2B5EF4-FFF2-40B4-BE49-F238E27FC236}">
                <a16:creationId xmlns:a16="http://schemas.microsoft.com/office/drawing/2014/main" xmlns="" id="{EF96634E-A16F-D54F-E053-A75AB53986C1}"/>
              </a:ext>
            </a:extLst>
          </p:cNvPr>
          <p:cNvPicPr>
            <a:picLocks noChangeAspect="1"/>
          </p:cNvPicPr>
          <p:nvPr/>
        </p:nvPicPr>
        <p:blipFill>
          <a:blip r:embed="rId5"/>
          <a:stretch>
            <a:fillRect/>
          </a:stretch>
        </p:blipFill>
        <p:spPr>
          <a:xfrm>
            <a:off x="5985364" y="12720017"/>
            <a:ext cx="7943609" cy="6818621"/>
          </a:xfrm>
          <a:prstGeom prst="rect">
            <a:avLst/>
          </a:prstGeom>
        </p:spPr>
      </p:pic>
      <p:pic>
        <p:nvPicPr>
          <p:cNvPr id="77" name="Picture 76">
            <a:extLst>
              <a:ext uri="{FF2B5EF4-FFF2-40B4-BE49-F238E27FC236}">
                <a16:creationId xmlns:a16="http://schemas.microsoft.com/office/drawing/2014/main" xmlns="" id="{C5DEBAB4-C414-F37A-9EE1-929FF92C6773}"/>
              </a:ext>
            </a:extLst>
          </p:cNvPr>
          <p:cNvPicPr>
            <a:picLocks noChangeAspect="1"/>
          </p:cNvPicPr>
          <p:nvPr/>
        </p:nvPicPr>
        <p:blipFill>
          <a:blip r:embed="rId6"/>
          <a:stretch>
            <a:fillRect/>
          </a:stretch>
        </p:blipFill>
        <p:spPr>
          <a:xfrm>
            <a:off x="14386679" y="23746757"/>
            <a:ext cx="7525991" cy="6014221"/>
          </a:xfrm>
          <a:prstGeom prst="rect">
            <a:avLst/>
          </a:prstGeom>
        </p:spPr>
      </p:pic>
      <p:graphicFrame>
        <p:nvGraphicFramePr>
          <p:cNvPr id="78" name="Table 77">
            <a:extLst>
              <a:ext uri="{FF2B5EF4-FFF2-40B4-BE49-F238E27FC236}">
                <a16:creationId xmlns:a16="http://schemas.microsoft.com/office/drawing/2014/main" xmlns="" id="{139F488F-A8EC-EB8F-BDC0-5A5EBD03AE90}"/>
              </a:ext>
            </a:extLst>
          </p:cNvPr>
          <p:cNvGraphicFramePr>
            <a:graphicFrameLocks noGrp="1"/>
          </p:cNvGraphicFramePr>
          <p:nvPr>
            <p:extLst>
              <p:ext uri="{D42A27DB-BD31-4B8C-83A1-F6EECF244321}">
                <p14:modId xmlns:p14="http://schemas.microsoft.com/office/powerpoint/2010/main" val="3770598534"/>
              </p:ext>
            </p:extLst>
          </p:nvPr>
        </p:nvGraphicFramePr>
        <p:xfrm>
          <a:off x="15573945" y="12210151"/>
          <a:ext cx="13411720" cy="6998323"/>
        </p:xfrm>
        <a:graphic>
          <a:graphicData uri="http://schemas.openxmlformats.org/drawingml/2006/table">
            <a:tbl>
              <a:tblPr>
                <a:tableStyleId>{16D9F66E-5EB9-4882-86FB-DCBF35E3C3E4}</a:tableStyleId>
              </a:tblPr>
              <a:tblGrid>
                <a:gridCol w="2328628">
                  <a:extLst>
                    <a:ext uri="{9D8B030D-6E8A-4147-A177-3AD203B41FA5}">
                      <a16:colId xmlns:a16="http://schemas.microsoft.com/office/drawing/2014/main" xmlns="" val="2687703104"/>
                    </a:ext>
                  </a:extLst>
                </a:gridCol>
                <a:gridCol w="2627489">
                  <a:extLst>
                    <a:ext uri="{9D8B030D-6E8A-4147-A177-3AD203B41FA5}">
                      <a16:colId xmlns:a16="http://schemas.microsoft.com/office/drawing/2014/main" xmlns="" val="1747335920"/>
                    </a:ext>
                  </a:extLst>
                </a:gridCol>
                <a:gridCol w="8455603">
                  <a:extLst>
                    <a:ext uri="{9D8B030D-6E8A-4147-A177-3AD203B41FA5}">
                      <a16:colId xmlns:a16="http://schemas.microsoft.com/office/drawing/2014/main" xmlns="" val="91828998"/>
                    </a:ext>
                  </a:extLst>
                </a:gridCol>
              </a:tblGrid>
              <a:tr h="1111759">
                <a:tc>
                  <a:txBody>
                    <a:bodyPr/>
                    <a:lstStyle/>
                    <a:p>
                      <a:pPr rtl="0">
                        <a:buNone/>
                      </a:pPr>
                      <a:r>
                        <a:rPr lang="en-US" sz="2800" b="1">
                          <a:solidFill>
                            <a:srgbClr val="1F1F1F"/>
                          </a:solidFill>
                          <a:effectLst/>
                          <a:latin typeface="ABeeZee" panose="020B0604020202020204" charset="0"/>
                        </a:rPr>
                        <a:t>Ecological Level</a:t>
                      </a:r>
                      <a:endParaRPr lang="en-US" sz="2800">
                        <a:solidFill>
                          <a:srgbClr val="1F1F1F"/>
                        </a:solidFill>
                        <a:effectLst/>
                        <a:latin typeface="ABeeZee" panose="020B0604020202020204" charset="0"/>
                      </a:endParaRPr>
                    </a:p>
                  </a:txBody>
                  <a:tcPr marL="112179" marR="93483" marT="124643" marB="124643" anchor="ctr"/>
                </a:tc>
                <a:tc>
                  <a:txBody>
                    <a:bodyPr/>
                    <a:lstStyle/>
                    <a:p>
                      <a:pPr rtl="0">
                        <a:buNone/>
                      </a:pPr>
                      <a:r>
                        <a:rPr lang="en-US" sz="2800" b="1" dirty="0">
                          <a:solidFill>
                            <a:srgbClr val="1F1F1F"/>
                          </a:solidFill>
                          <a:effectLst/>
                          <a:latin typeface="ABeeZee" panose="020B0604020202020204" charset="0"/>
                        </a:rPr>
                        <a:t>Intervention Mechanic</a:t>
                      </a:r>
                      <a:endParaRPr lang="en-US" sz="2800" dirty="0">
                        <a:solidFill>
                          <a:srgbClr val="1F1F1F"/>
                        </a:solidFill>
                        <a:effectLst/>
                        <a:latin typeface="ABeeZee" panose="020B0604020202020204" charset="0"/>
                      </a:endParaRPr>
                    </a:p>
                  </a:txBody>
                  <a:tcPr marL="112179" marR="93483" marT="124643" marB="124643" anchor="ctr"/>
                </a:tc>
                <a:tc>
                  <a:txBody>
                    <a:bodyPr/>
                    <a:lstStyle/>
                    <a:p>
                      <a:pPr rtl="0">
                        <a:buNone/>
                      </a:pPr>
                      <a:r>
                        <a:rPr lang="en-US" sz="2800" b="1" dirty="0">
                          <a:solidFill>
                            <a:srgbClr val="1F1F1F"/>
                          </a:solidFill>
                          <a:effectLst/>
                          <a:latin typeface="ABeeZee" panose="020B0604020202020204" charset="0"/>
                        </a:rPr>
                        <a:t>Application within </a:t>
                      </a:r>
                      <a:r>
                        <a:rPr lang="en-US" sz="2800" b="1" dirty="0" err="1">
                          <a:solidFill>
                            <a:srgbClr val="1F1F1F"/>
                          </a:solidFill>
                          <a:effectLst/>
                          <a:latin typeface="ABeeZee" panose="020B0604020202020204" charset="0"/>
                        </a:rPr>
                        <a:t>GlucoRoute</a:t>
                      </a:r>
                      <a:endParaRPr lang="en-US" sz="2800" dirty="0">
                        <a:solidFill>
                          <a:srgbClr val="1F1F1F"/>
                        </a:solidFill>
                        <a:effectLst/>
                        <a:latin typeface="ABeeZee" panose="020B0604020202020204" charset="0"/>
                      </a:endParaRPr>
                    </a:p>
                  </a:txBody>
                  <a:tcPr marL="112179" marR="112179" marT="124643" marB="124643" anchor="ctr"/>
                </a:tc>
                <a:extLst>
                  <a:ext uri="{0D108BD9-81ED-4DB2-BD59-A6C34878D82A}">
                    <a16:rowId xmlns:a16="http://schemas.microsoft.com/office/drawing/2014/main" xmlns="" val="2381775033"/>
                  </a:ext>
                </a:extLst>
              </a:tr>
              <a:tr h="1542996">
                <a:tc>
                  <a:txBody>
                    <a:bodyPr/>
                    <a:lstStyle/>
                    <a:p>
                      <a:pPr rtl="0">
                        <a:buNone/>
                      </a:pPr>
                      <a:r>
                        <a:rPr lang="en-US" sz="2800" b="1" dirty="0">
                          <a:solidFill>
                            <a:srgbClr val="1F1F1F"/>
                          </a:solidFill>
                          <a:effectLst/>
                          <a:latin typeface="ABeeZee" panose="020B0604020202020204" charset="0"/>
                        </a:rPr>
                        <a:t>Intrapersonal (Individual)</a:t>
                      </a:r>
                      <a:endParaRPr lang="en-US" sz="2800" dirty="0">
                        <a:solidFill>
                          <a:srgbClr val="1F1F1F"/>
                        </a:solidFill>
                        <a:effectLst/>
                        <a:latin typeface="ABeeZee" panose="020B0604020202020204" charset="0"/>
                      </a:endParaRPr>
                    </a:p>
                  </a:txBody>
                  <a:tcPr marL="112179" marR="93483" marT="124643" marB="124643" anchor="ctr"/>
                </a:tc>
                <a:tc>
                  <a:txBody>
                    <a:bodyPr/>
                    <a:lstStyle/>
                    <a:p>
                      <a:pPr rtl="0">
                        <a:buNone/>
                      </a:pPr>
                      <a:r>
                        <a:rPr lang="en-US" sz="2800">
                          <a:solidFill>
                            <a:srgbClr val="1F1F1F"/>
                          </a:solidFill>
                          <a:effectLst/>
                          <a:latin typeface="ABeeZee" panose="020B0604020202020204" charset="0"/>
                        </a:rPr>
                        <a:t>Knowledge &amp; Awareness</a:t>
                      </a:r>
                    </a:p>
                  </a:txBody>
                  <a:tcPr marL="112179" marR="93483" marT="124643" marB="124643" anchor="ctr"/>
                </a:tc>
                <a:tc>
                  <a:txBody>
                    <a:bodyPr/>
                    <a:lstStyle/>
                    <a:p>
                      <a:pPr rtl="0">
                        <a:buNone/>
                      </a:pPr>
                      <a:r>
                        <a:rPr lang="en-US" sz="2800" dirty="0">
                          <a:solidFill>
                            <a:srgbClr val="1F1F1F"/>
                          </a:solidFill>
                          <a:effectLst/>
                          <a:latin typeface="ABeeZee" panose="020B0604020202020204" charset="0"/>
                        </a:rPr>
                        <a:t>Real-time glucose visualization through the user's avatar provides immediate, actionable understanding of </a:t>
                      </a:r>
                      <a:r>
                        <a:rPr lang="en-US" sz="2800" dirty="0" err="1">
                          <a:solidFill>
                            <a:srgbClr val="1F1F1F"/>
                          </a:solidFill>
                          <a:effectLst/>
                          <a:latin typeface="ABeeZee" panose="020B0604020202020204" charset="0"/>
                        </a:rPr>
                        <a:t>glycaemic</a:t>
                      </a:r>
                      <a:r>
                        <a:rPr lang="en-US" sz="2800" dirty="0">
                          <a:solidFill>
                            <a:srgbClr val="1F1F1F"/>
                          </a:solidFill>
                          <a:effectLst/>
                          <a:latin typeface="ABeeZee" panose="020B0604020202020204" charset="0"/>
                        </a:rPr>
                        <a:t> patterns (Nghiem et al., 2025).</a:t>
                      </a:r>
                    </a:p>
                  </a:txBody>
                  <a:tcPr marL="112179" marR="112179" marT="124643" marB="124643" anchor="ctr"/>
                </a:tc>
                <a:extLst>
                  <a:ext uri="{0D108BD9-81ED-4DB2-BD59-A6C34878D82A}">
                    <a16:rowId xmlns:a16="http://schemas.microsoft.com/office/drawing/2014/main" xmlns="" val="3386664059"/>
                  </a:ext>
                </a:extLst>
              </a:tr>
              <a:tr h="1974232">
                <a:tc>
                  <a:txBody>
                    <a:bodyPr/>
                    <a:lstStyle/>
                    <a:p>
                      <a:pPr rtl="0">
                        <a:buNone/>
                      </a:pPr>
                      <a:r>
                        <a:rPr lang="en-US" sz="2800" b="1" dirty="0">
                          <a:solidFill>
                            <a:srgbClr val="1F1F1F"/>
                          </a:solidFill>
                          <a:effectLst/>
                          <a:latin typeface="ABeeZee" panose="020B0604020202020204" charset="0"/>
                        </a:rPr>
                        <a:t>Interpersonal</a:t>
                      </a:r>
                      <a:endParaRPr lang="en-US" sz="2800" dirty="0">
                        <a:solidFill>
                          <a:srgbClr val="1F1F1F"/>
                        </a:solidFill>
                        <a:effectLst/>
                        <a:latin typeface="ABeeZee" panose="020B0604020202020204" charset="0"/>
                      </a:endParaRPr>
                    </a:p>
                  </a:txBody>
                  <a:tcPr marL="112179" marR="93483" marT="124643" marB="124643" anchor="ctr"/>
                </a:tc>
                <a:tc>
                  <a:txBody>
                    <a:bodyPr/>
                    <a:lstStyle/>
                    <a:p>
                      <a:pPr rtl="0">
                        <a:buNone/>
                      </a:pPr>
                      <a:r>
                        <a:rPr lang="en-US" sz="2800" dirty="0">
                          <a:solidFill>
                            <a:srgbClr val="1F1F1F"/>
                          </a:solidFill>
                          <a:effectLst/>
                          <a:latin typeface="ABeeZee" panose="020B0604020202020204" charset="0"/>
                        </a:rPr>
                        <a:t>Social Support &amp; Dynamics</a:t>
                      </a:r>
                    </a:p>
                  </a:txBody>
                  <a:tcPr marL="112179" marR="93483" marT="124643" marB="124643" anchor="ctr"/>
                </a:tc>
                <a:tc>
                  <a:txBody>
                    <a:bodyPr/>
                    <a:lstStyle/>
                    <a:p>
                      <a:pPr rtl="0">
                        <a:buNone/>
                      </a:pPr>
                      <a:r>
                        <a:rPr lang="en-US" sz="2800" dirty="0">
                          <a:solidFill>
                            <a:srgbClr val="1F1F1F"/>
                          </a:solidFill>
                          <a:effectLst/>
                          <a:latin typeface="ABeeZee" panose="020B0604020202020204" charset="0"/>
                        </a:rPr>
                        <a:t>Community 'Guild Challenges' and social sharing features transform individual challenges into collective, supportive experiences (Gardner et al., 2025).</a:t>
                      </a:r>
                    </a:p>
                  </a:txBody>
                  <a:tcPr marL="112179" marR="112179" marT="124643" marB="124643" anchor="ctr"/>
                </a:tc>
                <a:extLst>
                  <a:ext uri="{0D108BD9-81ED-4DB2-BD59-A6C34878D82A}">
                    <a16:rowId xmlns:a16="http://schemas.microsoft.com/office/drawing/2014/main" xmlns="" val="3592221811"/>
                  </a:ext>
                </a:extLst>
              </a:tr>
              <a:tr h="1542996">
                <a:tc>
                  <a:txBody>
                    <a:bodyPr/>
                    <a:lstStyle/>
                    <a:p>
                      <a:pPr rtl="0">
                        <a:buNone/>
                      </a:pPr>
                      <a:r>
                        <a:rPr lang="en-US" sz="2800" b="1" dirty="0">
                          <a:solidFill>
                            <a:srgbClr val="1F1F1F"/>
                          </a:solidFill>
                          <a:effectLst/>
                          <a:latin typeface="ABeeZee" panose="020B0604020202020204" charset="0"/>
                        </a:rPr>
                        <a:t>Community</a:t>
                      </a:r>
                      <a:endParaRPr lang="en-US" sz="2800" dirty="0">
                        <a:solidFill>
                          <a:srgbClr val="1F1F1F"/>
                        </a:solidFill>
                        <a:effectLst/>
                        <a:latin typeface="ABeeZee" panose="020B0604020202020204" charset="0"/>
                      </a:endParaRPr>
                    </a:p>
                  </a:txBody>
                  <a:tcPr marL="112179" marR="93483" marT="124643" marB="124643" anchor="ctr"/>
                </a:tc>
                <a:tc>
                  <a:txBody>
                    <a:bodyPr/>
                    <a:lstStyle/>
                    <a:p>
                      <a:pPr rtl="0">
                        <a:buNone/>
                      </a:pPr>
                      <a:r>
                        <a:rPr lang="en-US" sz="2800" dirty="0">
                          <a:solidFill>
                            <a:srgbClr val="1F1F1F"/>
                          </a:solidFill>
                          <a:effectLst/>
                          <a:latin typeface="ABeeZee" panose="020B0604020202020204" charset="0"/>
                        </a:rPr>
                        <a:t>Social Norms &amp; Built Environment</a:t>
                      </a:r>
                    </a:p>
                  </a:txBody>
                  <a:tcPr marL="112179" marR="93483" marT="124643" marB="124643" anchor="ctr"/>
                </a:tc>
                <a:tc>
                  <a:txBody>
                    <a:bodyPr/>
                    <a:lstStyle/>
                    <a:p>
                      <a:pPr rtl="0">
                        <a:buNone/>
                      </a:pPr>
                      <a:r>
                        <a:rPr lang="en-US" sz="2800" dirty="0">
                          <a:solidFill>
                            <a:srgbClr val="1F1F1F"/>
                          </a:solidFill>
                          <a:effectLst/>
                          <a:latin typeface="ABeeZee" panose="020B0604020202020204" charset="0"/>
                        </a:rPr>
                        <a:t>Integration with local maps to propose 'activity quests' along known safe walking paths, linking physical activity with local, accessible resources (CDC, 2024).</a:t>
                      </a:r>
                    </a:p>
                  </a:txBody>
                  <a:tcPr marL="112179" marR="112179" marT="124643" marB="124643" anchor="ctr"/>
                </a:tc>
                <a:extLst>
                  <a:ext uri="{0D108BD9-81ED-4DB2-BD59-A6C34878D82A}">
                    <a16:rowId xmlns:a16="http://schemas.microsoft.com/office/drawing/2014/main" xmlns="" val="888462091"/>
                  </a:ext>
                </a:extLst>
              </a:tr>
            </a:tbl>
          </a:graphicData>
        </a:graphic>
      </p:graphicFrame>
      <p:sp>
        <p:nvSpPr>
          <p:cNvPr id="49" name="Freeform 33"/>
          <p:cNvSpPr/>
          <p:nvPr/>
        </p:nvSpPr>
        <p:spPr>
          <a:xfrm>
            <a:off x="33555541" y="1101914"/>
            <a:ext cx="4648200" cy="4385128"/>
          </a:xfrm>
          <a:custGeom>
            <a:avLst/>
            <a:gdLst/>
            <a:ahLst/>
            <a:cxnLst/>
            <a:rect l="l" t="t" r="r" b="b"/>
            <a:pathLst>
              <a:path w="1642158" h="1191311">
                <a:moveTo>
                  <a:pt x="0" y="0"/>
                </a:moveTo>
                <a:lnTo>
                  <a:pt x="1642158" y="0"/>
                </a:lnTo>
                <a:lnTo>
                  <a:pt x="1642158" y="1191310"/>
                </a:lnTo>
                <a:lnTo>
                  <a:pt x="0" y="1191310"/>
                </a:lnTo>
                <a:lnTo>
                  <a:pt x="0" y="0"/>
                </a:lnTo>
                <a:close/>
              </a:path>
            </a:pathLst>
          </a:custGeom>
          <a:blipFill>
            <a:blip r:embed="rId7">
              <a:extLst>
                <a:ext uri="{96DAC541-7B7A-43D3-8B79-37D633B846F1}">
                  <asvg:svgBlip xmlns:asvg="http://schemas.microsoft.com/office/drawing/2016/SVG/main" xmlns="" r:embed="rId26"/>
                </a:ext>
              </a:extLst>
            </a:blip>
            <a:stretch>
              <a:fillRect/>
            </a:stretch>
          </a:blipFill>
        </p:spPr>
      </p:sp>
      <p:sp>
        <p:nvSpPr>
          <p:cNvPr id="50" name="Freeform 34"/>
          <p:cNvSpPr/>
          <p:nvPr/>
        </p:nvSpPr>
        <p:spPr>
          <a:xfrm rot="-555992">
            <a:off x="5824893" y="708880"/>
            <a:ext cx="3699481" cy="5131494"/>
          </a:xfrm>
          <a:custGeom>
            <a:avLst/>
            <a:gdLst/>
            <a:ahLst/>
            <a:cxnLst/>
            <a:rect l="l" t="t" r="r" b="b"/>
            <a:pathLst>
              <a:path w="708917" h="1114012">
                <a:moveTo>
                  <a:pt x="0" y="0"/>
                </a:moveTo>
                <a:lnTo>
                  <a:pt x="708917" y="0"/>
                </a:lnTo>
                <a:lnTo>
                  <a:pt x="708917" y="1114012"/>
                </a:lnTo>
                <a:lnTo>
                  <a:pt x="0" y="1114012"/>
                </a:lnTo>
                <a:lnTo>
                  <a:pt x="0" y="0"/>
                </a:lnTo>
                <a:close/>
              </a:path>
            </a:pathLst>
          </a:custGeom>
          <a:blipFill>
            <a:blip r:embed="rId27">
              <a:extLst>
                <a:ext uri="{96DAC541-7B7A-43D3-8B79-37D633B846F1}">
                  <asvg:svgBlip xmlns:asvg="http://schemas.microsoft.com/office/drawing/2016/SVG/main" xmlns="" r:embed="rId28"/>
                </a:ext>
              </a:extLst>
            </a:blip>
            <a:stretch>
              <a:fillRect/>
            </a:stretch>
          </a:blipFill>
        </p:spPr>
      </p:sp>
      <p:sp>
        <p:nvSpPr>
          <p:cNvPr id="62" name="Freeform 35"/>
          <p:cNvSpPr/>
          <p:nvPr/>
        </p:nvSpPr>
        <p:spPr>
          <a:xfrm>
            <a:off x="328150" y="607197"/>
            <a:ext cx="4400532" cy="4843221"/>
          </a:xfrm>
          <a:custGeom>
            <a:avLst/>
            <a:gdLst/>
            <a:ahLst/>
            <a:cxnLst/>
            <a:rect l="l" t="t" r="r" b="b"/>
            <a:pathLst>
              <a:path w="1123761" h="1937518">
                <a:moveTo>
                  <a:pt x="0" y="0"/>
                </a:moveTo>
                <a:lnTo>
                  <a:pt x="1123760" y="0"/>
                </a:lnTo>
                <a:lnTo>
                  <a:pt x="1123760" y="1937518"/>
                </a:lnTo>
                <a:lnTo>
                  <a:pt x="0" y="1937518"/>
                </a:lnTo>
                <a:lnTo>
                  <a:pt x="0" y="0"/>
                </a:lnTo>
                <a:close/>
              </a:path>
            </a:pathLst>
          </a:custGeom>
          <a:blipFill>
            <a:blip r:embed="rId29">
              <a:extLst>
                <a:ext uri="{96DAC541-7B7A-43D3-8B79-37D633B846F1}">
                  <asvg:svgBlip xmlns:asvg="http://schemas.microsoft.com/office/drawing/2016/SVG/main" xmlns="" r:embed="rId30"/>
                </a:ext>
              </a:extLst>
            </a:blip>
            <a:stretch>
              <a:fillRect/>
            </a:stretch>
          </a:blipFill>
        </p:spPr>
      </p:sp>
      <p:sp>
        <p:nvSpPr>
          <p:cNvPr id="63" name="Freeform 37"/>
          <p:cNvSpPr/>
          <p:nvPr/>
        </p:nvSpPr>
        <p:spPr>
          <a:xfrm>
            <a:off x="38452841" y="1305943"/>
            <a:ext cx="4551013" cy="4076637"/>
          </a:xfrm>
          <a:custGeom>
            <a:avLst/>
            <a:gdLst/>
            <a:ahLst/>
            <a:cxnLst/>
            <a:rect l="l" t="t" r="r" b="b"/>
            <a:pathLst>
              <a:path w="936768" h="937940">
                <a:moveTo>
                  <a:pt x="0" y="0"/>
                </a:moveTo>
                <a:lnTo>
                  <a:pt x="936768" y="0"/>
                </a:lnTo>
                <a:lnTo>
                  <a:pt x="936768" y="937940"/>
                </a:lnTo>
                <a:lnTo>
                  <a:pt x="0" y="937940"/>
                </a:lnTo>
                <a:lnTo>
                  <a:pt x="0" y="0"/>
                </a:lnTo>
                <a:close/>
              </a:path>
            </a:pathLst>
          </a:custGeom>
          <a:blipFill>
            <a:blip r:embed="rId31"/>
            <a:stretch>
              <a:fillRect/>
            </a:stretch>
          </a:blipFill>
        </p:spPr>
      </p:sp>
      <p:sp>
        <p:nvSpPr>
          <p:cNvPr id="64" name="Freeform 38"/>
          <p:cNvSpPr/>
          <p:nvPr/>
        </p:nvSpPr>
        <p:spPr>
          <a:xfrm flipH="1">
            <a:off x="1684306" y="13285698"/>
            <a:ext cx="3700987" cy="5821245"/>
          </a:xfrm>
          <a:custGeom>
            <a:avLst/>
            <a:gdLst/>
            <a:ahLst/>
            <a:cxnLst/>
            <a:rect l="l" t="t" r="r" b="b"/>
            <a:pathLst>
              <a:path w="781707" h="977134">
                <a:moveTo>
                  <a:pt x="781708" y="0"/>
                </a:moveTo>
                <a:lnTo>
                  <a:pt x="0" y="0"/>
                </a:lnTo>
                <a:lnTo>
                  <a:pt x="0" y="977135"/>
                </a:lnTo>
                <a:lnTo>
                  <a:pt x="781708" y="977135"/>
                </a:lnTo>
                <a:lnTo>
                  <a:pt x="781708" y="0"/>
                </a:lnTo>
                <a:close/>
              </a:path>
            </a:pathLst>
          </a:custGeom>
          <a:blipFill>
            <a:blip r:embed="rId32">
              <a:extLst>
                <a:ext uri="{96DAC541-7B7A-43D3-8B79-37D633B846F1}">
                  <asvg:svgBlip xmlns:asvg="http://schemas.microsoft.com/office/drawing/2016/SVG/main" xmlns="" r:embed="rId35"/>
                </a:ext>
              </a:extLst>
            </a:blip>
            <a:stretch>
              <a:fillRect/>
            </a:stretch>
          </a:blipFill>
        </p:spPr>
      </p:sp>
      <p:sp>
        <p:nvSpPr>
          <p:cNvPr id="69" name="Freeform 36"/>
          <p:cNvSpPr/>
          <p:nvPr/>
        </p:nvSpPr>
        <p:spPr>
          <a:xfrm>
            <a:off x="9879805" y="27916843"/>
            <a:ext cx="3608729" cy="3518569"/>
          </a:xfrm>
          <a:custGeom>
            <a:avLst/>
            <a:gdLst/>
            <a:ahLst/>
            <a:cxnLst/>
            <a:rect l="l" t="t" r="r" b="b"/>
            <a:pathLst>
              <a:path w="435529" h="400687">
                <a:moveTo>
                  <a:pt x="0" y="0"/>
                </a:moveTo>
                <a:lnTo>
                  <a:pt x="435529" y="0"/>
                </a:lnTo>
                <a:lnTo>
                  <a:pt x="435529" y="400686"/>
                </a:lnTo>
                <a:lnTo>
                  <a:pt x="0" y="400686"/>
                </a:lnTo>
                <a:lnTo>
                  <a:pt x="0" y="0"/>
                </a:lnTo>
                <a:close/>
              </a:path>
            </a:pathLst>
          </a:custGeom>
          <a:blipFill>
            <a:blip r:embed="rId36">
              <a:extLst>
                <a:ext uri="{96DAC541-7B7A-43D3-8B79-37D633B846F1}">
                  <asvg:svgBlip xmlns:asvg="http://schemas.microsoft.com/office/drawing/2016/SVG/main" xmlns="" r:embed="rId37"/>
                </a:ext>
              </a:extLst>
            </a:blip>
            <a:stretch>
              <a:fillRect/>
            </a:stretch>
          </a:blipFill>
        </p:spPr>
      </p:sp>
      <p:sp>
        <p:nvSpPr>
          <p:cNvPr id="70" name="Freeform 39"/>
          <p:cNvSpPr/>
          <p:nvPr/>
        </p:nvSpPr>
        <p:spPr>
          <a:xfrm flipH="1">
            <a:off x="16430981" y="20025342"/>
            <a:ext cx="5716413" cy="4117878"/>
          </a:xfrm>
          <a:custGeom>
            <a:avLst/>
            <a:gdLst/>
            <a:ahLst/>
            <a:cxnLst/>
            <a:rect l="l" t="t" r="r" b="b"/>
            <a:pathLst>
              <a:path w="499834" h="468935">
                <a:moveTo>
                  <a:pt x="499833" y="0"/>
                </a:moveTo>
                <a:lnTo>
                  <a:pt x="0" y="0"/>
                </a:lnTo>
                <a:lnTo>
                  <a:pt x="0" y="468935"/>
                </a:lnTo>
                <a:lnTo>
                  <a:pt x="499833" y="468935"/>
                </a:lnTo>
                <a:lnTo>
                  <a:pt x="499833" y="0"/>
                </a:lnTo>
                <a:close/>
              </a:path>
            </a:pathLst>
          </a:custGeom>
          <a:blipFill>
            <a:blip r:embed="rId38">
              <a:extLst>
                <a:ext uri="{96DAC541-7B7A-43D3-8B79-37D633B846F1}">
                  <asvg:svgBlip xmlns:asvg="http://schemas.microsoft.com/office/drawing/2016/SVG/main" xmlns="" r:embed="rId39"/>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1277</Words>
  <Application>Microsoft Office PowerPoint</Application>
  <PresentationFormat>Custom</PresentationFormat>
  <Paragraphs>45</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League Spartan</vt:lpstr>
      <vt:lpstr>Poppins</vt:lpstr>
      <vt:lpstr>Calibri</vt:lpstr>
      <vt:lpstr>ABeeZee</vt:lpstr>
      <vt:lpstr>Arial</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Microsoft account</cp:lastModifiedBy>
  <cp:revision>4</cp:revision>
  <dcterms:created xsi:type="dcterms:W3CDTF">2006-08-16T00:00:00Z</dcterms:created>
  <dcterms:modified xsi:type="dcterms:W3CDTF">2026-03-31T11:44:28Z</dcterms:modified>
  <dc:identifier>DAHFEO1uXuw</dc:identifier>
</cp:coreProperties>
</file>