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handoutMasterIdLst>
    <p:handoutMasterId r:id="rId29"/>
  </p:handoutMasterIdLst>
  <p:sldIdLst>
    <p:sldId id="256" r:id="rId2"/>
    <p:sldId id="264" r:id="rId3"/>
    <p:sldId id="276" r:id="rId4"/>
    <p:sldId id="282" r:id="rId5"/>
    <p:sldId id="263" r:id="rId6"/>
    <p:sldId id="272" r:id="rId7"/>
    <p:sldId id="258" r:id="rId8"/>
    <p:sldId id="273" r:id="rId9"/>
    <p:sldId id="274" r:id="rId10"/>
    <p:sldId id="275" r:id="rId11"/>
    <p:sldId id="277" r:id="rId12"/>
    <p:sldId id="278" r:id="rId13"/>
    <p:sldId id="279" r:id="rId14"/>
    <p:sldId id="280" r:id="rId15"/>
    <p:sldId id="281" r:id="rId16"/>
    <p:sldId id="259" r:id="rId17"/>
    <p:sldId id="260" r:id="rId18"/>
    <p:sldId id="261" r:id="rId19"/>
    <p:sldId id="262" r:id="rId20"/>
    <p:sldId id="265" r:id="rId21"/>
    <p:sldId id="267" r:id="rId22"/>
    <p:sldId id="266" r:id="rId23"/>
    <p:sldId id="268" r:id="rId24"/>
    <p:sldId id="269" r:id="rId25"/>
    <p:sldId id="270" r:id="rId26"/>
    <p:sldId id="271" r:id="rId27"/>
  </p:sldIdLst>
  <p:sldSz cx="9144000" cy="6858000" type="screen4x3"/>
  <p:notesSz cx="6858000" cy="9144000"/>
  <p:defaultTextStyle>
    <a:defPPr>
      <a:defRPr lang="ru-RU"/>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72"/>
      </p:cViewPr>
      <p:guideLst>
        <p:guide orient="horz" pos="2160"/>
        <p:guide pos="2880"/>
      </p:guideLst>
    </p:cSldViewPr>
  </p:slideViewPr>
  <p:notesTextViewPr>
    <p:cViewPr>
      <p:scale>
        <a:sx n="100" d="100"/>
        <a:sy n="100" d="100"/>
      </p:scale>
      <p:origin x="0" y="0"/>
    </p:cViewPr>
  </p:notesTextViewPr>
  <p:notesViewPr>
    <p:cSldViewPr>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smtClean="0">
                <a:latin typeface="Arial" charset="0"/>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smtClean="0">
                <a:latin typeface="Arial" charset="0"/>
              </a:defRPr>
            </a:lvl1pPr>
          </a:lstStyle>
          <a:p>
            <a:pPr>
              <a:defRPr/>
            </a:pPr>
            <a:fld id="{51BE2C5C-5CC3-4931-A78D-3F52884F068E}" type="datetimeFigureOut">
              <a:rPr lang="en-GB"/>
              <a:pPr>
                <a:defRPr/>
              </a:pPr>
              <a:t>15/10/2019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smtClean="0">
                <a:latin typeface="Arial" charset="0"/>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81F8B881-C785-40EB-A4BB-58C433CE1CA9}"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D15064C-894F-4C2B-89D2-67304477B572}" type="slidenum">
              <a:rPr lang="en-GB" altLang="en-US"/>
              <a:pPr eaLnBrk="1" hangingPunct="1"/>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BFBF3B0-F515-4DF8-9F4D-964B2E1B4EA5}" type="slidenum">
              <a:rPr lang="en-GB" altLang="en-US"/>
              <a:pPr eaLnBrk="1" hangingPunct="1"/>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D2E2117-6355-4EA0-B97F-4174CA65C5E6}" type="slidenum">
              <a:rPr lang="en-GB" altLang="en-US"/>
              <a:pPr eaLnBrk="1" hangingPunct="1"/>
              <a:t>3</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0AFC950-5838-48C2-BA4E-F77DCFA4F625}" type="slidenum">
              <a:rPr lang="en-GB" altLang="en-US"/>
              <a:pPr eaLnBrk="1" hangingPunct="1"/>
              <a:t>4</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3F9C1B3-7A47-4848-9FDE-3E64F3921F5F}" type="slidenum">
              <a:rPr lang="en-GB" altLang="en-US"/>
              <a:pPr eaLnBrk="1" hangingPunct="1"/>
              <a:t>5</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556C2E7-107E-46D6-BB19-078B4D2CA696}" type="slidenum">
              <a:rPr lang="en-GB" altLang="en-US"/>
              <a:pPr eaLnBrk="1" hangingPunct="1"/>
              <a:t>6</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368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A8B8B32-3FE4-4B23-8EDA-94335E7F53F2}" type="slidenum">
              <a:rPr lang="en-GB" altLang="en-US"/>
              <a:pPr eaLnBrk="1" hangingPunct="1"/>
              <a:t>7</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378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F06ED5E-104F-485A-8805-CDE76FE0C917}" type="slidenum">
              <a:rPr lang="en-GB" altLang="en-US"/>
              <a:pPr eaLnBrk="1" hangingPunct="1"/>
              <a:t>8</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389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01F0BA1-C263-4F4A-A00D-48A179433692}" type="slidenum">
              <a:rPr lang="en-GB" altLang="en-US"/>
              <a:pPr eaLnBrk="1" hangingPunct="1"/>
              <a:t>9</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399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AAA0EED-0AD6-4CEA-AC93-315A196B8E5A}" type="slidenum">
              <a:rPr lang="en-GB" altLang="en-US"/>
              <a:pPr eaLnBrk="1" hangingPunct="1"/>
              <a:t>10</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409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92E6B8D-C4CF-44F1-B4B3-BED4B1A6861F}" type="slidenum">
              <a:rPr lang="en-GB" altLang="en-US"/>
              <a:pPr eaLnBrk="1" hangingPunct="1"/>
              <a:t>11</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419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0203592-BF35-4ADD-9D48-B5A546EDCCD0}" type="slidenum">
              <a:rPr lang="en-GB" altLang="en-US"/>
              <a:pPr eaLnBrk="1" hangingPunct="1"/>
              <a:t>12</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C19040F-2D47-4006-BEC2-4A9E96D131B6}" type="slidenum">
              <a:rPr lang="en-GB" altLang="en-US"/>
              <a:pPr eaLnBrk="1" hangingPunct="1"/>
              <a:t>13</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440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94F02E6-8061-491C-98CB-8FF228D1BED0}" type="slidenum">
              <a:rPr lang="en-GB" altLang="en-US"/>
              <a:pPr eaLnBrk="1" hangingPunct="1"/>
              <a:t>14</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450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79176E4-A887-41EF-9F7A-3ACA7273F67F}" type="slidenum">
              <a:rPr lang="en-GB" altLang="en-US"/>
              <a:pPr eaLnBrk="1" hangingPunct="1"/>
              <a:t>15</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460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36573E2-0C5A-429E-9397-DB8A62F65603}" type="slidenum">
              <a:rPr lang="en-GB" altLang="en-US"/>
              <a:pPr eaLnBrk="1" hangingPunct="1"/>
              <a:t>16</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471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AE45F37-2A8E-4B9F-AA78-83D63AE4463B}" type="slidenum">
              <a:rPr lang="en-GB" altLang="en-US"/>
              <a:pPr eaLnBrk="1" hangingPunct="1"/>
              <a:t>17</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87229EA-7961-4143-943D-537A3587628F}" type="slidenum">
              <a:rPr lang="en-GB" altLang="en-US"/>
              <a:pPr eaLnBrk="1" hangingPunct="1"/>
              <a:t>18</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491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C778B0C-2810-4E36-8A1C-CAF74D4FB5F9}" type="slidenum">
              <a:rPr lang="en-GB" altLang="en-US"/>
              <a:pPr eaLnBrk="1" hangingPunct="1"/>
              <a:t>19</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501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BB80C21-F29F-4A82-8126-30E131A87712}" type="slidenum">
              <a:rPr lang="en-GB" altLang="en-US"/>
              <a:pPr eaLnBrk="1" hangingPunct="1"/>
              <a:t>20</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512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DDB1E23-31C0-4614-86DF-07E21A8D49A1}" type="slidenum">
              <a:rPr lang="en-GB" altLang="en-US"/>
              <a:pPr eaLnBrk="1" hangingPunct="1"/>
              <a:t>21</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522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024D442-AEFE-4F4E-9292-F6F056163A77}" type="slidenum">
              <a:rPr lang="en-GB" altLang="en-US"/>
              <a:pPr eaLnBrk="1" hangingPunct="1"/>
              <a:t>22</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532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2CF3CF3-206D-49EF-A92F-DA87DCFE1E9F}" type="slidenum">
              <a:rPr lang="en-GB" altLang="en-US"/>
              <a:pPr eaLnBrk="1" hangingPunct="1"/>
              <a:t>23</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542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277DEF5-4423-4A70-AE0A-2A4EA31F1CDC}" type="slidenum">
              <a:rPr lang="en-GB" altLang="en-US"/>
              <a:pPr eaLnBrk="1" hangingPunct="1"/>
              <a:t>24</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553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9EBC929-8729-4778-993C-A698A634A8B9}" type="slidenum">
              <a:rPr lang="en-GB" altLang="en-US"/>
              <a:pPr eaLnBrk="1" hangingPunct="1"/>
              <a:t>25</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563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8CFF60D-1AE3-41C9-8408-3BA070AC12DB}" type="slidenum">
              <a:rPr lang="en-GB" altLang="en-US"/>
              <a:pPr eaLnBrk="1" hangingPunct="1"/>
              <a:t>26</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10"/>
          <p:cNvSpPr>
            <a:spLocks noChangeArrowheads="1"/>
          </p:cNvSpPr>
          <p:nvPr/>
        </p:nvSpPr>
        <p:spPr bwMode="auto">
          <a:xfrm>
            <a:off x="0" y="2663825"/>
            <a:ext cx="6227763" cy="1008063"/>
          </a:xfrm>
          <a:prstGeom prst="rect">
            <a:avLst/>
          </a:prstGeom>
          <a:solidFill>
            <a:schemeClr val="hlink"/>
          </a:solidFill>
          <a:ln w="9525">
            <a:noFill/>
            <a:miter lim="800000"/>
            <a:headEnd/>
            <a:tailEnd/>
          </a:ln>
          <a:effectLst/>
        </p:spPr>
        <p:txBody>
          <a:bodyPr wrap="none" anchor="ctr"/>
          <a:lstStyle/>
          <a:p>
            <a:pPr algn="ctr">
              <a:defRPr/>
            </a:pPr>
            <a:endParaRPr lang="en-US">
              <a:solidFill>
                <a:schemeClr val="accent2"/>
              </a:solidFill>
              <a:latin typeface="Arial" charset="0"/>
            </a:endParaRPr>
          </a:p>
        </p:txBody>
      </p:sp>
      <p:sp>
        <p:nvSpPr>
          <p:cNvPr id="5122" name="Rectangle 2"/>
          <p:cNvSpPr>
            <a:spLocks noGrp="1" noChangeArrowheads="1"/>
          </p:cNvSpPr>
          <p:nvPr>
            <p:ph type="ctrTitle"/>
          </p:nvPr>
        </p:nvSpPr>
        <p:spPr>
          <a:xfrm>
            <a:off x="179388" y="2376488"/>
            <a:ext cx="6048375" cy="1109662"/>
          </a:xfrm>
        </p:spPr>
        <p:txBody>
          <a:bodyPr/>
          <a:lstStyle>
            <a:lvl1pPr>
              <a:defRPr sz="3200" b="1"/>
            </a:lvl1pPr>
          </a:lstStyle>
          <a:p>
            <a:pPr lvl="0"/>
            <a:r>
              <a:rPr lang="ru-RU" noProof="0" smtClean="0"/>
              <a:t>Click to edit Master title style</a:t>
            </a:r>
          </a:p>
        </p:txBody>
      </p:sp>
      <p:sp>
        <p:nvSpPr>
          <p:cNvPr id="5123" name="Rectangle 3"/>
          <p:cNvSpPr>
            <a:spLocks noGrp="1" noChangeArrowheads="1"/>
          </p:cNvSpPr>
          <p:nvPr>
            <p:ph type="subTitle" idx="1"/>
          </p:nvPr>
        </p:nvSpPr>
        <p:spPr>
          <a:xfrm>
            <a:off x="179388" y="3236913"/>
            <a:ext cx="6048375" cy="696912"/>
          </a:xfrm>
        </p:spPr>
        <p:txBody>
          <a:bodyPr/>
          <a:lstStyle>
            <a:lvl1pPr marL="0" indent="0">
              <a:buFontTx/>
              <a:buNone/>
              <a:defRPr sz="2400" b="1">
                <a:solidFill>
                  <a:schemeClr val="bg1"/>
                </a:solidFill>
              </a:defRPr>
            </a:lvl1pPr>
          </a:lstStyle>
          <a:p>
            <a:pPr lvl="0"/>
            <a:r>
              <a:rPr lang="ru-RU" noProof="0" smtClean="0"/>
              <a:t>Click to edit Master subtitle style</a:t>
            </a:r>
          </a:p>
        </p:txBody>
      </p:sp>
    </p:spTree>
    <p:extLst>
      <p:ext uri="{BB962C8B-B14F-4D97-AF65-F5344CB8AC3E}">
        <p14:creationId xmlns:p14="http://schemas.microsoft.com/office/powerpoint/2010/main" val="8682968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7176688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1680145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1176338" y="2492375"/>
            <a:ext cx="3744912" cy="39592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073650" y="2492375"/>
            <a:ext cx="3746500" cy="39592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8805165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0490429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7377186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44872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357344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1790284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9926537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0388" y="1984375"/>
            <a:ext cx="1909762" cy="44672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176338" y="1984375"/>
            <a:ext cx="5581650" cy="44672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125361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1187450" y="1984375"/>
            <a:ext cx="6553200"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ru-RU" altLang="en-US" smtClean="0"/>
              <a:t>Click to edit Master title style</a:t>
            </a:r>
          </a:p>
        </p:txBody>
      </p:sp>
      <p:sp>
        <p:nvSpPr>
          <p:cNvPr id="1027" name="Rectangle 8"/>
          <p:cNvSpPr>
            <a:spLocks noChangeArrowheads="1"/>
          </p:cNvSpPr>
          <p:nvPr/>
        </p:nvSpPr>
        <p:spPr bwMode="auto">
          <a:xfrm>
            <a:off x="0" y="5516563"/>
            <a:ext cx="9144000" cy="1341437"/>
          </a:xfrm>
          <a:prstGeom prst="rect">
            <a:avLst/>
          </a:prstGeom>
          <a:gradFill rotWithShape="1">
            <a:gsLst>
              <a:gs pos="0">
                <a:srgbClr val="765E2F">
                  <a:alpha val="0"/>
                </a:srgbClr>
              </a:gs>
              <a:gs pos="100000">
                <a:schemeClr val="folHlink"/>
              </a:gs>
            </a:gsLst>
            <a:lin ang="5400000" scaled="1"/>
          </a:gradFill>
          <a:ln w="9525">
            <a:noFill/>
            <a:miter lim="800000"/>
            <a:headEnd/>
            <a:tailEnd/>
          </a:ln>
          <a:effectLst/>
        </p:spPr>
        <p:txBody>
          <a:bodyPr wrap="none" anchor="ctr"/>
          <a:lstStyle/>
          <a:p>
            <a:pPr algn="ctr">
              <a:defRPr/>
            </a:pPr>
            <a:endParaRPr lang="uk-UA">
              <a:latin typeface="Arial" charset="0"/>
            </a:endParaRPr>
          </a:p>
        </p:txBody>
      </p:sp>
      <p:sp>
        <p:nvSpPr>
          <p:cNvPr id="1028" name="Rectangle 3"/>
          <p:cNvSpPr>
            <a:spLocks noGrp="1" noChangeArrowheads="1"/>
          </p:cNvSpPr>
          <p:nvPr>
            <p:ph type="body" idx="1"/>
          </p:nvPr>
        </p:nvSpPr>
        <p:spPr bwMode="auto">
          <a:xfrm>
            <a:off x="1176338" y="2492375"/>
            <a:ext cx="7643812" cy="395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ru-RU" altLang="en-US" smtClean="0"/>
              <a:t>Click to edit Master text styles</a:t>
            </a:r>
          </a:p>
          <a:p>
            <a:pPr lvl="1"/>
            <a:r>
              <a:rPr lang="ru-RU" altLang="en-US" smtClean="0"/>
              <a:t>Second level</a:t>
            </a:r>
          </a:p>
          <a:p>
            <a:pPr lvl="2"/>
            <a:r>
              <a:rPr lang="ru-RU" altLang="en-US" smtClean="0"/>
              <a:t>Third level</a:t>
            </a:r>
          </a:p>
          <a:p>
            <a:pPr lvl="3"/>
            <a:r>
              <a:rPr lang="ru-RU" altLang="en-US" smtClean="0"/>
              <a:t>Fourth level</a:t>
            </a:r>
          </a:p>
          <a:p>
            <a:pPr lvl="4"/>
            <a:r>
              <a:rPr lang="ru-RU" altLang="en-US" smtClean="0"/>
              <a:t>Fifth level</a:t>
            </a:r>
          </a:p>
        </p:txBody>
      </p:sp>
    </p:spTree>
  </p:cSld>
  <p:clrMap bg1="lt1" tx1="dk1" bg2="lt2" tx2="dk2" accent1="accent1" accent2="accent2" accent3="accent3" accent4="accent4" accent5="accent5" accent6="accent6" hlink="hlink" folHlink="folHlink"/>
  <p:sldLayoutIdLst>
    <p:sldLayoutId id="2147483707"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Lst>
  <p:txStyles>
    <p:titleStyle>
      <a:lvl1pPr algn="l" rtl="0" eaLnBrk="0" fontAlgn="base" hangingPunct="0">
        <a:spcBef>
          <a:spcPct val="0"/>
        </a:spcBef>
        <a:spcAft>
          <a:spcPct val="0"/>
        </a:spcAft>
        <a:defRPr sz="3600">
          <a:solidFill>
            <a:schemeClr val="bg2"/>
          </a:solidFill>
          <a:latin typeface="+mj-lt"/>
          <a:ea typeface="+mj-ea"/>
          <a:cs typeface="+mj-cs"/>
        </a:defRPr>
      </a:lvl1pPr>
      <a:lvl2pPr algn="l" rtl="0" eaLnBrk="0" fontAlgn="base" hangingPunct="0">
        <a:spcBef>
          <a:spcPct val="0"/>
        </a:spcBef>
        <a:spcAft>
          <a:spcPct val="0"/>
        </a:spcAft>
        <a:defRPr sz="3600">
          <a:solidFill>
            <a:schemeClr val="bg2"/>
          </a:solidFill>
          <a:latin typeface="Arial" charset="0"/>
        </a:defRPr>
      </a:lvl2pPr>
      <a:lvl3pPr algn="l" rtl="0" eaLnBrk="0" fontAlgn="base" hangingPunct="0">
        <a:spcBef>
          <a:spcPct val="0"/>
        </a:spcBef>
        <a:spcAft>
          <a:spcPct val="0"/>
        </a:spcAft>
        <a:defRPr sz="3600">
          <a:solidFill>
            <a:schemeClr val="bg2"/>
          </a:solidFill>
          <a:latin typeface="Arial" charset="0"/>
        </a:defRPr>
      </a:lvl3pPr>
      <a:lvl4pPr algn="l" rtl="0" eaLnBrk="0" fontAlgn="base" hangingPunct="0">
        <a:spcBef>
          <a:spcPct val="0"/>
        </a:spcBef>
        <a:spcAft>
          <a:spcPct val="0"/>
        </a:spcAft>
        <a:defRPr sz="3600">
          <a:solidFill>
            <a:schemeClr val="bg2"/>
          </a:solidFill>
          <a:latin typeface="Arial" charset="0"/>
        </a:defRPr>
      </a:lvl4pPr>
      <a:lvl5pPr algn="l" rtl="0" eaLnBrk="0" fontAlgn="base" hangingPunct="0">
        <a:spcBef>
          <a:spcPct val="0"/>
        </a:spcBef>
        <a:spcAft>
          <a:spcPct val="0"/>
        </a:spcAft>
        <a:defRPr sz="3600">
          <a:solidFill>
            <a:schemeClr val="bg2"/>
          </a:solidFill>
          <a:latin typeface="Arial" charset="0"/>
        </a:defRPr>
      </a:lvl5pPr>
      <a:lvl6pPr marL="457200" algn="l" rtl="0" fontAlgn="base">
        <a:spcBef>
          <a:spcPct val="0"/>
        </a:spcBef>
        <a:spcAft>
          <a:spcPct val="0"/>
        </a:spcAft>
        <a:defRPr sz="3600">
          <a:solidFill>
            <a:schemeClr val="bg2"/>
          </a:solidFill>
          <a:latin typeface="Arial" charset="0"/>
        </a:defRPr>
      </a:lvl6pPr>
      <a:lvl7pPr marL="914400" algn="l" rtl="0" fontAlgn="base">
        <a:spcBef>
          <a:spcPct val="0"/>
        </a:spcBef>
        <a:spcAft>
          <a:spcPct val="0"/>
        </a:spcAft>
        <a:defRPr sz="3600">
          <a:solidFill>
            <a:schemeClr val="bg2"/>
          </a:solidFill>
          <a:latin typeface="Arial" charset="0"/>
        </a:defRPr>
      </a:lvl7pPr>
      <a:lvl8pPr marL="1371600" algn="l" rtl="0" fontAlgn="base">
        <a:spcBef>
          <a:spcPct val="0"/>
        </a:spcBef>
        <a:spcAft>
          <a:spcPct val="0"/>
        </a:spcAft>
        <a:defRPr sz="3600">
          <a:solidFill>
            <a:schemeClr val="bg2"/>
          </a:solidFill>
          <a:latin typeface="Arial" charset="0"/>
        </a:defRPr>
      </a:lvl8pPr>
      <a:lvl9pPr marL="1828800" algn="l" rtl="0" fontAlgn="base">
        <a:spcBef>
          <a:spcPct val="0"/>
        </a:spcBef>
        <a:spcAft>
          <a:spcPct val="0"/>
        </a:spcAft>
        <a:defRPr sz="3600">
          <a:solidFill>
            <a:schemeClr val="bg2"/>
          </a:solidFill>
          <a:latin typeface="Arial" charset="0"/>
        </a:defRPr>
      </a:lvl9pPr>
    </p:titleStyle>
    <p:bodyStyle>
      <a:lvl1pPr marL="342900" indent="-342900" algn="l" rtl="0" eaLnBrk="0" fontAlgn="base" hangingPunct="0">
        <a:spcBef>
          <a:spcPct val="20000"/>
        </a:spcBef>
        <a:spcAft>
          <a:spcPct val="0"/>
        </a:spcAft>
        <a:buChar char="•"/>
        <a:defRPr sz="28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b="1">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304800" y="2819400"/>
            <a:ext cx="6002338" cy="665163"/>
          </a:xfrm>
          <a:noFill/>
        </p:spPr>
        <p:txBody>
          <a:bodyPr/>
          <a:lstStyle/>
          <a:p>
            <a:pPr eaLnBrk="1" hangingPunct="1"/>
            <a:r>
              <a:rPr lang="en-US" altLang="en-US" smtClean="0">
                <a:solidFill>
                  <a:schemeClr val="bg1"/>
                </a:solidFill>
                <a:latin typeface="Tahoma" panose="020B0604030504040204" pitchFamily="34" charset="0"/>
              </a:rPr>
              <a:t>Overview of Strategic Management</a:t>
            </a:r>
            <a:endParaRPr lang="uk-UA" altLang="en-US" smtClean="0">
              <a:solidFill>
                <a:schemeClr val="bg1"/>
              </a:solidFill>
              <a:latin typeface="Tahoma" panose="020B0604030504040204" pitchFamily="34" charset="0"/>
            </a:endParaRPr>
          </a:p>
        </p:txBody>
      </p:sp>
    </p:spTree>
  </p:cSld>
  <p:clrMapOvr>
    <a:masterClrMapping/>
  </p:clrMapOvr>
  <p:transition>
    <p:pull dir="r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US" altLang="en-US" sz="3200" b="1" smtClean="0"/>
              <a:t>Overview</a:t>
            </a:r>
          </a:p>
        </p:txBody>
      </p:sp>
      <p:sp>
        <p:nvSpPr>
          <p:cNvPr id="271363" name="Rectangle 3"/>
          <p:cNvSpPr>
            <a:spLocks noGrp="1" noChangeArrowheads="1"/>
          </p:cNvSpPr>
          <p:nvPr>
            <p:ph type="body" idx="1"/>
          </p:nvPr>
        </p:nvSpPr>
        <p:spPr/>
        <p:txBody>
          <a:bodyPr/>
          <a:lstStyle/>
          <a:p>
            <a:pPr eaLnBrk="1" hangingPunct="1">
              <a:defRPr/>
            </a:pPr>
            <a:r>
              <a:rPr lang="en-US" sz="2400" dirty="0" smtClean="0">
                <a:solidFill>
                  <a:schemeClr val="tx1">
                    <a:lumMod val="50000"/>
                  </a:schemeClr>
                </a:solidFill>
              </a:rPr>
              <a:t>Why do some firms succeed while others fail?</a:t>
            </a:r>
          </a:p>
          <a:p>
            <a:pPr lvl="1" eaLnBrk="1" hangingPunct="1">
              <a:defRPr/>
            </a:pPr>
            <a:r>
              <a:rPr lang="en-US" sz="2000" dirty="0" smtClean="0">
                <a:solidFill>
                  <a:schemeClr val="tx1">
                    <a:lumMod val="50000"/>
                  </a:schemeClr>
                </a:solidFill>
              </a:rPr>
              <a:t>A central objective of strategic management is to learn why this happens.</a:t>
            </a:r>
          </a:p>
          <a:p>
            <a:pPr eaLnBrk="1" hangingPunct="1">
              <a:defRPr/>
            </a:pPr>
            <a:r>
              <a:rPr lang="en-US" sz="2400" dirty="0" smtClean="0">
                <a:solidFill>
                  <a:schemeClr val="tx1">
                    <a:lumMod val="50000"/>
                  </a:schemeClr>
                </a:solidFill>
              </a:rPr>
              <a:t>What is strategy?</a:t>
            </a:r>
          </a:p>
          <a:p>
            <a:pPr lvl="1" eaLnBrk="1" hangingPunct="1">
              <a:defRPr/>
            </a:pPr>
            <a:r>
              <a:rPr lang="en-US" sz="2000" dirty="0" smtClean="0">
                <a:solidFill>
                  <a:schemeClr val="tx1">
                    <a:lumMod val="50000"/>
                  </a:schemeClr>
                </a:solidFill>
              </a:rPr>
              <a:t>An action a company takes to attain superior performance.</a:t>
            </a:r>
          </a:p>
          <a:p>
            <a:pPr eaLnBrk="1" hangingPunct="1">
              <a:defRPr/>
            </a:pPr>
            <a:r>
              <a:rPr lang="en-US" sz="2400" dirty="0" smtClean="0">
                <a:solidFill>
                  <a:schemeClr val="tx1">
                    <a:lumMod val="50000"/>
                  </a:schemeClr>
                </a:solidFill>
              </a:rPr>
              <a:t>What is the strategic management process?</a:t>
            </a:r>
          </a:p>
          <a:p>
            <a:pPr lvl="1" eaLnBrk="1" hangingPunct="1">
              <a:defRPr/>
            </a:pPr>
            <a:r>
              <a:rPr lang="en-US" sz="2000" dirty="0" smtClean="0">
                <a:solidFill>
                  <a:schemeClr val="tx1">
                    <a:lumMod val="50000"/>
                  </a:schemeClr>
                </a:solidFill>
              </a:rPr>
              <a:t>The process by which managers choose a set of strategies for the enterprise to pursue its vision.</a:t>
            </a:r>
          </a:p>
          <a:p>
            <a:pPr eaLnBrk="1" hangingPunct="1">
              <a:buFontTx/>
              <a:buNone/>
              <a:defRPr/>
            </a:pPr>
            <a:endParaRPr lang="en-US" sz="2400" dirty="0" smtClean="0"/>
          </a:p>
        </p:txBody>
      </p:sp>
    </p:spTree>
  </p:cSld>
  <p:clrMapOvr>
    <a:masterClrMapping/>
  </p:clrMapOvr>
  <p:transition>
    <p:pull dir="rd"/>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2"/>
          <p:cNvSpPr>
            <a:spLocks noGrp="1" noChangeArrowheads="1"/>
          </p:cNvSpPr>
          <p:nvPr>
            <p:ph type="title"/>
          </p:nvPr>
        </p:nvSpPr>
        <p:spPr>
          <a:xfrm>
            <a:off x="1171575" y="5638800"/>
            <a:ext cx="7315200" cy="1028700"/>
          </a:xfrm>
        </p:spPr>
        <p:txBody>
          <a:bodyPr/>
          <a:lstStyle/>
          <a:p>
            <a:pPr eaLnBrk="1" hangingPunct="1">
              <a:defRPr/>
            </a:pPr>
            <a:r>
              <a:rPr lang="en-US" sz="2800" dirty="0" smtClean="0">
                <a:solidFill>
                  <a:schemeClr val="tx1">
                    <a:lumMod val="50000"/>
                  </a:schemeClr>
                </a:solidFill>
              </a:rPr>
              <a:t>A  Company’s  Strategy  is  Partly  </a:t>
            </a:r>
            <a:r>
              <a:rPr lang="en-US" sz="2800" u="sng" dirty="0" smtClean="0">
                <a:solidFill>
                  <a:schemeClr val="accent6">
                    <a:lumMod val="50000"/>
                  </a:schemeClr>
                </a:solidFill>
                <a:effectLst>
                  <a:outerShdw blurRad="38100" dist="38100" dir="2700000" algn="tl">
                    <a:srgbClr val="000000"/>
                  </a:outerShdw>
                </a:effectLst>
              </a:rPr>
              <a:t>Planned</a:t>
            </a:r>
            <a:r>
              <a:rPr lang="en-US" sz="2800" dirty="0" smtClean="0">
                <a:solidFill>
                  <a:schemeClr val="accent6">
                    <a:lumMod val="50000"/>
                  </a:schemeClr>
                </a:solidFill>
                <a:effectLst>
                  <a:outerShdw blurRad="38100" dist="38100" dir="2700000" algn="tl">
                    <a:srgbClr val="000000"/>
                  </a:outerShdw>
                </a:effectLst>
              </a:rPr>
              <a:t>  </a:t>
            </a:r>
            <a:r>
              <a:rPr lang="en-US" sz="2800" dirty="0" smtClean="0">
                <a:solidFill>
                  <a:schemeClr val="tx1">
                    <a:lumMod val="50000"/>
                  </a:schemeClr>
                </a:solidFill>
              </a:rPr>
              <a:t>and</a:t>
            </a:r>
            <a:r>
              <a:rPr lang="en-US" sz="2800" dirty="0" smtClean="0">
                <a:solidFill>
                  <a:schemeClr val="tx1">
                    <a:lumMod val="50000"/>
                  </a:schemeClr>
                </a:solidFill>
                <a:effectLst>
                  <a:outerShdw blurRad="38100" dist="38100" dir="2700000" algn="tl">
                    <a:srgbClr val="000000"/>
                  </a:outerShdw>
                </a:effectLst>
              </a:rPr>
              <a:t>  </a:t>
            </a:r>
            <a:r>
              <a:rPr lang="en-US" sz="2800" dirty="0" smtClean="0">
                <a:solidFill>
                  <a:schemeClr val="tx1">
                    <a:lumMod val="50000"/>
                  </a:schemeClr>
                </a:solidFill>
              </a:rPr>
              <a:t>Partly</a:t>
            </a:r>
            <a:r>
              <a:rPr lang="en-US" sz="2800" dirty="0" smtClean="0">
                <a:solidFill>
                  <a:schemeClr val="tx1">
                    <a:lumMod val="50000"/>
                  </a:schemeClr>
                </a:solidFill>
                <a:effectLst>
                  <a:outerShdw blurRad="38100" dist="38100" dir="2700000" algn="tl">
                    <a:srgbClr val="000000"/>
                  </a:outerShdw>
                </a:effectLst>
              </a:rPr>
              <a:t>  </a:t>
            </a:r>
            <a:r>
              <a:rPr lang="en-US" sz="2800" u="sng" dirty="0" smtClean="0">
                <a:solidFill>
                  <a:schemeClr val="accent6">
                    <a:lumMod val="50000"/>
                  </a:schemeClr>
                </a:solidFill>
                <a:effectLst>
                  <a:outerShdw blurRad="38100" dist="38100" dir="2700000" algn="tl">
                    <a:srgbClr val="000000"/>
                  </a:outerShdw>
                </a:effectLst>
              </a:rPr>
              <a:t>Reactive</a:t>
            </a:r>
          </a:p>
        </p:txBody>
      </p:sp>
      <p:sp>
        <p:nvSpPr>
          <p:cNvPr id="5123" name="Rectangle 3"/>
          <p:cNvSpPr>
            <a:spLocks noChangeArrowheads="1"/>
          </p:cNvSpPr>
          <p:nvPr/>
        </p:nvSpPr>
        <p:spPr bwMode="auto">
          <a:xfrm rot="316006">
            <a:off x="2844800" y="1579563"/>
            <a:ext cx="4314825" cy="1143000"/>
          </a:xfrm>
          <a:prstGeom prst="rect">
            <a:avLst/>
          </a:prstGeom>
          <a:solidFill>
            <a:srgbClr val="A50021"/>
          </a:solidFill>
          <a:ln w="12700">
            <a:solidFill>
              <a:schemeClr val="accent1"/>
            </a:solidFill>
            <a:miter lim="800000"/>
            <a:headEnd/>
            <a:tailEnd/>
          </a:ln>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2200">
                <a:solidFill>
                  <a:schemeClr val="bg1"/>
                </a:solidFill>
              </a:rPr>
              <a:t>New initiatives plus ongoing strategy features continued from prior periods</a:t>
            </a:r>
          </a:p>
        </p:txBody>
      </p:sp>
      <p:sp>
        <p:nvSpPr>
          <p:cNvPr id="5124" name="Rectangle 4"/>
          <p:cNvSpPr>
            <a:spLocks noChangeArrowheads="1"/>
          </p:cNvSpPr>
          <p:nvPr/>
        </p:nvSpPr>
        <p:spPr bwMode="auto">
          <a:xfrm rot="-553072">
            <a:off x="2439988" y="3336925"/>
            <a:ext cx="4778375" cy="1143000"/>
          </a:xfrm>
          <a:prstGeom prst="rect">
            <a:avLst/>
          </a:prstGeom>
          <a:solidFill>
            <a:srgbClr val="A50021"/>
          </a:solidFill>
          <a:ln w="12700">
            <a:solidFill>
              <a:schemeClr val="accent1"/>
            </a:solidFill>
            <a:miter lim="800000"/>
            <a:headEnd/>
            <a:tailEnd/>
          </a:ln>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2200">
                <a:solidFill>
                  <a:schemeClr val="bg1"/>
                </a:solidFill>
              </a:rPr>
              <a:t>     Adaptive reactions to  changing circumstances</a:t>
            </a:r>
          </a:p>
        </p:txBody>
      </p:sp>
      <p:sp>
        <p:nvSpPr>
          <p:cNvPr id="5125" name="Rectangle 5"/>
          <p:cNvSpPr>
            <a:spLocks noChangeArrowheads="1"/>
          </p:cNvSpPr>
          <p:nvPr/>
        </p:nvSpPr>
        <p:spPr bwMode="auto">
          <a:xfrm rot="-685209">
            <a:off x="2608263" y="460375"/>
            <a:ext cx="3795712" cy="661988"/>
          </a:xfrm>
          <a:prstGeom prst="rect">
            <a:avLst/>
          </a:prstGeom>
          <a:solidFill>
            <a:srgbClr val="A50021"/>
          </a:solidFill>
          <a:ln w="12700">
            <a:solidFill>
              <a:schemeClr val="accent1"/>
            </a:solidFill>
            <a:miter lim="800000"/>
            <a:headEnd/>
            <a:tailEnd/>
          </a:ln>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2200">
                <a:solidFill>
                  <a:schemeClr val="bg1"/>
                </a:solidFill>
              </a:rPr>
              <a:t>Abandoned strategy features</a:t>
            </a:r>
          </a:p>
        </p:txBody>
      </p:sp>
      <p:sp>
        <p:nvSpPr>
          <p:cNvPr id="5126" name="AutoShape 6"/>
          <p:cNvSpPr>
            <a:spLocks noChangeArrowheads="1"/>
          </p:cNvSpPr>
          <p:nvPr/>
        </p:nvSpPr>
        <p:spPr bwMode="auto">
          <a:xfrm>
            <a:off x="7048500" y="1606550"/>
            <a:ext cx="1924050" cy="2668588"/>
          </a:xfrm>
          <a:prstGeom prst="homePlate">
            <a:avLst>
              <a:gd name="adj" fmla="val 25000"/>
            </a:avLst>
          </a:prstGeom>
          <a:solidFill>
            <a:srgbClr val="000080"/>
          </a:solidFill>
          <a:ln w="12700">
            <a:solidFill>
              <a:schemeClr val="accent1"/>
            </a:solidFill>
            <a:miter lim="800000"/>
            <a:headEnd/>
            <a:tailEnd/>
          </a:ln>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a:solidFill>
                  <a:schemeClr val="bg1"/>
                </a:solidFill>
              </a:rPr>
              <a:t>Actual Company Strategy</a:t>
            </a:r>
          </a:p>
        </p:txBody>
      </p:sp>
      <p:sp>
        <p:nvSpPr>
          <p:cNvPr id="5127" name="Oval 7"/>
          <p:cNvSpPr>
            <a:spLocks noChangeArrowheads="1"/>
          </p:cNvSpPr>
          <p:nvPr/>
        </p:nvSpPr>
        <p:spPr bwMode="auto">
          <a:xfrm>
            <a:off x="209550" y="293688"/>
            <a:ext cx="2914650" cy="5105400"/>
          </a:xfrm>
          <a:prstGeom prst="ellipse">
            <a:avLst/>
          </a:prstGeom>
          <a:solidFill>
            <a:srgbClr val="000080"/>
          </a:solidFill>
          <a:ln w="12700">
            <a:solidFill>
              <a:schemeClr val="accent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2800">
                <a:solidFill>
                  <a:schemeClr val="accent1"/>
                </a:solidFill>
                <a:latin typeface="Times New Roman" panose="02020603050405020304" pitchFamily="18" charset="0"/>
              </a:rPr>
              <a:t> </a:t>
            </a:r>
          </a:p>
        </p:txBody>
      </p:sp>
      <p:sp>
        <p:nvSpPr>
          <p:cNvPr id="5128" name="Rectangle 8"/>
          <p:cNvSpPr>
            <a:spLocks noChangeArrowheads="1"/>
          </p:cNvSpPr>
          <p:nvPr/>
        </p:nvSpPr>
        <p:spPr bwMode="auto">
          <a:xfrm>
            <a:off x="514350" y="866775"/>
            <a:ext cx="2324100" cy="395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2500">
                <a:solidFill>
                  <a:schemeClr val="bg1"/>
                </a:solidFill>
              </a:rPr>
              <a:t>Company Experiences, Know-how, Resource Strengths and Weaknesses, and Competitive Capabilities</a:t>
            </a:r>
          </a:p>
        </p:txBody>
      </p:sp>
      <p:sp>
        <p:nvSpPr>
          <p:cNvPr id="5129" name="Line 9"/>
          <p:cNvSpPr>
            <a:spLocks noChangeShapeType="1"/>
          </p:cNvSpPr>
          <p:nvPr/>
        </p:nvSpPr>
        <p:spPr bwMode="auto">
          <a:xfrm flipV="1">
            <a:off x="6424613" y="3548063"/>
            <a:ext cx="552450" cy="133350"/>
          </a:xfrm>
          <a:prstGeom prst="line">
            <a:avLst/>
          </a:prstGeom>
          <a:noFill/>
          <a:ln w="57150">
            <a:solidFill>
              <a:schemeClr val="bg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130" name="Line 10"/>
          <p:cNvSpPr>
            <a:spLocks noChangeShapeType="1"/>
          </p:cNvSpPr>
          <p:nvPr/>
        </p:nvSpPr>
        <p:spPr bwMode="auto">
          <a:xfrm rot="1356595" flipV="1">
            <a:off x="6426200" y="2500313"/>
            <a:ext cx="552450" cy="133350"/>
          </a:xfrm>
          <a:prstGeom prst="line">
            <a:avLst/>
          </a:prstGeom>
          <a:noFill/>
          <a:ln w="57150">
            <a:solidFill>
              <a:schemeClr val="bg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131" name="Rectangle 11"/>
          <p:cNvSpPr>
            <a:spLocks noChangeArrowheads="1"/>
          </p:cNvSpPr>
          <p:nvPr/>
        </p:nvSpPr>
        <p:spPr bwMode="auto">
          <a:xfrm rot="305525">
            <a:off x="4183063" y="1238250"/>
            <a:ext cx="2990850"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a:solidFill>
                  <a:srgbClr val="A50021"/>
                </a:solidFill>
              </a:rPr>
              <a:t>Planned Strategy</a:t>
            </a:r>
          </a:p>
        </p:txBody>
      </p:sp>
      <p:sp>
        <p:nvSpPr>
          <p:cNvPr id="5132" name="Rectangle 12"/>
          <p:cNvSpPr>
            <a:spLocks noChangeArrowheads="1"/>
          </p:cNvSpPr>
          <p:nvPr/>
        </p:nvSpPr>
        <p:spPr bwMode="auto">
          <a:xfrm rot="-526057">
            <a:off x="3946525" y="4322763"/>
            <a:ext cx="3079750" cy="41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a:solidFill>
                  <a:srgbClr val="A50021"/>
                </a:solidFill>
              </a:rPr>
              <a:t>Reactive Strategy</a:t>
            </a:r>
          </a:p>
        </p:txBody>
      </p:sp>
    </p:spTree>
  </p:cSld>
  <p:clrMapOvr>
    <a:masterClrMapping/>
  </p:clrMapOvr>
  <p:transition>
    <p:pull dir="rd"/>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304800" y="5715000"/>
            <a:ext cx="8542338" cy="1000125"/>
          </a:xfrm>
          <a:noFill/>
        </p:spPr>
        <p:txBody>
          <a:bodyPr lIns="90488" tIns="44450" rIns="90488" bIns="44450"/>
          <a:lstStyle/>
          <a:p>
            <a:pPr eaLnBrk="1" hangingPunct="1"/>
            <a:r>
              <a:rPr lang="en-US" altLang="en-US" sz="2800" b="1" smtClean="0"/>
              <a:t>Factors  Shaping  the Choice  of  Company  Strategy</a:t>
            </a:r>
          </a:p>
        </p:txBody>
      </p:sp>
      <p:sp>
        <p:nvSpPr>
          <p:cNvPr id="6147" name="AutoShape 3"/>
          <p:cNvSpPr>
            <a:spLocks noChangeArrowheads="1"/>
          </p:cNvSpPr>
          <p:nvPr/>
        </p:nvSpPr>
        <p:spPr bwMode="auto">
          <a:xfrm rot="5400000">
            <a:off x="1562894" y="384969"/>
            <a:ext cx="2127250" cy="1579562"/>
          </a:xfrm>
          <a:prstGeom prst="homePlate">
            <a:avLst>
              <a:gd name="adj" fmla="val 33668"/>
            </a:avLst>
          </a:prstGeom>
          <a:solidFill>
            <a:srgbClr val="800000"/>
          </a:solidFill>
          <a:ln w="19050">
            <a:solidFill>
              <a:schemeClr val="accent2"/>
            </a:solidFill>
            <a:miter lim="800000"/>
            <a:headEnd/>
            <a:tailEnd/>
          </a:ln>
        </p:spPr>
        <p:txBody>
          <a:bodyPr rot="10800000" vert="eaVert"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US" altLang="en-US" sz="1500">
              <a:solidFill>
                <a:schemeClr val="accent2"/>
              </a:solidFill>
            </a:endParaRPr>
          </a:p>
        </p:txBody>
      </p:sp>
      <p:sp>
        <p:nvSpPr>
          <p:cNvPr id="6148" name="AutoShape 4"/>
          <p:cNvSpPr>
            <a:spLocks noChangeArrowheads="1"/>
          </p:cNvSpPr>
          <p:nvPr/>
        </p:nvSpPr>
        <p:spPr bwMode="auto">
          <a:xfrm rot="5400000">
            <a:off x="-118268" y="384968"/>
            <a:ext cx="2127250" cy="1579563"/>
          </a:xfrm>
          <a:prstGeom prst="homePlate">
            <a:avLst>
              <a:gd name="adj" fmla="val 33668"/>
            </a:avLst>
          </a:prstGeom>
          <a:solidFill>
            <a:srgbClr val="000040"/>
          </a:solidFill>
          <a:ln w="19050">
            <a:solidFill>
              <a:schemeClr val="accent2"/>
            </a:solidFill>
            <a:miter lim="800000"/>
            <a:headEnd/>
            <a:tailEnd/>
          </a:ln>
        </p:spPr>
        <p:txBody>
          <a:bodyPr rot="10800000" vert="eaVert"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US" altLang="en-US" sz="1500">
              <a:solidFill>
                <a:schemeClr val="accent2"/>
              </a:solidFill>
            </a:endParaRPr>
          </a:p>
        </p:txBody>
      </p:sp>
      <p:sp>
        <p:nvSpPr>
          <p:cNvPr id="6149" name="AutoShape 5"/>
          <p:cNvSpPr>
            <a:spLocks noChangeArrowheads="1"/>
          </p:cNvSpPr>
          <p:nvPr/>
        </p:nvSpPr>
        <p:spPr bwMode="auto">
          <a:xfrm rot="5400000">
            <a:off x="3232150" y="384175"/>
            <a:ext cx="2125663" cy="1579563"/>
          </a:xfrm>
          <a:prstGeom prst="homePlate">
            <a:avLst>
              <a:gd name="adj" fmla="val 33643"/>
            </a:avLst>
          </a:prstGeom>
          <a:solidFill>
            <a:srgbClr val="FF9900">
              <a:alpha val="98038"/>
            </a:srgbClr>
          </a:solidFill>
          <a:ln w="19050">
            <a:solidFill>
              <a:schemeClr val="accent2"/>
            </a:solidFill>
            <a:miter lim="800000"/>
            <a:headEnd/>
            <a:tailEnd/>
          </a:ln>
        </p:spPr>
        <p:txBody>
          <a:bodyPr rot="10800000" vert="eaVert"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US" altLang="en-US" sz="1500">
              <a:solidFill>
                <a:schemeClr val="accent2"/>
              </a:solidFill>
            </a:endParaRPr>
          </a:p>
        </p:txBody>
      </p:sp>
      <p:sp>
        <p:nvSpPr>
          <p:cNvPr id="6150" name="AutoShape 6"/>
          <p:cNvSpPr>
            <a:spLocks noChangeArrowheads="1"/>
          </p:cNvSpPr>
          <p:nvPr/>
        </p:nvSpPr>
        <p:spPr bwMode="auto">
          <a:xfrm>
            <a:off x="157163" y="1995488"/>
            <a:ext cx="4640262" cy="1423987"/>
          </a:xfrm>
          <a:prstGeom prst="rightArrow">
            <a:avLst>
              <a:gd name="adj1" fmla="val 50000"/>
              <a:gd name="adj2" fmla="val 81466"/>
            </a:avLst>
          </a:prstGeom>
          <a:solidFill>
            <a:srgbClr val="004400"/>
          </a:solidFill>
          <a:ln w="19050">
            <a:solidFill>
              <a:schemeClr val="accent2"/>
            </a:solidFill>
            <a:miter lim="800000"/>
            <a:headEnd/>
            <a:tailEnd/>
          </a:ln>
        </p:spPr>
        <p:txBody>
          <a:bodyPr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200">
                <a:solidFill>
                  <a:schemeClr val="bg1"/>
                </a:solidFill>
              </a:rPr>
              <a:t>Company’s Strategic Situation</a:t>
            </a:r>
          </a:p>
        </p:txBody>
      </p:sp>
      <p:sp>
        <p:nvSpPr>
          <p:cNvPr id="6151" name="Rectangle 7"/>
          <p:cNvSpPr>
            <a:spLocks noChangeArrowheads="1"/>
          </p:cNvSpPr>
          <p:nvPr/>
        </p:nvSpPr>
        <p:spPr bwMode="auto">
          <a:xfrm flipH="1">
            <a:off x="7983538" y="1847850"/>
            <a:ext cx="1044575" cy="1719263"/>
          </a:xfrm>
          <a:prstGeom prst="rect">
            <a:avLst/>
          </a:prstGeom>
          <a:solidFill>
            <a:srgbClr val="FF9900"/>
          </a:solidFill>
          <a:ln w="19050">
            <a:solidFill>
              <a:schemeClr val="accent2"/>
            </a:solidFill>
            <a:miter lim="800000"/>
            <a:headEnd/>
            <a:tailEnd/>
          </a:ln>
        </p:spPr>
        <p:txBody>
          <a:bodyPr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110000"/>
              </a:lnSpc>
            </a:pPr>
            <a:r>
              <a:rPr lang="en-US" altLang="en-US" sz="1600">
                <a:solidFill>
                  <a:schemeClr val="bg1"/>
                </a:solidFill>
              </a:rPr>
              <a:t>Craft</a:t>
            </a:r>
          </a:p>
          <a:p>
            <a:pPr algn="ctr" eaLnBrk="1" hangingPunct="1">
              <a:lnSpc>
                <a:spcPct val="110000"/>
              </a:lnSpc>
            </a:pPr>
            <a:r>
              <a:rPr lang="en-US" altLang="en-US" sz="1600">
                <a:solidFill>
                  <a:schemeClr val="bg1"/>
                </a:solidFill>
              </a:rPr>
              <a:t>the</a:t>
            </a:r>
          </a:p>
          <a:p>
            <a:pPr algn="ctr" eaLnBrk="1" hangingPunct="1">
              <a:lnSpc>
                <a:spcPct val="110000"/>
              </a:lnSpc>
            </a:pPr>
            <a:r>
              <a:rPr lang="en-US" altLang="en-US" sz="1600">
                <a:solidFill>
                  <a:schemeClr val="bg1"/>
                </a:solidFill>
              </a:rPr>
              <a:t>strategy</a:t>
            </a:r>
          </a:p>
        </p:txBody>
      </p:sp>
      <p:sp>
        <p:nvSpPr>
          <p:cNvPr id="6152" name="Rectangle 8"/>
          <p:cNvSpPr>
            <a:spLocks noChangeArrowheads="1"/>
          </p:cNvSpPr>
          <p:nvPr/>
        </p:nvSpPr>
        <p:spPr bwMode="auto">
          <a:xfrm>
            <a:off x="5267325" y="185738"/>
            <a:ext cx="34798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8900" tIns="42862" rIns="88900" bIns="42862">
            <a:spAutoFit/>
          </a:bodyP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800" b="1">
                <a:solidFill>
                  <a:schemeClr val="bg1"/>
                </a:solidFill>
                <a:sym typeface="Wingdings" panose="05000000000000000000" pitchFamily="2" charset="2"/>
              </a:rPr>
              <a:t> </a:t>
            </a:r>
            <a:r>
              <a:rPr lang="en-US" altLang="en-US" sz="2800" b="1">
                <a:solidFill>
                  <a:schemeClr val="bg1"/>
                </a:solidFill>
              </a:rPr>
              <a:t>External Factors</a:t>
            </a:r>
          </a:p>
        </p:txBody>
      </p:sp>
      <p:sp>
        <p:nvSpPr>
          <p:cNvPr id="32" name="Rectangle 9"/>
          <p:cNvSpPr>
            <a:spLocks noChangeArrowheads="1"/>
          </p:cNvSpPr>
          <p:nvPr/>
        </p:nvSpPr>
        <p:spPr bwMode="auto">
          <a:xfrm>
            <a:off x="5218113" y="4503738"/>
            <a:ext cx="3449637" cy="512762"/>
          </a:xfrm>
          <a:prstGeom prst="rect">
            <a:avLst/>
          </a:prstGeom>
          <a:noFill/>
          <a:ln>
            <a:noFill/>
          </a:ln>
          <a:extLst/>
        </p:spPr>
        <p:txBody>
          <a:bodyPr lIns="88900" tIns="42862" rIns="88900" bIns="42862">
            <a:spAutoFit/>
          </a:bodyPr>
          <a:lstStyle/>
          <a:p>
            <a:pPr defTabSz="877888">
              <a:defRPr/>
            </a:pPr>
            <a:r>
              <a:rPr lang="en-US" sz="2800" b="1" dirty="0">
                <a:solidFill>
                  <a:schemeClr val="accent4"/>
                </a:solidFill>
                <a:latin typeface="Arial" charset="0"/>
                <a:sym typeface="Wingdings" pitchFamily="2" charset="2"/>
              </a:rPr>
              <a:t> </a:t>
            </a:r>
            <a:r>
              <a:rPr lang="en-US" sz="2800" b="1" dirty="0">
                <a:solidFill>
                  <a:schemeClr val="accent4"/>
                </a:solidFill>
                <a:latin typeface="Arial" charset="0"/>
              </a:rPr>
              <a:t>Internal Factors</a:t>
            </a:r>
          </a:p>
        </p:txBody>
      </p:sp>
      <p:sp>
        <p:nvSpPr>
          <p:cNvPr id="6154" name="Rectangle 10"/>
          <p:cNvSpPr>
            <a:spLocks noChangeArrowheads="1"/>
          </p:cNvSpPr>
          <p:nvPr/>
        </p:nvSpPr>
        <p:spPr bwMode="auto">
          <a:xfrm>
            <a:off x="161925" y="234950"/>
            <a:ext cx="1568450" cy="153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105000"/>
              </a:lnSpc>
              <a:spcBef>
                <a:spcPct val="15000"/>
              </a:spcBef>
              <a:spcAft>
                <a:spcPct val="20000"/>
              </a:spcAft>
            </a:pPr>
            <a:r>
              <a:rPr lang="en-US" altLang="en-US" sz="1600">
                <a:solidFill>
                  <a:schemeClr val="bg1"/>
                </a:solidFill>
              </a:rPr>
              <a:t>Social, political, regulatory and community factors</a:t>
            </a:r>
          </a:p>
        </p:txBody>
      </p:sp>
      <p:sp>
        <p:nvSpPr>
          <p:cNvPr id="6155" name="Rectangle 11"/>
          <p:cNvSpPr>
            <a:spLocks noChangeArrowheads="1"/>
          </p:cNvSpPr>
          <p:nvPr/>
        </p:nvSpPr>
        <p:spPr bwMode="auto">
          <a:xfrm>
            <a:off x="1843088" y="234950"/>
            <a:ext cx="1568450" cy="153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105000"/>
              </a:lnSpc>
              <a:spcBef>
                <a:spcPct val="15000"/>
              </a:spcBef>
              <a:spcAft>
                <a:spcPct val="20000"/>
              </a:spcAft>
            </a:pPr>
            <a:r>
              <a:rPr lang="en-US" altLang="en-US" sz="1600">
                <a:solidFill>
                  <a:schemeClr val="bg1"/>
                </a:solidFill>
              </a:rPr>
              <a:t>Competitive conditions and industry attractiveness</a:t>
            </a:r>
          </a:p>
        </p:txBody>
      </p:sp>
      <p:sp>
        <p:nvSpPr>
          <p:cNvPr id="6156" name="Rectangle 12"/>
          <p:cNvSpPr>
            <a:spLocks noChangeArrowheads="1"/>
          </p:cNvSpPr>
          <p:nvPr/>
        </p:nvSpPr>
        <p:spPr bwMode="auto">
          <a:xfrm>
            <a:off x="3509963" y="234950"/>
            <a:ext cx="1568450" cy="153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105000"/>
              </a:lnSpc>
              <a:spcBef>
                <a:spcPct val="15000"/>
              </a:spcBef>
              <a:spcAft>
                <a:spcPct val="20000"/>
              </a:spcAft>
            </a:pPr>
            <a:r>
              <a:rPr lang="en-US" altLang="en-US" sz="1600">
                <a:solidFill>
                  <a:schemeClr val="bg1"/>
                </a:solidFill>
              </a:rPr>
              <a:t>Company opportunities and threats to company’s well-being</a:t>
            </a:r>
          </a:p>
        </p:txBody>
      </p:sp>
      <p:sp>
        <p:nvSpPr>
          <p:cNvPr id="6157" name="AutoShape 13"/>
          <p:cNvSpPr>
            <a:spLocks noChangeArrowheads="1"/>
          </p:cNvSpPr>
          <p:nvPr/>
        </p:nvSpPr>
        <p:spPr bwMode="auto">
          <a:xfrm rot="-5400000">
            <a:off x="1562894" y="3450432"/>
            <a:ext cx="2127250" cy="1579562"/>
          </a:xfrm>
          <a:prstGeom prst="homePlate">
            <a:avLst>
              <a:gd name="adj" fmla="val 33668"/>
            </a:avLst>
          </a:prstGeom>
          <a:solidFill>
            <a:srgbClr val="800000"/>
          </a:solidFill>
          <a:ln w="19050">
            <a:solidFill>
              <a:schemeClr val="accent2"/>
            </a:solidFill>
            <a:miter lim="800000"/>
            <a:headEnd/>
            <a:tailEnd/>
          </a:ln>
        </p:spPr>
        <p:txBody>
          <a:bodyPr vert="eaVert"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US" altLang="en-US" sz="1500">
              <a:solidFill>
                <a:schemeClr val="accent2"/>
              </a:solidFill>
            </a:endParaRPr>
          </a:p>
        </p:txBody>
      </p:sp>
      <p:sp>
        <p:nvSpPr>
          <p:cNvPr id="6158" name="AutoShape 14"/>
          <p:cNvSpPr>
            <a:spLocks noChangeArrowheads="1"/>
          </p:cNvSpPr>
          <p:nvPr/>
        </p:nvSpPr>
        <p:spPr bwMode="auto">
          <a:xfrm rot="-5400000">
            <a:off x="3231357" y="3450431"/>
            <a:ext cx="2127250" cy="1579563"/>
          </a:xfrm>
          <a:prstGeom prst="homePlate">
            <a:avLst>
              <a:gd name="adj" fmla="val 33668"/>
            </a:avLst>
          </a:prstGeom>
          <a:solidFill>
            <a:srgbClr val="FF9900"/>
          </a:solidFill>
          <a:ln w="19050">
            <a:solidFill>
              <a:schemeClr val="accent2"/>
            </a:solidFill>
            <a:miter lim="800000"/>
            <a:headEnd/>
            <a:tailEnd/>
          </a:ln>
        </p:spPr>
        <p:txBody>
          <a:bodyPr vert="eaVert"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US" altLang="en-US" sz="1500">
              <a:solidFill>
                <a:schemeClr val="accent2"/>
              </a:solidFill>
            </a:endParaRPr>
          </a:p>
        </p:txBody>
      </p:sp>
      <p:sp>
        <p:nvSpPr>
          <p:cNvPr id="6159" name="AutoShape 15"/>
          <p:cNvSpPr>
            <a:spLocks noChangeArrowheads="1"/>
          </p:cNvSpPr>
          <p:nvPr/>
        </p:nvSpPr>
        <p:spPr bwMode="auto">
          <a:xfrm rot="-5400000">
            <a:off x="-117474" y="3449637"/>
            <a:ext cx="2125662" cy="1579563"/>
          </a:xfrm>
          <a:prstGeom prst="homePlate">
            <a:avLst>
              <a:gd name="adj" fmla="val 33643"/>
            </a:avLst>
          </a:prstGeom>
          <a:solidFill>
            <a:srgbClr val="000040"/>
          </a:solidFill>
          <a:ln w="19050">
            <a:solidFill>
              <a:schemeClr val="accent2"/>
            </a:solidFill>
            <a:miter lim="800000"/>
            <a:headEnd/>
            <a:tailEnd/>
          </a:ln>
        </p:spPr>
        <p:txBody>
          <a:bodyPr vert="eaVert"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US" altLang="en-US" sz="1500">
              <a:solidFill>
                <a:schemeClr val="accent2"/>
              </a:solidFill>
            </a:endParaRPr>
          </a:p>
        </p:txBody>
      </p:sp>
      <p:sp>
        <p:nvSpPr>
          <p:cNvPr id="6160" name="Rectangle 16"/>
          <p:cNvSpPr>
            <a:spLocks noChangeArrowheads="1"/>
          </p:cNvSpPr>
          <p:nvPr/>
        </p:nvSpPr>
        <p:spPr bwMode="auto">
          <a:xfrm>
            <a:off x="161925" y="3683000"/>
            <a:ext cx="1568450" cy="147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105000"/>
              </a:lnSpc>
              <a:spcBef>
                <a:spcPct val="15000"/>
              </a:spcBef>
              <a:spcAft>
                <a:spcPct val="20000"/>
              </a:spcAft>
            </a:pPr>
            <a:r>
              <a:rPr lang="en-US" altLang="en-US" sz="1600">
                <a:solidFill>
                  <a:schemeClr val="bg1"/>
                </a:solidFill>
              </a:rPr>
              <a:t>Resource strengths, capabilities, and weaknesses</a:t>
            </a:r>
          </a:p>
        </p:txBody>
      </p:sp>
      <p:sp>
        <p:nvSpPr>
          <p:cNvPr id="6161" name="Rectangle 17"/>
          <p:cNvSpPr>
            <a:spLocks noChangeArrowheads="1"/>
          </p:cNvSpPr>
          <p:nvPr/>
        </p:nvSpPr>
        <p:spPr bwMode="auto">
          <a:xfrm>
            <a:off x="1843088" y="3702050"/>
            <a:ext cx="1568450" cy="147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105000"/>
              </a:lnSpc>
              <a:spcBef>
                <a:spcPct val="15000"/>
              </a:spcBef>
              <a:spcAft>
                <a:spcPct val="20000"/>
              </a:spcAft>
            </a:pPr>
            <a:r>
              <a:rPr lang="en-US" altLang="en-US" sz="1600">
                <a:solidFill>
                  <a:schemeClr val="bg1"/>
                </a:solidFill>
              </a:rPr>
              <a:t>Influences of key executives</a:t>
            </a:r>
          </a:p>
        </p:txBody>
      </p:sp>
      <p:sp>
        <p:nvSpPr>
          <p:cNvPr id="6162" name="Rectangle 18"/>
          <p:cNvSpPr>
            <a:spLocks noChangeArrowheads="1"/>
          </p:cNvSpPr>
          <p:nvPr/>
        </p:nvSpPr>
        <p:spPr bwMode="auto">
          <a:xfrm>
            <a:off x="3509963" y="3721100"/>
            <a:ext cx="1568450" cy="147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105000"/>
              </a:lnSpc>
              <a:spcBef>
                <a:spcPct val="15000"/>
              </a:spcBef>
              <a:spcAft>
                <a:spcPct val="20000"/>
              </a:spcAft>
            </a:pPr>
            <a:r>
              <a:rPr lang="en-US" altLang="en-US" sz="1600">
                <a:solidFill>
                  <a:schemeClr val="bg1"/>
                </a:solidFill>
              </a:rPr>
              <a:t>Shared values and company culture</a:t>
            </a:r>
          </a:p>
        </p:txBody>
      </p:sp>
      <p:sp>
        <p:nvSpPr>
          <p:cNvPr id="6163" name="AutoShape 19"/>
          <p:cNvSpPr>
            <a:spLocks noChangeArrowheads="1"/>
          </p:cNvSpPr>
          <p:nvPr/>
        </p:nvSpPr>
        <p:spPr bwMode="auto">
          <a:xfrm rot="10800000" flipH="1">
            <a:off x="6467475" y="1863725"/>
            <a:ext cx="1462088" cy="1685925"/>
          </a:xfrm>
          <a:prstGeom prst="homePlate">
            <a:avLst>
              <a:gd name="adj" fmla="val 25000"/>
            </a:avLst>
          </a:prstGeom>
          <a:solidFill>
            <a:srgbClr val="800000"/>
          </a:solidFill>
          <a:ln w="19050">
            <a:solidFill>
              <a:schemeClr val="accent2"/>
            </a:solidFill>
            <a:miter lim="800000"/>
            <a:headEnd/>
            <a:tailEnd/>
          </a:ln>
        </p:spPr>
        <p:txBody>
          <a:bodyPr rot="10800000"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110000"/>
              </a:lnSpc>
            </a:pPr>
            <a:endParaRPr lang="en-US" altLang="en-US" sz="1600">
              <a:solidFill>
                <a:schemeClr val="accent2"/>
              </a:solidFill>
            </a:endParaRPr>
          </a:p>
        </p:txBody>
      </p:sp>
      <p:sp>
        <p:nvSpPr>
          <p:cNvPr id="6164" name="Rectangle 20"/>
          <p:cNvSpPr>
            <a:spLocks noChangeArrowheads="1"/>
          </p:cNvSpPr>
          <p:nvPr/>
        </p:nvSpPr>
        <p:spPr bwMode="auto">
          <a:xfrm>
            <a:off x="6438900" y="1906588"/>
            <a:ext cx="135255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110000"/>
              </a:lnSpc>
              <a:spcBef>
                <a:spcPct val="15000"/>
              </a:spcBef>
              <a:spcAft>
                <a:spcPct val="20000"/>
              </a:spcAft>
            </a:pPr>
            <a:r>
              <a:rPr lang="en-US" altLang="en-US" sz="1600">
                <a:solidFill>
                  <a:schemeClr val="bg1"/>
                </a:solidFill>
              </a:rPr>
              <a:t>Identify  and evaluate alternatives</a:t>
            </a:r>
          </a:p>
        </p:txBody>
      </p:sp>
      <p:sp>
        <p:nvSpPr>
          <p:cNvPr id="6165" name="AutoShape 21"/>
          <p:cNvSpPr>
            <a:spLocks noChangeArrowheads="1"/>
          </p:cNvSpPr>
          <p:nvPr/>
        </p:nvSpPr>
        <p:spPr bwMode="auto">
          <a:xfrm rot="10800000" flipH="1">
            <a:off x="4924425" y="1863725"/>
            <a:ext cx="1462088" cy="1685925"/>
          </a:xfrm>
          <a:prstGeom prst="homePlate">
            <a:avLst>
              <a:gd name="adj" fmla="val 25000"/>
            </a:avLst>
          </a:prstGeom>
          <a:solidFill>
            <a:srgbClr val="000040"/>
          </a:solidFill>
          <a:ln w="19050">
            <a:solidFill>
              <a:schemeClr val="accent2"/>
            </a:solidFill>
            <a:miter lim="800000"/>
            <a:headEnd/>
            <a:tailEnd/>
          </a:ln>
        </p:spPr>
        <p:txBody>
          <a:bodyPr rot="10800000"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105000"/>
              </a:lnSpc>
            </a:pPr>
            <a:endParaRPr lang="en-US" altLang="en-US" sz="1600">
              <a:solidFill>
                <a:schemeClr val="accent2"/>
              </a:solidFill>
            </a:endParaRPr>
          </a:p>
        </p:txBody>
      </p:sp>
      <p:sp>
        <p:nvSpPr>
          <p:cNvPr id="6166" name="Rectangle 22"/>
          <p:cNvSpPr>
            <a:spLocks noChangeArrowheads="1"/>
          </p:cNvSpPr>
          <p:nvPr/>
        </p:nvSpPr>
        <p:spPr bwMode="auto">
          <a:xfrm>
            <a:off x="4895850" y="1906588"/>
            <a:ext cx="123825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105000"/>
              </a:lnSpc>
            </a:pPr>
            <a:r>
              <a:rPr lang="en-US" altLang="en-US" sz="1600">
                <a:solidFill>
                  <a:schemeClr val="bg1"/>
                </a:solidFill>
              </a:rPr>
              <a:t>Determine relevance of internal and external factors</a:t>
            </a:r>
          </a:p>
        </p:txBody>
      </p:sp>
    </p:spTree>
  </p:cSld>
  <p:clrMapOvr>
    <a:masterClrMapping/>
  </p:clrMapOvr>
  <p:transition>
    <p:pull dir="rd"/>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87450" y="1984375"/>
            <a:ext cx="7346950" cy="508000"/>
          </a:xfrm>
        </p:spPr>
        <p:txBody>
          <a:bodyPr/>
          <a:lstStyle/>
          <a:p>
            <a:pPr eaLnBrk="1" hangingPunct="1"/>
            <a:r>
              <a:rPr lang="en-US" altLang="en-US" sz="3200" b="1" smtClean="0"/>
              <a:t>Strategy as an Emergent Process</a:t>
            </a:r>
          </a:p>
        </p:txBody>
      </p:sp>
      <p:sp>
        <p:nvSpPr>
          <p:cNvPr id="270339" name="Rectangle 3"/>
          <p:cNvSpPr>
            <a:spLocks noGrp="1" noChangeArrowheads="1"/>
          </p:cNvSpPr>
          <p:nvPr>
            <p:ph type="body" idx="1"/>
          </p:nvPr>
        </p:nvSpPr>
        <p:spPr/>
        <p:txBody>
          <a:bodyPr/>
          <a:lstStyle/>
          <a:p>
            <a:pPr eaLnBrk="1" hangingPunct="1">
              <a:defRPr/>
            </a:pPr>
            <a:r>
              <a:rPr lang="en-US" sz="2400" dirty="0" smtClean="0">
                <a:solidFill>
                  <a:schemeClr val="tx1">
                    <a:lumMod val="50000"/>
                  </a:schemeClr>
                </a:solidFill>
              </a:rPr>
              <a:t>Strategy making in an unpredictable world</a:t>
            </a:r>
          </a:p>
          <a:p>
            <a:pPr lvl="1" eaLnBrk="1" hangingPunct="1">
              <a:defRPr/>
            </a:pPr>
            <a:r>
              <a:rPr lang="en-US" sz="2000" dirty="0" smtClean="0">
                <a:solidFill>
                  <a:schemeClr val="tx1">
                    <a:lumMod val="50000"/>
                  </a:schemeClr>
                </a:solidFill>
              </a:rPr>
              <a:t>Creates the necessity for flexible strategic approaches.</a:t>
            </a:r>
          </a:p>
          <a:p>
            <a:pPr eaLnBrk="1" hangingPunct="1">
              <a:defRPr/>
            </a:pPr>
            <a:r>
              <a:rPr lang="en-US" sz="2400" dirty="0" smtClean="0">
                <a:solidFill>
                  <a:schemeClr val="tx1">
                    <a:lumMod val="50000"/>
                  </a:schemeClr>
                </a:solidFill>
              </a:rPr>
              <a:t>Strategy making by lower-level managers</a:t>
            </a:r>
          </a:p>
          <a:p>
            <a:pPr lvl="1" eaLnBrk="1" hangingPunct="1">
              <a:defRPr/>
            </a:pPr>
            <a:r>
              <a:rPr lang="en-US" sz="2000" dirty="0" smtClean="0">
                <a:solidFill>
                  <a:schemeClr val="tx1">
                    <a:lumMod val="50000"/>
                  </a:schemeClr>
                </a:solidFill>
              </a:rPr>
              <a:t>Strategy evolves through autonomous action.</a:t>
            </a:r>
          </a:p>
          <a:p>
            <a:pPr eaLnBrk="1" hangingPunct="1">
              <a:defRPr/>
            </a:pPr>
            <a:r>
              <a:rPr lang="en-US" sz="2400" dirty="0" smtClean="0">
                <a:solidFill>
                  <a:schemeClr val="tx1">
                    <a:lumMod val="50000"/>
                  </a:schemeClr>
                </a:solidFill>
              </a:rPr>
              <a:t>Serendipity and strategy</a:t>
            </a:r>
          </a:p>
          <a:p>
            <a:pPr lvl="1" eaLnBrk="1" hangingPunct="1">
              <a:defRPr/>
            </a:pPr>
            <a:r>
              <a:rPr lang="en-US" sz="2000" dirty="0" smtClean="0">
                <a:solidFill>
                  <a:schemeClr val="tx1">
                    <a:lumMod val="50000"/>
                  </a:schemeClr>
                </a:solidFill>
              </a:rPr>
              <a:t>Accidental discoveries and happenstances can have dramatic effects on strategic direction.</a:t>
            </a:r>
          </a:p>
          <a:p>
            <a:pPr eaLnBrk="1" hangingPunct="1">
              <a:defRPr/>
            </a:pPr>
            <a:r>
              <a:rPr lang="en-US" sz="2400" dirty="0" smtClean="0">
                <a:solidFill>
                  <a:schemeClr val="tx1">
                    <a:lumMod val="50000"/>
                  </a:schemeClr>
                </a:solidFill>
              </a:rPr>
              <a:t>Intended and emergent strategies</a:t>
            </a:r>
          </a:p>
          <a:p>
            <a:pPr lvl="1" eaLnBrk="1" hangingPunct="1">
              <a:defRPr/>
            </a:pPr>
            <a:r>
              <a:rPr lang="en-US" sz="2000" dirty="0" smtClean="0">
                <a:solidFill>
                  <a:schemeClr val="tx1">
                    <a:lumMod val="50000"/>
                  </a:schemeClr>
                </a:solidFill>
              </a:rPr>
              <a:t>Realized strategies are combinations of intended and emergent strategies. </a:t>
            </a:r>
          </a:p>
          <a:p>
            <a:pPr eaLnBrk="1" hangingPunct="1">
              <a:defRPr/>
            </a:pPr>
            <a:endParaRPr lang="en-US" sz="2400" dirty="0" smtClean="0"/>
          </a:p>
        </p:txBody>
      </p:sp>
    </p:spTree>
  </p:cSld>
  <p:clrMapOvr>
    <a:masterClrMapping/>
  </p:clrMapOvr>
  <p:transition>
    <p:pull dir="rd"/>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eaLnBrk="1" hangingPunct="1"/>
            <a:endParaRPr lang="en-US" altLang="en-US" smtClean="0"/>
          </a:p>
        </p:txBody>
      </p:sp>
      <p:sp>
        <p:nvSpPr>
          <p:cNvPr id="8195" name="Content Placeholder 2"/>
          <p:cNvSpPr>
            <a:spLocks noGrp="1"/>
          </p:cNvSpPr>
          <p:nvPr>
            <p:ph idx="1"/>
          </p:nvPr>
        </p:nvSpPr>
        <p:spPr/>
        <p:txBody>
          <a:bodyPr/>
          <a:lstStyle/>
          <a:p>
            <a:pPr eaLnBrk="1" hangingPunct="1"/>
            <a:endParaRPr lang="en-US" altLang="en-US" smtClean="0"/>
          </a:p>
        </p:txBody>
      </p:sp>
      <p:sp>
        <p:nvSpPr>
          <p:cNvPr id="8196" name="Rectangle 4"/>
          <p:cNvSpPr txBox="1">
            <a:spLocks noChangeArrowheads="1"/>
          </p:cNvSpPr>
          <p:nvPr/>
        </p:nvSpPr>
        <p:spPr bwMode="auto">
          <a:xfrm>
            <a:off x="457200" y="274638"/>
            <a:ext cx="8229600" cy="944562"/>
          </a:xfrm>
          <a:prstGeom prst="rect">
            <a:avLst/>
          </a:prstGeom>
          <a:gradFill rotWithShape="1">
            <a:gsLst>
              <a:gs pos="0">
                <a:srgbClr val="EDF8FF"/>
              </a:gs>
              <a:gs pos="100000">
                <a:srgbClr val="CCECFF"/>
              </a:gs>
            </a:gsLst>
            <a:path path="shape">
              <a:fillToRect l="50000" t="50000" r="50000" b="50000"/>
            </a:path>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3600" b="1">
                <a:solidFill>
                  <a:schemeClr val="bg2"/>
                </a:solidFill>
              </a:rPr>
              <a:t>Why  Do  Strategies  Evolve?</a:t>
            </a:r>
          </a:p>
        </p:txBody>
      </p:sp>
      <p:sp>
        <p:nvSpPr>
          <p:cNvPr id="8197" name="Rectangle 7"/>
          <p:cNvSpPr txBox="1">
            <a:spLocks noChangeArrowheads="1"/>
          </p:cNvSpPr>
          <p:nvPr/>
        </p:nvSpPr>
        <p:spPr bwMode="auto">
          <a:xfrm>
            <a:off x="228600" y="1371600"/>
            <a:ext cx="8686800" cy="5257800"/>
          </a:xfrm>
          <a:prstGeom prst="rect">
            <a:avLst/>
          </a:prstGeom>
          <a:gradFill rotWithShape="1">
            <a:gsLst>
              <a:gs pos="0">
                <a:srgbClr val="EDF8FF"/>
              </a:gs>
              <a:gs pos="100000">
                <a:srgbClr val="CCECFF"/>
              </a:gs>
            </a:gsLst>
            <a:path path="shape">
              <a:fillToRect l="50000" t="50000" r="50000" b="50000"/>
            </a:path>
          </a:gra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20000"/>
              </a:spcBef>
              <a:buFontTx/>
              <a:buChar char="•"/>
            </a:pPr>
            <a:r>
              <a:rPr lang="en-US" altLang="en-US" sz="2800"/>
              <a:t>A company’s </a:t>
            </a:r>
            <a:r>
              <a:rPr lang="en-US" altLang="en-US" sz="2800" b="1" i="1"/>
              <a:t>strategy</a:t>
            </a:r>
            <a:r>
              <a:rPr lang="en-US" altLang="en-US" sz="2800"/>
              <a:t> is a </a:t>
            </a:r>
            <a:r>
              <a:rPr lang="en-US" altLang="en-US" sz="2800" b="1" i="1">
                <a:solidFill>
                  <a:srgbClr val="CC0000"/>
                </a:solidFill>
              </a:rPr>
              <a:t>work in progress</a:t>
            </a:r>
          </a:p>
          <a:p>
            <a:pPr eaLnBrk="1" hangingPunct="1">
              <a:spcBef>
                <a:spcPct val="20000"/>
              </a:spcBef>
              <a:buFontTx/>
              <a:buChar char="•"/>
            </a:pPr>
            <a:r>
              <a:rPr lang="en-US" altLang="en-US" sz="2800"/>
              <a:t>Changes may be necessary to react to</a:t>
            </a:r>
          </a:p>
          <a:p>
            <a:pPr lvl="1" eaLnBrk="1" hangingPunct="1">
              <a:spcBef>
                <a:spcPct val="20000"/>
              </a:spcBef>
              <a:buFontTx/>
              <a:buChar char="–"/>
            </a:pPr>
            <a:r>
              <a:rPr lang="en-US" altLang="en-US" sz="2400" b="1"/>
              <a:t>Shifting market conditions</a:t>
            </a:r>
          </a:p>
          <a:p>
            <a:pPr lvl="1" eaLnBrk="1" hangingPunct="1">
              <a:spcBef>
                <a:spcPct val="20000"/>
              </a:spcBef>
              <a:buFontTx/>
              <a:buChar char="–"/>
            </a:pPr>
            <a:r>
              <a:rPr lang="en-US" altLang="en-US" sz="2400" b="1"/>
              <a:t>Technological breakthroughs</a:t>
            </a:r>
          </a:p>
          <a:p>
            <a:pPr lvl="1" eaLnBrk="1" hangingPunct="1">
              <a:spcBef>
                <a:spcPct val="20000"/>
              </a:spcBef>
              <a:buFontTx/>
              <a:buChar char="–"/>
            </a:pPr>
            <a:r>
              <a:rPr lang="en-US" altLang="en-US" sz="2400" b="1"/>
              <a:t>Fresh moves of competitors</a:t>
            </a:r>
          </a:p>
          <a:p>
            <a:pPr lvl="1" eaLnBrk="1" hangingPunct="1">
              <a:spcBef>
                <a:spcPct val="20000"/>
              </a:spcBef>
              <a:buFontTx/>
              <a:buChar char="–"/>
            </a:pPr>
            <a:r>
              <a:rPr lang="en-US" altLang="en-US" sz="2400" b="1"/>
              <a:t>Evolving customer preferences</a:t>
            </a:r>
          </a:p>
          <a:p>
            <a:pPr lvl="1" eaLnBrk="1" hangingPunct="1">
              <a:spcBef>
                <a:spcPct val="20000"/>
              </a:spcBef>
              <a:buFontTx/>
              <a:buChar char="–"/>
            </a:pPr>
            <a:r>
              <a:rPr lang="en-US" altLang="en-US" sz="2400" b="1"/>
              <a:t>Emerging market opportunities</a:t>
            </a:r>
          </a:p>
          <a:p>
            <a:pPr lvl="1" eaLnBrk="1" hangingPunct="1">
              <a:spcBef>
                <a:spcPct val="20000"/>
              </a:spcBef>
              <a:buFontTx/>
              <a:buChar char="–"/>
            </a:pPr>
            <a:r>
              <a:rPr lang="en-US" altLang="en-US" sz="2400" b="1"/>
              <a:t>New ideas to improve strategy</a:t>
            </a:r>
          </a:p>
          <a:p>
            <a:pPr lvl="1" eaLnBrk="1" hangingPunct="1">
              <a:spcBef>
                <a:spcPct val="20000"/>
              </a:spcBef>
              <a:buFontTx/>
              <a:buChar char="–"/>
            </a:pPr>
            <a:r>
              <a:rPr lang="en-US" altLang="en-US" sz="2400" b="1"/>
              <a:t>Crisis situations</a:t>
            </a:r>
          </a:p>
        </p:txBody>
      </p:sp>
      <p:pic>
        <p:nvPicPr>
          <p:cNvPr id="8198" name="Picture 8"/>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4200" y="4648200"/>
            <a:ext cx="1828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cSld>
  <p:clrMapOvr>
    <a:masterClrMapping/>
  </p:clrMapOvr>
  <p:transition>
    <p:pull dir="lu"/>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US" altLang="en-US" sz="3200" b="1" smtClean="0"/>
              <a:t>Strategic Management</a:t>
            </a:r>
          </a:p>
        </p:txBody>
      </p:sp>
      <p:sp>
        <p:nvSpPr>
          <p:cNvPr id="265219" name="Rectangle 3"/>
          <p:cNvSpPr>
            <a:spLocks noGrp="1" noChangeArrowheads="1"/>
          </p:cNvSpPr>
          <p:nvPr>
            <p:ph type="body" idx="1"/>
          </p:nvPr>
        </p:nvSpPr>
        <p:spPr/>
        <p:txBody>
          <a:bodyPr/>
          <a:lstStyle/>
          <a:p>
            <a:pPr eaLnBrk="1" hangingPunct="1">
              <a:defRPr/>
            </a:pPr>
            <a:endParaRPr lang="en-US" dirty="0" smtClean="0"/>
          </a:p>
          <a:p>
            <a:pPr eaLnBrk="1" hangingPunct="1">
              <a:defRPr/>
            </a:pPr>
            <a:r>
              <a:rPr lang="en-US" dirty="0" smtClean="0">
                <a:solidFill>
                  <a:schemeClr val="tx1">
                    <a:lumMod val="50000"/>
                  </a:schemeClr>
                </a:solidFill>
              </a:rPr>
              <a:t>Set of decisions and actions that result to the formulation and implementation of plans designed to achieve a company’s objectives</a:t>
            </a:r>
          </a:p>
          <a:p>
            <a:pPr eaLnBrk="1" hangingPunct="1">
              <a:defRPr/>
            </a:pPr>
            <a:r>
              <a:rPr lang="en-US" dirty="0" smtClean="0">
                <a:solidFill>
                  <a:schemeClr val="tx1">
                    <a:lumMod val="50000"/>
                  </a:schemeClr>
                </a:solidFill>
              </a:rPr>
              <a:t>Study of why and how some firms outperform others</a:t>
            </a:r>
          </a:p>
        </p:txBody>
      </p:sp>
    </p:spTree>
  </p:cSld>
  <p:clrMapOvr>
    <a:masterClrMapping/>
  </p:clrMapOvr>
  <p:transition>
    <p:pull dir="lu"/>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2200" y="685800"/>
            <a:ext cx="6553200" cy="762000"/>
          </a:xfrm>
        </p:spPr>
        <p:txBody>
          <a:bodyPr/>
          <a:lstStyle/>
          <a:p>
            <a:pPr eaLnBrk="1" hangingPunct="1">
              <a:defRPr/>
            </a:pPr>
            <a:r>
              <a:rPr lang="en-US" sz="4000" b="1" dirty="0" smtClean="0">
                <a:solidFill>
                  <a:schemeClr val="tx1">
                    <a:lumMod val="50000"/>
                  </a:schemeClr>
                </a:solidFill>
              </a:rPr>
              <a:t>Benefits of Strategic Management</a:t>
            </a:r>
          </a:p>
        </p:txBody>
      </p:sp>
      <p:sp>
        <p:nvSpPr>
          <p:cNvPr id="3" name="Content Placeholder 2"/>
          <p:cNvSpPr>
            <a:spLocks noGrp="1"/>
          </p:cNvSpPr>
          <p:nvPr>
            <p:ph idx="1"/>
          </p:nvPr>
        </p:nvSpPr>
        <p:spPr>
          <a:xfrm>
            <a:off x="1066800" y="1828800"/>
            <a:ext cx="7643813" cy="3959225"/>
          </a:xfrm>
        </p:spPr>
        <p:txBody>
          <a:bodyPr/>
          <a:lstStyle/>
          <a:p>
            <a:pPr eaLnBrk="1" hangingPunct="1"/>
            <a:r>
              <a:rPr lang="en-US" altLang="en-US" smtClean="0"/>
              <a:t>Strategy formulation activities enhance the firm’s ability to prevent problems.</a:t>
            </a:r>
          </a:p>
          <a:p>
            <a:pPr eaLnBrk="1" hangingPunct="1"/>
            <a:r>
              <a:rPr lang="en-US" altLang="en-US" smtClean="0"/>
              <a:t>Group-based strategic decisions are likely to be drawn from the best available alternatives.</a:t>
            </a:r>
          </a:p>
          <a:p>
            <a:pPr eaLnBrk="1" hangingPunct="1"/>
            <a:r>
              <a:rPr lang="en-US" altLang="en-US" smtClean="0"/>
              <a:t>The involvement of employees in strategy formulation improves their understanding of the productivity-reward relationship in every strategic plan and, thus, heightens their motivation.</a:t>
            </a:r>
          </a:p>
        </p:txBody>
      </p:sp>
    </p:spTree>
  </p:cSld>
  <p:clrMapOvr>
    <a:masterClrMapping/>
  </p:clrMapOvr>
  <p:transition>
    <p:pull dir="l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7"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7" presetClass="entr" presetSubtype="1"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7" presetClass="entr" presetSubtype="1"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eaLnBrk="1" hangingPunct="1"/>
            <a:r>
              <a:rPr lang="en-US" altLang="en-US" sz="3000" smtClean="0"/>
              <a:t>Gaps and overlaps in activities among individuals and groups are reduced as participation in strategy formulation clarifies differences in roles.</a:t>
            </a:r>
          </a:p>
          <a:p>
            <a:pPr eaLnBrk="1" hangingPunct="1"/>
            <a:r>
              <a:rPr lang="en-US" altLang="en-US" sz="3000" smtClean="0"/>
              <a:t>Resistance to change is reduced.  </a:t>
            </a:r>
          </a:p>
        </p:txBody>
      </p:sp>
      <p:sp>
        <p:nvSpPr>
          <p:cNvPr id="11267" name="Title 3"/>
          <p:cNvSpPr>
            <a:spLocks noGrp="1"/>
          </p:cNvSpPr>
          <p:nvPr>
            <p:ph type="title"/>
          </p:nvPr>
        </p:nvSpPr>
        <p:spPr/>
        <p:txBody>
          <a:bodyPr/>
          <a:lstStyle/>
          <a:p>
            <a:pPr eaLnBrk="1" hangingPunct="1"/>
            <a:endParaRPr lang="en-US" altLang="en-US" smtClean="0"/>
          </a:p>
        </p:txBody>
      </p:sp>
    </p:spTree>
  </p:cSld>
  <p:clrMapOvr>
    <a:masterClrMapping/>
  </p:clrMapOvr>
  <p:transition>
    <p:pull dir="l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7"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7" presetClass="entr" presetSubtype="1"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2200" y="914400"/>
            <a:ext cx="6553200" cy="508000"/>
          </a:xfrm>
        </p:spPr>
        <p:txBody>
          <a:bodyPr/>
          <a:lstStyle/>
          <a:p>
            <a:pPr eaLnBrk="1" hangingPunct="1">
              <a:defRPr/>
            </a:pPr>
            <a:r>
              <a:rPr lang="en-US" sz="4000" b="1" dirty="0" smtClean="0">
                <a:solidFill>
                  <a:schemeClr val="tx1">
                    <a:lumMod val="50000"/>
                  </a:schemeClr>
                </a:solidFill>
              </a:rPr>
              <a:t>Risks of Strategic Management</a:t>
            </a:r>
          </a:p>
        </p:txBody>
      </p:sp>
      <p:sp>
        <p:nvSpPr>
          <p:cNvPr id="3" name="Content Placeholder 2"/>
          <p:cNvSpPr>
            <a:spLocks noGrp="1"/>
          </p:cNvSpPr>
          <p:nvPr>
            <p:ph idx="1"/>
          </p:nvPr>
        </p:nvSpPr>
        <p:spPr>
          <a:xfrm>
            <a:off x="1143000" y="1981200"/>
            <a:ext cx="7643813" cy="3959225"/>
          </a:xfrm>
        </p:spPr>
        <p:txBody>
          <a:bodyPr/>
          <a:lstStyle/>
          <a:p>
            <a:pPr eaLnBrk="1" hangingPunct="1"/>
            <a:r>
              <a:rPr lang="en-US" altLang="en-US" sz="2500" smtClean="0"/>
              <a:t>The time that managers spend on the strategic management process may have a negative impact on operational responsibilities.</a:t>
            </a:r>
          </a:p>
          <a:p>
            <a:pPr eaLnBrk="1" hangingPunct="1"/>
            <a:r>
              <a:rPr lang="en-US" altLang="en-US" sz="2500" smtClean="0"/>
              <a:t>If the formulators of strategy are not intimately involved in its implementation, they may shirk their individual responsibility for the decision reached.</a:t>
            </a:r>
          </a:p>
          <a:p>
            <a:pPr eaLnBrk="1" hangingPunct="1"/>
            <a:r>
              <a:rPr lang="en-US" altLang="en-US" sz="2500" smtClean="0"/>
              <a:t>Strategic managers must be trained to anticipate and respond to the disappointment of participating subordinates over unattained expectations.</a:t>
            </a:r>
          </a:p>
        </p:txBody>
      </p:sp>
    </p:spTree>
  </p:cSld>
  <p:clrMapOvr>
    <a:masterClrMapping/>
  </p:clrMapOvr>
  <p:transition>
    <p:pull dir="l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7" presetClass="entr" presetSubtype="8"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7" presetClass="entr" presetSubtype="8"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7" presetClass="entr" presetSubtype="8"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Rectangle 3"/>
          <p:cNvSpPr/>
          <p:nvPr/>
        </p:nvSpPr>
        <p:spPr>
          <a:xfrm>
            <a:off x="228600" y="5562600"/>
            <a:ext cx="8663842" cy="707886"/>
          </a:xfrm>
          <a:prstGeom prst="rect">
            <a:avLst/>
          </a:prstGeom>
          <a:noFill/>
          <a:effectLst>
            <a:innerShdw blurRad="63500" dist="50800" dir="16200000">
              <a:prstClr val="black">
                <a:alpha val="50000"/>
              </a:prstClr>
            </a:innerShdw>
          </a:effectLst>
        </p:spPr>
        <p:txBody>
          <a:bodyPr>
            <a:spAutoFit/>
          </a:bodyPr>
          <a:lstStyle/>
          <a:p>
            <a:pPr algn="ctr">
              <a:defRPr/>
            </a:pPr>
            <a:r>
              <a:rPr lang="en-US" sz="4000" dirty="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660033"/>
                </a:solidFill>
                <a:effectLst>
                  <a:outerShdw blurRad="41275" dist="12700" dir="12000000" algn="tl" rotWithShape="0">
                    <a:srgbClr val="000000">
                      <a:alpha val="40000"/>
                    </a:srgbClr>
                  </a:outerShdw>
                </a:effectLst>
                <a:latin typeface="Arial" charset="0"/>
              </a:rPr>
              <a:t>Formality in Strategic Management</a:t>
            </a:r>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b="1" dirty="0" smtClean="0">
                <a:solidFill>
                  <a:schemeClr val="tx2">
                    <a:lumMod val="50000"/>
                  </a:schemeClr>
                </a:solidFill>
              </a:rPr>
              <a:t>What is Formality?</a:t>
            </a:r>
          </a:p>
        </p:txBody>
      </p:sp>
      <p:sp>
        <p:nvSpPr>
          <p:cNvPr id="14339" name="Content Placeholder 2"/>
          <p:cNvSpPr>
            <a:spLocks noGrp="1"/>
          </p:cNvSpPr>
          <p:nvPr>
            <p:ph idx="1"/>
          </p:nvPr>
        </p:nvSpPr>
        <p:spPr>
          <a:xfrm>
            <a:off x="1176338" y="2819400"/>
            <a:ext cx="7643812" cy="3632200"/>
          </a:xfrm>
        </p:spPr>
        <p:txBody>
          <a:bodyPr/>
          <a:lstStyle/>
          <a:p>
            <a:pPr eaLnBrk="1" hangingPunct="1"/>
            <a:r>
              <a:rPr lang="en-US" altLang="en-US" smtClean="0"/>
              <a:t>The degree to which participation, responsibility, authority, and discretion in decision-making are specified in strategic management.</a:t>
            </a:r>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b="1" dirty="0" smtClean="0">
                <a:solidFill>
                  <a:schemeClr val="tx2">
                    <a:lumMod val="50000"/>
                  </a:schemeClr>
                </a:solidFill>
              </a:rPr>
              <a:t>Entrepreneurial Mode</a:t>
            </a:r>
          </a:p>
        </p:txBody>
      </p:sp>
      <p:sp>
        <p:nvSpPr>
          <p:cNvPr id="15363" name="Content Placeholder 2"/>
          <p:cNvSpPr>
            <a:spLocks noGrp="1"/>
          </p:cNvSpPr>
          <p:nvPr>
            <p:ph idx="1"/>
          </p:nvPr>
        </p:nvSpPr>
        <p:spPr>
          <a:xfrm>
            <a:off x="1176338" y="2971800"/>
            <a:ext cx="7643812" cy="3479800"/>
          </a:xfrm>
        </p:spPr>
        <p:txBody>
          <a:bodyPr/>
          <a:lstStyle/>
          <a:p>
            <a:pPr eaLnBrk="1" hangingPunct="1"/>
            <a:r>
              <a:rPr lang="en-US" altLang="en-US" smtClean="0"/>
              <a:t>The informal, intuitive, and limited approach to strategic management associated with owner-managers of smaller firms.</a:t>
            </a:r>
          </a:p>
        </p:txBody>
      </p:sp>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b="1" dirty="0" smtClean="0">
                <a:solidFill>
                  <a:schemeClr val="tx2">
                    <a:lumMod val="50000"/>
                  </a:schemeClr>
                </a:solidFill>
              </a:rPr>
              <a:t>Planning Mode</a:t>
            </a:r>
          </a:p>
        </p:txBody>
      </p:sp>
      <p:sp>
        <p:nvSpPr>
          <p:cNvPr id="16387" name="Content Placeholder 2"/>
          <p:cNvSpPr>
            <a:spLocks noGrp="1"/>
          </p:cNvSpPr>
          <p:nvPr>
            <p:ph idx="1"/>
          </p:nvPr>
        </p:nvSpPr>
        <p:spPr>
          <a:xfrm>
            <a:off x="1176338" y="2819400"/>
            <a:ext cx="7643812" cy="3632200"/>
          </a:xfrm>
        </p:spPr>
        <p:txBody>
          <a:bodyPr/>
          <a:lstStyle/>
          <a:p>
            <a:pPr eaLnBrk="1" hangingPunct="1"/>
            <a:r>
              <a:rPr lang="en-US" altLang="en-US" smtClean="0"/>
              <a:t>The strategic formality associated with large firms that operate under  a comprehensive, formal planning system.</a:t>
            </a:r>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b="1" dirty="0" smtClean="0">
                <a:solidFill>
                  <a:schemeClr val="tx2">
                    <a:lumMod val="50000"/>
                  </a:schemeClr>
                </a:solidFill>
              </a:rPr>
              <a:t>Adaptive Mode</a:t>
            </a:r>
          </a:p>
        </p:txBody>
      </p:sp>
      <p:sp>
        <p:nvSpPr>
          <p:cNvPr id="17411" name="Content Placeholder 2"/>
          <p:cNvSpPr>
            <a:spLocks noGrp="1"/>
          </p:cNvSpPr>
          <p:nvPr>
            <p:ph idx="1"/>
          </p:nvPr>
        </p:nvSpPr>
        <p:spPr>
          <a:xfrm>
            <a:off x="1176338" y="2895600"/>
            <a:ext cx="7643812" cy="3556000"/>
          </a:xfrm>
        </p:spPr>
        <p:txBody>
          <a:bodyPr/>
          <a:lstStyle/>
          <a:p>
            <a:pPr eaLnBrk="1" hangingPunct="1"/>
            <a:r>
              <a:rPr lang="en-US" altLang="en-US" smtClean="0"/>
              <a:t>The strategic formality associated with medium-sized firms that emphasize the incremental modification of existing competitive approaches.</a:t>
            </a: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09600" y="1984375"/>
            <a:ext cx="8077200" cy="508000"/>
          </a:xfrm>
        </p:spPr>
        <p:txBody>
          <a:bodyPr/>
          <a:lstStyle/>
          <a:p>
            <a:pPr eaLnBrk="1" hangingPunct="1"/>
            <a:r>
              <a:rPr lang="en-US" altLang="en-US" sz="3200" b="1" smtClean="0"/>
              <a:t>Key Attributes of Strategic Management</a:t>
            </a:r>
          </a:p>
        </p:txBody>
      </p:sp>
      <p:sp>
        <p:nvSpPr>
          <p:cNvPr id="18435" name="Rectangle 3"/>
          <p:cNvSpPr>
            <a:spLocks noGrp="1" noChangeArrowheads="1"/>
          </p:cNvSpPr>
          <p:nvPr>
            <p:ph type="body" idx="1"/>
          </p:nvPr>
        </p:nvSpPr>
        <p:spPr/>
        <p:txBody>
          <a:bodyPr/>
          <a:lstStyle/>
          <a:p>
            <a:pPr eaLnBrk="1" hangingPunct="1"/>
            <a:r>
              <a:rPr lang="en-US" altLang="en-US" smtClean="0"/>
              <a:t>Directs the organization toward overall goals and objectives</a:t>
            </a:r>
          </a:p>
          <a:p>
            <a:pPr eaLnBrk="1" hangingPunct="1"/>
            <a:r>
              <a:rPr lang="en-US" altLang="en-US" smtClean="0"/>
              <a:t>Includes multiple stakeholders in decision making</a:t>
            </a:r>
          </a:p>
          <a:p>
            <a:pPr eaLnBrk="1" hangingPunct="1"/>
            <a:r>
              <a:rPr lang="en-US" altLang="en-US" smtClean="0"/>
              <a:t>Needs to incorporate short-term and long-term perspectives</a:t>
            </a:r>
          </a:p>
          <a:p>
            <a:pPr eaLnBrk="1" hangingPunct="1"/>
            <a:r>
              <a:rPr lang="en-US" altLang="en-US" smtClean="0"/>
              <a:t>Recognizes trade-offs between efficiency and effectiveness</a:t>
            </a:r>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762000" y="1984375"/>
            <a:ext cx="8001000" cy="508000"/>
          </a:xfrm>
        </p:spPr>
        <p:txBody>
          <a:bodyPr/>
          <a:lstStyle/>
          <a:p>
            <a:pPr eaLnBrk="1" hangingPunct="1"/>
            <a:r>
              <a:rPr lang="en-US" altLang="en-US" sz="3200" b="1" smtClean="0"/>
              <a:t>Critical Tasks of Strategic Management</a:t>
            </a:r>
          </a:p>
        </p:txBody>
      </p:sp>
      <p:sp>
        <p:nvSpPr>
          <p:cNvPr id="19459" name="Rectangle 3"/>
          <p:cNvSpPr>
            <a:spLocks noGrp="1" noChangeArrowheads="1"/>
          </p:cNvSpPr>
          <p:nvPr>
            <p:ph type="body" idx="1"/>
          </p:nvPr>
        </p:nvSpPr>
        <p:spPr/>
        <p:txBody>
          <a:bodyPr/>
          <a:lstStyle/>
          <a:p>
            <a:pPr eaLnBrk="1" hangingPunct="1">
              <a:lnSpc>
                <a:spcPct val="90000"/>
              </a:lnSpc>
            </a:pPr>
            <a:r>
              <a:rPr lang="en-US" altLang="en-US" sz="2400" smtClean="0"/>
              <a:t>Formulate the company’s mission</a:t>
            </a:r>
          </a:p>
          <a:p>
            <a:pPr eaLnBrk="1" hangingPunct="1">
              <a:lnSpc>
                <a:spcPct val="90000"/>
              </a:lnSpc>
            </a:pPr>
            <a:r>
              <a:rPr lang="en-US" altLang="en-US" sz="2400" smtClean="0"/>
              <a:t>Conduct internal analysis</a:t>
            </a:r>
          </a:p>
          <a:p>
            <a:pPr eaLnBrk="1" hangingPunct="1">
              <a:lnSpc>
                <a:spcPct val="90000"/>
              </a:lnSpc>
            </a:pPr>
            <a:r>
              <a:rPr lang="en-US" altLang="en-US" sz="2400" smtClean="0"/>
              <a:t>Assess the company’s external environment</a:t>
            </a:r>
          </a:p>
          <a:p>
            <a:pPr eaLnBrk="1" hangingPunct="1">
              <a:lnSpc>
                <a:spcPct val="90000"/>
              </a:lnSpc>
            </a:pPr>
            <a:r>
              <a:rPr lang="en-US" altLang="en-US" sz="2400" smtClean="0"/>
              <a:t>Analyze company’s options</a:t>
            </a:r>
          </a:p>
          <a:p>
            <a:pPr eaLnBrk="1" hangingPunct="1">
              <a:lnSpc>
                <a:spcPct val="90000"/>
              </a:lnSpc>
            </a:pPr>
            <a:r>
              <a:rPr lang="en-US" altLang="en-US" sz="2400" smtClean="0"/>
              <a:t>Identify most desirable option/s</a:t>
            </a:r>
          </a:p>
          <a:p>
            <a:pPr eaLnBrk="1" hangingPunct="1">
              <a:lnSpc>
                <a:spcPct val="90000"/>
              </a:lnSpc>
            </a:pPr>
            <a:r>
              <a:rPr lang="en-US" altLang="en-US" sz="2400" smtClean="0"/>
              <a:t>Select long-term objectives and grand strategies</a:t>
            </a:r>
          </a:p>
          <a:p>
            <a:pPr eaLnBrk="1" hangingPunct="1">
              <a:lnSpc>
                <a:spcPct val="90000"/>
              </a:lnSpc>
            </a:pPr>
            <a:r>
              <a:rPr lang="en-US" altLang="en-US" sz="2400" smtClean="0"/>
              <a:t>Develop annual objectives and short-term strategies</a:t>
            </a:r>
          </a:p>
          <a:p>
            <a:pPr eaLnBrk="1" hangingPunct="1">
              <a:lnSpc>
                <a:spcPct val="90000"/>
              </a:lnSpc>
            </a:pPr>
            <a:r>
              <a:rPr lang="en-US" altLang="en-US" sz="2400" smtClean="0"/>
              <a:t>Implement the strategic choices</a:t>
            </a:r>
          </a:p>
          <a:p>
            <a:pPr eaLnBrk="1" hangingPunct="1">
              <a:lnSpc>
                <a:spcPct val="90000"/>
              </a:lnSpc>
            </a:pPr>
            <a:r>
              <a:rPr lang="en-US" altLang="en-US" sz="2400" smtClean="0"/>
              <a:t>Evaluate success of the strategic process</a:t>
            </a:r>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1187450" y="1984375"/>
            <a:ext cx="7499350" cy="508000"/>
          </a:xfrm>
        </p:spPr>
        <p:txBody>
          <a:bodyPr/>
          <a:lstStyle/>
          <a:p>
            <a:pPr eaLnBrk="1" hangingPunct="1"/>
            <a:r>
              <a:rPr lang="en-US" altLang="en-US" sz="3200" b="1" smtClean="0"/>
              <a:t>Dimensions of Strategic Decisions</a:t>
            </a:r>
          </a:p>
        </p:txBody>
      </p:sp>
      <p:sp>
        <p:nvSpPr>
          <p:cNvPr id="20483" name="Rectangle 3"/>
          <p:cNvSpPr>
            <a:spLocks noGrp="1" noChangeArrowheads="1"/>
          </p:cNvSpPr>
          <p:nvPr>
            <p:ph type="body" idx="1"/>
          </p:nvPr>
        </p:nvSpPr>
        <p:spPr/>
        <p:txBody>
          <a:bodyPr/>
          <a:lstStyle/>
          <a:p>
            <a:pPr eaLnBrk="1" hangingPunct="1">
              <a:buFontTx/>
              <a:buNone/>
            </a:pPr>
            <a:r>
              <a:rPr lang="en-US" altLang="en-US" sz="2400" smtClean="0"/>
              <a:t>Strategic issues</a:t>
            </a:r>
          </a:p>
          <a:p>
            <a:pPr eaLnBrk="1" hangingPunct="1"/>
            <a:r>
              <a:rPr lang="en-US" altLang="en-US" sz="2400" smtClean="0"/>
              <a:t>require top-management decisions</a:t>
            </a:r>
          </a:p>
          <a:p>
            <a:pPr eaLnBrk="1" hangingPunct="1"/>
            <a:r>
              <a:rPr lang="en-US" altLang="en-US" sz="2400" smtClean="0"/>
              <a:t>require large amounts of the firm’s resources</a:t>
            </a:r>
          </a:p>
          <a:p>
            <a:pPr eaLnBrk="1" hangingPunct="1"/>
            <a:r>
              <a:rPr lang="en-US" altLang="en-US" sz="2400" smtClean="0"/>
              <a:t>often affect the firm’s long-term prosperity</a:t>
            </a:r>
          </a:p>
          <a:p>
            <a:pPr eaLnBrk="1" hangingPunct="1"/>
            <a:r>
              <a:rPr lang="en-US" altLang="en-US" sz="2400" smtClean="0"/>
              <a:t>are future oriented</a:t>
            </a:r>
          </a:p>
          <a:p>
            <a:pPr eaLnBrk="1" hangingPunct="1"/>
            <a:r>
              <a:rPr lang="en-US" altLang="en-US" sz="2400" smtClean="0"/>
              <a:t>usually have multifunctional or multi-business consequences</a:t>
            </a:r>
          </a:p>
          <a:p>
            <a:pPr eaLnBrk="1" hangingPunct="1"/>
            <a:r>
              <a:rPr lang="en-US" altLang="en-US" sz="2400" smtClean="0"/>
              <a:t>require considering the firm’s external environment</a:t>
            </a:r>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1506" name="Group 4"/>
          <p:cNvGrpSpPr>
            <a:grpSpLocks/>
          </p:cNvGrpSpPr>
          <p:nvPr/>
        </p:nvGrpSpPr>
        <p:grpSpPr bwMode="auto">
          <a:xfrm>
            <a:off x="130175" y="1343025"/>
            <a:ext cx="8880475" cy="4886325"/>
            <a:chOff x="82" y="846"/>
            <a:chExt cx="5594" cy="3078"/>
          </a:xfrm>
        </p:grpSpPr>
        <p:sp>
          <p:nvSpPr>
            <p:cNvPr id="21507" name="AutoShape 5"/>
            <p:cNvSpPr>
              <a:spLocks noChangeArrowheads="1"/>
            </p:cNvSpPr>
            <p:nvPr/>
          </p:nvSpPr>
          <p:spPr bwMode="auto">
            <a:xfrm>
              <a:off x="2409" y="1162"/>
              <a:ext cx="1068" cy="1261"/>
            </a:xfrm>
            <a:prstGeom prst="homePlate">
              <a:avLst>
                <a:gd name="adj" fmla="val 25000"/>
              </a:avLst>
            </a:prstGeom>
            <a:gradFill rotWithShape="0">
              <a:gsLst>
                <a:gs pos="0">
                  <a:srgbClr val="B2B2B2"/>
                </a:gs>
                <a:gs pos="100000">
                  <a:srgbClr val="EAEAEA"/>
                </a:gs>
              </a:gsLst>
              <a:path path="rect">
                <a:fillToRect l="100000" b="100000"/>
              </a:path>
            </a:gradFill>
            <a:ln w="12700">
              <a:solidFill>
                <a:schemeClr val="accent1"/>
              </a:solidFill>
              <a:miter lim="800000"/>
              <a:headEnd/>
              <a:tailEnd/>
            </a:ln>
          </p:spPr>
          <p:txBody>
            <a:bodyPr wrap="none" lIns="90488" tIns="44450" rIns="90488" bIns="44450"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110000"/>
                </a:lnSpc>
              </a:pPr>
              <a:r>
                <a:rPr lang="en-US" altLang="en-US" sz="1700" b="1">
                  <a:solidFill>
                    <a:schemeClr val="bg2"/>
                  </a:solidFill>
                </a:rPr>
                <a:t>Formulate</a:t>
              </a:r>
            </a:p>
            <a:p>
              <a:pPr algn="ctr">
                <a:lnSpc>
                  <a:spcPct val="110000"/>
                </a:lnSpc>
              </a:pPr>
              <a:r>
                <a:rPr lang="en-US" altLang="en-US" sz="1700" b="1">
                  <a:solidFill>
                    <a:schemeClr val="bg2"/>
                  </a:solidFill>
                </a:rPr>
                <a:t>Strategy</a:t>
              </a:r>
            </a:p>
            <a:p>
              <a:pPr algn="ctr">
                <a:lnSpc>
                  <a:spcPct val="110000"/>
                </a:lnSpc>
              </a:pPr>
              <a:r>
                <a:rPr lang="en-US" altLang="en-US" sz="1700" b="1">
                  <a:solidFill>
                    <a:schemeClr val="bg2"/>
                  </a:solidFill>
                </a:rPr>
                <a:t>to Achieve</a:t>
              </a:r>
            </a:p>
            <a:p>
              <a:pPr algn="ctr">
                <a:lnSpc>
                  <a:spcPct val="110000"/>
                </a:lnSpc>
              </a:pPr>
              <a:r>
                <a:rPr lang="en-US" altLang="en-US" sz="1700" b="1">
                  <a:solidFill>
                    <a:schemeClr val="bg2"/>
                  </a:solidFill>
                </a:rPr>
                <a:t>Goals &amp;</a:t>
              </a:r>
            </a:p>
            <a:p>
              <a:pPr algn="ctr">
                <a:lnSpc>
                  <a:spcPct val="110000"/>
                </a:lnSpc>
              </a:pPr>
              <a:r>
                <a:rPr lang="en-US" altLang="en-US" sz="1700" b="1">
                  <a:solidFill>
                    <a:schemeClr val="bg2"/>
                  </a:solidFill>
                </a:rPr>
                <a:t>Objectives</a:t>
              </a:r>
            </a:p>
          </p:txBody>
        </p:sp>
        <p:sp>
          <p:nvSpPr>
            <p:cNvPr id="21508" name="AutoShape 6"/>
            <p:cNvSpPr>
              <a:spLocks noChangeArrowheads="1"/>
            </p:cNvSpPr>
            <p:nvPr/>
          </p:nvSpPr>
          <p:spPr bwMode="auto">
            <a:xfrm>
              <a:off x="1248" y="1162"/>
              <a:ext cx="1060" cy="1261"/>
            </a:xfrm>
            <a:prstGeom prst="homePlate">
              <a:avLst>
                <a:gd name="adj" fmla="val 25000"/>
              </a:avLst>
            </a:prstGeom>
            <a:gradFill rotWithShape="0">
              <a:gsLst>
                <a:gs pos="0">
                  <a:srgbClr val="B2B2B2"/>
                </a:gs>
                <a:gs pos="100000">
                  <a:srgbClr val="EAEAEA"/>
                </a:gs>
              </a:gsLst>
              <a:path path="rect">
                <a:fillToRect l="100000" b="100000"/>
              </a:path>
            </a:gradFill>
            <a:ln w="12700">
              <a:solidFill>
                <a:schemeClr val="accent1"/>
              </a:solidFill>
              <a:miter lim="800000"/>
              <a:headEnd/>
              <a:tailEnd/>
            </a:ln>
          </p:spPr>
          <p:txBody>
            <a:bodyPr wrap="none" lIns="90488" tIns="44450" rIns="90488" bIns="44450"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110000"/>
                </a:lnSpc>
              </a:pPr>
              <a:r>
                <a:rPr lang="en-US" altLang="en-US" sz="1700" b="1">
                  <a:solidFill>
                    <a:schemeClr val="bg2"/>
                  </a:solidFill>
                </a:rPr>
                <a:t>Set</a:t>
              </a:r>
            </a:p>
            <a:p>
              <a:pPr algn="ctr">
                <a:lnSpc>
                  <a:spcPct val="110000"/>
                </a:lnSpc>
              </a:pPr>
              <a:r>
                <a:rPr lang="en-US" altLang="en-US" sz="1700" b="1">
                  <a:solidFill>
                    <a:schemeClr val="bg2"/>
                  </a:solidFill>
                </a:rPr>
                <a:t>Goals &amp;</a:t>
              </a:r>
            </a:p>
            <a:p>
              <a:pPr algn="ctr">
                <a:lnSpc>
                  <a:spcPct val="110000"/>
                </a:lnSpc>
              </a:pPr>
              <a:r>
                <a:rPr lang="en-US" altLang="en-US" sz="1700" b="1">
                  <a:solidFill>
                    <a:schemeClr val="bg2"/>
                  </a:solidFill>
                </a:rPr>
                <a:t>Objectives</a:t>
              </a:r>
            </a:p>
          </p:txBody>
        </p:sp>
        <p:sp>
          <p:nvSpPr>
            <p:cNvPr id="21509" name="AutoShape 7"/>
            <p:cNvSpPr>
              <a:spLocks noChangeArrowheads="1"/>
            </p:cNvSpPr>
            <p:nvPr/>
          </p:nvSpPr>
          <p:spPr bwMode="auto">
            <a:xfrm>
              <a:off x="82" y="1162"/>
              <a:ext cx="1066" cy="1261"/>
            </a:xfrm>
            <a:prstGeom prst="homePlate">
              <a:avLst>
                <a:gd name="adj" fmla="val 25000"/>
              </a:avLst>
            </a:prstGeom>
            <a:gradFill rotWithShape="0">
              <a:gsLst>
                <a:gs pos="0">
                  <a:srgbClr val="B2B2B2"/>
                </a:gs>
                <a:gs pos="100000">
                  <a:srgbClr val="EAEAEA"/>
                </a:gs>
              </a:gsLst>
              <a:path path="rect">
                <a:fillToRect l="100000" b="100000"/>
              </a:path>
            </a:gradFill>
            <a:ln w="12700">
              <a:solidFill>
                <a:schemeClr val="accent1"/>
              </a:solidFill>
              <a:miter lim="800000"/>
              <a:headEnd/>
              <a:tailEnd/>
            </a:ln>
          </p:spPr>
          <p:txBody>
            <a:bodyPr wrap="none" lIns="90488" tIns="44450" rIns="90488" bIns="44450"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110000"/>
                </a:lnSpc>
              </a:pPr>
              <a:r>
                <a:rPr lang="en-US" altLang="en-US" sz="1700" b="1">
                  <a:solidFill>
                    <a:schemeClr val="bg2"/>
                  </a:solidFill>
                </a:rPr>
                <a:t>Develop</a:t>
              </a:r>
            </a:p>
            <a:p>
              <a:pPr algn="ctr">
                <a:lnSpc>
                  <a:spcPct val="110000"/>
                </a:lnSpc>
              </a:pPr>
              <a:r>
                <a:rPr lang="en-US" altLang="en-US" sz="1700" b="1">
                  <a:solidFill>
                    <a:schemeClr val="bg2"/>
                  </a:solidFill>
                </a:rPr>
                <a:t>Vision</a:t>
              </a:r>
            </a:p>
            <a:p>
              <a:pPr algn="ctr">
                <a:lnSpc>
                  <a:spcPct val="110000"/>
                </a:lnSpc>
              </a:pPr>
              <a:r>
                <a:rPr lang="en-US" altLang="en-US" sz="1700" b="1">
                  <a:solidFill>
                    <a:schemeClr val="bg2"/>
                  </a:solidFill>
                </a:rPr>
                <a:t>and</a:t>
              </a:r>
            </a:p>
            <a:p>
              <a:pPr algn="ctr">
                <a:lnSpc>
                  <a:spcPct val="110000"/>
                </a:lnSpc>
              </a:pPr>
              <a:r>
                <a:rPr lang="en-US" altLang="en-US" sz="1700" b="1">
                  <a:solidFill>
                    <a:schemeClr val="bg2"/>
                  </a:solidFill>
                </a:rPr>
                <a:t>Mission</a:t>
              </a:r>
            </a:p>
          </p:txBody>
        </p:sp>
        <p:sp>
          <p:nvSpPr>
            <p:cNvPr id="21510" name="AutoShape 8"/>
            <p:cNvSpPr>
              <a:spLocks noChangeArrowheads="1"/>
            </p:cNvSpPr>
            <p:nvPr/>
          </p:nvSpPr>
          <p:spPr bwMode="auto">
            <a:xfrm>
              <a:off x="3578" y="1162"/>
              <a:ext cx="1061" cy="1261"/>
            </a:xfrm>
            <a:prstGeom prst="homePlate">
              <a:avLst>
                <a:gd name="adj" fmla="val 25000"/>
              </a:avLst>
            </a:prstGeom>
            <a:gradFill rotWithShape="0">
              <a:gsLst>
                <a:gs pos="0">
                  <a:srgbClr val="B2B2B2"/>
                </a:gs>
                <a:gs pos="100000">
                  <a:srgbClr val="EAEAEA"/>
                </a:gs>
              </a:gsLst>
              <a:path path="rect">
                <a:fillToRect l="100000" b="100000"/>
              </a:path>
            </a:gradFill>
            <a:ln w="12700">
              <a:solidFill>
                <a:schemeClr val="accent1"/>
              </a:solidFill>
              <a:miter lim="800000"/>
              <a:headEnd/>
              <a:tailEnd/>
            </a:ln>
          </p:spPr>
          <p:txBody>
            <a:bodyPr wrap="none" lIns="90488" tIns="44450" rIns="90488" bIns="44450"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110000"/>
                </a:lnSpc>
              </a:pPr>
              <a:r>
                <a:rPr lang="en-US" altLang="en-US" sz="1700" b="1">
                  <a:solidFill>
                    <a:schemeClr val="bg2"/>
                  </a:solidFill>
                </a:rPr>
                <a:t>Implement</a:t>
              </a:r>
            </a:p>
            <a:p>
              <a:pPr algn="ctr">
                <a:lnSpc>
                  <a:spcPct val="110000"/>
                </a:lnSpc>
              </a:pPr>
              <a:r>
                <a:rPr lang="en-US" altLang="en-US" sz="1700" b="1">
                  <a:solidFill>
                    <a:schemeClr val="bg2"/>
                  </a:solidFill>
                </a:rPr>
                <a:t>and</a:t>
              </a:r>
            </a:p>
            <a:p>
              <a:pPr algn="ctr">
                <a:lnSpc>
                  <a:spcPct val="110000"/>
                </a:lnSpc>
              </a:pPr>
              <a:r>
                <a:rPr lang="en-US" altLang="en-US" sz="1700" b="1">
                  <a:solidFill>
                    <a:schemeClr val="bg2"/>
                  </a:solidFill>
                </a:rPr>
                <a:t>Execute</a:t>
              </a:r>
            </a:p>
            <a:p>
              <a:pPr algn="ctr">
                <a:lnSpc>
                  <a:spcPct val="110000"/>
                </a:lnSpc>
              </a:pPr>
              <a:r>
                <a:rPr lang="en-US" altLang="en-US" sz="1700" b="1">
                  <a:solidFill>
                    <a:schemeClr val="bg2"/>
                  </a:solidFill>
                </a:rPr>
                <a:t>Strategy</a:t>
              </a:r>
            </a:p>
          </p:txBody>
        </p:sp>
        <p:sp>
          <p:nvSpPr>
            <p:cNvPr id="21511" name="Oval 9"/>
            <p:cNvSpPr>
              <a:spLocks noChangeArrowheads="1"/>
            </p:cNvSpPr>
            <p:nvPr/>
          </p:nvSpPr>
          <p:spPr bwMode="auto">
            <a:xfrm>
              <a:off x="2461" y="2830"/>
              <a:ext cx="892" cy="695"/>
            </a:xfrm>
            <a:prstGeom prst="ellipse">
              <a:avLst/>
            </a:prstGeom>
            <a:gradFill rotWithShape="0">
              <a:gsLst>
                <a:gs pos="0">
                  <a:srgbClr val="B2B2B2"/>
                </a:gs>
                <a:gs pos="100000">
                  <a:srgbClr val="EAEAEA"/>
                </a:gs>
              </a:gsLst>
              <a:path path="rect">
                <a:fillToRect l="100000" b="100000"/>
              </a:path>
            </a:gradFill>
            <a:ln w="12700">
              <a:solidFill>
                <a:schemeClr val="accent1"/>
              </a:solidFill>
              <a:round/>
              <a:headEnd/>
              <a:tailEnd/>
            </a:ln>
          </p:spPr>
          <p:txBody>
            <a:bodyPr wrap="none" lIns="90488" tIns="44450" rIns="90488" bIns="44450"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700" b="1">
                  <a:solidFill>
                    <a:schemeClr val="hlink"/>
                  </a:solidFill>
                </a:rPr>
                <a:t>Improve/</a:t>
              </a:r>
            </a:p>
            <a:p>
              <a:pPr algn="ctr"/>
              <a:r>
                <a:rPr lang="en-US" altLang="en-US" sz="1700" b="1">
                  <a:solidFill>
                    <a:schemeClr val="hlink"/>
                  </a:solidFill>
                </a:rPr>
                <a:t>Change</a:t>
              </a:r>
            </a:p>
          </p:txBody>
        </p:sp>
        <p:sp>
          <p:nvSpPr>
            <p:cNvPr id="21512" name="Oval 10"/>
            <p:cNvSpPr>
              <a:spLocks noChangeArrowheads="1"/>
            </p:cNvSpPr>
            <p:nvPr/>
          </p:nvSpPr>
          <p:spPr bwMode="auto">
            <a:xfrm>
              <a:off x="1296" y="2830"/>
              <a:ext cx="892" cy="695"/>
            </a:xfrm>
            <a:prstGeom prst="ellipse">
              <a:avLst/>
            </a:prstGeom>
            <a:gradFill rotWithShape="0">
              <a:gsLst>
                <a:gs pos="0">
                  <a:srgbClr val="B2B2B2"/>
                </a:gs>
                <a:gs pos="100000">
                  <a:srgbClr val="EAEAEA"/>
                </a:gs>
              </a:gsLst>
              <a:path path="rect">
                <a:fillToRect l="100000" b="100000"/>
              </a:path>
            </a:gradFill>
            <a:ln w="12700">
              <a:solidFill>
                <a:schemeClr val="accent1"/>
              </a:solidFill>
              <a:round/>
              <a:headEnd/>
              <a:tailEnd/>
            </a:ln>
          </p:spPr>
          <p:txBody>
            <a:bodyPr wrap="none" lIns="90488" tIns="44450" rIns="90488" bIns="44450"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700" b="1">
                  <a:solidFill>
                    <a:schemeClr val="hlink"/>
                  </a:solidFill>
                </a:rPr>
                <a:t>Revise as</a:t>
              </a:r>
            </a:p>
            <a:p>
              <a:pPr algn="ctr"/>
              <a:r>
                <a:rPr lang="en-US" altLang="en-US" sz="1700" b="1">
                  <a:solidFill>
                    <a:schemeClr val="hlink"/>
                  </a:solidFill>
                </a:rPr>
                <a:t>Needed</a:t>
              </a:r>
            </a:p>
          </p:txBody>
        </p:sp>
        <p:sp>
          <p:nvSpPr>
            <p:cNvPr id="21513" name="Oval 11"/>
            <p:cNvSpPr>
              <a:spLocks noChangeArrowheads="1"/>
            </p:cNvSpPr>
            <p:nvPr/>
          </p:nvSpPr>
          <p:spPr bwMode="auto">
            <a:xfrm>
              <a:off x="133" y="2830"/>
              <a:ext cx="892" cy="695"/>
            </a:xfrm>
            <a:prstGeom prst="ellipse">
              <a:avLst/>
            </a:prstGeom>
            <a:gradFill rotWithShape="0">
              <a:gsLst>
                <a:gs pos="0">
                  <a:srgbClr val="B2B2B2"/>
                </a:gs>
                <a:gs pos="100000">
                  <a:srgbClr val="EAEAEA"/>
                </a:gs>
              </a:gsLst>
              <a:path path="rect">
                <a:fillToRect l="100000" b="100000"/>
              </a:path>
            </a:gradFill>
            <a:ln w="12700">
              <a:solidFill>
                <a:schemeClr val="accent1"/>
              </a:solidFill>
              <a:round/>
              <a:headEnd/>
              <a:tailEnd/>
            </a:ln>
          </p:spPr>
          <p:txBody>
            <a:bodyPr wrap="none" lIns="90488" tIns="44450" rIns="90488" bIns="44450"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700" b="1">
                  <a:solidFill>
                    <a:schemeClr val="hlink"/>
                  </a:solidFill>
                </a:rPr>
                <a:t>Revise as</a:t>
              </a:r>
            </a:p>
            <a:p>
              <a:pPr algn="ctr"/>
              <a:r>
                <a:rPr lang="en-US" altLang="en-US" sz="1700" b="1">
                  <a:solidFill>
                    <a:schemeClr val="hlink"/>
                  </a:solidFill>
                </a:rPr>
                <a:t>Needed</a:t>
              </a:r>
            </a:p>
          </p:txBody>
        </p:sp>
        <p:sp>
          <p:nvSpPr>
            <p:cNvPr id="21514" name="Oval 12"/>
            <p:cNvSpPr>
              <a:spLocks noChangeArrowheads="1"/>
            </p:cNvSpPr>
            <p:nvPr/>
          </p:nvSpPr>
          <p:spPr bwMode="auto">
            <a:xfrm>
              <a:off x="3626" y="2830"/>
              <a:ext cx="892" cy="695"/>
            </a:xfrm>
            <a:prstGeom prst="ellipse">
              <a:avLst/>
            </a:prstGeom>
            <a:gradFill rotWithShape="0">
              <a:gsLst>
                <a:gs pos="0">
                  <a:srgbClr val="B2B2B2"/>
                </a:gs>
                <a:gs pos="100000">
                  <a:srgbClr val="EAEAEA"/>
                </a:gs>
              </a:gsLst>
              <a:path path="rect">
                <a:fillToRect l="100000" b="100000"/>
              </a:path>
            </a:gradFill>
            <a:ln w="12700">
              <a:solidFill>
                <a:schemeClr val="accent1"/>
              </a:solidFill>
              <a:round/>
              <a:headEnd/>
              <a:tailEnd/>
            </a:ln>
          </p:spPr>
          <p:txBody>
            <a:bodyPr wrap="none" lIns="90488" tIns="44450" rIns="90488" bIns="44450"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700" b="1">
                  <a:solidFill>
                    <a:schemeClr val="hlink"/>
                  </a:solidFill>
                </a:rPr>
                <a:t>Improve/</a:t>
              </a:r>
            </a:p>
            <a:p>
              <a:pPr algn="ctr"/>
              <a:r>
                <a:rPr lang="en-US" altLang="en-US" sz="1700" b="1">
                  <a:solidFill>
                    <a:schemeClr val="hlink"/>
                  </a:solidFill>
                </a:rPr>
                <a:t>Change</a:t>
              </a:r>
            </a:p>
          </p:txBody>
        </p:sp>
        <p:sp>
          <p:nvSpPr>
            <p:cNvPr id="21515" name="Oval 13"/>
            <p:cNvSpPr>
              <a:spLocks noChangeArrowheads="1"/>
            </p:cNvSpPr>
            <p:nvPr/>
          </p:nvSpPr>
          <p:spPr bwMode="auto">
            <a:xfrm>
              <a:off x="4748" y="2830"/>
              <a:ext cx="892" cy="695"/>
            </a:xfrm>
            <a:prstGeom prst="ellipse">
              <a:avLst/>
            </a:prstGeom>
            <a:gradFill rotWithShape="0">
              <a:gsLst>
                <a:gs pos="0">
                  <a:srgbClr val="B2B2B2"/>
                </a:gs>
                <a:gs pos="100000">
                  <a:srgbClr val="EAEAEA"/>
                </a:gs>
              </a:gsLst>
              <a:path path="rect">
                <a:fillToRect l="100000" b="100000"/>
              </a:path>
            </a:gradFill>
            <a:ln w="12700">
              <a:solidFill>
                <a:schemeClr val="accent1"/>
              </a:solidFill>
              <a:round/>
              <a:headEnd/>
              <a:tailEnd/>
            </a:ln>
          </p:spPr>
          <p:txBody>
            <a:bodyPr wrap="none" lIns="90488" tIns="44450" rIns="90488" bIns="44450"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700" b="1">
                  <a:solidFill>
                    <a:schemeClr val="hlink"/>
                  </a:solidFill>
                </a:rPr>
                <a:t>Recycle</a:t>
              </a:r>
            </a:p>
            <a:p>
              <a:pPr algn="ctr"/>
              <a:r>
                <a:rPr lang="en-US" altLang="en-US" sz="1700" b="1">
                  <a:solidFill>
                    <a:schemeClr val="hlink"/>
                  </a:solidFill>
                </a:rPr>
                <a:t>as Needed</a:t>
              </a:r>
            </a:p>
          </p:txBody>
        </p:sp>
        <p:sp>
          <p:nvSpPr>
            <p:cNvPr id="21516" name="Rectangle 14"/>
            <p:cNvSpPr>
              <a:spLocks noChangeArrowheads="1"/>
            </p:cNvSpPr>
            <p:nvPr/>
          </p:nvSpPr>
          <p:spPr bwMode="auto">
            <a:xfrm>
              <a:off x="82" y="846"/>
              <a:ext cx="813" cy="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nchorCtr="1"/>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2400" b="1">
                  <a:solidFill>
                    <a:schemeClr val="folHlink"/>
                  </a:solidFill>
                </a:rPr>
                <a:t>Task 1</a:t>
              </a:r>
            </a:p>
          </p:txBody>
        </p:sp>
        <p:sp>
          <p:nvSpPr>
            <p:cNvPr id="21517" name="Rectangle 15"/>
            <p:cNvSpPr>
              <a:spLocks noChangeArrowheads="1"/>
            </p:cNvSpPr>
            <p:nvPr/>
          </p:nvSpPr>
          <p:spPr bwMode="auto">
            <a:xfrm>
              <a:off x="1248" y="846"/>
              <a:ext cx="813" cy="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nchorCtr="1"/>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2400" b="1">
                  <a:solidFill>
                    <a:schemeClr val="tx2"/>
                  </a:solidFill>
                </a:rPr>
                <a:t>Task 2</a:t>
              </a:r>
            </a:p>
          </p:txBody>
        </p:sp>
        <p:sp>
          <p:nvSpPr>
            <p:cNvPr id="21518" name="Rectangle 16"/>
            <p:cNvSpPr>
              <a:spLocks noChangeArrowheads="1"/>
            </p:cNvSpPr>
            <p:nvPr/>
          </p:nvSpPr>
          <p:spPr bwMode="auto">
            <a:xfrm>
              <a:off x="2409" y="846"/>
              <a:ext cx="813" cy="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nchorCtr="1"/>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2400" b="1">
                  <a:solidFill>
                    <a:schemeClr val="tx2"/>
                  </a:solidFill>
                </a:rPr>
                <a:t>Task 3</a:t>
              </a:r>
            </a:p>
          </p:txBody>
        </p:sp>
        <p:sp>
          <p:nvSpPr>
            <p:cNvPr id="21519" name="Rectangle 17"/>
            <p:cNvSpPr>
              <a:spLocks noChangeArrowheads="1"/>
            </p:cNvSpPr>
            <p:nvPr/>
          </p:nvSpPr>
          <p:spPr bwMode="auto">
            <a:xfrm>
              <a:off x="3578" y="846"/>
              <a:ext cx="813" cy="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nchorCtr="1"/>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2400" b="1">
                  <a:solidFill>
                    <a:schemeClr val="tx2"/>
                  </a:solidFill>
                </a:rPr>
                <a:t>Task 4</a:t>
              </a:r>
            </a:p>
          </p:txBody>
        </p:sp>
        <p:sp>
          <p:nvSpPr>
            <p:cNvPr id="21520" name="Rectangle 18"/>
            <p:cNvSpPr>
              <a:spLocks noChangeArrowheads="1"/>
            </p:cNvSpPr>
            <p:nvPr/>
          </p:nvSpPr>
          <p:spPr bwMode="auto">
            <a:xfrm>
              <a:off x="4788" y="846"/>
              <a:ext cx="813" cy="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nchorCtr="1"/>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2400" b="1">
                  <a:solidFill>
                    <a:schemeClr val="tx2"/>
                  </a:solidFill>
                </a:rPr>
                <a:t>Task 5</a:t>
              </a:r>
            </a:p>
          </p:txBody>
        </p:sp>
        <p:grpSp>
          <p:nvGrpSpPr>
            <p:cNvPr id="21521" name="Group 19"/>
            <p:cNvGrpSpPr>
              <a:grpSpLocks/>
            </p:cNvGrpSpPr>
            <p:nvPr/>
          </p:nvGrpSpPr>
          <p:grpSpPr bwMode="auto">
            <a:xfrm>
              <a:off x="4713" y="1162"/>
              <a:ext cx="963" cy="1619"/>
              <a:chOff x="4713" y="1152"/>
              <a:chExt cx="963" cy="1569"/>
            </a:xfrm>
          </p:grpSpPr>
          <p:sp>
            <p:nvSpPr>
              <p:cNvPr id="21532" name="AutoShape 20"/>
              <p:cNvSpPr>
                <a:spLocks noChangeArrowheads="1"/>
              </p:cNvSpPr>
              <p:nvPr/>
            </p:nvSpPr>
            <p:spPr bwMode="auto">
              <a:xfrm rot="5400000">
                <a:off x="4410" y="1455"/>
                <a:ext cx="1569" cy="963"/>
              </a:xfrm>
              <a:prstGeom prst="homePlate">
                <a:avLst>
                  <a:gd name="adj" fmla="val 40732"/>
                </a:avLst>
              </a:prstGeom>
              <a:gradFill rotWithShape="0">
                <a:gsLst>
                  <a:gs pos="0">
                    <a:srgbClr val="B2B2B2"/>
                  </a:gs>
                  <a:gs pos="100000">
                    <a:srgbClr val="EAEAEA"/>
                  </a:gs>
                </a:gsLst>
                <a:path path="rect">
                  <a:fillToRect l="100000" b="100000"/>
                </a:path>
              </a:gradFill>
              <a:ln w="12700">
                <a:solidFill>
                  <a:schemeClr val="accent1"/>
                </a:solidFill>
                <a:miter lim="800000"/>
                <a:headEnd/>
                <a:tailEnd/>
              </a:ln>
            </p:spPr>
            <p:txBody>
              <a:bodyPr rot="10800000" vert="eaVert" wrap="none" lIns="90488" tIns="44450" rIns="90488" bIns="44450"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110000"/>
                  </a:lnSpc>
                </a:pPr>
                <a:endParaRPr lang="en-US" altLang="en-US" sz="1700" b="1">
                  <a:solidFill>
                    <a:srgbClr val="CC0000"/>
                  </a:solidFill>
                </a:endParaRPr>
              </a:p>
            </p:txBody>
          </p:sp>
          <p:sp>
            <p:nvSpPr>
              <p:cNvPr id="21533" name="Rectangle 21"/>
              <p:cNvSpPr>
                <a:spLocks noChangeArrowheads="1"/>
              </p:cNvSpPr>
              <p:nvPr/>
            </p:nvSpPr>
            <p:spPr bwMode="auto">
              <a:xfrm>
                <a:off x="4745" y="1196"/>
                <a:ext cx="900" cy="1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110000"/>
                  </a:lnSpc>
                </a:pPr>
                <a:r>
                  <a:rPr lang="en-US" altLang="en-US" sz="1700" b="1">
                    <a:solidFill>
                      <a:schemeClr val="bg2"/>
                    </a:solidFill>
                  </a:rPr>
                  <a:t>Monitor,</a:t>
                </a:r>
              </a:p>
              <a:p>
                <a:pPr algn="ctr">
                  <a:lnSpc>
                    <a:spcPct val="110000"/>
                  </a:lnSpc>
                </a:pPr>
                <a:r>
                  <a:rPr lang="en-US" altLang="en-US" sz="1700" b="1">
                    <a:solidFill>
                      <a:schemeClr val="bg2"/>
                    </a:solidFill>
                  </a:rPr>
                  <a:t>Evaluate,</a:t>
                </a:r>
              </a:p>
              <a:p>
                <a:pPr algn="ctr">
                  <a:lnSpc>
                    <a:spcPct val="110000"/>
                  </a:lnSpc>
                </a:pPr>
                <a:r>
                  <a:rPr lang="en-US" altLang="en-US" sz="1700" b="1">
                    <a:solidFill>
                      <a:schemeClr val="bg2"/>
                    </a:solidFill>
                  </a:rPr>
                  <a:t>and Take Corrective</a:t>
                </a:r>
              </a:p>
              <a:p>
                <a:pPr algn="ctr">
                  <a:lnSpc>
                    <a:spcPct val="110000"/>
                  </a:lnSpc>
                </a:pPr>
                <a:r>
                  <a:rPr lang="en-US" altLang="en-US" sz="1700" b="1">
                    <a:solidFill>
                      <a:schemeClr val="bg2"/>
                    </a:solidFill>
                  </a:rPr>
                  <a:t>Action</a:t>
                </a:r>
              </a:p>
            </p:txBody>
          </p:sp>
        </p:grpSp>
        <p:sp>
          <p:nvSpPr>
            <p:cNvPr id="21522" name="Line 22"/>
            <p:cNvSpPr>
              <a:spLocks noChangeShapeType="1"/>
            </p:cNvSpPr>
            <p:nvPr/>
          </p:nvSpPr>
          <p:spPr bwMode="auto">
            <a:xfrm flipV="1">
              <a:off x="579" y="2438"/>
              <a:ext cx="0" cy="384"/>
            </a:xfrm>
            <a:prstGeom prst="line">
              <a:avLst/>
            </a:prstGeom>
            <a:noFill/>
            <a:ln w="57150">
              <a:solidFill>
                <a:schemeClr val="tx2"/>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1523" name="Line 23"/>
            <p:cNvSpPr>
              <a:spLocks noChangeShapeType="1"/>
            </p:cNvSpPr>
            <p:nvPr/>
          </p:nvSpPr>
          <p:spPr bwMode="auto">
            <a:xfrm flipV="1">
              <a:off x="1742" y="2438"/>
              <a:ext cx="0" cy="384"/>
            </a:xfrm>
            <a:prstGeom prst="line">
              <a:avLst/>
            </a:prstGeom>
            <a:noFill/>
            <a:ln w="57150">
              <a:solidFill>
                <a:schemeClr val="tx2"/>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1524" name="Line 24"/>
            <p:cNvSpPr>
              <a:spLocks noChangeShapeType="1"/>
            </p:cNvSpPr>
            <p:nvPr/>
          </p:nvSpPr>
          <p:spPr bwMode="auto">
            <a:xfrm flipV="1">
              <a:off x="2907" y="2438"/>
              <a:ext cx="0" cy="384"/>
            </a:xfrm>
            <a:prstGeom prst="line">
              <a:avLst/>
            </a:prstGeom>
            <a:noFill/>
            <a:ln w="57150">
              <a:solidFill>
                <a:schemeClr val="tx2"/>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1525" name="Line 25"/>
            <p:cNvSpPr>
              <a:spLocks noChangeShapeType="1"/>
            </p:cNvSpPr>
            <p:nvPr/>
          </p:nvSpPr>
          <p:spPr bwMode="auto">
            <a:xfrm flipV="1">
              <a:off x="4072" y="2438"/>
              <a:ext cx="0" cy="384"/>
            </a:xfrm>
            <a:prstGeom prst="line">
              <a:avLst/>
            </a:prstGeom>
            <a:noFill/>
            <a:ln w="57150">
              <a:solidFill>
                <a:schemeClr val="tx2"/>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1526" name="Line 26"/>
            <p:cNvSpPr>
              <a:spLocks noChangeShapeType="1"/>
            </p:cNvSpPr>
            <p:nvPr/>
          </p:nvSpPr>
          <p:spPr bwMode="auto">
            <a:xfrm flipV="1">
              <a:off x="579" y="3540"/>
              <a:ext cx="0" cy="384"/>
            </a:xfrm>
            <a:prstGeom prst="line">
              <a:avLst/>
            </a:prstGeom>
            <a:noFill/>
            <a:ln w="57150">
              <a:solidFill>
                <a:schemeClr val="tx2"/>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1527" name="Line 27"/>
            <p:cNvSpPr>
              <a:spLocks noChangeShapeType="1"/>
            </p:cNvSpPr>
            <p:nvPr/>
          </p:nvSpPr>
          <p:spPr bwMode="auto">
            <a:xfrm flipV="1">
              <a:off x="1742" y="3540"/>
              <a:ext cx="0" cy="384"/>
            </a:xfrm>
            <a:prstGeom prst="line">
              <a:avLst/>
            </a:prstGeom>
            <a:noFill/>
            <a:ln w="57150">
              <a:solidFill>
                <a:schemeClr val="tx2"/>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1528" name="Line 28"/>
            <p:cNvSpPr>
              <a:spLocks noChangeShapeType="1"/>
            </p:cNvSpPr>
            <p:nvPr/>
          </p:nvSpPr>
          <p:spPr bwMode="auto">
            <a:xfrm flipV="1">
              <a:off x="2907" y="3540"/>
              <a:ext cx="0" cy="384"/>
            </a:xfrm>
            <a:prstGeom prst="line">
              <a:avLst/>
            </a:prstGeom>
            <a:noFill/>
            <a:ln w="57150">
              <a:solidFill>
                <a:schemeClr val="tx2"/>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1529" name="Line 29"/>
            <p:cNvSpPr>
              <a:spLocks noChangeShapeType="1"/>
            </p:cNvSpPr>
            <p:nvPr/>
          </p:nvSpPr>
          <p:spPr bwMode="auto">
            <a:xfrm flipV="1">
              <a:off x="4072" y="3540"/>
              <a:ext cx="0" cy="384"/>
            </a:xfrm>
            <a:prstGeom prst="line">
              <a:avLst/>
            </a:prstGeom>
            <a:noFill/>
            <a:ln w="57150">
              <a:solidFill>
                <a:schemeClr val="tx2"/>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1530" name="Line 30"/>
            <p:cNvSpPr>
              <a:spLocks noChangeShapeType="1"/>
            </p:cNvSpPr>
            <p:nvPr/>
          </p:nvSpPr>
          <p:spPr bwMode="auto">
            <a:xfrm rot="10800000" flipV="1">
              <a:off x="5188" y="3540"/>
              <a:ext cx="0" cy="384"/>
            </a:xfrm>
            <a:prstGeom prst="line">
              <a:avLst/>
            </a:prstGeom>
            <a:noFill/>
            <a:ln w="57150">
              <a:solidFill>
                <a:schemeClr val="tx2"/>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1531" name="Line 31"/>
            <p:cNvSpPr>
              <a:spLocks noChangeShapeType="1"/>
            </p:cNvSpPr>
            <p:nvPr/>
          </p:nvSpPr>
          <p:spPr bwMode="auto">
            <a:xfrm>
              <a:off x="560" y="3903"/>
              <a:ext cx="4628" cy="0"/>
            </a:xfrm>
            <a:prstGeom prst="line">
              <a:avLst/>
            </a:prstGeom>
            <a:noFill/>
            <a:ln w="57150">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spTree>
  </p:cSld>
  <p:clrMapOvr>
    <a:masterClrMapping/>
  </p:clrMapOvr>
  <p:transition>
    <p:pull dir="ld"/>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US" altLang="en-US" sz="3200" b="1" smtClean="0"/>
              <a:t>Develop Mission and Vision</a:t>
            </a:r>
          </a:p>
        </p:txBody>
      </p:sp>
      <p:sp>
        <p:nvSpPr>
          <p:cNvPr id="22531" name="Rectangle 3"/>
          <p:cNvSpPr>
            <a:spLocks noGrp="1" noChangeArrowheads="1"/>
          </p:cNvSpPr>
          <p:nvPr>
            <p:ph type="body" idx="1"/>
          </p:nvPr>
        </p:nvSpPr>
        <p:spPr/>
        <p:txBody>
          <a:bodyPr/>
          <a:lstStyle/>
          <a:p>
            <a:pPr eaLnBrk="1" hangingPunct="1">
              <a:buFontTx/>
              <a:buNone/>
            </a:pPr>
            <a:r>
              <a:rPr lang="en-US" altLang="en-US" sz="2400" smtClean="0"/>
              <a:t>What is a Company Mission?</a:t>
            </a:r>
          </a:p>
          <a:p>
            <a:pPr eaLnBrk="1" hangingPunct="1">
              <a:buFontTx/>
              <a:buNone/>
            </a:pPr>
            <a:r>
              <a:rPr lang="en-US" altLang="en-US" sz="2400" smtClean="0"/>
              <a:t>	This is the fundamental purpose that sets a firm apart from other firms of its type and identifies the scope of its operations in product and market terms.  </a:t>
            </a:r>
          </a:p>
          <a:p>
            <a:pPr eaLnBrk="1" hangingPunct="1">
              <a:buFontTx/>
              <a:buNone/>
            </a:pPr>
            <a:r>
              <a:rPr lang="en-US" altLang="en-US" sz="2400" smtClean="0"/>
              <a:t>	It sets out why the organization exists and what it should be doing.</a:t>
            </a:r>
          </a:p>
          <a:p>
            <a:pPr eaLnBrk="1" hangingPunct="1">
              <a:buFontTx/>
              <a:buNone/>
            </a:pPr>
            <a:r>
              <a:rPr lang="en-US" altLang="en-US" sz="2400" smtClean="0"/>
              <a:t>	It broadly outlines the organization’s future course and serves to communicate “who we are, what we do, and where we’re headed”</a:t>
            </a:r>
          </a:p>
        </p:txBody>
      </p:sp>
    </p:spTree>
  </p:cSld>
  <p:clrMapOvr>
    <a:masterClrMapping/>
  </p:clrMapOvr>
  <p:transition>
    <p:pull dir="l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US" altLang="en-US" sz="3200" b="1" smtClean="0"/>
              <a:t>Coca-Cola Company</a:t>
            </a:r>
          </a:p>
        </p:txBody>
      </p:sp>
      <p:sp>
        <p:nvSpPr>
          <p:cNvPr id="23555" name="Rectangle 3"/>
          <p:cNvSpPr>
            <a:spLocks noGrp="1" noChangeArrowheads="1"/>
          </p:cNvSpPr>
          <p:nvPr>
            <p:ph type="body" idx="1"/>
          </p:nvPr>
        </p:nvSpPr>
        <p:spPr/>
        <p:txBody>
          <a:bodyPr/>
          <a:lstStyle/>
          <a:p>
            <a:pPr eaLnBrk="1" hangingPunct="1">
              <a:lnSpc>
                <a:spcPct val="90000"/>
              </a:lnSpc>
              <a:buFontTx/>
              <a:buNone/>
            </a:pPr>
            <a:r>
              <a:rPr lang="en-US" altLang="en-US" sz="2500" b="1" smtClean="0"/>
              <a:t>Mission</a:t>
            </a:r>
            <a:br>
              <a:rPr lang="en-US" altLang="en-US" sz="2500" b="1" smtClean="0"/>
            </a:br>
            <a:r>
              <a:rPr lang="en-US" altLang="en-US" sz="2500" smtClean="0"/>
              <a:t>Everything we do is inspired by our enduring mission:</a:t>
            </a:r>
          </a:p>
          <a:p>
            <a:pPr eaLnBrk="1" hangingPunct="1">
              <a:lnSpc>
                <a:spcPct val="90000"/>
              </a:lnSpc>
            </a:pPr>
            <a:r>
              <a:rPr lang="en-US" altLang="en-US" sz="2500" b="1" smtClean="0"/>
              <a:t>To Refresh the World</a:t>
            </a:r>
            <a:r>
              <a:rPr lang="en-US" altLang="en-US" sz="2500" smtClean="0"/>
              <a:t>... in body, mind, and spirit. </a:t>
            </a:r>
          </a:p>
          <a:p>
            <a:pPr eaLnBrk="1" hangingPunct="1">
              <a:lnSpc>
                <a:spcPct val="90000"/>
              </a:lnSpc>
            </a:pPr>
            <a:r>
              <a:rPr lang="en-US" altLang="en-US" sz="2500" b="1" smtClean="0"/>
              <a:t>To Inspire Moments of Optimism</a:t>
            </a:r>
            <a:r>
              <a:rPr lang="en-US" altLang="en-US" sz="2500" smtClean="0"/>
              <a:t>... through our brands and our actions. </a:t>
            </a:r>
          </a:p>
          <a:p>
            <a:pPr eaLnBrk="1" hangingPunct="1">
              <a:lnSpc>
                <a:spcPct val="90000"/>
              </a:lnSpc>
            </a:pPr>
            <a:r>
              <a:rPr lang="en-US" altLang="en-US" sz="2500" b="1" smtClean="0"/>
              <a:t>To Create Value and Make a Difference</a:t>
            </a:r>
            <a:r>
              <a:rPr lang="en-US" altLang="en-US" sz="2500" smtClean="0"/>
              <a:t>... everywhere we engage. </a:t>
            </a:r>
          </a:p>
          <a:p>
            <a:pPr eaLnBrk="1" hangingPunct="1">
              <a:lnSpc>
                <a:spcPct val="90000"/>
              </a:lnSpc>
              <a:buFontTx/>
              <a:buNone/>
            </a:pPr>
            <a:endParaRPr lang="en-US" altLang="en-US" sz="2500" smtClean="0"/>
          </a:p>
        </p:txBody>
      </p:sp>
      <p:pic>
        <p:nvPicPr>
          <p:cNvPr id="23556" name="Picture 5" descr="coca-cola"/>
          <p:cNvPicPr>
            <a:picLocks noChangeAspect="1" noChangeArrowheads="1"/>
          </p:cNvPicPr>
          <p:nvPr/>
        </p:nvPicPr>
        <p:blipFill>
          <a:blip r:embed="rId3">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7239000" y="152400"/>
            <a:ext cx="175260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pull dir="ld"/>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US" altLang="en-US" sz="3200" b="1" smtClean="0"/>
              <a:t>Develop Mission and Vision</a:t>
            </a:r>
          </a:p>
        </p:txBody>
      </p:sp>
      <p:sp>
        <p:nvSpPr>
          <p:cNvPr id="24579" name="Rectangle 3"/>
          <p:cNvSpPr>
            <a:spLocks noGrp="1" noChangeArrowheads="1"/>
          </p:cNvSpPr>
          <p:nvPr>
            <p:ph type="body" idx="1"/>
          </p:nvPr>
        </p:nvSpPr>
        <p:spPr/>
        <p:txBody>
          <a:bodyPr/>
          <a:lstStyle/>
          <a:p>
            <a:pPr eaLnBrk="1" hangingPunct="1">
              <a:buFontTx/>
              <a:buNone/>
            </a:pPr>
            <a:r>
              <a:rPr lang="en-US" altLang="en-US" smtClean="0"/>
              <a:t>What is a Vision?</a:t>
            </a:r>
          </a:p>
          <a:p>
            <a:pPr eaLnBrk="1" hangingPunct="1">
              <a:buFontTx/>
              <a:buNone/>
            </a:pPr>
            <a:r>
              <a:rPr lang="en-US" altLang="en-US" smtClean="0"/>
              <a:t>	This is a general statement of the organization’s intended direction that evokes emotional feelings in organization members.</a:t>
            </a:r>
          </a:p>
          <a:p>
            <a:pPr eaLnBrk="1" hangingPunct="1">
              <a:buFontTx/>
              <a:buNone/>
            </a:pPr>
            <a:r>
              <a:rPr lang="en-US" altLang="en-US" smtClean="0"/>
              <a:t>	A strategic vision describes the route a company intends to take in developing and strengthening</a:t>
            </a:r>
          </a:p>
        </p:txBody>
      </p:sp>
    </p:spTree>
  </p:cSld>
  <p:clrMapOvr>
    <a:masterClrMapping/>
  </p:clrMapOvr>
  <p:transition>
    <p:pull dir="ld"/>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US" altLang="en-US" sz="3200" b="1" smtClean="0"/>
              <a:t>Coca-Cola Company</a:t>
            </a:r>
          </a:p>
        </p:txBody>
      </p:sp>
      <p:sp>
        <p:nvSpPr>
          <p:cNvPr id="25603" name="Rectangle 3"/>
          <p:cNvSpPr>
            <a:spLocks noGrp="1" noChangeArrowheads="1"/>
          </p:cNvSpPr>
          <p:nvPr>
            <p:ph type="body" idx="1"/>
          </p:nvPr>
        </p:nvSpPr>
        <p:spPr/>
        <p:txBody>
          <a:bodyPr/>
          <a:lstStyle/>
          <a:p>
            <a:pPr eaLnBrk="1" hangingPunct="1">
              <a:lnSpc>
                <a:spcPct val="80000"/>
              </a:lnSpc>
              <a:buFontTx/>
              <a:buNone/>
            </a:pPr>
            <a:r>
              <a:rPr lang="en-US" altLang="en-US" sz="2000" b="1" smtClean="0"/>
              <a:t>Vision</a:t>
            </a:r>
            <a:br>
              <a:rPr lang="en-US" altLang="en-US" sz="2000" b="1" smtClean="0"/>
            </a:br>
            <a:r>
              <a:rPr lang="en-US" altLang="en-US" sz="2000" smtClean="0"/>
              <a:t>To achieve sustainable growth, we have established a vision with clear goals.</a:t>
            </a:r>
          </a:p>
          <a:p>
            <a:pPr eaLnBrk="1" hangingPunct="1">
              <a:lnSpc>
                <a:spcPct val="80000"/>
              </a:lnSpc>
            </a:pPr>
            <a:r>
              <a:rPr lang="en-US" altLang="en-US" sz="2000" b="1" smtClean="0"/>
              <a:t>Profit</a:t>
            </a:r>
            <a:r>
              <a:rPr lang="en-US" altLang="en-US" sz="2000" smtClean="0"/>
              <a:t>: Maximizing return to shareowners while being mindful of our overall responsibilities. </a:t>
            </a:r>
          </a:p>
          <a:p>
            <a:pPr eaLnBrk="1" hangingPunct="1">
              <a:lnSpc>
                <a:spcPct val="80000"/>
              </a:lnSpc>
            </a:pPr>
            <a:r>
              <a:rPr lang="en-US" altLang="en-US" sz="2000" b="1" smtClean="0"/>
              <a:t>People</a:t>
            </a:r>
            <a:r>
              <a:rPr lang="en-US" altLang="en-US" sz="2000" smtClean="0"/>
              <a:t>: Being a great place to work where people are inspired to be the best they can be. </a:t>
            </a:r>
          </a:p>
          <a:p>
            <a:pPr eaLnBrk="1" hangingPunct="1">
              <a:lnSpc>
                <a:spcPct val="80000"/>
              </a:lnSpc>
            </a:pPr>
            <a:r>
              <a:rPr lang="en-US" altLang="en-US" sz="2000" b="1" smtClean="0"/>
              <a:t>Portfolio</a:t>
            </a:r>
            <a:r>
              <a:rPr lang="en-US" altLang="en-US" sz="2000" smtClean="0"/>
              <a:t>: Bringing to the world a portfolio of beverage brands that anticipate and satisfy peoples’ desires and needs. </a:t>
            </a:r>
          </a:p>
          <a:p>
            <a:pPr eaLnBrk="1" hangingPunct="1">
              <a:lnSpc>
                <a:spcPct val="80000"/>
              </a:lnSpc>
            </a:pPr>
            <a:r>
              <a:rPr lang="en-US" altLang="en-US" sz="2000" b="1" smtClean="0"/>
              <a:t>Partners</a:t>
            </a:r>
            <a:r>
              <a:rPr lang="en-US" altLang="en-US" sz="2000" smtClean="0"/>
              <a:t>: Nurturing a winning network of partners and building mutual loyalty. </a:t>
            </a:r>
          </a:p>
          <a:p>
            <a:pPr eaLnBrk="1" hangingPunct="1">
              <a:lnSpc>
                <a:spcPct val="80000"/>
              </a:lnSpc>
            </a:pPr>
            <a:r>
              <a:rPr lang="en-US" altLang="en-US" sz="2000" b="1" smtClean="0"/>
              <a:t>Planet</a:t>
            </a:r>
            <a:r>
              <a:rPr lang="en-US" altLang="en-US" sz="2000" smtClean="0"/>
              <a:t>: Being a responsible global citizen that makes a difference. </a:t>
            </a:r>
          </a:p>
          <a:p>
            <a:pPr eaLnBrk="1" hangingPunct="1">
              <a:lnSpc>
                <a:spcPct val="80000"/>
              </a:lnSpc>
              <a:buFontTx/>
              <a:buNone/>
            </a:pPr>
            <a:endParaRPr lang="en-US" altLang="en-US" sz="2000" smtClean="0"/>
          </a:p>
        </p:txBody>
      </p:sp>
      <p:pic>
        <p:nvPicPr>
          <p:cNvPr id="25604" name="Picture 4" descr="coca-cola"/>
          <p:cNvPicPr>
            <a:picLocks noChangeAspect="1" noChangeArrowheads="1"/>
          </p:cNvPicPr>
          <p:nvPr/>
        </p:nvPicPr>
        <p:blipFill>
          <a:blip r:embed="rId3">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7239000" y="152400"/>
            <a:ext cx="175260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pull dir="ld"/>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685800" y="1984375"/>
            <a:ext cx="8077200" cy="508000"/>
          </a:xfrm>
        </p:spPr>
        <p:txBody>
          <a:bodyPr/>
          <a:lstStyle/>
          <a:p>
            <a:pPr eaLnBrk="1" hangingPunct="1"/>
            <a:r>
              <a:rPr lang="en-US" altLang="en-US" sz="3200" b="1" smtClean="0"/>
              <a:t>Linking the Vision with Company Values</a:t>
            </a:r>
          </a:p>
        </p:txBody>
      </p:sp>
      <p:sp>
        <p:nvSpPr>
          <p:cNvPr id="26627" name="Rectangle 3"/>
          <p:cNvSpPr>
            <a:spLocks noGrp="1" noChangeArrowheads="1"/>
          </p:cNvSpPr>
          <p:nvPr>
            <p:ph type="body" idx="1"/>
          </p:nvPr>
        </p:nvSpPr>
        <p:spPr>
          <a:xfrm>
            <a:off x="609600" y="2492375"/>
            <a:ext cx="8210550" cy="3959225"/>
          </a:xfrm>
        </p:spPr>
        <p:txBody>
          <a:bodyPr/>
          <a:lstStyle/>
          <a:p>
            <a:pPr eaLnBrk="1" hangingPunct="1">
              <a:lnSpc>
                <a:spcPct val="90000"/>
              </a:lnSpc>
            </a:pPr>
            <a:r>
              <a:rPr lang="en-US" altLang="en-US" smtClean="0"/>
              <a:t>Companies often develop a statement of values to guide a company’s pursuit of its vision and strategy and paint the white lines for how the company’s business is to be conducted</a:t>
            </a:r>
          </a:p>
          <a:p>
            <a:pPr eaLnBrk="1" hangingPunct="1">
              <a:lnSpc>
                <a:spcPct val="90000"/>
              </a:lnSpc>
            </a:pPr>
            <a:r>
              <a:rPr lang="en-US" altLang="en-US" smtClean="0"/>
              <a:t>Values statements remain a bunch of nice words until the espoused beliefs, traits, and behaviors are incorporated into company’s operations and work practices and are used as the benchmark for job appraisal, promotions, and rewards.</a:t>
            </a:r>
          </a:p>
        </p:txBody>
      </p:sp>
    </p:spTree>
  </p:cSld>
  <p:clrMapOvr>
    <a:masterClrMapping/>
  </p:clrMapOvr>
  <p:transition>
    <p:pull dir="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US" altLang="en-US" sz="3200" b="1" smtClean="0"/>
              <a:t>Coca-Cola Company</a:t>
            </a:r>
          </a:p>
        </p:txBody>
      </p:sp>
      <p:sp>
        <p:nvSpPr>
          <p:cNvPr id="27651" name="Rectangle 3"/>
          <p:cNvSpPr>
            <a:spLocks noGrp="1" noChangeArrowheads="1"/>
          </p:cNvSpPr>
          <p:nvPr>
            <p:ph type="body" idx="1"/>
          </p:nvPr>
        </p:nvSpPr>
        <p:spPr/>
        <p:txBody>
          <a:bodyPr/>
          <a:lstStyle/>
          <a:p>
            <a:pPr eaLnBrk="1" hangingPunct="1">
              <a:lnSpc>
                <a:spcPct val="90000"/>
              </a:lnSpc>
              <a:buFontTx/>
              <a:buNone/>
            </a:pPr>
            <a:r>
              <a:rPr lang="en-US" altLang="en-US" sz="2400" b="1" smtClean="0"/>
              <a:t>Values</a:t>
            </a:r>
            <a:br>
              <a:rPr lang="en-US" altLang="en-US" sz="2400" b="1" smtClean="0"/>
            </a:br>
            <a:r>
              <a:rPr lang="en-US" altLang="en-US" sz="2400" smtClean="0"/>
              <a:t>We are guided by shared values that we will live by as a company and as individuals. </a:t>
            </a:r>
          </a:p>
          <a:p>
            <a:pPr eaLnBrk="1" hangingPunct="1">
              <a:lnSpc>
                <a:spcPct val="90000"/>
              </a:lnSpc>
            </a:pPr>
            <a:r>
              <a:rPr lang="en-US" altLang="en-US" sz="2400" b="1" smtClean="0"/>
              <a:t>Leadership</a:t>
            </a:r>
            <a:r>
              <a:rPr lang="en-US" altLang="en-US" sz="2400" smtClean="0"/>
              <a:t>: "The courage to shape a better future" </a:t>
            </a:r>
          </a:p>
          <a:p>
            <a:pPr eaLnBrk="1" hangingPunct="1">
              <a:lnSpc>
                <a:spcPct val="90000"/>
              </a:lnSpc>
            </a:pPr>
            <a:r>
              <a:rPr lang="en-US" altLang="en-US" sz="2400" b="1" smtClean="0"/>
              <a:t>Passion</a:t>
            </a:r>
            <a:r>
              <a:rPr lang="en-US" altLang="en-US" sz="2400" smtClean="0"/>
              <a:t>: "Committed in heart and mind" </a:t>
            </a:r>
          </a:p>
          <a:p>
            <a:pPr eaLnBrk="1" hangingPunct="1">
              <a:lnSpc>
                <a:spcPct val="90000"/>
              </a:lnSpc>
            </a:pPr>
            <a:r>
              <a:rPr lang="en-US" altLang="en-US" sz="2400" b="1" smtClean="0"/>
              <a:t>Integrity</a:t>
            </a:r>
            <a:r>
              <a:rPr lang="en-US" altLang="en-US" sz="2400" smtClean="0"/>
              <a:t>: "Be real" </a:t>
            </a:r>
          </a:p>
          <a:p>
            <a:pPr eaLnBrk="1" hangingPunct="1">
              <a:lnSpc>
                <a:spcPct val="90000"/>
              </a:lnSpc>
            </a:pPr>
            <a:r>
              <a:rPr lang="en-US" altLang="en-US" sz="2400" b="1" smtClean="0"/>
              <a:t>Accountability</a:t>
            </a:r>
            <a:r>
              <a:rPr lang="en-US" altLang="en-US" sz="2400" smtClean="0"/>
              <a:t>: "If it is to be, it’s up to me" </a:t>
            </a:r>
          </a:p>
          <a:p>
            <a:pPr eaLnBrk="1" hangingPunct="1">
              <a:lnSpc>
                <a:spcPct val="90000"/>
              </a:lnSpc>
            </a:pPr>
            <a:r>
              <a:rPr lang="en-US" altLang="en-US" sz="2400" b="1" smtClean="0"/>
              <a:t>Collaboration</a:t>
            </a:r>
            <a:r>
              <a:rPr lang="en-US" altLang="en-US" sz="2400" smtClean="0"/>
              <a:t>: "Leverage collective genius" </a:t>
            </a:r>
          </a:p>
          <a:p>
            <a:pPr eaLnBrk="1" hangingPunct="1">
              <a:lnSpc>
                <a:spcPct val="90000"/>
              </a:lnSpc>
            </a:pPr>
            <a:r>
              <a:rPr lang="en-US" altLang="en-US" sz="2400" b="1" smtClean="0"/>
              <a:t>Innovation</a:t>
            </a:r>
            <a:r>
              <a:rPr lang="en-US" altLang="en-US" sz="2400" smtClean="0"/>
              <a:t>: "Seek, imagine, create, delight" </a:t>
            </a:r>
          </a:p>
          <a:p>
            <a:pPr eaLnBrk="1" hangingPunct="1">
              <a:lnSpc>
                <a:spcPct val="90000"/>
              </a:lnSpc>
            </a:pPr>
            <a:r>
              <a:rPr lang="en-US" altLang="en-US" sz="2400" b="1" smtClean="0"/>
              <a:t>Quality</a:t>
            </a:r>
            <a:r>
              <a:rPr lang="en-US" altLang="en-US" sz="2400" smtClean="0"/>
              <a:t>: "What we do, we do well" </a:t>
            </a:r>
          </a:p>
          <a:p>
            <a:pPr eaLnBrk="1" hangingPunct="1">
              <a:lnSpc>
                <a:spcPct val="90000"/>
              </a:lnSpc>
              <a:buFontTx/>
              <a:buNone/>
            </a:pPr>
            <a:endParaRPr lang="en-US" altLang="en-US" sz="2400" smtClean="0"/>
          </a:p>
        </p:txBody>
      </p:sp>
      <p:pic>
        <p:nvPicPr>
          <p:cNvPr id="27652" name="Picture 4" descr="coca-cola"/>
          <p:cNvPicPr>
            <a:picLocks noChangeAspect="1" noChangeArrowheads="1"/>
          </p:cNvPicPr>
          <p:nvPr/>
        </p:nvPicPr>
        <p:blipFill>
          <a:blip r:embed="rId3">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7239000" y="152400"/>
            <a:ext cx="175260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pull dir="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5" descr="thank-yo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209800"/>
            <a:ext cx="9144000" cy="464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template">
  <a:themeElements>
    <a:clrScheme name="template 3">
      <a:dk1>
        <a:srgbClr val="4D4D4D"/>
      </a:dk1>
      <a:lt1>
        <a:srgbClr val="FFFFFF"/>
      </a:lt1>
      <a:dk2>
        <a:srgbClr val="4D4D4D"/>
      </a:dk2>
      <a:lt2>
        <a:srgbClr val="003399"/>
      </a:lt2>
      <a:accent1>
        <a:srgbClr val="33CCFF"/>
      </a:accent1>
      <a:accent2>
        <a:srgbClr val="6699FF"/>
      </a:accent2>
      <a:accent3>
        <a:srgbClr val="FFFFFF"/>
      </a:accent3>
      <a:accent4>
        <a:srgbClr val="404040"/>
      </a:accent4>
      <a:accent5>
        <a:srgbClr val="ADE2FF"/>
      </a:accent5>
      <a:accent6>
        <a:srgbClr val="5C8AE7"/>
      </a:accent6>
      <a:hlink>
        <a:srgbClr val="0066CC"/>
      </a:hlink>
      <a:folHlink>
        <a:srgbClr val="DDDDDD"/>
      </a:folHlink>
    </a:clrScheme>
    <a:fontScheme name="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template 1">
        <a:dk1>
          <a:srgbClr val="4D4D4D"/>
        </a:dk1>
        <a:lt1>
          <a:srgbClr val="FFFFFF"/>
        </a:lt1>
        <a:dk2>
          <a:srgbClr val="4D4D4D"/>
        </a:dk2>
        <a:lt2>
          <a:srgbClr val="0099FF"/>
        </a:lt2>
        <a:accent1>
          <a:srgbClr val="003399"/>
        </a:accent1>
        <a:accent2>
          <a:srgbClr val="CCECFF"/>
        </a:accent2>
        <a:accent3>
          <a:srgbClr val="FFFFFF"/>
        </a:accent3>
        <a:accent4>
          <a:srgbClr val="404040"/>
        </a:accent4>
        <a:accent5>
          <a:srgbClr val="AAADCA"/>
        </a:accent5>
        <a:accent6>
          <a:srgbClr val="B9D6E7"/>
        </a:accent6>
        <a:hlink>
          <a:srgbClr val="6699FF"/>
        </a:hlink>
        <a:folHlink>
          <a:srgbClr val="EAEAEA"/>
        </a:folHlink>
      </a:clrScheme>
      <a:clrMap bg1="lt1" tx1="dk1" bg2="lt2" tx2="dk2" accent1="accent1" accent2="accent2" accent3="accent3" accent4="accent4" accent5="accent5" accent6="accent6" hlink="hlink" folHlink="folHlink"/>
    </a:extraClrScheme>
    <a:extraClrScheme>
      <a:clrScheme name="template 2">
        <a:dk1>
          <a:srgbClr val="4D4D4D"/>
        </a:dk1>
        <a:lt1>
          <a:srgbClr val="FFFFFF"/>
        </a:lt1>
        <a:dk2>
          <a:srgbClr val="4D4D4D"/>
        </a:dk2>
        <a:lt2>
          <a:srgbClr val="003399"/>
        </a:lt2>
        <a:accent1>
          <a:srgbClr val="33CCFF"/>
        </a:accent1>
        <a:accent2>
          <a:srgbClr val="6699FF"/>
        </a:accent2>
        <a:accent3>
          <a:srgbClr val="FFFFFF"/>
        </a:accent3>
        <a:accent4>
          <a:srgbClr val="404040"/>
        </a:accent4>
        <a:accent5>
          <a:srgbClr val="ADE2FF"/>
        </a:accent5>
        <a:accent6>
          <a:srgbClr val="5C8AE7"/>
        </a:accent6>
        <a:hlink>
          <a:srgbClr val="0099FF"/>
        </a:hlink>
        <a:folHlink>
          <a:srgbClr val="DDDDDD"/>
        </a:folHlink>
      </a:clrScheme>
      <a:clrMap bg1="lt1" tx1="dk1" bg2="lt2" tx2="dk2" accent1="accent1" accent2="accent2" accent3="accent3" accent4="accent4" accent5="accent5" accent6="accent6" hlink="hlink" folHlink="folHlink"/>
    </a:extraClrScheme>
    <a:extraClrScheme>
      <a:clrScheme name="template 3">
        <a:dk1>
          <a:srgbClr val="4D4D4D"/>
        </a:dk1>
        <a:lt1>
          <a:srgbClr val="FFFFFF"/>
        </a:lt1>
        <a:dk2>
          <a:srgbClr val="4D4D4D"/>
        </a:dk2>
        <a:lt2>
          <a:srgbClr val="003399"/>
        </a:lt2>
        <a:accent1>
          <a:srgbClr val="33CCFF"/>
        </a:accent1>
        <a:accent2>
          <a:srgbClr val="6699FF"/>
        </a:accent2>
        <a:accent3>
          <a:srgbClr val="FFFFFF"/>
        </a:accent3>
        <a:accent4>
          <a:srgbClr val="404040"/>
        </a:accent4>
        <a:accent5>
          <a:srgbClr val="ADE2FF"/>
        </a:accent5>
        <a:accent6>
          <a:srgbClr val="5C8AE7"/>
        </a:accent6>
        <a:hlink>
          <a:srgbClr val="0066CC"/>
        </a:hlink>
        <a:folHlink>
          <a:srgbClr val="DDDDDD"/>
        </a:folHlink>
      </a:clrScheme>
      <a:clrMap bg1="lt1" tx1="dk1" bg2="lt2" tx2="dk2" accent1="accent1" accent2="accent2" accent3="accent3" accent4="accent4" accent5="accent5" accent6="accent6" hlink="hlink" folHlink="folHlink"/>
    </a:extraClrScheme>
    <a:extraClrScheme>
      <a:clrScheme name="template 4">
        <a:dk1>
          <a:srgbClr val="333333"/>
        </a:dk1>
        <a:lt1>
          <a:srgbClr val="FFFFFF"/>
        </a:lt1>
        <a:dk2>
          <a:srgbClr val="808080"/>
        </a:dk2>
        <a:lt2>
          <a:srgbClr val="003366"/>
        </a:lt2>
        <a:accent1>
          <a:srgbClr val="6699FF"/>
        </a:accent1>
        <a:accent2>
          <a:srgbClr val="990000"/>
        </a:accent2>
        <a:accent3>
          <a:srgbClr val="FFFFFF"/>
        </a:accent3>
        <a:accent4>
          <a:srgbClr val="2A2A2A"/>
        </a:accent4>
        <a:accent5>
          <a:srgbClr val="B8CAFF"/>
        </a:accent5>
        <a:accent6>
          <a:srgbClr val="8A0000"/>
        </a:accent6>
        <a:hlink>
          <a:srgbClr val="0066CC"/>
        </a:hlink>
        <a:folHlink>
          <a:srgbClr val="DDDDDD"/>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template</Template>
  <TotalTime>313</TotalTime>
  <Words>845</Words>
  <Application>Microsoft Office PowerPoint</Application>
  <PresentationFormat>On-screen Show (4:3)</PresentationFormat>
  <Paragraphs>191</Paragraphs>
  <Slides>26</Slides>
  <Notes>26</Notes>
  <HiddenSlides>8</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Tahoma</vt:lpstr>
      <vt:lpstr>Times New Roman</vt:lpstr>
      <vt:lpstr>Wingdings</vt:lpstr>
      <vt:lpstr>template</vt:lpstr>
      <vt:lpstr>Overview of Strategic Management</vt:lpstr>
      <vt:lpstr>Overview</vt:lpstr>
      <vt:lpstr>A  Company’s  Strategy  is  Partly  Planned  and  Partly  Reactive</vt:lpstr>
      <vt:lpstr>Factors  Shaping  the Choice  of  Company  Strategy</vt:lpstr>
      <vt:lpstr>Strategy as an Emergent Process</vt:lpstr>
      <vt:lpstr>PowerPoint Presentation</vt:lpstr>
      <vt:lpstr>Strategic Management</vt:lpstr>
      <vt:lpstr>Benefits of Strategic Management</vt:lpstr>
      <vt:lpstr>PowerPoint Presentation</vt:lpstr>
      <vt:lpstr>Risks of Strategic Management</vt:lpstr>
      <vt:lpstr>PowerPoint Presentation</vt:lpstr>
      <vt:lpstr>What is Formality?</vt:lpstr>
      <vt:lpstr>Entrepreneurial Mode</vt:lpstr>
      <vt:lpstr>Planning Mode</vt:lpstr>
      <vt:lpstr>Adaptive Mode</vt:lpstr>
      <vt:lpstr>Key Attributes of Strategic Management</vt:lpstr>
      <vt:lpstr>Critical Tasks of Strategic Management</vt:lpstr>
      <vt:lpstr>Dimensions of Strategic Decisions</vt:lpstr>
      <vt:lpstr>PowerPoint Presentation</vt:lpstr>
      <vt:lpstr>Develop Mission and Vision</vt:lpstr>
      <vt:lpstr>Coca-Cola Company</vt:lpstr>
      <vt:lpstr>Develop Mission and Vision</vt:lpstr>
      <vt:lpstr>Coca-Cola Company</vt:lpstr>
      <vt:lpstr>Linking the Vision with Company Values</vt:lpstr>
      <vt:lpstr>Coca-Cola Company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Overview of Strategic Management</dc:title>
  <dc:creator>USER10</dc:creator>
  <cp:lastModifiedBy>UWTSD</cp:lastModifiedBy>
  <cp:revision>14</cp:revision>
  <dcterms:created xsi:type="dcterms:W3CDTF">2007-06-22T17:38:19Z</dcterms:created>
  <dcterms:modified xsi:type="dcterms:W3CDTF">2019-10-15T14:59:00Z</dcterms:modified>
</cp:coreProperties>
</file>