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3"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150204-FDEB-4347-8A12-1CFECB93CA18}" v="312" dt="2026-07-31T09:45:57.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012" autoAdjust="0"/>
    <p:restoredTop sz="94749" autoAdjust="0"/>
  </p:normalViewPr>
  <p:slideViewPr>
    <p:cSldViewPr snapToGrid="0" snapToObjects="1" showGuides="1">
      <p:cViewPr>
        <p:scale>
          <a:sx n="41" d="100"/>
          <a:sy n="41" d="100"/>
        </p:scale>
        <p:origin x="840" y="-171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leber Morais Da Silva (2336879)" userId="48d742c7-6937-4e50-aef2-a785decb27fe" providerId="ADAL" clId="{529E9695-AFA7-5071-BA53-878511A1DBC7}"/>
    <pc:docChg chg="undo custSel addSld delSld modSld">
      <pc:chgData name="Kleber Morais Da Silva (2336879)" userId="48d742c7-6937-4e50-aef2-a785decb27fe" providerId="ADAL" clId="{529E9695-AFA7-5071-BA53-878511A1DBC7}" dt="2026-07-31T09:50:03.792" v="2302" actId="14100"/>
      <pc:docMkLst>
        <pc:docMk/>
      </pc:docMkLst>
      <pc:sldChg chg="modSp mod">
        <pc:chgData name="Kleber Morais Da Silva (2336879)" userId="48d742c7-6937-4e50-aef2-a785decb27fe" providerId="ADAL" clId="{529E9695-AFA7-5071-BA53-878511A1DBC7}" dt="2026-07-31T09:25:59.963" v="1977" actId="313"/>
        <pc:sldMkLst>
          <pc:docMk/>
          <pc:sldMk cId="2465510357" sldId="256"/>
        </pc:sldMkLst>
        <pc:spChg chg="mod">
          <ac:chgData name="Kleber Morais Da Silva (2336879)" userId="48d742c7-6937-4e50-aef2-a785decb27fe" providerId="ADAL" clId="{529E9695-AFA7-5071-BA53-878511A1DBC7}" dt="2026-07-14T08:52:09.485" v="79" actId="20577"/>
          <ac:spMkLst>
            <pc:docMk/>
            <pc:sldMk cId="2465510357" sldId="256"/>
            <ac:spMk id="2" creationId="{DA2D9CAF-62E4-A56C-BC72-03583E71A03A}"/>
          </ac:spMkLst>
        </pc:spChg>
        <pc:spChg chg="mod">
          <ac:chgData name="Kleber Morais Da Silva (2336879)" userId="48d742c7-6937-4e50-aef2-a785decb27fe" providerId="ADAL" clId="{529E9695-AFA7-5071-BA53-878511A1DBC7}" dt="2026-07-31T09:25:59.963" v="1977" actId="313"/>
          <ac:spMkLst>
            <pc:docMk/>
            <pc:sldMk cId="2465510357" sldId="256"/>
            <ac:spMk id="3" creationId="{8FC115E9-2559-9124-E2DA-727C7D7E63C8}"/>
          </ac:spMkLst>
        </pc:spChg>
      </pc:sldChg>
      <pc:sldChg chg="addSp delSp modSp mod">
        <pc:chgData name="Kleber Morais Da Silva (2336879)" userId="48d742c7-6937-4e50-aef2-a785decb27fe" providerId="ADAL" clId="{529E9695-AFA7-5071-BA53-878511A1DBC7}" dt="2026-07-31T09:50:03.792" v="2302" actId="14100"/>
        <pc:sldMkLst>
          <pc:docMk/>
          <pc:sldMk cId="531086080" sldId="261"/>
        </pc:sldMkLst>
        <pc:spChg chg="add del mod">
          <ac:chgData name="Kleber Morais Da Silva (2336879)" userId="48d742c7-6937-4e50-aef2-a785decb27fe" providerId="ADAL" clId="{529E9695-AFA7-5071-BA53-878511A1DBC7}" dt="2026-07-30T19:10:35.582" v="1545" actId="20577"/>
          <ac:spMkLst>
            <pc:docMk/>
            <pc:sldMk cId="531086080" sldId="261"/>
            <ac:spMk id="2" creationId="{E6EDE4D7-E5DB-5854-2C54-58DE17CBAE7C}"/>
          </ac:spMkLst>
        </pc:spChg>
        <pc:spChg chg="mod">
          <ac:chgData name="Kleber Morais Da Silva (2336879)" userId="48d742c7-6937-4e50-aef2-a785decb27fe" providerId="ADAL" clId="{529E9695-AFA7-5071-BA53-878511A1DBC7}" dt="2026-07-30T19:03:07.882" v="1495" actId="1076"/>
          <ac:spMkLst>
            <pc:docMk/>
            <pc:sldMk cId="531086080" sldId="261"/>
            <ac:spMk id="4" creationId="{445A24BA-23D0-389B-9C96-39883BA95D24}"/>
          </ac:spMkLst>
        </pc:spChg>
        <pc:spChg chg="mod">
          <ac:chgData name="Kleber Morais Da Silva (2336879)" userId="48d742c7-6937-4e50-aef2-a785decb27fe" providerId="ADAL" clId="{529E9695-AFA7-5071-BA53-878511A1DBC7}" dt="2026-07-31T09:47:42.277" v="2283" actId="113"/>
          <ac:spMkLst>
            <pc:docMk/>
            <pc:sldMk cId="531086080" sldId="261"/>
            <ac:spMk id="5" creationId="{925EA422-02CF-EC85-AE1E-9F501EE4E390}"/>
          </ac:spMkLst>
        </pc:spChg>
        <pc:spChg chg="add del mod">
          <ac:chgData name="Kleber Morais Da Silva (2336879)" userId="48d742c7-6937-4e50-aef2-a785decb27fe" providerId="ADAL" clId="{529E9695-AFA7-5071-BA53-878511A1DBC7}" dt="2026-07-31T09:29:04.164" v="1987"/>
          <ac:spMkLst>
            <pc:docMk/>
            <pc:sldMk cId="531086080" sldId="261"/>
            <ac:spMk id="7" creationId="{F3EAB93A-236E-EA2D-053F-675B5742248E}"/>
          </ac:spMkLst>
        </pc:spChg>
        <pc:spChg chg="mod">
          <ac:chgData name="Kleber Morais Da Silva (2336879)" userId="48d742c7-6937-4e50-aef2-a785decb27fe" providerId="ADAL" clId="{529E9695-AFA7-5071-BA53-878511A1DBC7}" dt="2026-07-30T19:58:45.438" v="1953" actId="20577"/>
          <ac:spMkLst>
            <pc:docMk/>
            <pc:sldMk cId="531086080" sldId="261"/>
            <ac:spMk id="8" creationId="{F39F00D5-5C38-D6F2-6606-6A41E051B19F}"/>
          </ac:spMkLst>
        </pc:spChg>
        <pc:spChg chg="mod">
          <ac:chgData name="Kleber Morais Da Silva (2336879)" userId="48d742c7-6937-4e50-aef2-a785decb27fe" providerId="ADAL" clId="{529E9695-AFA7-5071-BA53-878511A1DBC7}" dt="2026-07-30T18:41:50.030" v="1330" actId="20577"/>
          <ac:spMkLst>
            <pc:docMk/>
            <pc:sldMk cId="531086080" sldId="261"/>
            <ac:spMk id="9" creationId="{527F632F-F998-135E-0524-86D375FC5D18}"/>
          </ac:spMkLst>
        </pc:spChg>
        <pc:spChg chg="mod">
          <ac:chgData name="Kleber Morais Da Silva (2336879)" userId="48d742c7-6937-4e50-aef2-a785decb27fe" providerId="ADAL" clId="{529E9695-AFA7-5071-BA53-878511A1DBC7}" dt="2026-07-30T19:51:08.488" v="1917" actId="20577"/>
          <ac:spMkLst>
            <pc:docMk/>
            <pc:sldMk cId="531086080" sldId="261"/>
            <ac:spMk id="10" creationId="{5BB92EB9-4C7E-3A15-04B6-67A9C82BD3DD}"/>
          </ac:spMkLst>
        </pc:spChg>
        <pc:spChg chg="mod">
          <ac:chgData name="Kleber Morais Da Silva (2336879)" userId="48d742c7-6937-4e50-aef2-a785decb27fe" providerId="ADAL" clId="{529E9695-AFA7-5071-BA53-878511A1DBC7}" dt="2026-07-28T09:45:14.362" v="858" actId="1076"/>
          <ac:spMkLst>
            <pc:docMk/>
            <pc:sldMk cId="531086080" sldId="261"/>
            <ac:spMk id="11" creationId="{E623E73B-A818-ECAD-449D-B4BA29C89431}"/>
          </ac:spMkLst>
        </pc:spChg>
        <pc:spChg chg="mod">
          <ac:chgData name="Kleber Morais Da Silva (2336879)" userId="48d742c7-6937-4e50-aef2-a785decb27fe" providerId="ADAL" clId="{529E9695-AFA7-5071-BA53-878511A1DBC7}" dt="2026-07-31T09:48:32.113" v="2298" actId="20577"/>
          <ac:spMkLst>
            <pc:docMk/>
            <pc:sldMk cId="531086080" sldId="261"/>
            <ac:spMk id="12" creationId="{0FD3AFCE-81A9-6CA3-7186-12D9C355F948}"/>
          </ac:spMkLst>
        </pc:spChg>
        <pc:spChg chg="add del mod">
          <ac:chgData name="Kleber Morais Da Silva (2336879)" userId="48d742c7-6937-4e50-aef2-a785decb27fe" providerId="ADAL" clId="{529E9695-AFA7-5071-BA53-878511A1DBC7}" dt="2026-07-31T09:29:02.402" v="1985" actId="478"/>
          <ac:spMkLst>
            <pc:docMk/>
            <pc:sldMk cId="531086080" sldId="261"/>
            <ac:spMk id="13" creationId="{AAD289D5-8E6F-5416-F949-0C647A097FB7}"/>
          </ac:spMkLst>
        </pc:spChg>
        <pc:spChg chg="mod">
          <ac:chgData name="Kleber Morais Da Silva (2336879)" userId="48d742c7-6937-4e50-aef2-a785decb27fe" providerId="ADAL" clId="{529E9695-AFA7-5071-BA53-878511A1DBC7}" dt="2026-07-30T19:53:21.761" v="1938" actId="5793"/>
          <ac:spMkLst>
            <pc:docMk/>
            <pc:sldMk cId="531086080" sldId="261"/>
            <ac:spMk id="15" creationId="{A70C907E-7905-7BDC-E66E-90047768310D}"/>
          </ac:spMkLst>
        </pc:spChg>
        <pc:spChg chg="mod">
          <ac:chgData name="Kleber Morais Da Silva (2336879)" userId="48d742c7-6937-4e50-aef2-a785decb27fe" providerId="ADAL" clId="{529E9695-AFA7-5071-BA53-878511A1DBC7}" dt="2026-07-28T09:16:00.452" v="747"/>
          <ac:spMkLst>
            <pc:docMk/>
            <pc:sldMk cId="531086080" sldId="261"/>
            <ac:spMk id="17" creationId="{48D3574B-9CFC-4B83-1C3B-42BD2A74FB76}"/>
          </ac:spMkLst>
        </pc:spChg>
        <pc:spChg chg="mod">
          <ac:chgData name="Kleber Morais Da Silva (2336879)" userId="48d742c7-6937-4e50-aef2-a785decb27fe" providerId="ADAL" clId="{529E9695-AFA7-5071-BA53-878511A1DBC7}" dt="2026-07-28T09:18:41.229" v="786" actId="20577"/>
          <ac:spMkLst>
            <pc:docMk/>
            <pc:sldMk cId="531086080" sldId="261"/>
            <ac:spMk id="18" creationId="{9D21321E-1878-CD40-4AA6-3764E797EE11}"/>
          </ac:spMkLst>
        </pc:spChg>
        <pc:spChg chg="add mod">
          <ac:chgData name="Kleber Morais Da Silva (2336879)" userId="48d742c7-6937-4e50-aef2-a785decb27fe" providerId="ADAL" clId="{529E9695-AFA7-5071-BA53-878511A1DBC7}" dt="2026-07-30T19:53:33.355" v="1939" actId="1076"/>
          <ac:spMkLst>
            <pc:docMk/>
            <pc:sldMk cId="531086080" sldId="261"/>
            <ac:spMk id="37" creationId="{3F66D199-E94B-60A4-A2E2-7D42601B7C55}"/>
          </ac:spMkLst>
        </pc:spChg>
        <pc:spChg chg="add del mod">
          <ac:chgData name="Kleber Morais Da Silva (2336879)" userId="48d742c7-6937-4e50-aef2-a785decb27fe" providerId="ADAL" clId="{529E9695-AFA7-5071-BA53-878511A1DBC7}" dt="2026-07-30T19:53:44.087" v="1940" actId="478"/>
          <ac:spMkLst>
            <pc:docMk/>
            <pc:sldMk cId="531086080" sldId="261"/>
            <ac:spMk id="38" creationId="{69173F36-4A59-351D-1B72-08FDB6B4ACC2}"/>
          </ac:spMkLst>
        </pc:spChg>
        <pc:graphicFrameChg chg="add del mod modGraphic">
          <ac:chgData name="Kleber Morais Da Silva (2336879)" userId="48d742c7-6937-4e50-aef2-a785decb27fe" providerId="ADAL" clId="{529E9695-AFA7-5071-BA53-878511A1DBC7}" dt="2026-07-31T09:36:37.972" v="2163" actId="478"/>
          <ac:graphicFrameMkLst>
            <pc:docMk/>
            <pc:sldMk cId="531086080" sldId="261"/>
            <ac:graphicFrameMk id="14" creationId="{BFA75EAA-F477-12F7-45A2-A7072F5A72FD}"/>
          </ac:graphicFrameMkLst>
        </pc:graphicFrameChg>
        <pc:graphicFrameChg chg="add del mod modGraphic">
          <ac:chgData name="Kleber Morais Da Silva (2336879)" userId="48d742c7-6937-4e50-aef2-a785decb27fe" providerId="ADAL" clId="{529E9695-AFA7-5071-BA53-878511A1DBC7}" dt="2026-07-31T09:44:32.594" v="2266" actId="478"/>
          <ac:graphicFrameMkLst>
            <pc:docMk/>
            <pc:sldMk cId="531086080" sldId="261"/>
            <ac:graphicFrameMk id="16" creationId="{143472C8-4782-B3FC-847A-A782B4D0C5E8}"/>
          </ac:graphicFrameMkLst>
        </pc:graphicFrameChg>
        <pc:graphicFrameChg chg="add mod">
          <ac:chgData name="Kleber Morais Da Silva (2336879)" userId="48d742c7-6937-4e50-aef2-a785decb27fe" providerId="ADAL" clId="{529E9695-AFA7-5071-BA53-878511A1DBC7}" dt="2026-07-30T12:12:21.212" v="1177" actId="12084"/>
          <ac:graphicFrameMkLst>
            <pc:docMk/>
            <pc:sldMk cId="531086080" sldId="261"/>
            <ac:graphicFrameMk id="39" creationId="{9A229A80-DFD9-C2D5-89D1-9EAB287863AA}"/>
          </ac:graphicFrameMkLst>
        </pc:graphicFrameChg>
        <pc:picChg chg="add del mod">
          <ac:chgData name="Kleber Morais Da Silva (2336879)" userId="48d742c7-6937-4e50-aef2-a785decb27fe" providerId="ADAL" clId="{529E9695-AFA7-5071-BA53-878511A1DBC7}" dt="2026-07-30T12:11:49.317" v="1175" actId="478"/>
          <ac:picMkLst>
            <pc:docMk/>
            <pc:sldMk cId="531086080" sldId="261"/>
            <ac:picMk id="24" creationId="{FD5D0A9B-D8BA-9D01-C7AD-8CC8DC51602C}"/>
          </ac:picMkLst>
        </pc:picChg>
        <pc:picChg chg="add del mod">
          <ac:chgData name="Kleber Morais Da Silva (2336879)" userId="48d742c7-6937-4e50-aef2-a785decb27fe" providerId="ADAL" clId="{529E9695-AFA7-5071-BA53-878511A1DBC7}" dt="2026-07-30T20:01:15.725" v="1964" actId="478"/>
          <ac:picMkLst>
            <pc:docMk/>
            <pc:sldMk cId="531086080" sldId="261"/>
            <ac:picMk id="26" creationId="{A291E312-A06A-411B-AE65-F98224A4C8D4}"/>
          </ac:picMkLst>
        </pc:picChg>
        <pc:picChg chg="add mod">
          <ac:chgData name="Kleber Morais Da Silva (2336879)" userId="48d742c7-6937-4e50-aef2-a785decb27fe" providerId="ADAL" clId="{529E9695-AFA7-5071-BA53-878511A1DBC7}" dt="2026-07-31T09:49:24.106" v="2299" actId="1076"/>
          <ac:picMkLst>
            <pc:docMk/>
            <pc:sldMk cId="531086080" sldId="261"/>
            <ac:picMk id="28" creationId="{3102432E-EA11-F8B2-4158-A6D1BC0DE78C}"/>
          </ac:picMkLst>
        </pc:picChg>
        <pc:picChg chg="add mod">
          <ac:chgData name="Kleber Morais Da Silva (2336879)" userId="48d742c7-6937-4e50-aef2-a785decb27fe" providerId="ADAL" clId="{529E9695-AFA7-5071-BA53-878511A1DBC7}" dt="2026-07-31T09:48:22.189" v="2285" actId="1076"/>
          <ac:picMkLst>
            <pc:docMk/>
            <pc:sldMk cId="531086080" sldId="261"/>
            <ac:picMk id="30" creationId="{37F9D1E1-DB78-2027-F6C9-1F24135FE8CA}"/>
          </ac:picMkLst>
        </pc:picChg>
        <pc:picChg chg="add mod">
          <ac:chgData name="Kleber Morais Da Silva (2336879)" userId="48d742c7-6937-4e50-aef2-a785decb27fe" providerId="ADAL" clId="{529E9695-AFA7-5071-BA53-878511A1DBC7}" dt="2026-07-28T09:48:20.559" v="862" actId="1076"/>
          <ac:picMkLst>
            <pc:docMk/>
            <pc:sldMk cId="531086080" sldId="261"/>
            <ac:picMk id="32" creationId="{EE59C836-E3B7-2937-ECC0-E0F95535388C}"/>
          </ac:picMkLst>
        </pc:picChg>
        <pc:picChg chg="add del mod">
          <ac:chgData name="Kleber Morais Da Silva (2336879)" userId="48d742c7-6937-4e50-aef2-a785decb27fe" providerId="ADAL" clId="{529E9695-AFA7-5071-BA53-878511A1DBC7}" dt="2026-07-30T12:27:56.410" v="1271" actId="478"/>
          <ac:picMkLst>
            <pc:docMk/>
            <pc:sldMk cId="531086080" sldId="261"/>
            <ac:picMk id="34" creationId="{DA5C1F1F-EDD8-25FC-4982-00413661E684}"/>
          </ac:picMkLst>
        </pc:picChg>
        <pc:picChg chg="add mod">
          <ac:chgData name="Kleber Morais Da Silva (2336879)" userId="48d742c7-6937-4e50-aef2-a785decb27fe" providerId="ADAL" clId="{529E9695-AFA7-5071-BA53-878511A1DBC7}" dt="2026-07-30T19:03:12.791" v="1496" actId="1076"/>
          <ac:picMkLst>
            <pc:docMk/>
            <pc:sldMk cId="531086080" sldId="261"/>
            <ac:picMk id="40" creationId="{9D12F0C2-8F6A-84AB-0590-57F0B155C865}"/>
          </ac:picMkLst>
        </pc:picChg>
        <pc:picChg chg="add mod modCrop">
          <ac:chgData name="Kleber Morais Da Silva (2336879)" userId="48d742c7-6937-4e50-aef2-a785decb27fe" providerId="ADAL" clId="{529E9695-AFA7-5071-BA53-878511A1DBC7}" dt="2026-07-31T09:50:03.792" v="2302" actId="14100"/>
          <ac:picMkLst>
            <pc:docMk/>
            <pc:sldMk cId="531086080" sldId="261"/>
            <ac:picMk id="42" creationId="{C2EFDD09-7979-7F10-BA42-6DD3767460F5}"/>
          </ac:picMkLst>
        </pc:picChg>
        <pc:picChg chg="add del mod modCrop">
          <ac:chgData name="Kleber Morais Da Silva (2336879)" userId="48d742c7-6937-4e50-aef2-a785decb27fe" providerId="ADAL" clId="{529E9695-AFA7-5071-BA53-878511A1DBC7}" dt="2026-07-31T09:46:59.203" v="2277" actId="1076"/>
          <ac:picMkLst>
            <pc:docMk/>
            <pc:sldMk cId="531086080" sldId="261"/>
            <ac:picMk id="44" creationId="{078D7D0D-F8F8-BE61-573D-10565C856BA7}"/>
          </ac:picMkLst>
        </pc:picChg>
      </pc:sldChg>
      <pc:sldChg chg="addSp delSp modSp new mod">
        <pc:chgData name="Kleber Morais Da Silva (2336879)" userId="48d742c7-6937-4e50-aef2-a785decb27fe" providerId="ADAL" clId="{529E9695-AFA7-5071-BA53-878511A1DBC7}" dt="2026-07-30T19:48:47.469" v="1887" actId="20577"/>
        <pc:sldMkLst>
          <pc:docMk/>
          <pc:sldMk cId="2005579470" sldId="263"/>
        </pc:sldMkLst>
        <pc:spChg chg="add mod">
          <ac:chgData name="Kleber Morais Da Silva (2336879)" userId="48d742c7-6937-4e50-aef2-a785decb27fe" providerId="ADAL" clId="{529E9695-AFA7-5071-BA53-878511A1DBC7}" dt="2026-07-30T19:48:47.469" v="1887" actId="20577"/>
          <ac:spMkLst>
            <pc:docMk/>
            <pc:sldMk cId="2005579470" sldId="263"/>
            <ac:spMk id="4" creationId="{62C8F3BB-0E51-1163-1986-36C49FFC4A7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7/31/26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7/31/26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92/bjo.2025.10835" TargetMode="External"/><Relationship Id="rId13" Type="http://schemas.openxmlformats.org/officeDocument/2006/relationships/hyperlink" Target="https://librarysearch.uwtsd.ac.uk/permalink/44WHELF_UWTSD/lrq2gq/cdi_proquest_miscellaneous_3246678223" TargetMode="External"/><Relationship Id="rId18" Type="http://schemas.openxmlformats.org/officeDocument/2006/relationships/hyperlink" Target="https://doi.org/10.1038/s41380-023-02138-4" TargetMode="External"/><Relationship Id="rId3" Type="http://schemas.openxmlformats.org/officeDocument/2006/relationships/hyperlink" Target="https://librarysearch.uwtsd.ac.uk/permalink/44WHELF_UWTSD/lrq2gq/cdi_gale_onefilemisc_PPPC_A709902818" TargetMode="External"/><Relationship Id="rId21" Type="http://schemas.openxmlformats.org/officeDocument/2006/relationships/hyperlink" Target="https://librarysearch.uwtsd.ac.uk/permalink/44WHELF_UWTSD/lrq2gq/cdi_proquest_journals_2816742783" TargetMode="External"/><Relationship Id="rId7" Type="http://schemas.openxmlformats.org/officeDocument/2006/relationships/hyperlink" Target="https://librarysearch.uwtsd.ac.uk/permalink/44WHELF_UWTSD/lrq2gq/cdi_crossref_citationtrail_10_1192_bjo_2025_10848" TargetMode="External"/><Relationship Id="rId12" Type="http://schemas.openxmlformats.org/officeDocument/2006/relationships/hyperlink" Target="https://doi.org/10.1007/s00115-025-01861-3" TargetMode="External"/><Relationship Id="rId17" Type="http://schemas.openxmlformats.org/officeDocument/2006/relationships/hyperlink" Target="https://librarysearch.uwtsd.ac.uk/permalink/44WHELF_UWTSD/lrq2gq/cdi_crossref_primary_10_1007_s10597_024_01309_z" TargetMode="External"/><Relationship Id="rId25" Type="http://schemas.openxmlformats.org/officeDocument/2006/relationships/hyperlink" Target="https://librarysearch.uwtsd.ac.uk/permalink/44WHELF_UWTSD/lrq2gq/cdi_crossref_primary_10_1192_bjp_2025_126" TargetMode="External"/><Relationship Id="rId2" Type="http://schemas.openxmlformats.org/officeDocument/2006/relationships/hyperlink" Target="https://doi.org/10.1159/000517027" TargetMode="External"/><Relationship Id="rId16" Type="http://schemas.openxmlformats.org/officeDocument/2006/relationships/hyperlink" Target="https://doi.org/10.1007/s10597-024-01309-z" TargetMode="External"/><Relationship Id="rId20" Type="http://schemas.openxmlformats.org/officeDocument/2006/relationships/hyperlink" Target="https://doi.org/10.48047/NQ.2022.20.16.NQ880361" TargetMode="External"/><Relationship Id="rId1" Type="http://schemas.openxmlformats.org/officeDocument/2006/relationships/slideLayout" Target="../slideLayouts/slideLayout11.xml"/><Relationship Id="rId6" Type="http://schemas.openxmlformats.org/officeDocument/2006/relationships/hyperlink" Target="https://doi.org/10.1192/bjo.2025.10848" TargetMode="External"/><Relationship Id="rId11" Type="http://schemas.openxmlformats.org/officeDocument/2006/relationships/hyperlink" Target="https://librarysearch.uwtsd.ac.uk/permalink/44WHELF_UWTSD/lrq2gq/cdi_proquest_miscellaneous_2802884693" TargetMode="External"/><Relationship Id="rId24" Type="http://schemas.openxmlformats.org/officeDocument/2006/relationships/hyperlink" Target="https://doi.org/10.1192/bjp.2025.126" TargetMode="External"/><Relationship Id="rId5" Type="http://schemas.openxmlformats.org/officeDocument/2006/relationships/hyperlink" Target="https://librarysearch.uwtsd.ac.uk/permalink/44WHELF_UWTSD/lrq2gq/cdi_proquest_miscellaneous_2929131079" TargetMode="External"/><Relationship Id="rId15" Type="http://schemas.openxmlformats.org/officeDocument/2006/relationships/hyperlink" Target="https://librarysearch.uwtsd.ac.uk/permalink/44WHELF_UWTSD/lrq2gq/cdi_proquest_journals_2833765080" TargetMode="External"/><Relationship Id="rId23" Type="http://schemas.openxmlformats.org/officeDocument/2006/relationships/hyperlink" Target="https://librarysearch.uwtsd.ac.uk/permalink/44WHELF_UWTSD/lrq2gq/cdi_proquest_journals_2791647329" TargetMode="External"/><Relationship Id="rId10" Type="http://schemas.openxmlformats.org/officeDocument/2006/relationships/hyperlink" Target="https://doi.org/10.1111/imj.16068" TargetMode="External"/><Relationship Id="rId19" Type="http://schemas.openxmlformats.org/officeDocument/2006/relationships/hyperlink" Target="https://librarysearch.uwtsd.ac.uk/permalink/44WHELF_UWTSD/lrq2gq/cdi_springer_journals_10_1038_s41380_023_02138_4" TargetMode="External"/><Relationship Id="rId4" Type="http://schemas.openxmlformats.org/officeDocument/2006/relationships/hyperlink" Target="https://doi.org/10.1017/ipm.2023.54" TargetMode="External"/><Relationship Id="rId9" Type="http://schemas.openxmlformats.org/officeDocument/2006/relationships/hyperlink" Target="https://librarysearch.uwtsd.ac.uk/permalink/44WHELF_UWTSD/lrq2gq/cdi_proquest_journals_3249523682" TargetMode="External"/><Relationship Id="rId14" Type="http://schemas.openxmlformats.org/officeDocument/2006/relationships/hyperlink" Target="https://doi.org/10.1192/bjo.2023.230" TargetMode="External"/><Relationship Id="rId22" Type="http://schemas.openxmlformats.org/officeDocument/2006/relationships/hyperlink" Target="https://doi.org/10.3390/genealogy70100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Kleber Morais da silva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2336879</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0"/>
            <a:ext cx="10056813" cy="8586944"/>
          </a:xfrm>
        </p:spPr>
        <p:txBody>
          <a:bodyPr/>
          <a:lstStyle/>
          <a:p>
            <a:pPr algn="ctr"/>
            <a:r>
              <a:rPr lang="en-GB" sz="3200" b="1" dirty="0">
                <a:latin typeface="Arial" panose="020B0604020202020204" pitchFamily="34" charset="0"/>
                <a:cs typeface="Arial" panose="020B0604020202020204" pitchFamily="34" charset="0"/>
              </a:rPr>
              <a:t>Category</a:t>
            </a:r>
          </a:p>
          <a:p>
            <a:pPr algn="ctr"/>
            <a:r>
              <a:rPr lang="en-GB" sz="3200" dirty="0">
                <a:latin typeface="Arial" panose="020B0604020202020204" pitchFamily="34" charset="0"/>
                <a:cs typeface="Arial" panose="020B0604020202020204" pitchFamily="34" charset="0"/>
              </a:rPr>
              <a:t> Schizophrenia or Other Primary Psychotic Disorders (ICD-11)</a:t>
            </a:r>
            <a:endParaRPr lang="en-GB" sz="3200" b="1"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Disorder</a:t>
            </a:r>
          </a:p>
          <a:p>
            <a:pPr algn="ctr"/>
            <a:r>
              <a:rPr lang="en-GB" sz="3200" dirty="0">
                <a:latin typeface="Arial" panose="020B0604020202020204" pitchFamily="34" charset="0"/>
                <a:cs typeface="Arial" panose="020B0604020202020204" pitchFamily="34" charset="0"/>
              </a:rPr>
              <a:t> Severe chronic mental health condition</a:t>
            </a:r>
          </a:p>
          <a:p>
            <a:pPr algn="ctr"/>
            <a:r>
              <a:rPr lang="en-GB" sz="3200" b="1" dirty="0">
                <a:latin typeface="Arial" panose="020B0604020202020204" pitchFamily="34" charset="0"/>
                <a:cs typeface="Arial" panose="020B0604020202020204" pitchFamily="34" charset="0"/>
              </a:rPr>
              <a:t>Definition</a:t>
            </a:r>
          </a:p>
          <a:p>
            <a:pPr algn="ctr"/>
            <a:r>
              <a:rPr lang="en-GB" sz="3200" dirty="0">
                <a:latin typeface="Arial" panose="020B0604020202020204" pitchFamily="34" charset="0"/>
                <a:cs typeface="Arial" panose="020B0604020202020204" pitchFamily="34" charset="0"/>
              </a:rPr>
              <a:t> Disturbs thinking, perception, emotions, and behaviour</a:t>
            </a:r>
          </a:p>
          <a:p>
            <a:pPr algn="ctr"/>
            <a:r>
              <a:rPr lang="en-GB" sz="3200" b="1" dirty="0">
                <a:latin typeface="Arial" panose="020B0604020202020204" pitchFamily="34" charset="0"/>
                <a:cs typeface="Arial" panose="020B0604020202020204" pitchFamily="34" charset="0"/>
              </a:rPr>
              <a:t>Main symptoms</a:t>
            </a:r>
          </a:p>
          <a:p>
            <a:pPr algn="ctr"/>
            <a:r>
              <a:rPr lang="en-GB" sz="3200" dirty="0">
                <a:latin typeface="Arial" panose="020B0604020202020204" pitchFamily="34" charset="0"/>
                <a:cs typeface="Arial" panose="020B0604020202020204" pitchFamily="34" charset="0"/>
              </a:rPr>
              <a:t> Delusions • Hallucinations • Disorganised thinking</a:t>
            </a:r>
          </a:p>
          <a:p>
            <a:pPr algn="r"/>
            <a:r>
              <a:rPr lang="en-GB" sz="1600" dirty="0">
                <a:latin typeface="Arial" panose="020B0604020202020204" pitchFamily="34" charset="0"/>
                <a:cs typeface="Arial" panose="020B0604020202020204" pitchFamily="34" charset="0"/>
              </a:rPr>
              <a:t>Nickl-</a:t>
            </a:r>
            <a:r>
              <a:rPr lang="en-GB" sz="1600" dirty="0" err="1">
                <a:latin typeface="Arial" panose="020B0604020202020204" pitchFamily="34" charset="0"/>
                <a:cs typeface="Arial" panose="020B0604020202020204" pitchFamily="34" charset="0"/>
              </a:rPr>
              <a:t>Jockschat</a:t>
            </a:r>
            <a:r>
              <a:rPr lang="en-GB" sz="1600" dirty="0">
                <a:latin typeface="Arial" panose="020B0604020202020204" pitchFamily="34" charset="0"/>
                <a:cs typeface="Arial" panose="020B0604020202020204" pitchFamily="34" charset="0"/>
              </a:rPr>
              <a:t>, T.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(2025)</a:t>
            </a:r>
            <a:endParaRPr lang="en-GB" sz="1600" b="1"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Prevalence</a:t>
            </a:r>
          </a:p>
          <a:p>
            <a:pPr algn="ctr"/>
            <a:r>
              <a:rPr lang="en-GB" sz="3200" dirty="0">
                <a:latin typeface="Arial" panose="020B0604020202020204" pitchFamily="34" charset="0"/>
                <a:cs typeface="Arial" panose="020B0604020202020204" pitchFamily="34" charset="0"/>
              </a:rPr>
              <a:t>Worldwide: ~24 million people, (≈1 in 300)</a:t>
            </a:r>
          </a:p>
          <a:p>
            <a:pPr algn="ctr"/>
            <a:r>
              <a:rPr lang="en-GB" sz="3200" b="1" dirty="0">
                <a:latin typeface="Arial" panose="020B0604020202020204" pitchFamily="34" charset="0"/>
                <a:cs typeface="Arial" panose="020B0604020202020204" pitchFamily="34" charset="0"/>
              </a:rPr>
              <a:t>UK:</a:t>
            </a:r>
            <a:r>
              <a:rPr lang="en-GB" sz="3200" dirty="0">
                <a:latin typeface="Arial" panose="020B0604020202020204" pitchFamily="34" charset="0"/>
                <a:cs typeface="Arial" panose="020B0604020202020204" pitchFamily="34" charset="0"/>
              </a:rPr>
              <a:t> ~220,000–250,000 people affected </a:t>
            </a:r>
          </a:p>
          <a:p>
            <a:pPr algn="r"/>
            <a:r>
              <a:rPr lang="en-GB" sz="1600" dirty="0" err="1"/>
              <a:t>Solmi</a:t>
            </a:r>
            <a:r>
              <a:rPr lang="en-GB" sz="1600" dirty="0"/>
              <a:t>, M. </a:t>
            </a:r>
            <a:r>
              <a:rPr lang="en-GB" sz="1600" i="1" dirty="0"/>
              <a:t>et al.</a:t>
            </a:r>
            <a:r>
              <a:rPr lang="en-GB" sz="1600" dirty="0"/>
              <a:t> (2023)</a:t>
            </a:r>
            <a:r>
              <a:rPr lang="en-GB" sz="1600" dirty="0">
                <a:latin typeface="Arial" panose="020B0604020202020204" pitchFamily="34" charset="0"/>
                <a:cs typeface="Arial" panose="020B0604020202020204" pitchFamily="34" charset="0"/>
              </a:rPr>
              <a:t>)</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362803" y="11796744"/>
            <a:ext cx="10048874" cy="16940000"/>
          </a:xfrm>
        </p:spPr>
        <p:txBody>
          <a:bodyPr/>
          <a:lstStyle/>
          <a:p>
            <a:endParaRPr lang="en-GB" sz="3600" kern="100" dirty="0">
              <a:effectLst/>
              <a:latin typeface="Arial" panose="020B0604020202020204" pitchFamily="34" charset="0"/>
              <a:ea typeface="Aptos" panose="020B0004020202020204" pitchFamily="34" charset="0"/>
              <a:cs typeface="Arial" panose="020B0604020202020204" pitchFamily="34" charset="0"/>
            </a:endParaRPr>
          </a:p>
          <a:p>
            <a:pPr algn="ctr"/>
            <a:r>
              <a:rPr lang="en-GB" sz="3200" b="1" kern="100" dirty="0">
                <a:latin typeface="Arial" panose="020B0604020202020204" pitchFamily="34" charset="0"/>
                <a:ea typeface="Aptos" panose="020B0004020202020204" pitchFamily="34" charset="0"/>
                <a:cs typeface="Arial" panose="020B0604020202020204" pitchFamily="34" charset="0"/>
              </a:rPr>
              <a:t>- </a:t>
            </a:r>
            <a:r>
              <a:rPr lang="en-GB" sz="3200" b="1" kern="100" dirty="0">
                <a:effectLst/>
                <a:latin typeface="Arial" panose="020B0604020202020204" pitchFamily="34" charset="0"/>
                <a:ea typeface="Aptos" panose="020B0004020202020204" pitchFamily="34" charset="0"/>
                <a:cs typeface="Arial" panose="020B0604020202020204" pitchFamily="34" charset="0"/>
              </a:rPr>
              <a:t>How were people with the disorder viewed in the past? </a:t>
            </a: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Seen as </a:t>
            </a:r>
            <a:r>
              <a:rPr lang="en-GB" sz="3200" b="1" dirty="0">
                <a:latin typeface="Arial" panose="020B0604020202020204" pitchFamily="34" charset="0"/>
                <a:cs typeface="Arial" panose="020B0604020202020204" pitchFamily="34" charset="0"/>
              </a:rPr>
              <a:t>"madness"</a:t>
            </a:r>
            <a:r>
              <a:rPr lang="en-GB" sz="3200" dirty="0">
                <a:latin typeface="Arial" panose="020B0604020202020204" pitchFamily="34" charset="0"/>
                <a:cs typeface="Arial" panose="020B0604020202020204" pitchFamily="34" charset="0"/>
              </a:rPr>
              <a:t> or spirit possession</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Feared, stigmatised, and socially excluded</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Often confined to psychiatric asylums </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pPr algn="ctr"/>
            <a:endParaRPr lang="en-GB" sz="32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pPr algn="ctr"/>
            <a:r>
              <a:rPr lang="en-GB" sz="3200" b="1" kern="100" dirty="0">
                <a:effectLst/>
                <a:latin typeface="Arial" panose="020B0604020202020204" pitchFamily="34" charset="0"/>
                <a:ea typeface="Aptos" panose="020B0004020202020204" pitchFamily="34" charset="0"/>
                <a:cs typeface="Arial" panose="020B0604020202020204" pitchFamily="34" charset="0"/>
              </a:rPr>
              <a:t>- How has this changed? </a:t>
            </a: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Recognised as a </a:t>
            </a:r>
            <a:r>
              <a:rPr lang="en-GB" sz="3200" b="1" dirty="0">
                <a:latin typeface="Arial" panose="020B0604020202020204" pitchFamily="34" charset="0"/>
                <a:cs typeface="Arial" panose="020B0604020202020204" pitchFamily="34" charset="0"/>
              </a:rPr>
              <a:t>treatable mental illness</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Greater emphasis on </a:t>
            </a:r>
            <a:r>
              <a:rPr lang="en-GB" sz="3200" b="1" dirty="0">
                <a:latin typeface="Arial" panose="020B0604020202020204" pitchFamily="34" charset="0"/>
                <a:cs typeface="Arial" panose="020B0604020202020204" pitchFamily="34" charset="0"/>
              </a:rPr>
              <a:t>recovery</a:t>
            </a:r>
            <a:r>
              <a:rPr lang="en-GB" sz="3200" dirty="0">
                <a:latin typeface="Arial" panose="020B0604020202020204" pitchFamily="34" charset="0"/>
                <a:cs typeface="Arial" panose="020B0604020202020204" pitchFamily="34" charset="0"/>
              </a:rPr>
              <a:t>, dignity, and human rights</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Shift from institutional care to </a:t>
            </a:r>
            <a:r>
              <a:rPr lang="en-GB" sz="3200" b="1" dirty="0">
                <a:latin typeface="Arial" panose="020B0604020202020204" pitchFamily="34" charset="0"/>
                <a:cs typeface="Arial" panose="020B0604020202020204" pitchFamily="34" charset="0"/>
              </a:rPr>
              <a:t>community-based support</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sz="32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algn="ctr"/>
            <a:r>
              <a:rPr lang="en-GB" sz="3200" b="1" kern="100" dirty="0">
                <a:effectLst/>
                <a:latin typeface="Arial" panose="020B0604020202020204" pitchFamily="34" charset="0"/>
                <a:ea typeface="Aptos" panose="020B0004020202020204" pitchFamily="34" charset="0"/>
                <a:cs typeface="Arial" panose="020B0604020202020204" pitchFamily="34" charset="0"/>
              </a:rPr>
              <a:t>- How did medical professionals view the disorder?</a:t>
            </a:r>
          </a:p>
          <a:p>
            <a:pPr algn="ctr"/>
            <a:endParaRPr lang="en-GB" sz="3200" b="1" kern="100" dirty="0">
              <a:latin typeface="Arial" panose="020B0604020202020204" pitchFamily="34" charset="0"/>
              <a:ea typeface="Aptos" panose="020B0004020202020204" pitchFamily="34" charset="0"/>
              <a:cs typeface="Arial" panose="020B0604020202020204" pitchFamily="34" charset="0"/>
            </a:endParaRP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Early belief: incurable or caused by moral weakness.</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Mid-20th century: introduction of </a:t>
            </a:r>
            <a:r>
              <a:rPr lang="en-GB" sz="3200" b="1" dirty="0">
                <a:latin typeface="Arial" panose="020B0604020202020204" pitchFamily="34" charset="0"/>
                <a:cs typeface="Arial" panose="020B0604020202020204" pitchFamily="34" charset="0"/>
              </a:rPr>
              <a:t>antipsychotic medication.</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Today: </a:t>
            </a:r>
            <a:r>
              <a:rPr lang="en-GB" sz="3200" b="1" dirty="0">
                <a:latin typeface="Arial" panose="020B0604020202020204" pitchFamily="34" charset="0"/>
                <a:cs typeface="Arial" panose="020B0604020202020204" pitchFamily="34" charset="0"/>
              </a:rPr>
              <a:t>biopsychosocial approach</a:t>
            </a:r>
            <a:r>
              <a:rPr lang="en-GB" sz="3200" dirty="0">
                <a:latin typeface="Arial" panose="020B0604020202020204" pitchFamily="34" charset="0"/>
                <a:cs typeface="Arial" panose="020B0604020202020204" pitchFamily="34" charset="0"/>
              </a:rPr>
              <a:t> combining medication, psychological therapies, and social support.</a:t>
            </a:r>
          </a:p>
          <a:p>
            <a:pPr algn="r"/>
            <a:r>
              <a:rPr lang="en-US" sz="1600" dirty="0">
                <a:latin typeface="Arial" panose="020B0604020202020204" pitchFamily="34" charset="0"/>
                <a:cs typeface="Arial" panose="020B0604020202020204" pitchFamily="34" charset="0"/>
              </a:rPr>
              <a:t>Watts, A. (2023); Salzer, M.S. (2024); Eaton, J. (2025)</a:t>
            </a:r>
          </a:p>
          <a:p>
            <a:pPr marL="571500" indent="-571500">
              <a:buFont typeface="Wingdings" pitchFamily="2" charset="2"/>
              <a:buChar char="Ø"/>
            </a:pPr>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8694340"/>
          </a:xfrm>
        </p:spPr>
        <p:txBody>
          <a:bodyPr/>
          <a:lstStyle/>
          <a:p>
            <a:r>
              <a:rPr lang="en-GB" sz="4800" dirty="0">
                <a:latin typeface="Aptos" panose="020B0004020202020204" pitchFamily="34" charset="0"/>
              </a:rPr>
              <a:t>Current services and treatments </a:t>
            </a:r>
          </a:p>
          <a:p>
            <a:pPr algn="l"/>
            <a:endParaRPr lang="en-GB" sz="4000" u="none" dirty="0">
              <a:latin typeface="Arial" panose="020B0604020202020204" pitchFamily="34" charset="0"/>
              <a:cs typeface="Arial" panose="020B0604020202020204" pitchFamily="34" charset="0"/>
            </a:endParaRPr>
          </a:p>
          <a:p>
            <a:r>
              <a:rPr lang="en-GB" sz="3200" u="none" dirty="0">
                <a:latin typeface="Arial" panose="020B0604020202020204" pitchFamily="34" charset="0"/>
                <a:cs typeface="Arial" panose="020B0604020202020204" pitchFamily="34" charset="0"/>
              </a:rPr>
              <a:t>Services</a:t>
            </a:r>
          </a:p>
          <a:p>
            <a:endParaRPr lang="en-GB" sz="3200" u="none" dirty="0">
              <a:latin typeface="Arial" panose="020B0604020202020204" pitchFamily="34" charset="0"/>
              <a:cs typeface="Arial" panose="020B0604020202020204" pitchFamily="34" charset="0"/>
            </a:endParaRP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Early Intervention in Psychosis (EIP)</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Community Mental Health Teams (CMHT)</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Crisis Resolution &amp; Home Treatment Teams</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Inpatient psychiatric care (when required)</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Family and peer support services  </a:t>
            </a:r>
          </a:p>
          <a:p>
            <a:pPr algn="r"/>
            <a:endParaRPr lang="en-GB" sz="1600" b="0" u="none" dirty="0">
              <a:latin typeface="Arial" panose="020B0604020202020204" pitchFamily="34" charset="0"/>
              <a:cs typeface="Arial" panose="020B0604020202020204" pitchFamily="34" charset="0"/>
            </a:endParaRPr>
          </a:p>
          <a:p>
            <a:pPr algn="r"/>
            <a:r>
              <a:rPr lang="en-GB" sz="1600" b="0" u="none" dirty="0">
                <a:latin typeface="Arial" panose="020B0604020202020204" pitchFamily="34" charset="0"/>
                <a:cs typeface="Arial" panose="020B0604020202020204" pitchFamily="34" charset="0"/>
              </a:rPr>
              <a:t>Rickett, M. </a:t>
            </a:r>
            <a:r>
              <a:rPr lang="en-GB" sz="1600" b="0" i="1" u="none" dirty="0">
                <a:latin typeface="Arial" panose="020B0604020202020204" pitchFamily="34" charset="0"/>
                <a:cs typeface="Arial" panose="020B0604020202020204" pitchFamily="34" charset="0"/>
              </a:rPr>
              <a:t>et al.</a:t>
            </a:r>
            <a:r>
              <a:rPr lang="en-GB" sz="1600" b="0" u="none" dirty="0">
                <a:latin typeface="Arial" panose="020B0604020202020204" pitchFamily="34" charset="0"/>
                <a:cs typeface="Arial" panose="020B0604020202020204" pitchFamily="34" charset="0"/>
              </a:rPr>
              <a:t> (2023); Williams, R. </a:t>
            </a:r>
            <a:r>
              <a:rPr lang="en-GB" sz="1600" b="0" i="1" u="none" dirty="0">
                <a:latin typeface="Arial" panose="020B0604020202020204" pitchFamily="34" charset="0"/>
                <a:cs typeface="Arial" panose="020B0604020202020204" pitchFamily="34" charset="0"/>
              </a:rPr>
              <a:t>et al.</a:t>
            </a:r>
            <a:r>
              <a:rPr lang="en-GB" sz="1600" b="0" u="none" dirty="0">
                <a:latin typeface="Arial" panose="020B0604020202020204" pitchFamily="34" charset="0"/>
                <a:cs typeface="Arial" panose="020B0604020202020204" pitchFamily="34" charset="0"/>
              </a:rPr>
              <a:t> (2026)</a:t>
            </a:r>
          </a:p>
          <a:p>
            <a:pPr algn="l"/>
            <a:endParaRPr lang="en-GB" sz="320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endParaRPr lang="en-GB" sz="3200" u="none" dirty="0">
              <a:latin typeface="Arial" panose="020B0604020202020204" pitchFamily="34" charset="0"/>
              <a:cs typeface="Arial" panose="020B0604020202020204" pitchFamily="34" charset="0"/>
            </a:endParaRPr>
          </a:p>
          <a:p>
            <a:r>
              <a:rPr lang="en-GB" sz="3200" u="none" dirty="0">
                <a:latin typeface="Arial" panose="020B0604020202020204" pitchFamily="34" charset="0"/>
                <a:cs typeface="Arial" panose="020B0604020202020204" pitchFamily="34" charset="0"/>
              </a:rPr>
              <a:t>Treatments</a:t>
            </a:r>
          </a:p>
          <a:p>
            <a:endParaRPr lang="en-GB" sz="3200" u="none" dirty="0">
              <a:latin typeface="Arial" panose="020B0604020202020204" pitchFamily="34" charset="0"/>
              <a:cs typeface="Arial" panose="020B0604020202020204" pitchFamily="34" charset="0"/>
            </a:endParaRP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Antipsychotic medication (first-line treatment)</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Cognitive Behavioural Therapy for Psychosis (</a:t>
            </a:r>
            <a:r>
              <a:rPr lang="en-GB" sz="3200" b="0" u="none" dirty="0" err="1">
                <a:latin typeface="Arial" panose="020B0604020202020204" pitchFamily="34" charset="0"/>
                <a:cs typeface="Arial" panose="020B0604020202020204" pitchFamily="34" charset="0"/>
              </a:rPr>
              <a:t>CBTp</a:t>
            </a:r>
            <a:r>
              <a:rPr lang="en-GB" sz="3200" b="0" u="none" dirty="0">
                <a:latin typeface="Arial" panose="020B0604020202020204" pitchFamily="34" charset="0"/>
                <a:cs typeface="Arial" panose="020B0604020202020204" pitchFamily="34" charset="0"/>
              </a:rPr>
              <a:t>)</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Family interventions</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Psychoeducation and relapse prevention</a:t>
            </a:r>
          </a:p>
          <a:p>
            <a:pPr marL="571500" indent="-571500" algn="l">
              <a:buFont typeface="Wingdings" pitchFamily="2" charset="2"/>
              <a:buChar char="q"/>
            </a:pPr>
            <a:r>
              <a:rPr lang="en-GB" sz="3200" b="0" u="none" dirty="0">
                <a:latin typeface="Arial" panose="020B0604020202020204" pitchFamily="34" charset="0"/>
                <a:cs typeface="Arial" panose="020B0604020202020204" pitchFamily="34" charset="0"/>
              </a:rPr>
              <a:t>Rehabilitation (education, employment, and social support)</a:t>
            </a:r>
          </a:p>
          <a:p>
            <a:pPr algn="r"/>
            <a:r>
              <a:rPr lang="en-GB" sz="1600" b="0" u="none" dirty="0">
                <a:latin typeface="Arial" panose="020B0604020202020204" pitchFamily="34" charset="0"/>
                <a:cs typeface="Arial" panose="020B0604020202020204" pitchFamily="34" charset="0"/>
              </a:rPr>
              <a:t>Rickett, M. </a:t>
            </a:r>
            <a:r>
              <a:rPr lang="en-GB" sz="1600" b="0" i="1" u="none" dirty="0">
                <a:latin typeface="Arial" panose="020B0604020202020204" pitchFamily="34" charset="0"/>
                <a:cs typeface="Arial" panose="020B0604020202020204" pitchFamily="34" charset="0"/>
              </a:rPr>
              <a:t>et al.</a:t>
            </a:r>
            <a:r>
              <a:rPr lang="en-GB" sz="1600" b="0" u="none" dirty="0">
                <a:latin typeface="Arial" panose="020B0604020202020204" pitchFamily="34" charset="0"/>
                <a:cs typeface="Arial" panose="020B0604020202020204" pitchFamily="34" charset="0"/>
              </a:rPr>
              <a:t> (2023); Williams, R. </a:t>
            </a:r>
            <a:r>
              <a:rPr lang="en-GB" sz="1600" b="0" i="1" u="none" dirty="0">
                <a:latin typeface="Arial" panose="020B0604020202020204" pitchFamily="34" charset="0"/>
                <a:cs typeface="Arial" panose="020B0604020202020204" pitchFamily="34" charset="0"/>
              </a:rPr>
              <a:t>et al.</a:t>
            </a:r>
            <a:r>
              <a:rPr lang="en-GB" sz="1600" b="0" u="none" dirty="0">
                <a:latin typeface="Arial" panose="020B0604020202020204" pitchFamily="34" charset="0"/>
                <a:cs typeface="Arial" panose="020B0604020202020204" pitchFamily="34" charset="0"/>
              </a:rPr>
              <a:t> (2026)</a:t>
            </a:r>
          </a:p>
          <a:p>
            <a:pPr algn="l"/>
            <a:endParaRPr lang="en-GB" sz="1600" u="none" dirty="0">
              <a:latin typeface="Arial" panose="020B0604020202020204" pitchFamily="34" charset="0"/>
              <a:cs typeface="Arial" panose="020B0604020202020204" pitchFamily="34" charset="0"/>
            </a:endParaRPr>
          </a:p>
          <a:p>
            <a:pPr marL="571500" indent="-571500" algn="l">
              <a:buFont typeface="Wingdings" pitchFamily="2" charset="2"/>
              <a:buChar char="q"/>
            </a:pPr>
            <a:endParaRPr lang="en-GB" sz="3200" b="0" u="none" dirty="0">
              <a:latin typeface="Arial" panose="020B0604020202020204" pitchFamily="34" charset="0"/>
              <a:cs typeface="Arial" panose="020B0604020202020204" pitchFamily="34"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2492982"/>
          </a:xfrm>
        </p:spPr>
        <p:txBody>
          <a:bodyPr/>
          <a:lstStyle/>
          <a:p>
            <a:r>
              <a:rPr lang="en-GB" sz="4800" dirty="0">
                <a:latin typeface="Aptos" panose="020B0004020202020204" pitchFamily="34" charset="0"/>
              </a:rPr>
              <a:t>Recommendations</a:t>
            </a:r>
          </a:p>
          <a:p>
            <a:endParaRPr lang="en-GB" sz="4800" dirty="0">
              <a:latin typeface="Aptos" panose="020B0004020202020204" pitchFamily="34" charset="0"/>
            </a:endParaRP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8186321"/>
          </a:xfrm>
        </p:spPr>
        <p:txBody>
          <a:bodyPr/>
          <a:lstStyle/>
          <a:p>
            <a:pPr marL="571500" indent="-5715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571500" indent="-571500">
              <a:buFont typeface="Wingdings" pitchFamily="2" charset="2"/>
              <a:buChar char="v"/>
            </a:pPr>
            <a:r>
              <a:rPr lang="en-GB" sz="3200" dirty="0">
                <a:latin typeface="Arial" panose="020B0604020202020204" pitchFamily="34" charset="0"/>
                <a:cs typeface="Arial" panose="020B0604020202020204" pitchFamily="34" charset="0"/>
              </a:rPr>
              <a:t>Promote </a:t>
            </a:r>
            <a:r>
              <a:rPr lang="en-GB" sz="3200" b="1" dirty="0">
                <a:latin typeface="Arial" panose="020B0604020202020204" pitchFamily="34" charset="0"/>
                <a:cs typeface="Arial" panose="020B0604020202020204" pitchFamily="34" charset="0"/>
              </a:rPr>
              <a:t>early diagnosis</a:t>
            </a:r>
            <a:r>
              <a:rPr lang="en-GB" sz="3200" dirty="0">
                <a:latin typeface="Arial" panose="020B0604020202020204" pitchFamily="34" charset="0"/>
                <a:cs typeface="Arial" panose="020B0604020202020204" pitchFamily="34" charset="0"/>
              </a:rPr>
              <a:t> and intervention</a:t>
            </a:r>
          </a:p>
          <a:p>
            <a:pPr marL="571500" indent="-571500">
              <a:buFont typeface="Wingdings" pitchFamily="2" charset="2"/>
              <a:buChar char="v"/>
            </a:pPr>
            <a:r>
              <a:rPr lang="en-GB" sz="3200" dirty="0">
                <a:latin typeface="Arial" panose="020B0604020202020204" pitchFamily="34" charset="0"/>
                <a:cs typeface="Arial" panose="020B0604020202020204" pitchFamily="34" charset="0"/>
              </a:rPr>
              <a:t>Improve access to </a:t>
            </a:r>
            <a:r>
              <a:rPr lang="en-GB" sz="3200" b="1" dirty="0">
                <a:latin typeface="Arial" panose="020B0604020202020204" pitchFamily="34" charset="0"/>
                <a:cs typeface="Arial" panose="020B0604020202020204" pitchFamily="34" charset="0"/>
              </a:rPr>
              <a:t>evidence-based treatments</a:t>
            </a:r>
          </a:p>
          <a:p>
            <a:pPr marL="571500" indent="-571500">
              <a:buFont typeface="Wingdings" pitchFamily="2" charset="2"/>
              <a:buChar char="v"/>
            </a:pPr>
            <a:r>
              <a:rPr lang="en-GB" sz="3200" dirty="0">
                <a:latin typeface="Arial" panose="020B0604020202020204" pitchFamily="34" charset="0"/>
                <a:cs typeface="Arial" panose="020B0604020202020204" pitchFamily="34" charset="0"/>
              </a:rPr>
              <a:t>Reduce </a:t>
            </a:r>
            <a:r>
              <a:rPr lang="en-GB" sz="3200" b="1" dirty="0">
                <a:latin typeface="Arial" panose="020B0604020202020204" pitchFamily="34" charset="0"/>
                <a:cs typeface="Arial" panose="020B0604020202020204" pitchFamily="34" charset="0"/>
              </a:rPr>
              <a:t>stigma</a:t>
            </a:r>
            <a:r>
              <a:rPr lang="en-GB" sz="3200" dirty="0">
                <a:latin typeface="Arial" panose="020B0604020202020204" pitchFamily="34" charset="0"/>
                <a:cs typeface="Arial" panose="020B0604020202020204" pitchFamily="34" charset="0"/>
              </a:rPr>
              <a:t> through education and awareness</a:t>
            </a:r>
          </a:p>
          <a:p>
            <a:pPr marL="571500" indent="-571500">
              <a:buFont typeface="Wingdings" pitchFamily="2" charset="2"/>
              <a:buChar char="v"/>
            </a:pPr>
            <a:r>
              <a:rPr lang="en-GB" sz="3200" dirty="0">
                <a:latin typeface="Arial" panose="020B0604020202020204" pitchFamily="34" charset="0"/>
                <a:cs typeface="Arial" panose="020B0604020202020204" pitchFamily="34" charset="0"/>
              </a:rPr>
              <a:t>Strengthen </a:t>
            </a:r>
            <a:r>
              <a:rPr lang="en-GB" sz="3200" b="1" dirty="0">
                <a:latin typeface="Arial" panose="020B0604020202020204" pitchFamily="34" charset="0"/>
                <a:cs typeface="Arial" panose="020B0604020202020204" pitchFamily="34" charset="0"/>
              </a:rPr>
              <a:t>community-based mental health services</a:t>
            </a:r>
          </a:p>
          <a:p>
            <a:pPr marL="571500" indent="-571500">
              <a:buFont typeface="Wingdings" pitchFamily="2" charset="2"/>
              <a:buChar char="v"/>
            </a:pPr>
            <a:r>
              <a:rPr lang="en-GB" sz="3200" dirty="0">
                <a:latin typeface="Arial" panose="020B0604020202020204" pitchFamily="34" charset="0"/>
                <a:cs typeface="Arial" panose="020B0604020202020204" pitchFamily="34" charset="0"/>
              </a:rPr>
              <a:t>Encourage </a:t>
            </a:r>
            <a:r>
              <a:rPr lang="en-GB" sz="3200" b="1" dirty="0">
                <a:latin typeface="Arial" panose="020B0604020202020204" pitchFamily="34" charset="0"/>
                <a:cs typeface="Arial" panose="020B0604020202020204" pitchFamily="34" charset="0"/>
              </a:rPr>
              <a:t>family involvement</a:t>
            </a:r>
            <a:r>
              <a:rPr lang="en-GB" sz="3200" dirty="0">
                <a:latin typeface="Arial" panose="020B0604020202020204" pitchFamily="34" charset="0"/>
                <a:cs typeface="Arial" panose="020B0604020202020204" pitchFamily="34" charset="0"/>
              </a:rPr>
              <a:t> and peer support</a:t>
            </a:r>
          </a:p>
          <a:p>
            <a:pPr marL="571500" indent="-571500">
              <a:buFont typeface="Wingdings" pitchFamily="2" charset="2"/>
              <a:buChar char="v"/>
            </a:pPr>
            <a:r>
              <a:rPr lang="en-GB" sz="3200" dirty="0">
                <a:latin typeface="Arial" panose="020B0604020202020204" pitchFamily="34" charset="0"/>
                <a:cs typeface="Arial" panose="020B0604020202020204" pitchFamily="34" charset="0"/>
              </a:rPr>
              <a:t>Support recovery through </a:t>
            </a:r>
            <a:r>
              <a:rPr lang="en-GB" sz="3200" b="1" dirty="0">
                <a:latin typeface="Arial" panose="020B0604020202020204" pitchFamily="34" charset="0"/>
                <a:cs typeface="Arial" panose="020B0604020202020204" pitchFamily="34" charset="0"/>
              </a:rPr>
              <a:t>education, employment, and social inclusion</a:t>
            </a:r>
          </a:p>
          <a:p>
            <a:endParaRPr lang="en-GB" sz="3200" b="1" dirty="0">
              <a:latin typeface="Arial" panose="020B0604020202020204" pitchFamily="34" charset="0"/>
              <a:cs typeface="Arial" panose="020B0604020202020204" pitchFamily="34" charset="0"/>
            </a:endParaRPr>
          </a:p>
          <a:p>
            <a:pPr algn="r"/>
            <a:r>
              <a:rPr lang="en-GB" sz="1600" dirty="0">
                <a:latin typeface="Arial" panose="020B0604020202020204" pitchFamily="34" charset="0"/>
                <a:cs typeface="Arial" panose="020B0604020202020204" pitchFamily="34" charset="0"/>
              </a:rPr>
              <a:t>Connolly, P.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(2025); Caldwell, P.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(2025) </a:t>
            </a:r>
          </a:p>
          <a:p>
            <a:pPr algn="r">
              <a:spcAft>
                <a:spcPts val="1100"/>
              </a:spcAft>
            </a:pPr>
            <a:endParaRPr lang="en-GB" sz="3200" dirty="0">
              <a:latin typeface="Arial" panose="020B0604020202020204" pitchFamily="34" charset="0"/>
              <a:cs typeface="Arial" panose="020B0604020202020204" pitchFamily="34" charset="0"/>
            </a:endParaRPr>
          </a:p>
          <a:p>
            <a:pPr marL="571500" indent="-571500">
              <a:buFont typeface="Wingdings" pitchFamily="2" charset="2"/>
              <a:buChar char="v"/>
            </a:pPr>
            <a:endParaRPr lang="en-GB" sz="3200" dirty="0">
              <a:latin typeface="Arial" panose="020B0604020202020204" pitchFamily="34" charset="0"/>
              <a:cs typeface="Arial" panose="020B0604020202020204" pitchFamily="34"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89450" y="16934008"/>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84418" y="17803255"/>
            <a:ext cx="10052050" cy="7852897"/>
          </a:xfrm>
        </p:spPr>
        <p:txBody>
          <a:bodyPr/>
          <a:lstStyle/>
          <a:p>
            <a:pPr algn="just">
              <a:lnSpc>
                <a:spcPct val="150000"/>
              </a:lnSpc>
              <a:spcAft>
                <a:spcPts val="1100"/>
              </a:spcAft>
            </a:pPr>
            <a:endParaRPr lang="en-GB" sz="3200" dirty="0">
              <a:latin typeface="Arial" panose="020B0604020202020204" pitchFamily="34" charset="0"/>
              <a:cs typeface="Arial" panose="020B0604020202020204" pitchFamily="34" charset="0"/>
            </a:endParaRPr>
          </a:p>
          <a:p>
            <a:pPr algn="just">
              <a:lnSpc>
                <a:spcPct val="150000"/>
              </a:lnSpc>
              <a:spcAft>
                <a:spcPts val="1100"/>
              </a:spcAft>
            </a:pPr>
            <a:r>
              <a:rPr lang="en-GB" sz="3200" dirty="0">
                <a:latin typeface="Arial" panose="020B0604020202020204" pitchFamily="34" charset="0"/>
                <a:cs typeface="Arial" panose="020B0604020202020204" pitchFamily="34" charset="0"/>
              </a:rPr>
              <a:t>           A dangerous but curable mental illness is schizophrenia. Long-term results are improved by early diagnosis and management. Community care, psychological therapy, and medicine all aid in recovery. It is crucial to lessen stigma and encourage social inclusion. Evidence-based, person-centred treatment enhances rehabilitation and quality of life.</a:t>
            </a:r>
          </a:p>
          <a:p>
            <a:pPr algn="r">
              <a:spcAft>
                <a:spcPts val="1100"/>
              </a:spcAft>
            </a:pPr>
            <a:endParaRPr lang="en-GB" sz="1600" dirty="0">
              <a:latin typeface="Arial" panose="020B0604020202020204" pitchFamily="34" charset="0"/>
              <a:cs typeface="Arial" panose="020B0604020202020204" pitchFamily="34" charset="0"/>
            </a:endParaRPr>
          </a:p>
          <a:p>
            <a:pPr>
              <a:spcAft>
                <a:spcPts val="1100"/>
              </a:spcAft>
            </a:pPr>
            <a:endParaRPr lang="en-GB" sz="3600"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17108" y="17478078"/>
            <a:ext cx="10038659" cy="14200788"/>
          </a:xfrm>
        </p:spPr>
        <p:txBody>
          <a:bodyPr/>
          <a:lstStyle/>
          <a:p>
            <a:pPr algn="ctr"/>
            <a:endParaRPr lang="en-GB" sz="3200" b="1"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Causes</a:t>
            </a:r>
          </a:p>
          <a:p>
            <a:pPr marL="571500" indent="-571500">
              <a:buFont typeface="Wingdings" pitchFamily="2" charset="2"/>
              <a:buChar char="ü"/>
            </a:pPr>
            <a:r>
              <a:rPr lang="en-GB" sz="3200" dirty="0">
                <a:latin typeface="Arial" panose="020B0604020202020204" pitchFamily="34" charset="0"/>
                <a:cs typeface="Arial" panose="020B0604020202020204" pitchFamily="34" charset="0"/>
              </a:rPr>
              <a:t>Genetic predisposition</a:t>
            </a:r>
          </a:p>
          <a:p>
            <a:pPr marL="571500" indent="-571500">
              <a:buFont typeface="Wingdings" pitchFamily="2" charset="2"/>
              <a:buChar char="ü"/>
            </a:pPr>
            <a:r>
              <a:rPr lang="en-GB" sz="3200" dirty="0">
                <a:latin typeface="Arial" panose="020B0604020202020204" pitchFamily="34" charset="0"/>
                <a:cs typeface="Arial" panose="020B0604020202020204" pitchFamily="34" charset="0"/>
              </a:rPr>
              <a:t>Brain chemistry and structure</a:t>
            </a:r>
          </a:p>
          <a:p>
            <a:pPr marL="571500" indent="-571500">
              <a:buFont typeface="Wingdings" pitchFamily="2" charset="2"/>
              <a:buChar char="ü"/>
            </a:pPr>
            <a:r>
              <a:rPr lang="en-GB" sz="3200" dirty="0">
                <a:latin typeface="Arial" panose="020B0604020202020204" pitchFamily="34" charset="0"/>
                <a:cs typeface="Arial" panose="020B0604020202020204" pitchFamily="34" charset="0"/>
              </a:rPr>
              <a:t>Environmental factors (e.g., trauma, stress, substance use)</a:t>
            </a:r>
          </a:p>
          <a:p>
            <a:pPr marL="571500" indent="-571500">
              <a:buFont typeface="Wingdings" pitchFamily="2" charset="2"/>
              <a:buChar char="ü"/>
            </a:pPr>
            <a:r>
              <a:rPr lang="en-GB" sz="3200" dirty="0">
                <a:latin typeface="Arial" panose="020B0604020202020204" pitchFamily="34" charset="0"/>
                <a:cs typeface="Arial" panose="020B0604020202020204" pitchFamily="34" charset="0"/>
              </a:rPr>
              <a:t>No single known cause</a:t>
            </a:r>
          </a:p>
          <a:p>
            <a:pPr algn="ctr"/>
            <a:endParaRPr lang="en-GB" sz="3200" b="1"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Symptoms</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Delusions</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Hallucinations</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Disorganised thinking and speech</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Reduced emotional expression</a:t>
            </a:r>
          </a:p>
          <a:p>
            <a:pPr marL="571500" indent="-571500">
              <a:buFont typeface="Wingdings" pitchFamily="2" charset="2"/>
              <a:buChar char="Ø"/>
            </a:pPr>
            <a:r>
              <a:rPr lang="en-GB" sz="3200" dirty="0">
                <a:latin typeface="Arial" panose="020B0604020202020204" pitchFamily="34" charset="0"/>
                <a:cs typeface="Arial" panose="020B0604020202020204" pitchFamily="34" charset="0"/>
              </a:rPr>
              <a:t>Social withdrawal and cognitive difficulties</a:t>
            </a:r>
          </a:p>
          <a:p>
            <a:endParaRPr lang="en-GB" sz="3200" dirty="0">
              <a:latin typeface="Arial" panose="020B0604020202020204" pitchFamily="34" charset="0"/>
              <a:cs typeface="Arial" panose="020B0604020202020204" pitchFamily="34" charset="0"/>
            </a:endParaRPr>
          </a:p>
          <a:p>
            <a:pPr algn="r"/>
            <a:r>
              <a:rPr lang="en-GB" sz="1600" dirty="0" err="1">
                <a:latin typeface="Arial" panose="020B0604020202020204" pitchFamily="34" charset="0"/>
                <a:cs typeface="Arial" panose="020B0604020202020204" pitchFamily="34" charset="0"/>
              </a:rPr>
              <a:t>YunningZeng</a:t>
            </a:r>
            <a:r>
              <a:rPr lang="en-GB" sz="1600" dirty="0">
                <a:latin typeface="Arial" panose="020B0604020202020204" pitchFamily="34" charset="0"/>
                <a:cs typeface="Arial" panose="020B0604020202020204" pitchFamily="34" charset="0"/>
              </a:rPr>
              <a:t> and Shenzhen, (2022); </a:t>
            </a:r>
            <a:r>
              <a:rPr lang="en-US" sz="1600" dirty="0">
                <a:latin typeface="Arial" panose="020B0604020202020204" pitchFamily="34" charset="0"/>
                <a:cs typeface="Arial" panose="020B0604020202020204" pitchFamily="34" charset="0"/>
              </a:rPr>
              <a:t>Harris, A. (2023). </a:t>
            </a:r>
            <a:endParaRPr lang="en-GB" sz="1600" b="1" dirty="0">
              <a:latin typeface="Arial" panose="020B0604020202020204" pitchFamily="34" charset="0"/>
              <a:cs typeface="Arial" panose="020B0604020202020204" pitchFamily="34" charset="0"/>
            </a:endParaRPr>
          </a:p>
          <a:p>
            <a:pPr algn="ctr"/>
            <a:endParaRPr lang="en-GB" sz="3200" b="1" dirty="0">
              <a:latin typeface="Arial" panose="020B0604020202020204" pitchFamily="34" charset="0"/>
              <a:cs typeface="Arial" panose="020B0604020202020204" pitchFamily="34" charset="0"/>
            </a:endParaRPr>
          </a:p>
          <a:p>
            <a:pPr algn="ctr"/>
            <a:r>
              <a:rPr lang="en-GB" sz="3200" b="1" dirty="0">
                <a:latin typeface="Arial" panose="020B0604020202020204" pitchFamily="34" charset="0"/>
                <a:cs typeface="Arial" panose="020B0604020202020204" pitchFamily="34" charset="0"/>
              </a:rPr>
              <a:t>Diagnosis</a:t>
            </a:r>
          </a:p>
          <a:p>
            <a:pPr algn="ctr"/>
            <a:r>
              <a:rPr lang="en-GB" sz="3200" dirty="0">
                <a:latin typeface="Arial" panose="020B0604020202020204" pitchFamily="34" charset="0"/>
                <a:cs typeface="Arial" panose="020B0604020202020204" pitchFamily="34" charset="0"/>
              </a:rPr>
              <a:t>Based on </a:t>
            </a:r>
            <a:r>
              <a:rPr lang="en-GB" sz="3200" b="1" dirty="0">
                <a:latin typeface="Arial" panose="020B0604020202020204" pitchFamily="34" charset="0"/>
                <a:cs typeface="Arial" panose="020B0604020202020204" pitchFamily="34" charset="0"/>
              </a:rPr>
              <a:t>ICD-11</a:t>
            </a:r>
            <a:r>
              <a:rPr lang="en-GB" sz="3200" dirty="0">
                <a:latin typeface="Arial" panose="020B0604020202020204" pitchFamily="34" charset="0"/>
                <a:cs typeface="Arial" panose="020B0604020202020204" pitchFamily="34" charset="0"/>
              </a:rPr>
              <a:t> or </a:t>
            </a:r>
            <a:r>
              <a:rPr lang="en-GB" sz="3200" b="1" dirty="0">
                <a:latin typeface="Arial" panose="020B0604020202020204" pitchFamily="34" charset="0"/>
                <a:cs typeface="Arial" panose="020B0604020202020204" pitchFamily="34" charset="0"/>
              </a:rPr>
              <a:t>DSM-5</a:t>
            </a:r>
            <a:r>
              <a:rPr lang="en-GB" sz="3200" dirty="0">
                <a:latin typeface="Arial" panose="020B0604020202020204" pitchFamily="34" charset="0"/>
                <a:cs typeface="Arial" panose="020B0604020202020204" pitchFamily="34" charset="0"/>
              </a:rPr>
              <a:t> criteria</a:t>
            </a:r>
          </a:p>
          <a:p>
            <a:pPr algn="ctr"/>
            <a:r>
              <a:rPr lang="en-GB" sz="3200" dirty="0">
                <a:latin typeface="Arial" panose="020B0604020202020204" pitchFamily="34" charset="0"/>
                <a:cs typeface="Arial" panose="020B0604020202020204" pitchFamily="34" charset="0"/>
              </a:rPr>
              <a:t>Comprehensive psychiatric assessment</a:t>
            </a:r>
          </a:p>
          <a:p>
            <a:pPr algn="ctr"/>
            <a:r>
              <a:rPr lang="en-GB" sz="3200" dirty="0">
                <a:latin typeface="Arial" panose="020B0604020202020204" pitchFamily="34" charset="0"/>
                <a:cs typeface="Arial" panose="020B0604020202020204" pitchFamily="34" charset="0"/>
              </a:rPr>
              <a:t>   Symptoms present for </a:t>
            </a:r>
            <a:r>
              <a:rPr lang="en-GB" sz="3200" b="1" dirty="0">
                <a:latin typeface="Arial" panose="020B0604020202020204" pitchFamily="34" charset="0"/>
                <a:cs typeface="Arial" panose="020B0604020202020204" pitchFamily="34" charset="0"/>
              </a:rPr>
              <a:t>at least 1 month</a:t>
            </a:r>
            <a:r>
              <a:rPr lang="en-GB" sz="3200" dirty="0">
                <a:latin typeface="Arial" panose="020B0604020202020204" pitchFamily="34" charset="0"/>
                <a:cs typeface="Arial" panose="020B0604020202020204" pitchFamily="34" charset="0"/>
              </a:rPr>
              <a:t> (ICD-11)</a:t>
            </a:r>
          </a:p>
          <a:p>
            <a:pPr algn="ctr"/>
            <a:r>
              <a:rPr lang="en-GB" sz="3200" dirty="0">
                <a:latin typeface="Arial" panose="020B0604020202020204" pitchFamily="34" charset="0"/>
                <a:cs typeface="Arial" panose="020B0604020202020204" pitchFamily="34" charset="0"/>
              </a:rPr>
              <a:t>Other medical conditions and substance use excluded</a:t>
            </a: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latin typeface="Arial" panose="020B0604020202020204" pitchFamily="34" charset="0"/>
                <a:cs typeface="Arial" panose="020B0604020202020204" pitchFamily="34" charset="0"/>
              </a:rPr>
              <a:t>Schizophrenia or Other Primary Psychotic Disorders</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6A20 Schizophrenia (ICD-11, WHO, 2019)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56388" y="16459200"/>
            <a:ext cx="10038660" cy="2190954"/>
          </a:xfrm>
        </p:spPr>
        <p:txBody>
          <a:bodyPr/>
          <a:lstStyle/>
          <a:p>
            <a:endParaRPr lang="en-GB" dirty="0"/>
          </a:p>
          <a:p>
            <a:r>
              <a:rPr lang="en-GB" sz="4800" u="none" dirty="0">
                <a:solidFill>
                  <a:schemeClr val="accent1">
                    <a:lumMod val="50000"/>
                  </a:schemeClr>
                </a:solidFill>
                <a:latin typeface="Aptos" panose="020B0004020202020204" pitchFamily="34" charset="0"/>
              </a:rPr>
              <a:t>Causes, Symptoms, Diagnosis</a:t>
            </a:r>
          </a:p>
          <a:p>
            <a:endParaRPr lang="en-GB" dirty="0"/>
          </a:p>
          <a:p>
            <a:endParaRPr lang="en-GB" dirty="0"/>
          </a:p>
        </p:txBody>
      </p:sp>
      <p:pic>
        <p:nvPicPr>
          <p:cNvPr id="28" name="Picture 27">
            <a:extLst>
              <a:ext uri="{FF2B5EF4-FFF2-40B4-BE49-F238E27FC236}">
                <a16:creationId xmlns:a16="http://schemas.microsoft.com/office/drawing/2014/main" id="{3102432E-EA11-F8B2-4158-A6D1BC0DE7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83751" y="11340200"/>
            <a:ext cx="6398993" cy="5043756"/>
          </a:xfrm>
          <a:prstGeom prst="rect">
            <a:avLst/>
          </a:prstGeom>
        </p:spPr>
      </p:pic>
      <p:pic>
        <p:nvPicPr>
          <p:cNvPr id="30" name="Picture 29">
            <a:extLst>
              <a:ext uri="{FF2B5EF4-FFF2-40B4-BE49-F238E27FC236}">
                <a16:creationId xmlns:a16="http://schemas.microsoft.com/office/drawing/2014/main" id="{37F9D1E1-DB78-2027-F6C9-1F24135FE8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59351" y="24517797"/>
            <a:ext cx="7772400" cy="5373885"/>
          </a:xfrm>
          <a:prstGeom prst="rect">
            <a:avLst/>
          </a:prstGeom>
        </p:spPr>
      </p:pic>
      <p:pic>
        <p:nvPicPr>
          <p:cNvPr id="32" name="Picture 31">
            <a:extLst>
              <a:ext uri="{FF2B5EF4-FFF2-40B4-BE49-F238E27FC236}">
                <a16:creationId xmlns:a16="http://schemas.microsoft.com/office/drawing/2014/main" id="{EE59C836-E3B7-2937-ECC0-E0F9553538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72032" y="12768588"/>
            <a:ext cx="5347039" cy="4010279"/>
          </a:xfrm>
          <a:prstGeom prst="rect">
            <a:avLst/>
          </a:prstGeom>
        </p:spPr>
      </p:pic>
      <p:sp>
        <p:nvSpPr>
          <p:cNvPr id="37" name="TextBox 36">
            <a:extLst>
              <a:ext uri="{FF2B5EF4-FFF2-40B4-BE49-F238E27FC236}">
                <a16:creationId xmlns:a16="http://schemas.microsoft.com/office/drawing/2014/main" id="{3F66D199-E94B-60A4-A2E2-7D42601B7C55}"/>
              </a:ext>
            </a:extLst>
          </p:cNvPr>
          <p:cNvSpPr txBox="1"/>
          <p:nvPr/>
        </p:nvSpPr>
        <p:spPr>
          <a:xfrm>
            <a:off x="686406" y="29891682"/>
            <a:ext cx="9500061" cy="1446550"/>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pPr algn="r"/>
            <a:endParaRPr lang="en-GB" sz="1600" dirty="0">
              <a:latin typeface="Arial" panose="020B0604020202020204" pitchFamily="34" charset="0"/>
              <a:cs typeface="Arial" panose="020B0604020202020204" pitchFamily="34" charset="0"/>
            </a:endParaRPr>
          </a:p>
          <a:p>
            <a:pPr algn="r"/>
            <a:endParaRPr lang="en-GB" sz="1600" dirty="0">
              <a:latin typeface="Arial" panose="020B0604020202020204" pitchFamily="34" charset="0"/>
              <a:cs typeface="Arial" panose="020B0604020202020204" pitchFamily="34" charset="0"/>
            </a:endParaRPr>
          </a:p>
          <a:p>
            <a:pPr algn="r"/>
            <a:r>
              <a:rPr lang="en-GB" sz="1600" dirty="0">
                <a:latin typeface="Arial" panose="020B0604020202020204" pitchFamily="34" charset="0"/>
                <a:cs typeface="Arial" panose="020B0604020202020204" pitchFamily="34" charset="0"/>
              </a:rPr>
              <a:t>Cohen, B.M. et al (2021)</a:t>
            </a:r>
          </a:p>
          <a:p>
            <a:endParaRPr lang="en-US" sz="2000" dirty="0">
              <a:latin typeface="Arial" panose="020B0604020202020204" pitchFamily="34" charset="0"/>
              <a:cs typeface="Arial" panose="020B0604020202020204" pitchFamily="34" charset="0"/>
            </a:endParaRPr>
          </a:p>
        </p:txBody>
      </p:sp>
      <p:pic>
        <p:nvPicPr>
          <p:cNvPr id="40" name="Picture 39">
            <a:extLst>
              <a:ext uri="{FF2B5EF4-FFF2-40B4-BE49-F238E27FC236}">
                <a16:creationId xmlns:a16="http://schemas.microsoft.com/office/drawing/2014/main" id="{9D12F0C2-8F6A-84AB-0590-57F0B155C865}"/>
              </a:ext>
            </a:extLst>
          </p:cNvPr>
          <p:cNvPicPr>
            <a:picLocks noChangeAspect="1"/>
          </p:cNvPicPr>
          <p:nvPr/>
        </p:nvPicPr>
        <p:blipFill>
          <a:blip r:embed="rId5"/>
          <a:stretch>
            <a:fillRect/>
          </a:stretch>
        </p:blipFill>
        <p:spPr>
          <a:xfrm>
            <a:off x="477827" y="14008348"/>
            <a:ext cx="9993627" cy="3107090"/>
          </a:xfrm>
          <a:prstGeom prst="rect">
            <a:avLst/>
          </a:prstGeom>
        </p:spPr>
      </p:pic>
      <p:pic>
        <p:nvPicPr>
          <p:cNvPr id="42" name="Picture 41">
            <a:extLst>
              <a:ext uri="{FF2B5EF4-FFF2-40B4-BE49-F238E27FC236}">
                <a16:creationId xmlns:a16="http://schemas.microsoft.com/office/drawing/2014/main" id="{C2EFDD09-7979-7F10-BA42-6DD3767460F5}"/>
              </a:ext>
            </a:extLst>
          </p:cNvPr>
          <p:cNvPicPr>
            <a:picLocks noChangeAspect="1"/>
          </p:cNvPicPr>
          <p:nvPr/>
        </p:nvPicPr>
        <p:blipFill>
          <a:blip r:embed="rId6">
            <a:extLst>
              <a:ext uri="{28A0092B-C50C-407E-A947-70E740481C1C}">
                <a14:useLocalDpi xmlns:a14="http://schemas.microsoft.com/office/drawing/2010/main" val="0"/>
              </a:ext>
            </a:extLst>
          </a:blip>
          <a:srcRect r="-1620" b="21141"/>
          <a:stretch>
            <a:fillRect/>
          </a:stretch>
        </p:blipFill>
        <p:spPr>
          <a:xfrm>
            <a:off x="22448845" y="21820093"/>
            <a:ext cx="9964961" cy="9233801"/>
          </a:xfrm>
          <a:prstGeom prst="rect">
            <a:avLst/>
          </a:prstGeom>
        </p:spPr>
      </p:pic>
      <p:pic>
        <p:nvPicPr>
          <p:cNvPr id="44" name="Picture 43">
            <a:extLst>
              <a:ext uri="{FF2B5EF4-FFF2-40B4-BE49-F238E27FC236}">
                <a16:creationId xmlns:a16="http://schemas.microsoft.com/office/drawing/2014/main" id="{078D7D0D-F8F8-BE61-573D-10565C856BA7}"/>
              </a:ext>
            </a:extLst>
          </p:cNvPr>
          <p:cNvPicPr>
            <a:picLocks noChangeAspect="1"/>
          </p:cNvPicPr>
          <p:nvPr/>
        </p:nvPicPr>
        <p:blipFill>
          <a:blip r:embed="rId7">
            <a:extLst>
              <a:ext uri="{28A0092B-C50C-407E-A947-70E740481C1C}">
                <a14:useLocalDpi xmlns:a14="http://schemas.microsoft.com/office/drawing/2010/main" val="0"/>
              </a:ext>
            </a:extLst>
          </a:blip>
          <a:srcRect l="1459" t="26160" r="19489" b="46719"/>
          <a:stretch>
            <a:fillRect/>
          </a:stretch>
        </p:blipFill>
        <p:spPr>
          <a:xfrm>
            <a:off x="11446716" y="7706792"/>
            <a:ext cx="9964961" cy="2935582"/>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C8F3BB-0E51-1163-1986-36C49FFC4A7B}"/>
              </a:ext>
            </a:extLst>
          </p:cNvPr>
          <p:cNvSpPr txBox="1"/>
          <p:nvPr/>
        </p:nvSpPr>
        <p:spPr>
          <a:xfrm>
            <a:off x="3740727" y="3034145"/>
            <a:ext cx="32170255" cy="31054655"/>
          </a:xfrm>
          <a:prstGeom prst="rect">
            <a:avLst/>
          </a:prstGeom>
          <a:noFill/>
        </p:spPr>
        <p:txBody>
          <a:bodyPr wrap="square" rtlCol="0">
            <a:spAutoFit/>
          </a:bodyPr>
          <a:lstStyle/>
          <a:p>
            <a:r>
              <a:rPr lang="en-US" dirty="0"/>
              <a:t>Reference </a:t>
            </a:r>
          </a:p>
          <a:p>
            <a:endParaRPr lang="en-US" dirty="0"/>
          </a:p>
          <a:p>
            <a:r>
              <a:rPr lang="en-US" sz="3200" dirty="0">
                <a:latin typeface="Arial" panose="020B0604020202020204" pitchFamily="34" charset="0"/>
                <a:cs typeface="Arial" panose="020B0604020202020204" pitchFamily="34" charset="0"/>
              </a:rPr>
              <a:t>Cohen, B.M., </a:t>
            </a:r>
            <a:r>
              <a:rPr lang="en-US" sz="3200" dirty="0" err="1">
                <a:latin typeface="Arial" panose="020B0604020202020204" pitchFamily="34" charset="0"/>
                <a:cs typeface="Arial" panose="020B0604020202020204" pitchFamily="34" charset="0"/>
              </a:rPr>
              <a:t>Öngür</a:t>
            </a:r>
            <a:r>
              <a:rPr lang="en-US" sz="3200" dirty="0">
                <a:latin typeface="Arial" panose="020B0604020202020204" pitchFamily="34" charset="0"/>
                <a:cs typeface="Arial" panose="020B0604020202020204" pitchFamily="34" charset="0"/>
              </a:rPr>
              <a:t>, D. and Babb, S.M. (2021) “Alternative Diagnostic Models of the Psychotic Disorders: Evidence-Based Choices,” Psychotherapy and psychosomatics, 90(6), pp. 373–385. Available at: </a:t>
            </a:r>
            <a:r>
              <a:rPr lang="en-US" sz="3200" dirty="0">
                <a:latin typeface="Arial" panose="020B0604020202020204" pitchFamily="34" charset="0"/>
                <a:cs typeface="Arial" panose="020B0604020202020204" pitchFamily="34" charset="0"/>
                <a:hlinkClick r:id="rId2"/>
              </a:rPr>
              <a:t>https://doi.org/10.1159/000517027</a:t>
            </a:r>
            <a:r>
              <a:rPr lang="en-US" sz="32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hlinkClick r:id="rId3"/>
              </a:rPr>
              <a:t>https://librarysearch.uwtsd.ac.uk/permalink/44WHELF_UWTSD/lrq2gq/cdi_gale_onefilemisc_PPPC_A709902818</a:t>
            </a:r>
            <a:r>
              <a:rPr lang="en-US" sz="3200" dirty="0">
                <a:latin typeface="Arial" panose="020B0604020202020204" pitchFamily="34" charset="0"/>
                <a:cs typeface="Arial" panose="020B0604020202020204" pitchFamily="34" charset="0"/>
              </a:rPr>
              <a:t> Accessed: 18 Jul 2026. </a:t>
            </a:r>
          </a:p>
          <a:p>
            <a:endParaRPr lang="en-US"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Connolly, P., Carey, C., Staunton, J., Harney, B., Chambers, L. e Whitty, P. (2025) ‘Service evaluation of an embedded Early Intervention in Psychosis programme’, </a:t>
            </a:r>
            <a:r>
              <a:rPr lang="en-GB" sz="3200" i="1" dirty="0">
                <a:latin typeface="Arial" panose="020B0604020202020204" pitchFamily="34" charset="0"/>
                <a:cs typeface="Arial" panose="020B0604020202020204" pitchFamily="34" charset="0"/>
              </a:rPr>
              <a:t>Irish Journal of Psychological Medicine</a:t>
            </a:r>
            <a:r>
              <a:rPr lang="en-GB" sz="3200" dirty="0">
                <a:latin typeface="Arial" panose="020B0604020202020204" pitchFamily="34" charset="0"/>
                <a:cs typeface="Arial" panose="020B0604020202020204" pitchFamily="34" charset="0"/>
              </a:rPr>
              <a:t>, 42(1), pp. 85–89. Available at: </a:t>
            </a:r>
            <a:r>
              <a:rPr lang="en-GB" sz="3200" dirty="0">
                <a:latin typeface="Arial" panose="020B0604020202020204" pitchFamily="34" charset="0"/>
                <a:cs typeface="Arial" panose="020B0604020202020204" pitchFamily="34" charset="0"/>
                <a:hlinkClick r:id="rId4"/>
              </a:rPr>
              <a:t>https://doi.org/10.1017/ipm.2023.54</a:t>
            </a:r>
            <a:r>
              <a:rPr lang="en-GB"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hlinkClick r:id="rId5"/>
              </a:rPr>
              <a:t>https://librarysearch.uwtsd.ac.uk/permalink/44WHELF_UWTSD/lrq2gq/cdi_proquest_miscellaneous_2929131079</a:t>
            </a:r>
            <a:r>
              <a:rPr lang="en-GB" sz="3200" dirty="0">
                <a:latin typeface="Arial" panose="020B0604020202020204" pitchFamily="34" charset="0"/>
                <a:cs typeface="Arial" panose="020B0604020202020204" pitchFamily="34" charset="0"/>
              </a:rPr>
              <a:t> Accessed: 20 Jul 2026.</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Caldwell, P., Powell, J., Milton, A., </a:t>
            </a:r>
            <a:r>
              <a:rPr lang="en-GB" sz="3200" dirty="0" err="1">
                <a:latin typeface="Arial" panose="020B0604020202020204" pitchFamily="34" charset="0"/>
                <a:cs typeface="Arial" panose="020B0604020202020204" pitchFamily="34" charset="0"/>
              </a:rPr>
              <a:t>Einboden</a:t>
            </a:r>
            <a:r>
              <a:rPr lang="en-GB" sz="3200" dirty="0">
                <a:latin typeface="Arial" panose="020B0604020202020204" pitchFamily="34" charset="0"/>
                <a:cs typeface="Arial" panose="020B0604020202020204" pitchFamily="34" charset="0"/>
              </a:rPr>
              <a:t>, R., Buus, N. e </a:t>
            </a:r>
            <a:r>
              <a:rPr lang="en-GB" sz="3200" dirty="0" err="1">
                <a:latin typeface="Arial" panose="020B0604020202020204" pitchFamily="34" charset="0"/>
                <a:cs typeface="Arial" panose="020B0604020202020204" pitchFamily="34" charset="0"/>
              </a:rPr>
              <a:t>Glozier</a:t>
            </a:r>
            <a:r>
              <a:rPr lang="en-GB" sz="3200" dirty="0">
                <a:latin typeface="Arial" panose="020B0604020202020204" pitchFamily="34" charset="0"/>
                <a:cs typeface="Arial" panose="020B0604020202020204" pitchFamily="34" charset="0"/>
              </a:rPr>
              <a:t>, N. (2025) ‘The clinical and psychosocial journey of young people engaging with early intervention psychosis services: qualitative study’, </a:t>
            </a:r>
            <a:r>
              <a:rPr lang="en-GB" sz="3200" i="1" dirty="0" err="1">
                <a:latin typeface="Arial" panose="020B0604020202020204" pitchFamily="34" charset="0"/>
                <a:cs typeface="Arial" panose="020B0604020202020204" pitchFamily="34" charset="0"/>
              </a:rPr>
              <a:t>BJPsych</a:t>
            </a:r>
            <a:r>
              <a:rPr lang="en-GB" sz="3200" i="1" dirty="0">
                <a:latin typeface="Arial" panose="020B0604020202020204" pitchFamily="34" charset="0"/>
                <a:cs typeface="Arial" panose="020B0604020202020204" pitchFamily="34" charset="0"/>
              </a:rPr>
              <a:t> Open</a:t>
            </a:r>
            <a:r>
              <a:rPr lang="en-GB" sz="3200" dirty="0">
                <a:latin typeface="Arial" panose="020B0604020202020204" pitchFamily="34" charset="0"/>
                <a:cs typeface="Arial" panose="020B0604020202020204" pitchFamily="34" charset="0"/>
              </a:rPr>
              <a:t>, 11(6), e193 Available at: </a:t>
            </a:r>
            <a:r>
              <a:rPr lang="en-GB" sz="3200" dirty="0">
                <a:latin typeface="Arial" panose="020B0604020202020204" pitchFamily="34" charset="0"/>
                <a:cs typeface="Arial" panose="020B0604020202020204" pitchFamily="34" charset="0"/>
                <a:hlinkClick r:id="rId6"/>
              </a:rPr>
              <a:t>https://doi.org/10.1192/bjo.2025.10848</a:t>
            </a:r>
            <a:r>
              <a:rPr lang="en-GB"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hlinkClick r:id="rId7"/>
              </a:rPr>
              <a:t>https://librarysearch.uwtsd.ac.uk/permalink/44WHELF_UWTSD/lrq2gq/cdi_crossref_citationtrail_10_1192_bjo_2025_10848</a:t>
            </a:r>
            <a:r>
              <a:rPr lang="en-GB" sz="3200" dirty="0">
                <a:latin typeface="Arial" panose="020B0604020202020204" pitchFamily="34" charset="0"/>
                <a:cs typeface="Arial" panose="020B0604020202020204" pitchFamily="34" charset="0"/>
              </a:rPr>
              <a:t> Accessed: 20 Jul 2026.</a:t>
            </a:r>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Eaton, J. (2025) “Establishing accountability and promoting rights: the WHO </a:t>
            </a:r>
            <a:r>
              <a:rPr lang="en-US" sz="3200" dirty="0" err="1">
                <a:latin typeface="Arial" panose="020B0604020202020204" pitchFamily="34" charset="0"/>
                <a:cs typeface="Arial" panose="020B0604020202020204" pitchFamily="34" charset="0"/>
              </a:rPr>
              <a:t>QualityRights</a:t>
            </a:r>
            <a:r>
              <a:rPr lang="en-US" sz="3200" dirty="0">
                <a:latin typeface="Arial" panose="020B0604020202020204" pitchFamily="34" charset="0"/>
                <a:cs typeface="Arial" panose="020B0604020202020204" pitchFamily="34" charset="0"/>
              </a:rPr>
              <a:t> contribution to mental health, recovery and community inclusion,” </a:t>
            </a:r>
            <a:r>
              <a:rPr lang="en-US" sz="3200" dirty="0" err="1">
                <a:latin typeface="Arial" panose="020B0604020202020204" pitchFamily="34" charset="0"/>
                <a:cs typeface="Arial" panose="020B0604020202020204" pitchFamily="34" charset="0"/>
              </a:rPr>
              <a:t>BJPsych</a:t>
            </a:r>
            <a:r>
              <a:rPr lang="en-US" sz="3200" dirty="0">
                <a:latin typeface="Arial" panose="020B0604020202020204" pitchFamily="34" charset="0"/>
                <a:cs typeface="Arial" panose="020B0604020202020204" pitchFamily="34" charset="0"/>
              </a:rPr>
              <a:t> open, 11(5). Available at: </a:t>
            </a:r>
            <a:r>
              <a:rPr lang="en-US" sz="3200" dirty="0">
                <a:latin typeface="Arial" panose="020B0604020202020204" pitchFamily="34" charset="0"/>
                <a:cs typeface="Arial" panose="020B0604020202020204" pitchFamily="34" charset="0"/>
                <a:hlinkClick r:id="rId8"/>
              </a:rPr>
              <a:t>https://doi.org/10.1192/bjo.2025.10835</a:t>
            </a:r>
            <a:r>
              <a:rPr lang="en-US" sz="32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hlinkClick r:id="rId9"/>
              </a:rPr>
              <a:t>https://librarysearch.uwtsd.ac.uk/permalink/44WHELF_UWTSD/lrq2gq/cdi_proquest_journals_3249523682</a:t>
            </a:r>
            <a:r>
              <a:rPr lang="en-US" sz="3200" dirty="0">
                <a:latin typeface="Arial" panose="020B0604020202020204" pitchFamily="34" charset="0"/>
                <a:cs typeface="Arial" panose="020B0604020202020204" pitchFamily="34" charset="0"/>
              </a:rPr>
              <a:t> Accessed: 18 Jul 2026.</a:t>
            </a:r>
          </a:p>
          <a:p>
            <a:r>
              <a:rPr lang="en-US" sz="3200" dirty="0">
                <a:latin typeface="Arial" panose="020B0604020202020204" pitchFamily="34" charset="0"/>
                <a:cs typeface="Arial" panose="020B0604020202020204" pitchFamily="34" charset="0"/>
              </a:rPr>
              <a:t> </a:t>
            </a:r>
          </a:p>
          <a:p>
            <a:r>
              <a:rPr lang="en-US" sz="3200" dirty="0">
                <a:latin typeface="Arial" panose="020B0604020202020204" pitchFamily="34" charset="0"/>
                <a:cs typeface="Arial" panose="020B0604020202020204" pitchFamily="34" charset="0"/>
              </a:rPr>
              <a:t>Harris, A. (2023) “Approach to schizophrenia,” Internal medicine journal, 53(4), pp. 473–480. Available at: </a:t>
            </a:r>
            <a:r>
              <a:rPr lang="en-US" sz="3200" dirty="0">
                <a:latin typeface="Arial" panose="020B0604020202020204" pitchFamily="34" charset="0"/>
                <a:cs typeface="Arial" panose="020B0604020202020204" pitchFamily="34" charset="0"/>
                <a:hlinkClick r:id="rId10"/>
              </a:rPr>
              <a:t>https://doi.org/10.1111/imj.16068</a:t>
            </a:r>
            <a:r>
              <a:rPr lang="en-US" sz="32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hlinkClick r:id="rId11"/>
              </a:rPr>
              <a:t>https://librarysearch.uwtsd.ac.uk/permalink/44WHELF_UWTSD/lrq2gq/cdi_proquest_miscellaneous_2802884693</a:t>
            </a:r>
            <a:r>
              <a:rPr lang="en-US" sz="3200" dirty="0">
                <a:latin typeface="Arial" panose="020B0604020202020204" pitchFamily="34" charset="0"/>
                <a:cs typeface="Arial" panose="020B0604020202020204" pitchFamily="34" charset="0"/>
              </a:rPr>
              <a:t> Accessed: 20 Jul 2026.</a:t>
            </a:r>
          </a:p>
          <a:p>
            <a:endParaRPr lang="en-US" sz="60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Nickl-</a:t>
            </a:r>
            <a:r>
              <a:rPr lang="en-US" sz="3200" dirty="0" err="1">
                <a:latin typeface="Arial" panose="020B0604020202020204" pitchFamily="34" charset="0"/>
                <a:cs typeface="Arial" panose="020B0604020202020204" pitchFamily="34" charset="0"/>
              </a:rPr>
              <a:t>Jockschat</a:t>
            </a:r>
            <a:r>
              <a:rPr lang="en-US" sz="3200" dirty="0">
                <a:latin typeface="Arial" panose="020B0604020202020204" pitchFamily="34" charset="0"/>
                <a:cs typeface="Arial" panose="020B0604020202020204" pitchFamily="34" charset="0"/>
              </a:rPr>
              <a:t> </a:t>
            </a:r>
            <a:r>
              <a:rPr lang="en-US" sz="3200" dirty="0" err="1">
                <a:latin typeface="Arial" panose="020B0604020202020204" pitchFamily="34" charset="0"/>
                <a:cs typeface="Arial" panose="020B0604020202020204" pitchFamily="34" charset="0"/>
              </a:rPr>
              <a:t>T.;Steiner</a:t>
            </a:r>
            <a:r>
              <a:rPr lang="en-US" sz="3200" dirty="0">
                <a:latin typeface="Arial" panose="020B0604020202020204" pitchFamily="34" charset="0"/>
                <a:cs typeface="Arial" panose="020B0604020202020204" pitchFamily="34" charset="0"/>
              </a:rPr>
              <a:t> J., </a:t>
            </a:r>
            <a:r>
              <a:rPr lang="en-US" sz="3200" dirty="0" err="1">
                <a:latin typeface="Arial" panose="020B0604020202020204" pitchFamily="34" charset="0"/>
                <a:cs typeface="Arial" panose="020B0604020202020204" pitchFamily="34" charset="0"/>
              </a:rPr>
              <a:t>Hirjak</a:t>
            </a:r>
            <a:r>
              <a:rPr lang="en-US" sz="3200" dirty="0">
                <a:latin typeface="Arial" panose="020B0604020202020204" pitchFamily="34" charset="0"/>
                <a:cs typeface="Arial" panose="020B0604020202020204" pitchFamily="34" charset="0"/>
              </a:rPr>
              <a:t> D. and Hasan A. (2025) “Schizophrenia and catatonia: from ICD-10 to ICD-11,” </a:t>
            </a:r>
            <a:r>
              <a:rPr lang="en-US" sz="3200" dirty="0" err="1">
                <a:latin typeface="Arial" panose="020B0604020202020204" pitchFamily="34" charset="0"/>
                <a:cs typeface="Arial" panose="020B0604020202020204" pitchFamily="34" charset="0"/>
              </a:rPr>
              <a:t>Nervenarzt</a:t>
            </a:r>
            <a:r>
              <a:rPr lang="en-US" sz="3200" dirty="0">
                <a:latin typeface="Arial" panose="020B0604020202020204" pitchFamily="34" charset="0"/>
                <a:cs typeface="Arial" panose="020B0604020202020204" pitchFamily="34" charset="0"/>
              </a:rPr>
              <a:t>, 96(Suppl 1), pp. 11–16. Available at: </a:t>
            </a:r>
            <a:r>
              <a:rPr lang="en-US" sz="3200" dirty="0">
                <a:latin typeface="Arial" panose="020B0604020202020204" pitchFamily="34" charset="0"/>
                <a:cs typeface="Arial" panose="020B0604020202020204" pitchFamily="34" charset="0"/>
                <a:hlinkClick r:id="rId12"/>
              </a:rPr>
              <a:t>https://doi.org/10.1007/s00115-025-01861-3</a:t>
            </a:r>
            <a:r>
              <a:rPr lang="en-US" sz="32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hlinkClick r:id="rId13"/>
              </a:rPr>
              <a:t>https://librarysearch.uwtsd.ac.uk/permalink/44WHELF_UWTSD/lrq2gq/cdi_proquest_miscellaneous_3246678223</a:t>
            </a:r>
            <a:r>
              <a:rPr lang="en-US" sz="3200" dirty="0">
                <a:latin typeface="Arial" panose="020B0604020202020204" pitchFamily="34" charset="0"/>
                <a:cs typeface="Arial" panose="020B0604020202020204" pitchFamily="34" charset="0"/>
              </a:rPr>
              <a:t>  Accessed: 18 Jul 2026.</a:t>
            </a: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Rickett, M., Kingstone, T., Gupta, V., Shiers, D., French, P., Lennox, B. e Chew-Graham, C., 2023. Health care professionals’ perspectives of early intervention in psychosis services: a qualitative study. </a:t>
            </a:r>
            <a:r>
              <a:rPr lang="en-GB" sz="3200" i="1" dirty="0" err="1">
                <a:latin typeface="Arial" panose="020B0604020202020204" pitchFamily="34" charset="0"/>
                <a:cs typeface="Arial" panose="020B0604020202020204" pitchFamily="34" charset="0"/>
              </a:rPr>
              <a:t>BJPsych</a:t>
            </a:r>
            <a:r>
              <a:rPr lang="en-GB" sz="3200" i="1" dirty="0">
                <a:latin typeface="Arial" panose="020B0604020202020204" pitchFamily="34" charset="0"/>
                <a:cs typeface="Arial" panose="020B0604020202020204" pitchFamily="34" charset="0"/>
              </a:rPr>
              <a:t> Open</a:t>
            </a:r>
            <a:r>
              <a:rPr lang="en-GB" sz="3200" dirty="0">
                <a:latin typeface="Arial" panose="020B0604020202020204" pitchFamily="34" charset="0"/>
                <a:cs typeface="Arial" panose="020B0604020202020204" pitchFamily="34" charset="0"/>
              </a:rPr>
              <a:t>, 9(S1), p. S68.  Available at: </a:t>
            </a:r>
            <a:r>
              <a:rPr lang="en-GB" sz="3200" dirty="0">
                <a:latin typeface="Arial" panose="020B0604020202020204" pitchFamily="34" charset="0"/>
                <a:cs typeface="Arial" panose="020B0604020202020204" pitchFamily="34" charset="0"/>
                <a:hlinkClick r:id="rId14"/>
              </a:rPr>
              <a:t>https://doi.org/10.1192/bjo.2023.230</a:t>
            </a:r>
            <a:r>
              <a:rPr lang="en-GB"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hlinkClick r:id="rId15"/>
              </a:rPr>
              <a:t>https://librarysearch.uwtsd.ac.uk/permalink/44WHELF_UWTSD/lrq2gq/cdi_proquest_journals_2833765080</a:t>
            </a:r>
            <a:r>
              <a:rPr lang="en-GB" sz="3200" dirty="0">
                <a:latin typeface="Arial" panose="020B0604020202020204" pitchFamily="34" charset="0"/>
                <a:cs typeface="Arial" panose="020B0604020202020204" pitchFamily="34" charset="0"/>
              </a:rPr>
              <a:t> . Accessed: 20 Jul 2026. </a:t>
            </a: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Salzer, M.S. (2024) “Building on Recovery: Embracing Community Inclusion in Mental Health Policies and Services,” Community mental health journal, 60(8), pp. 1571–1578. Available at: </a:t>
            </a:r>
            <a:r>
              <a:rPr lang="en-US" sz="3200" dirty="0">
                <a:latin typeface="Arial" panose="020B0604020202020204" pitchFamily="34" charset="0"/>
                <a:cs typeface="Arial" panose="020B0604020202020204" pitchFamily="34" charset="0"/>
                <a:hlinkClick r:id="rId16"/>
              </a:rPr>
              <a:t>https://doi.org/10.1007/s10597-024-01309-z</a:t>
            </a:r>
            <a:r>
              <a:rPr lang="en-US" sz="32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hlinkClick r:id="rId17"/>
              </a:rPr>
              <a:t>https://librarysearch.uwtsd.ac.uk/permalink/44WHELF_UWTSD/lrq2gq/cdi_crossref_primary_10_1007_s10597_024_01309_z</a:t>
            </a:r>
            <a:r>
              <a:rPr lang="en-US" sz="3200" dirty="0">
                <a:latin typeface="Arial" panose="020B0604020202020204" pitchFamily="34" charset="0"/>
                <a:cs typeface="Arial" panose="020B0604020202020204" pitchFamily="34" charset="0"/>
              </a:rPr>
              <a:t>  Accessed: 18 Jul 2026.</a:t>
            </a:r>
          </a:p>
          <a:p>
            <a:endParaRPr lang="en-US" sz="3200" dirty="0">
              <a:latin typeface="Arial" panose="020B0604020202020204" pitchFamily="34" charset="0"/>
              <a:cs typeface="Arial" panose="020B0604020202020204" pitchFamily="34" charset="0"/>
            </a:endParaRPr>
          </a:p>
          <a:p>
            <a:r>
              <a:rPr lang="en-GB" sz="3200" dirty="0" err="1"/>
              <a:t>Solmi</a:t>
            </a:r>
            <a:r>
              <a:rPr lang="en-GB" sz="3200" dirty="0"/>
              <a:t>, M., </a:t>
            </a:r>
            <a:r>
              <a:rPr lang="en-GB" sz="3200" dirty="0" err="1"/>
              <a:t>Radua</a:t>
            </a:r>
            <a:r>
              <a:rPr lang="en-GB" sz="3200" dirty="0"/>
              <a:t>, J., </a:t>
            </a:r>
            <a:r>
              <a:rPr lang="en-GB" sz="3200" dirty="0" err="1"/>
              <a:t>Olivola</a:t>
            </a:r>
            <a:r>
              <a:rPr lang="en-GB" sz="3200" dirty="0"/>
              <a:t>, M., Croft, J., </a:t>
            </a:r>
            <a:r>
              <a:rPr lang="en-GB" sz="3200" dirty="0" err="1"/>
              <a:t>Soardo</a:t>
            </a:r>
            <a:r>
              <a:rPr lang="en-GB" sz="3200" dirty="0"/>
              <a:t>, L., Di Thiene, G.S., Shin, J.I., </a:t>
            </a:r>
            <a:r>
              <a:rPr lang="en-GB" sz="3200" dirty="0" err="1"/>
              <a:t>Fusar</a:t>
            </a:r>
            <a:r>
              <a:rPr lang="en-GB" sz="3200" dirty="0"/>
              <a:t>-Poli, P. e GBD 2019 Schizophrenia Collaborators, 2023. Incidence, prevalence, and global burden of schizophrenia - data, with critical appraisal, from the Global Burden of Disease (GBD) 2019. </a:t>
            </a:r>
            <a:r>
              <a:rPr lang="en-GB" sz="3200" i="1" dirty="0"/>
              <a:t>Molecular Psychiatry</a:t>
            </a:r>
            <a:r>
              <a:rPr lang="en-GB" sz="3200" dirty="0"/>
              <a:t>, 28(12), pp. 5319–5327. </a:t>
            </a:r>
            <a:r>
              <a:rPr lang="en-GB" sz="3200" dirty="0" err="1"/>
              <a:t>Avaialble</a:t>
            </a:r>
            <a:r>
              <a:rPr lang="en-GB" sz="3200" dirty="0"/>
              <a:t> at: </a:t>
            </a:r>
            <a:r>
              <a:rPr lang="en-GB" sz="3200" dirty="0">
                <a:hlinkClick r:id="rId18"/>
              </a:rPr>
              <a:t>https://doi.org/10.1038/s41380-023-02138-4</a:t>
            </a:r>
            <a:r>
              <a:rPr lang="en-GB" sz="3200" dirty="0"/>
              <a:t>  </a:t>
            </a:r>
            <a:r>
              <a:rPr lang="en-GB" sz="3200" dirty="0">
                <a:hlinkClick r:id="rId19"/>
              </a:rPr>
              <a:t>https://librarysearch.uwtsd.ac.uk/permalink/44WHELF_UWTSD/lrq2gq/cdi_springer_journals_10_1038_s41380_023_02138_4</a:t>
            </a:r>
            <a:r>
              <a:rPr lang="en-GB" sz="3200" dirty="0"/>
              <a:t> Accessed : 20 Jul 2026.</a:t>
            </a:r>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r>
              <a:rPr lang="en-US" sz="3200" dirty="0" err="1">
                <a:latin typeface="Arial" panose="020B0604020202020204" pitchFamily="34" charset="0"/>
                <a:cs typeface="Arial" panose="020B0604020202020204" pitchFamily="34" charset="0"/>
              </a:rPr>
              <a:t>YunningZeng</a:t>
            </a:r>
            <a:r>
              <a:rPr lang="en-US" sz="3200" dirty="0">
                <a:latin typeface="Arial" panose="020B0604020202020204" pitchFamily="34" charset="0"/>
                <a:cs typeface="Arial" panose="020B0604020202020204" pitchFamily="34" charset="0"/>
              </a:rPr>
              <a:t> and Shenzhen (2022) “Investigating Etiology, Diagnosis and Treatment of Schizophrenia,” </a:t>
            </a:r>
            <a:r>
              <a:rPr lang="en-US" sz="3200" dirty="0" err="1">
                <a:latin typeface="Arial" panose="020B0604020202020204" pitchFamily="34" charset="0"/>
                <a:cs typeface="Arial" panose="020B0604020202020204" pitchFamily="34" charset="0"/>
              </a:rPr>
              <a:t>NeuroQuantology</a:t>
            </a:r>
            <a:r>
              <a:rPr lang="en-US" sz="3200" dirty="0">
                <a:latin typeface="Arial" panose="020B0604020202020204" pitchFamily="34" charset="0"/>
                <a:cs typeface="Arial" panose="020B0604020202020204" pitchFamily="34" charset="0"/>
              </a:rPr>
              <a:t>, 20(16), p. 3552. Available at: </a:t>
            </a:r>
            <a:r>
              <a:rPr lang="en-US" sz="3200" dirty="0">
                <a:latin typeface="Arial" panose="020B0604020202020204" pitchFamily="34" charset="0"/>
                <a:cs typeface="Arial" panose="020B0604020202020204" pitchFamily="34" charset="0"/>
                <a:hlinkClick r:id="rId20"/>
              </a:rPr>
              <a:t>https://doi.org/10.48047/NQ.2022.20.16.NQ880361</a:t>
            </a:r>
            <a:r>
              <a:rPr lang="en-US" sz="32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hlinkClick r:id="rId21"/>
              </a:rPr>
              <a:t>https://librarysearch.uwtsd.ac.uk/permalink/44WHELF_UWTSD/lrq2gq/cdi_proquest_journals_2816742783</a:t>
            </a:r>
            <a:r>
              <a:rPr lang="en-US" sz="3200" dirty="0">
                <a:latin typeface="Arial" panose="020B0604020202020204" pitchFamily="34" charset="0"/>
                <a:cs typeface="Arial" panose="020B0604020202020204" pitchFamily="34" charset="0"/>
              </a:rPr>
              <a:t> Accessed: 20 Jul 2026.</a:t>
            </a: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Watts, A. (2023) “Maternal Insanity in the Family: Memories, Family Secrets, and the Mental Health Archive,” Genealogy (Basel), 7(1), p. 5. Available at: </a:t>
            </a:r>
            <a:r>
              <a:rPr lang="en-US" sz="3200" dirty="0">
                <a:latin typeface="Arial" panose="020B0604020202020204" pitchFamily="34" charset="0"/>
                <a:cs typeface="Arial" panose="020B0604020202020204" pitchFamily="34" charset="0"/>
                <a:hlinkClick r:id="rId22"/>
              </a:rPr>
              <a:t>https://doi.org/10.3390/genealogy7010005</a:t>
            </a:r>
            <a:r>
              <a:rPr lang="en-US" sz="32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hlinkClick r:id="rId23"/>
              </a:rPr>
              <a:t>https://librarysearch.uwtsd.ac.uk/permalink/44WHELF_UWTSD/lrq2gq/cdi_proquest_journals_2791647329</a:t>
            </a:r>
            <a:r>
              <a:rPr lang="en-US" sz="3200" dirty="0">
                <a:latin typeface="Arial" panose="020B0604020202020204" pitchFamily="34" charset="0"/>
                <a:cs typeface="Arial" panose="020B0604020202020204" pitchFamily="34" charset="0"/>
              </a:rPr>
              <a:t>  Accessed: 18 Jul 2026.</a:t>
            </a:r>
          </a:p>
          <a:p>
            <a:endParaRPr lang="en-US"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Williams, R., Penington, E., Gupta, V., Quirk, A., </a:t>
            </a:r>
            <a:r>
              <a:rPr lang="en-GB" sz="3200" dirty="0" err="1">
                <a:latin typeface="Arial" panose="020B0604020202020204" pitchFamily="34" charset="0"/>
                <a:cs typeface="Arial" panose="020B0604020202020204" pitchFamily="34" charset="0"/>
              </a:rPr>
              <a:t>Tsiachristas</a:t>
            </a:r>
            <a:r>
              <a:rPr lang="en-GB" sz="3200" dirty="0">
                <a:latin typeface="Arial" panose="020B0604020202020204" pitchFamily="34" charset="0"/>
                <a:cs typeface="Arial" panose="020B0604020202020204" pitchFamily="34" charset="0"/>
              </a:rPr>
              <a:t>, A., Rickett, M., Chew-Graham, C. A., Shiers, D., French, P. e Lennox, B. (2026) ‘Critical components of “Early Intervention in Psychosis”: national retrospective cohort study’, </a:t>
            </a:r>
            <a:r>
              <a:rPr lang="en-GB" sz="3200" i="1" dirty="0">
                <a:latin typeface="Arial" panose="020B0604020202020204" pitchFamily="34" charset="0"/>
                <a:cs typeface="Arial" panose="020B0604020202020204" pitchFamily="34" charset="0"/>
              </a:rPr>
              <a:t>The British Journal of Psychiatry</a:t>
            </a:r>
            <a:r>
              <a:rPr lang="en-GB" sz="3200" dirty="0">
                <a:latin typeface="Arial" panose="020B0604020202020204" pitchFamily="34" charset="0"/>
                <a:cs typeface="Arial" panose="020B0604020202020204" pitchFamily="34" charset="0"/>
              </a:rPr>
              <a:t>, 229(1), pp. 51–59. Available at: </a:t>
            </a:r>
            <a:r>
              <a:rPr lang="en-GB" sz="3200" dirty="0">
                <a:latin typeface="Arial" panose="020B0604020202020204" pitchFamily="34" charset="0"/>
                <a:cs typeface="Arial" panose="020B0604020202020204" pitchFamily="34" charset="0"/>
                <a:hlinkClick r:id="rId24"/>
              </a:rPr>
              <a:t>https://doi.org/10.1192/bjp.2025.126</a:t>
            </a:r>
            <a:r>
              <a:rPr lang="en-GB" sz="32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hlinkClick r:id="rId25"/>
              </a:rPr>
              <a:t>https://librarysearch.uwtsd.ac.uk/permalink/44WHELF_UWTSD/lrq2gq/cdi_crossref_primary_10_1192_bjp_2025_126</a:t>
            </a:r>
            <a:r>
              <a:rPr lang="en-GB" sz="3200" dirty="0">
                <a:latin typeface="Arial" panose="020B0604020202020204" pitchFamily="34" charset="0"/>
                <a:cs typeface="Arial" panose="020B0604020202020204" pitchFamily="34" charset="0"/>
              </a:rPr>
              <a:t> Accessed: 20 Jul 2026.</a:t>
            </a:r>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557947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7528</TotalTime>
  <Words>1734</Words>
  <Application>Microsoft Macintosh PowerPoint</Application>
  <PresentationFormat>Custom</PresentationFormat>
  <Paragraphs>146</Paragraphs>
  <Slides>3</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Kleber Morais da silva Student number: 2336879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Kleber Morais Da Silva (2336879)</cp:lastModifiedBy>
  <cp:revision>86</cp:revision>
  <cp:lastPrinted>2015-06-29T17:31:11Z</cp:lastPrinted>
  <dcterms:created xsi:type="dcterms:W3CDTF">2012-02-03T19:11:35Z</dcterms:created>
  <dcterms:modified xsi:type="dcterms:W3CDTF">2026-07-31T09:50:05Z</dcterms:modified>
</cp:coreProperties>
</file>