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9" r:id="rId6"/>
    <p:sldId id="256" r:id="rId7"/>
    <p:sldId id="309" r:id="rId8"/>
    <p:sldId id="265" r:id="rId9"/>
    <p:sldId id="266" r:id="rId10"/>
    <p:sldId id="345" r:id="rId11"/>
    <p:sldId id="278" r:id="rId12"/>
    <p:sldId id="274" r:id="rId13"/>
    <p:sldId id="275" r:id="rId14"/>
    <p:sldId id="328" r:id="rId15"/>
    <p:sldId id="277" r:id="rId16"/>
    <p:sldId id="329" r:id="rId17"/>
    <p:sldId id="276" r:id="rId18"/>
    <p:sldId id="267" r:id="rId19"/>
    <p:sldId id="283" r:id="rId20"/>
    <p:sldId id="282" r:id="rId21"/>
    <p:sldId id="281" r:id="rId22"/>
    <p:sldId id="280" r:id="rId23"/>
    <p:sldId id="289" r:id="rId24"/>
    <p:sldId id="261" r:id="rId25"/>
    <p:sldId id="290" r:id="rId26"/>
    <p:sldId id="28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EDF5"/>
    <a:srgbClr val="24B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10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e Ainsworth" userId="888be70d-2e4c-4f55-baa0-638ca1ed17b4" providerId="ADAL" clId="{4425E340-1281-4C98-9E4C-0D6EFF3AA5AB}"/>
    <pc:docChg chg="custSel modSld">
      <pc:chgData name="Sue Ainsworth" userId="888be70d-2e4c-4f55-baa0-638ca1ed17b4" providerId="ADAL" clId="{4425E340-1281-4C98-9E4C-0D6EFF3AA5AB}" dt="2025-08-17T08:05:53.942" v="6" actId="21"/>
      <pc:docMkLst>
        <pc:docMk/>
      </pc:docMkLst>
      <pc:sldChg chg="modSp mod">
        <pc:chgData name="Sue Ainsworth" userId="888be70d-2e4c-4f55-baa0-638ca1ed17b4" providerId="ADAL" clId="{4425E340-1281-4C98-9E4C-0D6EFF3AA5AB}" dt="2025-08-17T08:04:11.172" v="1" actId="20577"/>
        <pc:sldMkLst>
          <pc:docMk/>
          <pc:sldMk cId="1453395692" sldId="259"/>
        </pc:sldMkLst>
        <pc:spChg chg="mod">
          <ac:chgData name="Sue Ainsworth" userId="888be70d-2e4c-4f55-baa0-638ca1ed17b4" providerId="ADAL" clId="{4425E340-1281-4C98-9E4C-0D6EFF3AA5AB}" dt="2025-08-17T08:04:11.172" v="1" actId="20577"/>
          <ac:spMkLst>
            <pc:docMk/>
            <pc:sldMk cId="1453395692" sldId="259"/>
            <ac:spMk id="3" creationId="{00000000-0000-0000-0000-000000000000}"/>
          </ac:spMkLst>
        </pc:spChg>
      </pc:sldChg>
      <pc:sldChg chg="delSp modSp mod">
        <pc:chgData name="Sue Ainsworth" userId="888be70d-2e4c-4f55-baa0-638ca1ed17b4" providerId="ADAL" clId="{4425E340-1281-4C98-9E4C-0D6EFF3AA5AB}" dt="2025-08-17T08:05:53.942" v="6" actId="21"/>
        <pc:sldMkLst>
          <pc:docMk/>
          <pc:sldMk cId="4195304978" sldId="261"/>
        </pc:sldMkLst>
        <pc:spChg chg="mod">
          <ac:chgData name="Sue Ainsworth" userId="888be70d-2e4c-4f55-baa0-638ca1ed17b4" providerId="ADAL" clId="{4425E340-1281-4C98-9E4C-0D6EFF3AA5AB}" dt="2025-08-17T08:04:50.298" v="5" actId="20577"/>
          <ac:spMkLst>
            <pc:docMk/>
            <pc:sldMk cId="4195304978" sldId="261"/>
            <ac:spMk id="3" creationId="{00000000-0000-0000-0000-000000000000}"/>
          </ac:spMkLst>
        </pc:spChg>
        <pc:spChg chg="del">
          <ac:chgData name="Sue Ainsworth" userId="888be70d-2e4c-4f55-baa0-638ca1ed17b4" providerId="ADAL" clId="{4425E340-1281-4C98-9E4C-0D6EFF3AA5AB}" dt="2025-08-17T08:05:53.942" v="6" actId="21"/>
          <ac:spMkLst>
            <pc:docMk/>
            <pc:sldMk cId="4195304978" sldId="261"/>
            <ac:spMk id="4"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1560625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743651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681655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E6CC68-CC77-4C1B-A15D-941FBC536D55}" type="datetimeFigureOut">
              <a:rPr lang="en-GB" smtClean="0"/>
              <a:t>17/08/2025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3345258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E6CC68-CC77-4C1B-A15D-941FBC536D55}" type="datetimeFigureOut">
              <a:rPr lang="en-GB" smtClean="0"/>
              <a:t>17/08/2025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248916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E6CC68-CC77-4C1B-A15D-941FBC536D55}" type="datetimeFigureOut">
              <a:rPr lang="en-GB" smtClean="0"/>
              <a:t>17/08/2025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687831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E6CC68-CC77-4C1B-A15D-941FBC536D55}" type="datetimeFigureOut">
              <a:rPr lang="en-GB" smtClean="0"/>
              <a:t>17/08/2025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306479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E6CC68-CC77-4C1B-A15D-941FBC536D55}" type="datetimeFigureOut">
              <a:rPr lang="en-GB" smtClean="0"/>
              <a:t>17/08/2025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4145383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E6CC68-CC77-4C1B-A15D-941FBC536D55}" type="datetimeFigureOut">
              <a:rPr lang="en-GB" smtClean="0"/>
              <a:t>17/08/2025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2469497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525516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2970899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37797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67582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54490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3236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7128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405374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448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993177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46245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642695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54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E6CC68-CC77-4C1B-A15D-941FBC536D55}" type="datetimeFigureOut">
              <a:rPr lang="en-GB" smtClean="0"/>
              <a:t>17/08/2025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EEC3DE-4AD3-428B-B5F4-B232D55402E4}" type="slidenum">
              <a:rPr lang="en-GB" smtClean="0"/>
              <a:t>‹#›</a:t>
            </a:fld>
            <a:endParaRPr lang="en-GB"/>
          </a:p>
        </p:txBody>
      </p:sp>
    </p:spTree>
    <p:extLst>
      <p:ext uri="{BB962C8B-B14F-4D97-AF65-F5344CB8AC3E}">
        <p14:creationId xmlns:p14="http://schemas.microsoft.com/office/powerpoint/2010/main" val="422448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825066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s://gov.wales/sites/default/files/publications/2019-01/person-centred-practice-in-education-a-guide-for-early-years-schools-and-colleges-in-wales.pdf"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hyperlink" Target="mailto:s.Ainsworth@uwtsd.ac.u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mentallyhealthyschools.org.uk/whole-school-approach/" TargetMode="External"/><Relationship Id="rId2" Type="http://schemas.openxmlformats.org/officeDocument/2006/relationships/hyperlink" Target="https://cardiffeducationservices.co.uk/Page/21782" TargetMode="External"/><Relationship Id="rId1" Type="http://schemas.openxmlformats.org/officeDocument/2006/relationships/slideLayout" Target="../slideLayouts/slideLayout2.xml"/><Relationship Id="rId6" Type="http://schemas.openxmlformats.org/officeDocument/2006/relationships/hyperlink" Target="https://www.challengingbehaviour.org.uk/information-and-guidance/positive-behaviour-support/" TargetMode="External"/><Relationship Id="rId5" Type="http://schemas.openxmlformats.org/officeDocument/2006/relationships/hyperlink" Target="https://www.pembrokeshire.gov.uk/schools-and-learning" TargetMode="External"/><Relationship Id="rId4" Type="http://schemas.openxmlformats.org/officeDocument/2006/relationships/hyperlink" Target="https://eur01.safelinks.protection.outlook.com/?url=https%3A%2F%2Fcardiffeducationservices.co.uk%2FPages%2FDownload%2F3d205df6-a933-4e99-af7d-a675894736f9%2FPageSectionDocuments&amp;data=05%7C01%7CS.Ainsworth%40uwtsd.ac.uk%7C71ff2904d6e746c0b31d08da842cfd9a%7C4e0f11f9046e45059cb8db2152311e21%7C0%7C0%7C637967626006838224%7CUnknown%7CTWFpbGZsb3d8eyJWIjoiMC4wLjAwMDAiLCJQIjoiV2luMzIiLCJBTiI6Ik1haWwiLCJXVCI6Mn0%3D%7C3000%7C%7C%7C&amp;sdata=%2BTJKBZWStwThXS3aqXJq8zOwpEtjxPaUMiUDqwCybqQ%3D&amp;reserved=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9294" y="1479177"/>
            <a:ext cx="11860306" cy="3583250"/>
          </a:xfrm>
        </p:spPr>
        <p:txBody>
          <a:bodyPr>
            <a:noAutofit/>
          </a:bodyPr>
          <a:lstStyle/>
          <a:p>
            <a:r>
              <a:rPr lang="en-GB" sz="6600" dirty="0">
                <a:solidFill>
                  <a:srgbClr val="002060"/>
                </a:solidFill>
                <a:effectLst>
                  <a:glow rad="101600">
                    <a:schemeClr val="bg1">
                      <a:alpha val="60000"/>
                    </a:schemeClr>
                  </a:glow>
                </a:effectLst>
              </a:rPr>
              <a:t>ECIE4003</a:t>
            </a:r>
            <a:r>
              <a:rPr lang="en-GB" sz="6600" dirty="0">
                <a:solidFill>
                  <a:srgbClr val="002060"/>
                </a:solidFill>
              </a:rPr>
              <a:t> </a:t>
            </a:r>
            <a:br>
              <a:rPr lang="en-GB" sz="6600" dirty="0">
                <a:solidFill>
                  <a:srgbClr val="002060"/>
                </a:solidFill>
              </a:rPr>
            </a:br>
            <a:r>
              <a:rPr lang="cy-GB" sz="4800" i="1" dirty="0">
                <a:effectLst>
                  <a:glow rad="101600">
                    <a:schemeClr val="bg1">
                      <a:alpha val="60000"/>
                    </a:schemeClr>
                  </a:glow>
                </a:effectLst>
              </a:rPr>
              <a:t>Anghenion Ychwanegol mewn Cyd-destun </a:t>
            </a:r>
            <a:br>
              <a:rPr lang="cy-GB" sz="4800" i="1" dirty="0">
                <a:effectLst>
                  <a:glow rad="101600">
                    <a:schemeClr val="bg1">
                      <a:alpha val="60000"/>
                    </a:schemeClr>
                  </a:glow>
                </a:effectLst>
              </a:rPr>
            </a:br>
            <a:r>
              <a:rPr lang="en-GB" sz="4800" i="1" dirty="0">
                <a:solidFill>
                  <a:srgbClr val="002060"/>
                </a:solidFill>
                <a:effectLst>
                  <a:glow rad="101600">
                    <a:schemeClr val="bg1">
                      <a:alpha val="60000"/>
                    </a:schemeClr>
                  </a:glow>
                </a:effectLst>
              </a:rPr>
              <a:t>Additional Needs in Context</a:t>
            </a:r>
            <a:br>
              <a:rPr lang="en-GB" sz="4800" i="1" dirty="0">
                <a:solidFill>
                  <a:srgbClr val="002060"/>
                </a:solidFill>
                <a:effectLst>
                  <a:glow rad="101600">
                    <a:schemeClr val="bg1">
                      <a:alpha val="60000"/>
                    </a:schemeClr>
                  </a:glow>
                </a:effectLst>
              </a:rPr>
            </a:br>
            <a:r>
              <a:rPr lang="en-GB" sz="4800" i="1" dirty="0">
                <a:solidFill>
                  <a:srgbClr val="002060"/>
                </a:solidFill>
                <a:effectLst>
                  <a:glow rad="101600">
                    <a:schemeClr val="bg1">
                      <a:alpha val="60000"/>
                    </a:schemeClr>
                  </a:glow>
                </a:effectLst>
              </a:rPr>
              <a:t>Sue Ainsworth</a:t>
            </a:r>
          </a:p>
        </p:txBody>
      </p:sp>
      <p:sp>
        <p:nvSpPr>
          <p:cNvPr id="3" name="Subtitle 2"/>
          <p:cNvSpPr>
            <a:spLocks noGrp="1"/>
          </p:cNvSpPr>
          <p:nvPr>
            <p:ph type="subTitle" idx="1"/>
          </p:nvPr>
        </p:nvSpPr>
        <p:spPr>
          <a:xfrm>
            <a:off x="1677906" y="5062427"/>
            <a:ext cx="8534400" cy="612232"/>
          </a:xfrm>
        </p:spPr>
        <p:txBody>
          <a:bodyPr/>
          <a:lstStyle/>
          <a:p>
            <a:r>
              <a:rPr lang="en-GB" dirty="0" err="1">
                <a:solidFill>
                  <a:srgbClr val="002060"/>
                </a:solidFill>
              </a:rPr>
              <a:t>Asesu</a:t>
            </a:r>
            <a:r>
              <a:rPr lang="en-GB" dirty="0">
                <a:solidFill>
                  <a:srgbClr val="002060"/>
                </a:solidFill>
              </a:rPr>
              <a:t> 2025</a:t>
            </a:r>
          </a:p>
        </p:txBody>
      </p:sp>
    </p:spTree>
    <p:extLst>
      <p:ext uri="{BB962C8B-B14F-4D97-AF65-F5344CB8AC3E}">
        <p14:creationId xmlns:p14="http://schemas.microsoft.com/office/powerpoint/2010/main" val="1453395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6" name="Rectangle 5"/>
          <p:cNvSpPr/>
          <p:nvPr/>
        </p:nvSpPr>
        <p:spPr>
          <a:xfrm>
            <a:off x="6230471" y="1095061"/>
            <a:ext cx="5213616" cy="5078313"/>
          </a:xfrm>
          <a:prstGeom prst="rect">
            <a:avLst/>
          </a:prstGeom>
        </p:spPr>
        <p:txBody>
          <a:bodyPr wrap="square">
            <a:spAutoFit/>
          </a:bodyPr>
          <a:lstStyle/>
          <a:p>
            <a:r>
              <a:rPr lang="en-GB" sz="3600">
                <a:solidFill>
                  <a:srgbClr val="002060"/>
                </a:solidFill>
                <a:effectLst/>
              </a:rPr>
              <a:t>The module aims:  </a:t>
            </a:r>
          </a:p>
          <a:p>
            <a:pPr algn="just"/>
            <a:endParaRPr lang="en-GB" sz="3600">
              <a:solidFill>
                <a:srgbClr val="002060"/>
              </a:solidFill>
              <a:effectLst/>
            </a:endParaRPr>
          </a:p>
          <a:p>
            <a:pPr algn="just"/>
            <a:r>
              <a:rPr lang="en-GB" sz="3600">
                <a:solidFill>
                  <a:srgbClr val="002060"/>
                </a:solidFill>
              </a:rPr>
              <a:t>•	To understand the nature of additional needs and the principles of early identification and intervention. </a:t>
            </a:r>
            <a:r>
              <a:rPr lang="en-GB" sz="3600">
                <a:solidFill>
                  <a:srgbClr val="002060"/>
                </a:solidFill>
                <a:effectLst/>
              </a:rPr>
              <a:t> </a:t>
            </a:r>
          </a:p>
          <a:p>
            <a:br>
              <a:rPr lang="en-GB" sz="3600"/>
            </a:br>
            <a:endParaRPr lang="en-GB" sz="3600"/>
          </a:p>
        </p:txBody>
      </p:sp>
      <p:sp>
        <p:nvSpPr>
          <p:cNvPr id="2" name="Rectangle 5">
            <a:extLst>
              <a:ext uri="{FF2B5EF4-FFF2-40B4-BE49-F238E27FC236}">
                <a16:creationId xmlns:a16="http://schemas.microsoft.com/office/drawing/2014/main" id="{E0BDC169-D6F1-FCF7-88AA-2CA14629D9DA}"/>
              </a:ext>
            </a:extLst>
          </p:cNvPr>
          <p:cNvSpPr/>
          <p:nvPr/>
        </p:nvSpPr>
        <p:spPr>
          <a:xfrm>
            <a:off x="502024" y="1095061"/>
            <a:ext cx="4853747" cy="5632311"/>
          </a:xfrm>
          <a:prstGeom prst="rect">
            <a:avLst/>
          </a:prstGeom>
        </p:spPr>
        <p:txBody>
          <a:bodyPr wrap="square">
            <a:spAutoFit/>
          </a:bodyPr>
          <a:lstStyle/>
          <a:p>
            <a:r>
              <a:rPr lang="cy-GB" sz="3600">
                <a:effectLst/>
              </a:rPr>
              <a:t>Amcanion y modwl:  </a:t>
            </a:r>
          </a:p>
          <a:p>
            <a:pPr algn="just"/>
            <a:endParaRPr lang="cy-GB" sz="3600">
              <a:effectLst/>
            </a:endParaRPr>
          </a:p>
          <a:p>
            <a:r>
              <a:rPr lang="cy-GB" sz="3600"/>
              <a:t>•	Deall natur anghenion ychwanegol ac egwyddorion adnabod ac ymyrryd yn gynnar. </a:t>
            </a:r>
            <a:r>
              <a:rPr lang="cy-GB" sz="3600">
                <a:effectLst/>
              </a:rPr>
              <a:t> </a:t>
            </a:r>
          </a:p>
          <a:p>
            <a:pPr algn="just"/>
            <a:r>
              <a:rPr lang="cy-GB" sz="3600"/>
              <a:t> </a:t>
            </a:r>
            <a:r>
              <a:rPr lang="cy-GB" sz="3600">
                <a:effectLst/>
              </a:rPr>
              <a:t> </a:t>
            </a:r>
          </a:p>
          <a:p>
            <a:br>
              <a:rPr lang="cy-GB" sz="3600"/>
            </a:br>
            <a:endParaRPr lang="cy-GB" sz="3600"/>
          </a:p>
        </p:txBody>
      </p:sp>
    </p:spTree>
    <p:extLst>
      <p:ext uri="{BB962C8B-B14F-4D97-AF65-F5344CB8AC3E}">
        <p14:creationId xmlns:p14="http://schemas.microsoft.com/office/powerpoint/2010/main" val="2055619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377371" y="259087"/>
            <a:ext cx="11379200" cy="6001643"/>
          </a:xfrm>
          <a:prstGeom prst="rect">
            <a:avLst/>
          </a:prstGeom>
        </p:spPr>
        <p:txBody>
          <a:bodyPr wrap="square">
            <a:spAutoFit/>
          </a:bodyPr>
          <a:lstStyle/>
          <a:p>
            <a:pPr algn="ctr"/>
            <a:r>
              <a:rPr lang="cy-GB" sz="2400" b="1" u="sng">
                <a:effectLst/>
              </a:rPr>
              <a:t>DEILLIANNAU DYSGU </a:t>
            </a:r>
          </a:p>
          <a:p>
            <a:pPr algn="ctr"/>
            <a:endParaRPr lang="cy-GB" sz="2400" b="1" u="sng">
              <a:effectLst/>
            </a:endParaRPr>
          </a:p>
          <a:p>
            <a:r>
              <a:rPr lang="cy-GB" sz="2400">
                <a:effectLst/>
              </a:rPr>
              <a:t>Ar ôl cwblhau’r modwl hwn yn llwyddiannus, dylech fod yn gallu: </a:t>
            </a:r>
          </a:p>
          <a:p>
            <a:endParaRPr lang="cy-GB" sz="2400">
              <a:effectLst/>
            </a:endParaRPr>
          </a:p>
          <a:p>
            <a:endParaRPr lang="cy-GB" sz="2400">
              <a:effectLst/>
            </a:endParaRPr>
          </a:p>
          <a:p>
            <a:pPr algn="just"/>
            <a:r>
              <a:rPr lang="cy-GB" sz="2400"/>
              <a:t>• Deall model cymdeithasol anabledd a chanfyddiadau newidiol am anghenion ychwanegol yn ymwneud ag arfer da mewn amgylchedd dysgu ac addysgu cynhwysol a chynaliadwy</a:t>
            </a:r>
          </a:p>
          <a:p>
            <a:pPr algn="just"/>
            <a:endParaRPr lang="cy-GB" sz="2400"/>
          </a:p>
          <a:p>
            <a:pPr algn="just"/>
            <a:r>
              <a:rPr lang="cy-GB" sz="2400"/>
              <a:t>• Archwilio’r sbectrwm eang a chymhleth o Anghenion Dysgu Ychwanegol </a:t>
            </a:r>
          </a:p>
          <a:p>
            <a:pPr algn="just"/>
            <a:endParaRPr lang="cy-GB" sz="2400"/>
          </a:p>
          <a:p>
            <a:pPr algn="just"/>
            <a:r>
              <a:rPr lang="cy-GB" sz="2400"/>
              <a:t>• Trafod natur y gefnogaeth a gynigir i ddysgwyr gan ystod o asiantaethau, yn enwedig ar bwyntiau trosglwyddo allweddol</a:t>
            </a:r>
          </a:p>
          <a:p>
            <a:pPr algn="just"/>
            <a:endParaRPr lang="cy-GB" sz="2400"/>
          </a:p>
          <a:p>
            <a:pPr algn="just"/>
            <a:r>
              <a:rPr lang="cy-GB" sz="2400"/>
              <a:t>• Trefnu eu gwybodaeth a’r hyn y maent wedi’i ddysgu drwy ddefnyddio amrywiaeth o adnoddau gwybodaeth, a chyflwyno’u gwaith ar y lefel briodol</a:t>
            </a:r>
          </a:p>
        </p:txBody>
      </p:sp>
    </p:spTree>
    <p:extLst>
      <p:ext uri="{BB962C8B-B14F-4D97-AF65-F5344CB8AC3E}">
        <p14:creationId xmlns:p14="http://schemas.microsoft.com/office/powerpoint/2010/main" val="28451565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en-GB" sz="3200" b="1"/>
            </a:br>
            <a:r>
              <a:rPr lang="cy-GB" sz="3200" b="1"/>
              <a:t>Portffolio</a:t>
            </a:r>
          </a:p>
        </p:txBody>
      </p:sp>
      <p:sp>
        <p:nvSpPr>
          <p:cNvPr id="4" name="Rectangle 3"/>
          <p:cNvSpPr/>
          <p:nvPr/>
        </p:nvSpPr>
        <p:spPr>
          <a:xfrm>
            <a:off x="103544" y="4062807"/>
            <a:ext cx="11954435" cy="2585323"/>
          </a:xfrm>
          <a:prstGeom prst="rect">
            <a:avLst/>
          </a:prstGeom>
          <a:ln w="12700" cmpd="thickThin">
            <a:solidFill>
              <a:srgbClr val="C00000"/>
            </a:solidFill>
          </a:ln>
        </p:spPr>
        <p:txBody>
          <a:bodyPr wrap="square">
            <a:spAutoFit/>
          </a:bodyPr>
          <a:lstStyle/>
          <a:p>
            <a:r>
              <a:rPr lang="cy-GB"/>
              <a:t>O’r meini prawf marcio:</a:t>
            </a:r>
          </a:p>
          <a:p>
            <a:pPr algn="ctr"/>
            <a:r>
              <a:rPr lang="cy-GB"/>
              <a:t>Rydym yn chwilio am eich ‘Sgiliau Gwybodaeth a Dealltwriaeth’</a:t>
            </a:r>
          </a:p>
          <a:p>
            <a:pPr algn="ctr"/>
            <a:endParaRPr lang="cy-GB"/>
          </a:p>
          <a:p>
            <a:pPr algn="just"/>
            <a:r>
              <a:rPr lang="cy-GB"/>
              <a:t>Ar lefel 4, dylech fod yn gallu dangos gwybodaeth o’r cysyniadau a’r egwyddorion sylfaenol sy’n gysylltiedig â’ch maes/meysydd astudio. Mae </a:t>
            </a:r>
            <a:r>
              <a:rPr lang="cy-GB" i="1"/>
              <a:t>gwybodaeth</a:t>
            </a:r>
            <a:r>
              <a:rPr lang="cy-GB"/>
              <a:t> yn ymwneud â’r ffeithiau, y wybodaeth a’r sgiliau rydych chi wedi’u caffel trwy eich dysgu.  Rydych yn arddangos eich </a:t>
            </a:r>
            <a:r>
              <a:rPr lang="cy-GB" i="1"/>
              <a:t>dealltwriaeth</a:t>
            </a:r>
            <a:r>
              <a:rPr lang="cy-GB"/>
              <a:t> trwy ddehongli ystyr y ffeithiau a’r wybodaeth (gwybodaeth). Mae hyn yn golygu bod angen i chi ddewis a chynnwys yn eich gwaith y cysyniadau, technegau, modelau, damcaniaethau, ac ati sy’n briodol i’r dasg/tasgau a osodwyd.  Dylech fod yn gallu egluro’r damcaniaethau, cysyniadau, ac ati i ddangos eich dealltwriaeth.  Bydd eich marc/gradd hefyd yn dibynnu ar </a:t>
            </a:r>
            <a:r>
              <a:rPr lang="cy-GB" i="1"/>
              <a:t>i ba raddau</a:t>
            </a:r>
            <a:r>
              <a:rPr lang="cy-GB"/>
              <a:t> rydych yn dangos eich gwybodaeth a’ch dealltwriaeth. </a:t>
            </a:r>
          </a:p>
        </p:txBody>
      </p:sp>
      <p:sp>
        <p:nvSpPr>
          <p:cNvPr id="5" name="Content Placeholder 3">
            <a:extLst>
              <a:ext uri="{FF2B5EF4-FFF2-40B4-BE49-F238E27FC236}">
                <a16:creationId xmlns:a16="http://schemas.microsoft.com/office/drawing/2014/main" id="{3C34563C-D4DB-E3B6-1C59-53EC4AEB9DE4}"/>
              </a:ext>
            </a:extLst>
          </p:cNvPr>
          <p:cNvSpPr txBox="1">
            <a:spLocks/>
          </p:cNvSpPr>
          <p:nvPr/>
        </p:nvSpPr>
        <p:spPr>
          <a:xfrm>
            <a:off x="587830" y="1211943"/>
            <a:ext cx="11377748" cy="24964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cy-GB" sz="2400" b="1">
                <a:ea typeface="Times New Roman" panose="02020603050405020304" pitchFamily="18" charset="0"/>
              </a:rPr>
              <a:t>Elfen 1: </a:t>
            </a:r>
            <a:r>
              <a:rPr lang="cy-GB" sz="2200"/>
              <a:t>Crëwch boster – Yn amlinellu arfer da o ran cefnogi dysgwyr ag angen dysgu penodol.</a:t>
            </a:r>
          </a:p>
          <a:p>
            <a:pPr marL="0" indent="0">
              <a:buNone/>
            </a:pPr>
            <a:endParaRPr lang="cy-GB" sz="2200"/>
          </a:p>
          <a:p>
            <a:r>
              <a:rPr lang="cy-GB" sz="2200"/>
              <a:t>Gwnewch yn siŵr fod y poster yn dangos ystyriaeth i gynwysoldeb, cynaliadwyedd a’r amgylchedd dysgu</a:t>
            </a:r>
          </a:p>
          <a:p>
            <a:pPr marL="0" indent="0" algn="r">
              <a:buNone/>
            </a:pPr>
            <a:r>
              <a:rPr lang="cy-GB" sz="2200" b="1"/>
              <a:t>(Tua 500 o eiriau)</a:t>
            </a:r>
            <a:endParaRPr lang="cy-GB" sz="2200"/>
          </a:p>
          <a:p>
            <a:endParaRPr lang="cy-GB" sz="2400" i="1"/>
          </a:p>
        </p:txBody>
      </p:sp>
    </p:spTree>
    <p:extLst>
      <p:ext uri="{BB962C8B-B14F-4D97-AF65-F5344CB8AC3E}">
        <p14:creationId xmlns:p14="http://schemas.microsoft.com/office/powerpoint/2010/main" val="681053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435430" y="1059544"/>
            <a:ext cx="11377748" cy="216262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en-GB" sz="2400" b="1">
                <a:solidFill>
                  <a:srgbClr val="002060"/>
                </a:solidFill>
                <a:ea typeface="Times New Roman" panose="02020603050405020304" pitchFamily="18" charset="0"/>
              </a:rPr>
              <a:t>Element 2: </a:t>
            </a:r>
            <a:r>
              <a:rPr lang="en-GB" sz="2200">
                <a:solidFill>
                  <a:srgbClr val="002060"/>
                </a:solidFill>
              </a:rPr>
              <a:t>Essay- </a:t>
            </a:r>
            <a:r>
              <a:rPr lang="en-GB" sz="2200" i="1">
                <a:solidFill>
                  <a:srgbClr val="002060"/>
                </a:solidFill>
              </a:rPr>
              <a:t>‘Explore the wide and complex spectrum of additional needs’</a:t>
            </a:r>
          </a:p>
          <a:p>
            <a:pPr indent="0" algn="just">
              <a:buNone/>
            </a:pPr>
            <a:r>
              <a:rPr lang="en-GB" sz="2200" i="1">
                <a:solidFill>
                  <a:srgbClr val="002060"/>
                </a:solidFill>
              </a:rPr>
              <a:t> </a:t>
            </a:r>
          </a:p>
          <a:p>
            <a:pPr marL="571500" indent="-342900" algn="just"/>
            <a:r>
              <a:rPr lang="en-GB" sz="2200">
                <a:solidFill>
                  <a:srgbClr val="002060"/>
                </a:solidFill>
              </a:rPr>
              <a:t>Discus the various models of disability and changing perceptions of additional needs. </a:t>
            </a:r>
          </a:p>
          <a:p>
            <a:pPr marL="571500" indent="-342900" algn="just"/>
            <a:r>
              <a:rPr lang="en-GB" sz="2200">
                <a:solidFill>
                  <a:srgbClr val="002060"/>
                </a:solidFill>
              </a:rPr>
              <a:t>Drawing links between policy, legislation and frameworks and how these facilitate good practice.</a:t>
            </a:r>
          </a:p>
          <a:p>
            <a:pPr marL="0" indent="0" algn="r">
              <a:buNone/>
            </a:pPr>
            <a:r>
              <a:rPr lang="cy-GB" sz="2200" b="1"/>
              <a:t>(Tua 1,000 o eiriau)</a:t>
            </a:r>
            <a:endParaRPr lang="cy-GB" sz="2400" i="1"/>
          </a:p>
        </p:txBody>
      </p:sp>
      <p:sp>
        <p:nvSpPr>
          <p:cNvPr id="3" name="Title 1"/>
          <p:cNvSpPr txBox="1">
            <a:spLocks/>
          </p:cNvSpPr>
          <p:nvPr/>
        </p:nvSpPr>
        <p:spPr>
          <a:xfrm>
            <a:off x="838200" y="-137780"/>
            <a:ext cx="10515600" cy="91186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sp>
        <p:nvSpPr>
          <p:cNvPr id="4" name="Rectangle 3"/>
          <p:cNvSpPr/>
          <p:nvPr/>
        </p:nvSpPr>
        <p:spPr>
          <a:xfrm>
            <a:off x="118782" y="3564500"/>
            <a:ext cx="11954435" cy="3139321"/>
          </a:xfrm>
          <a:prstGeom prst="rect">
            <a:avLst/>
          </a:prstGeom>
          <a:ln w="12700" cmpd="thickThin">
            <a:solidFill>
              <a:srgbClr val="C00000"/>
            </a:solidFill>
          </a:ln>
        </p:spPr>
        <p:txBody>
          <a:bodyPr wrap="square">
            <a:spAutoFit/>
          </a:bodyPr>
          <a:lstStyle/>
          <a:p>
            <a:r>
              <a:rPr lang="cy-GB"/>
              <a:t>O’r meini prawf marcio:</a:t>
            </a:r>
          </a:p>
          <a:p>
            <a:pPr algn="ctr"/>
            <a:r>
              <a:rPr lang="cy-GB"/>
              <a:t>Rydym yn chwilio am eich ‘Sgiliau Ymgysylltu â Llenyddiaeth’</a:t>
            </a:r>
          </a:p>
          <a:p>
            <a:r>
              <a:rPr lang="cy-GB"/>
              <a:t>Mae’n rhaid i’ch gwaith gael ei lywio a’i gefnogi gan ddeunydd ysgolheigaidd sy’n berthnasol i’r dasg/tasgau a osodwyd ac sy’n canolbwyntio arni/arnynt.  Dylech ddarparu tystiolaeth i ddangos eich bod wedi cael mynediad at ystod briodol o ffynonellau, a allai fod yn academaidd, yn llywodraethol a diwydiannol; gall y ffynonellau hyn gynnwys erthyglau cyfnodolion academaidd, gwerslyfrau, erthyglau newyddion cyfredol, dogfennau sefydliadol a gwefannau.  Dylech ystyried hygrededd eich ffynonellau;  fel arfer mae cyfnodolion academaidd yn ffynonellau credadwy iawn, ond mae’n rhaid ystyried/dethol gwefannau’n ofalus iawn a dylid eu defnyddio cyn lleied â phosibl.   Dylai unrhyw ffynhonnell a ddefnyddiwch fod yn gyfredol, a’r rhan fwyaf wedi’u cyhoeddi o fewn y pum mlynedd diwethaf, er y gall darnau arloesol/pwysig o waith yn y maes fod yn hŷn.  Rhaid i chi ddarparu tystiolaeth o’ch ymchwil/gwaith darllen eich hun trwy gydol eich gwaith, gan ddefnyddio system gyfeirnodi addas, yn cynnwys cyfeiriadau yn y testun ym mhrif ran eich gwaith a rhestr gyfeiriadau ar ddiwedd eich gwaith. </a:t>
            </a:r>
          </a:p>
        </p:txBody>
      </p:sp>
      <p:sp>
        <p:nvSpPr>
          <p:cNvPr id="5" name="Content Placeholder 3">
            <a:extLst>
              <a:ext uri="{FF2B5EF4-FFF2-40B4-BE49-F238E27FC236}">
                <a16:creationId xmlns:a16="http://schemas.microsoft.com/office/drawing/2014/main" id="{37DBA709-E023-B12A-1849-3581BDC395E6}"/>
              </a:ext>
            </a:extLst>
          </p:cNvPr>
          <p:cNvSpPr txBox="1">
            <a:spLocks/>
          </p:cNvSpPr>
          <p:nvPr/>
        </p:nvSpPr>
        <p:spPr>
          <a:xfrm>
            <a:off x="435430" y="770914"/>
            <a:ext cx="11377748" cy="2369456"/>
          </a:xfrm>
          <a:prstGeom prst="rect">
            <a:avLst/>
          </a:prstGeom>
          <a:solidFill>
            <a:schemeClr val="accent4">
              <a:lumMod val="40000"/>
              <a:lumOff val="60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a:ea typeface="Times New Roman" panose="02020603050405020304" pitchFamily="18" charset="0"/>
              </a:rPr>
              <a:t>Elfen 2: </a:t>
            </a:r>
            <a:r>
              <a:rPr lang="cy-GB" sz="2200"/>
              <a:t>Traethawd- </a:t>
            </a:r>
            <a:r>
              <a:rPr lang="cy-GB" sz="2200" i="1"/>
              <a:t>‘Archwiliwch y sbectrwm eang a chymhleth o anghenion ychwanegol’</a:t>
            </a:r>
          </a:p>
          <a:p>
            <a:pPr indent="0" algn="just">
              <a:buNone/>
            </a:pPr>
            <a:r>
              <a:rPr lang="cy-GB" sz="2200" i="1"/>
              <a:t> </a:t>
            </a:r>
          </a:p>
          <a:p>
            <a:pPr marL="571500" indent="-342900" algn="just"/>
            <a:r>
              <a:rPr lang="cy-GB" sz="2200"/>
              <a:t>Trafodwch y modelau anabledd amrywiol a’r canfyddiadau newidiol am anghenion ychwanegol. </a:t>
            </a:r>
          </a:p>
          <a:p>
            <a:pPr marL="571500" indent="-342900" algn="just"/>
            <a:r>
              <a:rPr lang="cy-GB" sz="2200"/>
              <a:t>Gan greu cysylltiadau rhwng polisi, deddfwriaeth a fframweithiau a sut mae’r rhain yn hwyluso arfer da.</a:t>
            </a:r>
          </a:p>
          <a:p>
            <a:pPr marL="0" indent="0">
              <a:buNone/>
            </a:pPr>
            <a:endParaRPr lang="cy-GB" sz="2400" i="1"/>
          </a:p>
        </p:txBody>
      </p:sp>
    </p:spTree>
    <p:extLst>
      <p:ext uri="{BB962C8B-B14F-4D97-AF65-F5344CB8AC3E}">
        <p14:creationId xmlns:p14="http://schemas.microsoft.com/office/powerpoint/2010/main" val="978811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4F267-56FB-F5E8-D2BC-802A1C0655BF}"/>
              </a:ext>
            </a:extLst>
          </p:cNvPr>
          <p:cNvSpPr>
            <a:spLocks noGrp="1"/>
          </p:cNvSpPr>
          <p:nvPr>
            <p:ph type="title"/>
          </p:nvPr>
        </p:nvSpPr>
        <p:spPr>
          <a:xfrm>
            <a:off x="838200" y="365125"/>
            <a:ext cx="10515600" cy="1325563"/>
          </a:xfrm>
        </p:spPr>
        <p:txBody>
          <a:bodyPr>
            <a:normAutofit fontScale="90000"/>
          </a:bodyPr>
          <a:lstStyle/>
          <a:p>
            <a:pPr marL="914400" fontAlgn="base"/>
            <a:br>
              <a:rPr lang="en-GB" sz="1400" b="1" dirty="0">
                <a:effectLst/>
                <a:latin typeface="Arial" panose="020B0604020202020204" pitchFamily="34" charset="0"/>
                <a:ea typeface="Times New Roman" panose="02020603050405020304" pitchFamily="18" charset="0"/>
              </a:rPr>
            </a:br>
            <a:br>
              <a:rPr lang="en-GB" sz="1400" b="1" dirty="0">
                <a:effectLst/>
                <a:latin typeface="Arial" panose="020B0604020202020204" pitchFamily="34" charset="0"/>
                <a:ea typeface="Times New Roman" panose="02020603050405020304" pitchFamily="18" charset="0"/>
              </a:rPr>
            </a:br>
            <a:r>
              <a:rPr lang="en-GB" sz="2800" b="1" dirty="0">
                <a:effectLst/>
                <a:latin typeface="Arial" panose="020B0604020202020204" pitchFamily="34" charset="0"/>
                <a:ea typeface="Times New Roman" panose="02020603050405020304" pitchFamily="18" charset="0"/>
              </a:rPr>
              <a:t>Element 2: Essay </a:t>
            </a:r>
            <a:r>
              <a:rPr lang="en-GB" sz="2800" dirty="0">
                <a:effectLst/>
                <a:latin typeface="Arial" panose="020B0604020202020204" pitchFamily="34" charset="0"/>
                <a:ea typeface="Times New Roman" panose="02020603050405020304" pitchFamily="18" charset="0"/>
              </a:rPr>
              <a:t>–</a:t>
            </a:r>
            <a:br>
              <a:rPr lang="en-GB" sz="2800" dirty="0">
                <a:effectLst/>
                <a:latin typeface="Arial" panose="020B0604020202020204" pitchFamily="34" charset="0"/>
                <a:ea typeface="Times New Roman" panose="02020603050405020304" pitchFamily="18" charset="0"/>
              </a:rPr>
            </a:br>
            <a:r>
              <a:rPr lang="en-GB" sz="2800" b="1" dirty="0">
                <a:effectLst/>
                <a:latin typeface="Arial" panose="020B0604020202020204" pitchFamily="34" charset="0"/>
                <a:ea typeface="Times New Roman" panose="02020603050405020304" pitchFamily="18" charset="0"/>
              </a:rPr>
              <a:t>‘Explore the wide and complex spectrum of additional needs’</a:t>
            </a:r>
            <a:r>
              <a:rPr lang="en-GB" sz="2800" dirty="0">
                <a:effectLst/>
                <a:latin typeface="Arial" panose="020B0604020202020204" pitchFamily="34" charset="0"/>
                <a:ea typeface="Times New Roman" panose="02020603050405020304" pitchFamily="18" charset="0"/>
              </a:rPr>
              <a:t> </a:t>
            </a:r>
            <a:br>
              <a:rPr lang="en-GB" sz="2800" dirty="0">
                <a:effectLst/>
                <a:latin typeface="Times New Roman" panose="02020603050405020304" pitchFamily="18" charset="0"/>
                <a:ea typeface="Times New Roman" panose="02020603050405020304" pitchFamily="18" charset="0"/>
              </a:rPr>
            </a:br>
            <a:r>
              <a:rPr lang="en-GB" sz="2800" dirty="0">
                <a:effectLst/>
                <a:latin typeface="Arial" panose="020B0604020202020204" pitchFamily="34" charset="0"/>
                <a:ea typeface="Times New Roman" panose="02020603050405020304" pitchFamily="18" charset="0"/>
              </a:rPr>
              <a:t> </a:t>
            </a:r>
            <a:br>
              <a:rPr lang="en-GB" sz="2800" dirty="0">
                <a:effectLst/>
                <a:latin typeface="Times New Roman" panose="02020603050405020304" pitchFamily="18" charset="0"/>
                <a:ea typeface="Times New Roman" panose="02020603050405020304" pitchFamily="18" charset="0"/>
              </a:rPr>
            </a:br>
            <a:endParaRPr lang="en-GB" sz="2800" dirty="0"/>
          </a:p>
        </p:txBody>
      </p:sp>
      <p:sp>
        <p:nvSpPr>
          <p:cNvPr id="3" name="Content Placeholder 2">
            <a:extLst>
              <a:ext uri="{FF2B5EF4-FFF2-40B4-BE49-F238E27FC236}">
                <a16:creationId xmlns:a16="http://schemas.microsoft.com/office/drawing/2014/main" id="{5B6234CD-EA9A-1E83-6348-8D97CDBFB654}"/>
              </a:ext>
            </a:extLst>
          </p:cNvPr>
          <p:cNvSpPr>
            <a:spLocks noGrp="1"/>
          </p:cNvSpPr>
          <p:nvPr>
            <p:ph idx="1"/>
          </p:nvPr>
        </p:nvSpPr>
        <p:spPr>
          <a:xfrm>
            <a:off x="838200" y="1825625"/>
            <a:ext cx="10515600" cy="4351338"/>
          </a:xfrm>
        </p:spPr>
        <p:txBody>
          <a:bodyPr>
            <a:normAutofit fontScale="85000" lnSpcReduction="20000"/>
          </a:bodyPr>
          <a:lstStyle/>
          <a:p>
            <a:pPr marL="0" indent="0" fontAlgn="base">
              <a:buNone/>
            </a:pPr>
            <a:r>
              <a:rPr lang="en-GB" sz="2000" dirty="0">
                <a:effectLst/>
                <a:latin typeface="Arial" panose="020B0604020202020204" pitchFamily="34" charset="0"/>
                <a:ea typeface="Times New Roman" panose="02020603050405020304" pitchFamily="18" charset="0"/>
              </a:rPr>
              <a:t>e.g. </a:t>
            </a:r>
            <a:endParaRPr lang="en-GB" sz="20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2000" dirty="0">
                <a:effectLst/>
                <a:latin typeface="Arial" panose="020B0604020202020204" pitchFamily="34" charset="0"/>
                <a:ea typeface="Times New Roman" panose="02020603050405020304" pitchFamily="18" charset="0"/>
              </a:rPr>
              <a:t>      </a:t>
            </a:r>
            <a:r>
              <a:rPr lang="en-GB" sz="2000" dirty="0">
                <a:effectLst/>
                <a:ea typeface="Times New Roman" panose="02020603050405020304" pitchFamily="18" charset="0"/>
              </a:rPr>
              <a:t>   Introduction including a definition of additional learning needs and special  educational needs </a:t>
            </a:r>
            <a:r>
              <a:rPr lang="en-GB" sz="1300" dirty="0">
                <a:effectLst/>
                <a:ea typeface="Times New Roman" panose="02020603050405020304" pitchFamily="18" charset="0"/>
              </a:rPr>
              <a:t>(Consider using the essay title in your introduction, e.g.  This essay will explore the wide………)</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Discuss the medical and social models of disability </a:t>
            </a:r>
            <a:r>
              <a:rPr lang="en-GB" sz="1400" dirty="0">
                <a:effectLst/>
                <a:ea typeface="Times New Roman" panose="02020603050405020304" pitchFamily="18" charset="0"/>
              </a:rPr>
              <a:t>(e.g. the medical model was how additional needs were previously viewed; the disability or difference was the barrier; learners were excluded instea</a:t>
            </a:r>
            <a:r>
              <a:rPr lang="en-GB" sz="1400" dirty="0">
                <a:ea typeface="Times New Roman" panose="02020603050405020304" pitchFamily="18" charset="0"/>
              </a:rPr>
              <a:t>d </a:t>
            </a:r>
            <a:r>
              <a:rPr lang="en-GB" sz="1400" dirty="0">
                <a:effectLst/>
                <a:ea typeface="Times New Roman" panose="02020603050405020304" pitchFamily="18" charset="0"/>
              </a:rPr>
              <a:t>of included. Today we understand that society is the barrier and we need to take down the barriers to provide inclusive practice. This  is what you do in your schools with your learners with ALN). </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Explain why the social model is used in schools (and by other professionals). </a:t>
            </a:r>
          </a:p>
          <a:p>
            <a:pPr fontAlgn="base"/>
            <a:r>
              <a:rPr lang="en-GB" sz="2000" dirty="0">
                <a:effectLst/>
                <a:ea typeface="Times New Roman" panose="02020603050405020304" pitchFamily="18" charset="0"/>
              </a:rPr>
              <a:t>          What are the benefits to the child/young person? </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Include some examples of good practice </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Draw links between the examples of good practice </a:t>
            </a:r>
            <a:r>
              <a:rPr lang="en-GB" sz="2000" dirty="0">
                <a:ea typeface="Times New Roman" panose="02020603050405020304" pitchFamily="18" charset="0"/>
              </a:rPr>
              <a:t>and</a:t>
            </a:r>
            <a:r>
              <a:rPr lang="en-GB" sz="2000" dirty="0">
                <a:effectLst/>
                <a:ea typeface="Times New Roman" panose="02020603050405020304" pitchFamily="18" charset="0"/>
              </a:rPr>
              <a:t> theory(</a:t>
            </a:r>
            <a:r>
              <a:rPr lang="en-GB" sz="2000" dirty="0" err="1">
                <a:effectLst/>
                <a:ea typeface="Times New Roman" panose="02020603050405020304" pitchFamily="18" charset="0"/>
              </a:rPr>
              <a:t>ies</a:t>
            </a:r>
            <a:r>
              <a:rPr lang="en-GB" sz="2000" dirty="0">
                <a:effectLst/>
                <a:ea typeface="Times New Roman" panose="02020603050405020304" pitchFamily="18" charset="0"/>
              </a:rPr>
              <a:t>) </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Draw links between the examples of good practice and</a:t>
            </a:r>
            <a:r>
              <a:rPr lang="en-GB" sz="2000" dirty="0">
                <a:ea typeface="Times New Roman" panose="02020603050405020304" pitchFamily="18" charset="0"/>
              </a:rPr>
              <a:t> </a:t>
            </a:r>
            <a:r>
              <a:rPr lang="en-GB" sz="2000" dirty="0">
                <a:effectLst/>
                <a:ea typeface="Times New Roman" panose="02020603050405020304" pitchFamily="18" charset="0"/>
              </a:rPr>
              <a:t>policy(</a:t>
            </a:r>
            <a:r>
              <a:rPr lang="en-GB" sz="2000" dirty="0" err="1">
                <a:effectLst/>
                <a:ea typeface="Times New Roman" panose="02020603050405020304" pitchFamily="18" charset="0"/>
              </a:rPr>
              <a:t>ies</a:t>
            </a:r>
            <a:r>
              <a:rPr lang="en-GB" sz="2000" dirty="0">
                <a:ea typeface="Times New Roman" panose="02020603050405020304" pitchFamily="18" charset="0"/>
              </a:rPr>
              <a:t>)</a:t>
            </a:r>
            <a:endParaRPr lang="en-GB" sz="2000" dirty="0">
              <a:effectLst/>
              <a:ea typeface="Times New Roman" panose="02020603050405020304" pitchFamily="18" charset="0"/>
            </a:endParaRPr>
          </a:p>
          <a:p>
            <a:pPr marL="34290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Conclusion : Draw together the key points from each paragraph</a:t>
            </a:r>
            <a:r>
              <a:rPr lang="en-GB" sz="1400" dirty="0">
                <a:effectLst/>
                <a:ea typeface="Times New Roman" panose="02020603050405020304" pitchFamily="18" charset="0"/>
              </a:rPr>
              <a:t> (Consider using the essay title in your </a:t>
            </a:r>
            <a:r>
              <a:rPr lang="en-GB" sz="1400" dirty="0">
                <a:ea typeface="Times New Roman" panose="02020603050405020304" pitchFamily="18" charset="0"/>
              </a:rPr>
              <a:t>conclusion, </a:t>
            </a:r>
            <a:r>
              <a:rPr lang="en-GB" sz="1400" dirty="0" err="1">
                <a:ea typeface="Times New Roman" panose="02020603050405020304" pitchFamily="18" charset="0"/>
              </a:rPr>
              <a:t>e.g.</a:t>
            </a:r>
            <a:r>
              <a:rPr lang="en-GB" sz="1400" dirty="0" err="1">
                <a:effectLst/>
                <a:ea typeface="Times New Roman" panose="02020603050405020304" pitchFamily="18" charset="0"/>
              </a:rPr>
              <a:t>This</a:t>
            </a:r>
            <a:r>
              <a:rPr lang="en-GB" sz="1400" dirty="0">
                <a:effectLst/>
                <a:ea typeface="Times New Roman" panose="02020603050405020304" pitchFamily="18" charset="0"/>
              </a:rPr>
              <a:t> essay </a:t>
            </a:r>
            <a:r>
              <a:rPr lang="en-GB" sz="1400" dirty="0">
                <a:ea typeface="Times New Roman" panose="02020603050405020304" pitchFamily="18" charset="0"/>
              </a:rPr>
              <a:t>has </a:t>
            </a:r>
            <a:r>
              <a:rPr lang="en-GB" sz="1400" dirty="0">
                <a:effectLst/>
                <a:ea typeface="Times New Roman" panose="02020603050405020304" pitchFamily="18" charset="0"/>
              </a:rPr>
              <a:t>explored the wide………)</a:t>
            </a:r>
          </a:p>
          <a:p>
            <a:pPr marL="342900" lvl="0" indent="-342900" fontAlgn="base">
              <a:buSzPts val="1000"/>
              <a:buFont typeface="Symbol" panose="05050102010706020507" pitchFamily="18" charset="2"/>
              <a:buChar char=""/>
              <a:tabLst>
                <a:tab pos="457200" algn="l"/>
              </a:tabLst>
            </a:pPr>
            <a:endParaRPr lang="en-GB" sz="2000" dirty="0">
              <a:effectLst/>
              <a:ea typeface="Times New Roman" panose="02020603050405020304" pitchFamily="18" charset="0"/>
            </a:endParaRPr>
          </a:p>
          <a:p>
            <a:pPr marL="457200" fontAlgn="base"/>
            <a:endParaRPr lang="en-GB" sz="2000" dirty="0">
              <a:effectLst/>
              <a:latin typeface="Times New Roman" panose="02020603050405020304" pitchFamily="18" charset="0"/>
              <a:ea typeface="Times New Roman" panose="02020603050405020304" pitchFamily="18" charset="0"/>
            </a:endParaRPr>
          </a:p>
          <a:p>
            <a:pPr marL="914400" fontAlgn="base"/>
            <a:r>
              <a:rPr lang="en-GB" sz="1800" b="1" dirty="0">
                <a:effectLst/>
                <a:latin typeface="Arial" panose="020B0604020202020204" pitchFamily="34" charset="0"/>
                <a:ea typeface="Times New Roman" panose="02020603050405020304" pitchFamily="18" charset="0"/>
              </a:rPr>
              <a:t>Reference section for Element 2 (Essay) </a:t>
            </a:r>
            <a:endParaRPr lang="en-GB" sz="1800" dirty="0">
              <a:effectLst/>
              <a:latin typeface="Times New Roman" panose="02020603050405020304" pitchFamily="18" charset="0"/>
              <a:ea typeface="Times New Roman" panose="02020603050405020304" pitchFamily="18" charset="0"/>
            </a:endParaRPr>
          </a:p>
          <a:p>
            <a:endParaRPr lang="en-GB" sz="2000" dirty="0"/>
          </a:p>
        </p:txBody>
      </p:sp>
    </p:spTree>
    <p:extLst>
      <p:ext uri="{BB962C8B-B14F-4D97-AF65-F5344CB8AC3E}">
        <p14:creationId xmlns:p14="http://schemas.microsoft.com/office/powerpoint/2010/main" val="3617417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118782" y="670653"/>
            <a:ext cx="11377748" cy="8128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a:ea typeface="Times New Roman" panose="02020603050405020304" pitchFamily="18" charset="0"/>
              </a:rPr>
              <a:t>Elfen 3: </a:t>
            </a:r>
            <a:r>
              <a:rPr lang="cy-GB" sz="2400"/>
              <a:t>Archwiliwch a chrynhowch anghenion dysgu ychwanegol disgybl gan ddefnyddio dull cynllunio sy’n canolbwyntio ar yr unigolyn.</a:t>
            </a:r>
            <a:endParaRPr lang="cy-GB" sz="2400" i="1"/>
          </a:p>
          <a:p>
            <a:pPr indent="0" algn="just">
              <a:buNone/>
            </a:pPr>
            <a:endParaRPr lang="en-GB" sz="2400" i="1">
              <a:solidFill>
                <a:schemeClr val="accent1"/>
              </a:solidFill>
            </a:endParaRPr>
          </a:p>
        </p:txBody>
      </p:sp>
      <p:sp>
        <p:nvSpPr>
          <p:cNvPr id="3" name="Title 1"/>
          <p:cNvSpPr txBox="1">
            <a:spLocks/>
          </p:cNvSpPr>
          <p:nvPr/>
        </p:nvSpPr>
        <p:spPr>
          <a:xfrm>
            <a:off x="838200" y="37465"/>
            <a:ext cx="10515600" cy="572135"/>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sp>
        <p:nvSpPr>
          <p:cNvPr id="4" name="Rectangle 3"/>
          <p:cNvSpPr/>
          <p:nvPr/>
        </p:nvSpPr>
        <p:spPr>
          <a:xfrm>
            <a:off x="118782" y="1663067"/>
            <a:ext cx="11954435" cy="4801314"/>
          </a:xfrm>
          <a:prstGeom prst="rect">
            <a:avLst/>
          </a:prstGeom>
          <a:ln w="12700" cmpd="thickThin">
            <a:solidFill>
              <a:srgbClr val="C00000"/>
            </a:solidFill>
          </a:ln>
        </p:spPr>
        <p:txBody>
          <a:bodyPr wrap="square">
            <a:spAutoFit/>
          </a:bodyPr>
          <a:lstStyle/>
          <a:p>
            <a:r>
              <a:rPr lang="cy-GB"/>
              <a:t>O’r meini prawf marcio:</a:t>
            </a:r>
          </a:p>
          <a:p>
            <a:pPr algn="ctr"/>
            <a:r>
              <a:rPr lang="cy-GB"/>
              <a:t>Rydym yn chwilio am eich ‘Sgiliau Gwybyddol a Deallusol’</a:t>
            </a:r>
          </a:p>
          <a:p>
            <a:pPr algn="just"/>
            <a:r>
              <a:rPr lang="cy-GB"/>
              <a:t>Dylech allu cyflwyno, gwerthuso a dehongli data ansoddol a meintiol, er mwyn datblygu llinynnau dadl a ffurfio barn gadarn yn unol â theorïau a chysyniadau sylfaenol eich pwnc/pynciau astudio. Dylech allu gwerthuso addasrwydd gwahanol ddulliau o ddatrys problemau sy’n gysylltiedig â’ch maes/meysydd astudio a/neu waith. Rhaid i’ch gwaith gynnwys tystiolaeth o feddwl rhesymegol, dadansoddol. Er enghraifft, archwilio a dadansoddi gwybodaeth mewn elfennau, gwneud casgliadau, casglu, cymharu a chyferbynnu gwybodaeth.  Golyga hyn na ddylech ddisgrifio ‘beth’ yn unig! Ond hefyd cyfiawnhau: Pam? Sut? Pryd? Pwy? Ble? Ar ba gost? Dylech roi cyfiawnhad dros eich dadleuon a’ch barn gan ddefnyddio tystiolaeth eich bod wedi myfyrio ar syniadau pobl eraill o fewn y maes pwnc a’ch bod yn gallu llunio barn a dadleuon cadarn gan ddefnyddio data a chysyniadau.  Pan fo’n berthnasol, gellir cynnig atebion ac argymhellion amgen.</a:t>
            </a:r>
          </a:p>
          <a:p>
            <a:pPr algn="just"/>
            <a:endParaRPr lang="cy-GB"/>
          </a:p>
          <a:p>
            <a:pPr algn="ctr"/>
            <a:r>
              <a:rPr lang="cy-GB"/>
              <a:t>Rydym yn chwilio am eich ‘Sgiliau Trosglwyddadwy ar gyfer Bywyd ac Arfer Proffesiynol’</a:t>
            </a:r>
          </a:p>
          <a:p>
            <a:pPr algn="just"/>
            <a:r>
              <a:rPr lang="cy-GB"/>
              <a:t>Rhaid i’ch gwaith roi tystiolaeth o’r rhinweddau a’r sgiliau trosglwyddadwy angenrheidiol ar gyfer cyflogaeth sy’n gofyn am arfer peth cyfrifoldeb personol.  Mae hyn yn cynnwys dangos: eich bod yn gallu cyfleu </a:t>
            </a:r>
            <a:r>
              <a:rPr lang="cy-GB" err="1"/>
              <a:t>canlyniadau’ch</a:t>
            </a:r>
            <a:r>
              <a:rPr lang="cy-GB"/>
              <a:t> astudiaeth/gwaith yn gywir ac yn ddibynadwy, gyda dadleuon strwythuredig a chydlynol; eich bod yn gallu cychwyn a chwblhau tasgau a gweithdrefnau, boed hynny’n unigol a/neu’n gydweithredol; rhuglder mynegiant; eglurder ac effeithiolrwydd o ran cyflwyniad a threfn. Dylai’r gwaith fod yn gydlynol ac wedi’i strwythuro’n dda o ran ei gyflwyniad a’i drefn.</a:t>
            </a:r>
          </a:p>
        </p:txBody>
      </p:sp>
    </p:spTree>
    <p:extLst>
      <p:ext uri="{BB962C8B-B14F-4D97-AF65-F5344CB8AC3E}">
        <p14:creationId xmlns:p14="http://schemas.microsoft.com/office/powerpoint/2010/main" val="1426151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435430" y="1059543"/>
            <a:ext cx="11377748"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a:ea typeface="Times New Roman" panose="02020603050405020304" pitchFamily="18" charset="0"/>
              </a:rPr>
              <a:t>Elfen 3: </a:t>
            </a:r>
            <a:r>
              <a:rPr lang="cy-GB" sz="2400">
                <a:ea typeface="Times New Roman" panose="02020603050405020304" pitchFamily="18" charset="0"/>
              </a:rPr>
              <a:t>Archwiliwch a chrynhowch anghenion dysgu ychwanegol disgybl gan ddefnyddio dull cynllunio sy’n canolbwyntio ar yr unigolyn. </a:t>
            </a:r>
          </a:p>
          <a:p>
            <a:pPr marL="0" indent="0" algn="ctr">
              <a:buNone/>
            </a:pPr>
            <a:endParaRPr lang="cy-GB" sz="2400">
              <a:ea typeface="Times New Roman" panose="02020603050405020304" pitchFamily="18" charset="0"/>
            </a:endParaRPr>
          </a:p>
          <a:p>
            <a:pPr marL="0" indent="0" algn="ctr">
              <a:buNone/>
            </a:pPr>
            <a:r>
              <a:rPr lang="cy-GB" sz="2400">
                <a:ea typeface="Times New Roman" panose="02020603050405020304" pitchFamily="18" charset="0"/>
              </a:rPr>
              <a:t>Yn seiliedig ar Adran 1C CDU : Proffil (Amdanaf fi)</a:t>
            </a:r>
          </a:p>
          <a:p>
            <a:pPr marL="0" indent="0" algn="ctr">
              <a:buNone/>
            </a:pPr>
            <a:endParaRPr lang="cy-GB" sz="2400">
              <a:ea typeface="Times New Roman" panose="02020603050405020304" pitchFamily="18" charset="0"/>
            </a:endParaRPr>
          </a:p>
          <a:p>
            <a:pPr algn="just"/>
            <a:r>
              <a:rPr lang="cy-GB" sz="2200"/>
              <a:t>Dylai’r proffil roi </a:t>
            </a:r>
            <a:r>
              <a:rPr lang="cy-GB" sz="2200" b="1"/>
              <a:t>gwybodaeth allweddol</a:t>
            </a:r>
            <a:r>
              <a:rPr lang="cy-GB" sz="2200"/>
              <a:t>, megis disgrifio </a:t>
            </a:r>
            <a:r>
              <a:rPr lang="cy-GB" sz="2200" b="1"/>
              <a:t>cymeriad</a:t>
            </a:r>
            <a:r>
              <a:rPr lang="cy-GB" sz="2200"/>
              <a:t> y plentyn neu’r person ifanc, ei ddoniau a’i </a:t>
            </a:r>
            <a:r>
              <a:rPr lang="cy-GB" sz="2200" b="1"/>
              <a:t>dalentau</a:t>
            </a:r>
            <a:r>
              <a:rPr lang="cy-GB" sz="2200"/>
              <a:t>, yr hyn sy’n bwysig iddo, a’r </a:t>
            </a:r>
            <a:r>
              <a:rPr lang="cy-GB" sz="2200" b="1"/>
              <a:t>ffordd orau i’w gefnogi</a:t>
            </a:r>
            <a:r>
              <a:rPr lang="cy-GB" sz="2200"/>
              <a:t>. </a:t>
            </a:r>
          </a:p>
          <a:p>
            <a:pPr marL="0" indent="0" algn="just">
              <a:buNone/>
            </a:pPr>
            <a:endParaRPr lang="cy-GB" sz="2000"/>
          </a:p>
          <a:p>
            <a:pPr algn="just"/>
            <a:r>
              <a:rPr lang="cy-GB" sz="2200"/>
              <a:t>Gallai hyn gynnwys: ei hoff a chas bethau; manylion am chwarae, iechyd, annibyniaeth, cyfathrebu; y bobl y mae’r plentyn neu’r person ifanc yn ystyried sy’n bwysig iddo (teulu, ffrindiau neu staff cymorth personol, er enghraifft gofalwr neu gynorthwyydd personol); dyheadau am, er enghraifft, ei addysg a’i yrfa, byw’n annibynnol a chyfranogiad cymunedol.</a:t>
            </a:r>
          </a:p>
          <a:p>
            <a:pPr marL="0" indent="0">
              <a:buNone/>
            </a:pPr>
            <a:endParaRPr lang="cy-GB" sz="2200"/>
          </a:p>
          <a:p>
            <a:endParaRPr lang="cy-GB" sz="2400" i="1"/>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en-GB" sz="3200" b="1"/>
            </a:br>
            <a:r>
              <a:rPr lang="cy-GB" sz="3200" b="1"/>
              <a:t>Portffolio</a:t>
            </a:r>
          </a:p>
        </p:txBody>
      </p:sp>
    </p:spTree>
    <p:extLst>
      <p:ext uri="{BB962C8B-B14F-4D97-AF65-F5344CB8AC3E}">
        <p14:creationId xmlns:p14="http://schemas.microsoft.com/office/powerpoint/2010/main" val="609097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407126" y="870857"/>
            <a:ext cx="11377748"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a:ea typeface="Times New Roman" panose="02020603050405020304" pitchFamily="18" charset="0"/>
              </a:rPr>
              <a:t>Elfen 3: </a:t>
            </a:r>
            <a:r>
              <a:rPr lang="cy-GB" sz="2400"/>
              <a:t>Archwiliwch a chrynhowch anghenion dysgu ychwanegol disgybl gan ddefnyddio dull cynllunio sy’n canolbwyntio ar yr unigolyn.</a:t>
            </a:r>
            <a:endParaRPr lang="cy-GB" sz="2400" i="1"/>
          </a:p>
          <a:p>
            <a:pPr indent="0" algn="just">
              <a:buNone/>
            </a:pPr>
            <a:endParaRPr lang="cy-GB" sz="1000">
              <a:ea typeface="Times New Roman" panose="02020603050405020304" pitchFamily="18" charset="0"/>
            </a:endParaRPr>
          </a:p>
          <a:p>
            <a:pPr marL="0" indent="0" algn="ctr">
              <a:buNone/>
            </a:pPr>
            <a:r>
              <a:rPr lang="cy-GB" sz="2000">
                <a:ea typeface="Times New Roman" panose="02020603050405020304" pitchFamily="18" charset="0"/>
              </a:rPr>
              <a:t>Yn seiliedig ar Adran 1C CDU : Proffil (Amdanaf fi) ac yn seiliedig ar 2A CDU : Disgrifiad o anghenion dysgu ychwanegol (ADY) y plentyn neu’r person ifanc</a:t>
            </a:r>
          </a:p>
          <a:p>
            <a:pPr marL="0" indent="0" algn="ctr">
              <a:buNone/>
            </a:pPr>
            <a:endParaRPr lang="cy-GB" sz="300">
              <a:ea typeface="Times New Roman" panose="02020603050405020304" pitchFamily="18" charset="0"/>
            </a:endParaRPr>
          </a:p>
          <a:p>
            <a:pPr marL="0" indent="0" algn="ctr">
              <a:buNone/>
            </a:pPr>
            <a:r>
              <a:rPr lang="cy-GB" sz="2400">
                <a:ea typeface="Times New Roman" panose="02020603050405020304" pitchFamily="18" charset="0"/>
              </a:rPr>
              <a:t>-&gt; Defnyddiwch y templed a ddarparwyd &lt;-</a:t>
            </a:r>
          </a:p>
          <a:p>
            <a:pPr marL="0" indent="0" algn="ctr">
              <a:buNone/>
            </a:pPr>
            <a:endParaRPr lang="cy-GB" sz="2400">
              <a:ea typeface="Times New Roman" panose="02020603050405020304" pitchFamily="18" charset="0"/>
            </a:endParaRPr>
          </a:p>
          <a:p>
            <a:pPr marL="0" indent="0" algn="ctr">
              <a:buNone/>
            </a:pPr>
            <a:endParaRPr lang="cy-GB" sz="2400">
              <a:ea typeface="Times New Roman" panose="02020603050405020304" pitchFamily="18" charset="0"/>
            </a:endParaRPr>
          </a:p>
          <a:p>
            <a:pPr marL="0" indent="0" algn="ctr">
              <a:buNone/>
            </a:pPr>
            <a:endParaRPr lang="cy-GB" sz="2400">
              <a:ea typeface="Times New Roman" panose="02020603050405020304" pitchFamily="18" charset="0"/>
            </a:endParaRPr>
          </a:p>
          <a:p>
            <a:pPr marL="0" indent="0" algn="ctr">
              <a:buNone/>
            </a:pPr>
            <a:endParaRPr lang="cy-GB" sz="2400">
              <a:ea typeface="Times New Roman" panose="02020603050405020304" pitchFamily="18" charset="0"/>
            </a:endParaRPr>
          </a:p>
          <a:p>
            <a:pPr marL="0" indent="0">
              <a:buNone/>
            </a:pPr>
            <a:endParaRPr lang="cy-GB" sz="2200"/>
          </a:p>
          <a:p>
            <a:pPr marL="0" indent="0" algn="r">
              <a:buNone/>
            </a:pPr>
            <a:endParaRPr lang="cy-GB" sz="2400" b="1"/>
          </a:p>
          <a:p>
            <a:pPr marL="0" indent="0" algn="r">
              <a:buNone/>
            </a:pPr>
            <a:endParaRPr lang="cy-GB" sz="900" b="1"/>
          </a:p>
          <a:p>
            <a:pPr marL="0" indent="0" algn="r">
              <a:buNone/>
            </a:pPr>
            <a:r>
              <a:rPr lang="cy-GB" sz="2400" b="1"/>
              <a:t>(Tua 600 o eiriau)</a:t>
            </a:r>
          </a:p>
          <a:p>
            <a:endParaRPr lang="cy-GB" sz="2400" i="1"/>
          </a:p>
        </p:txBody>
      </p:sp>
      <p:sp>
        <p:nvSpPr>
          <p:cNvPr id="3" name="Title 1"/>
          <p:cNvSpPr txBox="1">
            <a:spLocks/>
          </p:cNvSpPr>
          <p:nvPr/>
        </p:nvSpPr>
        <p:spPr>
          <a:xfrm>
            <a:off x="838200" y="37465"/>
            <a:ext cx="10515600" cy="572135"/>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pic>
        <p:nvPicPr>
          <p:cNvPr id="6" name="Picture 5"/>
          <p:cNvPicPr>
            <a:picLocks noChangeAspect="1"/>
          </p:cNvPicPr>
          <p:nvPr/>
        </p:nvPicPr>
        <p:blipFill rotWithShape="1">
          <a:blip r:embed="rId2"/>
          <a:srcRect l="8095" t="28561" r="55239" b="22103"/>
          <a:stretch/>
        </p:blipFill>
        <p:spPr>
          <a:xfrm>
            <a:off x="290286" y="3194958"/>
            <a:ext cx="4470400" cy="3381828"/>
          </a:xfrm>
          <a:prstGeom prst="rect">
            <a:avLst/>
          </a:prstGeom>
        </p:spPr>
      </p:pic>
      <p:sp>
        <p:nvSpPr>
          <p:cNvPr id="7" name="Rectangle 6"/>
          <p:cNvSpPr/>
          <p:nvPr/>
        </p:nvSpPr>
        <p:spPr>
          <a:xfrm>
            <a:off x="5543732" y="3818164"/>
            <a:ext cx="6096000" cy="1938992"/>
          </a:xfrm>
          <a:prstGeom prst="rect">
            <a:avLst/>
          </a:prstGeom>
        </p:spPr>
        <p:txBody>
          <a:bodyPr>
            <a:spAutoFit/>
          </a:bodyPr>
          <a:lstStyle/>
          <a:p>
            <a:pPr algn="just"/>
            <a:r>
              <a:rPr lang="cy-GB" sz="2400"/>
              <a:t>Crynodeb am y plentyn neu’r person ifanc yw’r adran hon o’r CDU, sy’n rhoi cyd-destun a gwybodaeth.</a:t>
            </a:r>
          </a:p>
          <a:p>
            <a:pPr algn="just"/>
            <a:endParaRPr lang="cy-GB" sz="2400"/>
          </a:p>
          <a:p>
            <a:pPr algn="just"/>
            <a:r>
              <a:rPr lang="cy-GB" sz="2400"/>
              <a:t>Dylai fod yn </a:t>
            </a:r>
            <a:r>
              <a:rPr lang="cy-GB" sz="2400" b="1"/>
              <a:t>glir</a:t>
            </a:r>
            <a:r>
              <a:rPr lang="cy-GB" sz="2400"/>
              <a:t>, yn </a:t>
            </a:r>
            <a:r>
              <a:rPr lang="cy-GB" sz="2400" b="1"/>
              <a:t>gryno</a:t>
            </a:r>
            <a:r>
              <a:rPr lang="cy-GB" sz="2400"/>
              <a:t>, ac yn </a:t>
            </a:r>
            <a:r>
              <a:rPr lang="cy-GB" sz="2400" b="1"/>
              <a:t>gywir</a:t>
            </a:r>
            <a:r>
              <a:rPr lang="cy-GB" sz="2400"/>
              <a:t>.</a:t>
            </a:r>
          </a:p>
        </p:txBody>
      </p:sp>
    </p:spTree>
    <p:extLst>
      <p:ext uri="{BB962C8B-B14F-4D97-AF65-F5344CB8AC3E}">
        <p14:creationId xmlns:p14="http://schemas.microsoft.com/office/powerpoint/2010/main" val="2145206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DEC1A87-4F89-0D84-4D40-F4C357F88B4B}"/>
              </a:ext>
            </a:extLst>
          </p:cNvPr>
          <p:cNvGraphicFramePr>
            <a:graphicFrameLocks noGrp="1"/>
          </p:cNvGraphicFramePr>
          <p:nvPr>
            <p:ph idx="1"/>
          </p:nvPr>
        </p:nvGraphicFramePr>
        <p:xfrm>
          <a:off x="1817225" y="354099"/>
          <a:ext cx="8450512" cy="6309449"/>
        </p:xfrm>
        <a:graphic>
          <a:graphicData uri="http://schemas.openxmlformats.org/drawingml/2006/table">
            <a:tbl>
              <a:tblPr firstRow="1" firstCol="1" bandRow="1"/>
              <a:tblGrid>
                <a:gridCol w="8450512">
                  <a:extLst>
                    <a:ext uri="{9D8B030D-6E8A-4147-A177-3AD203B41FA5}">
                      <a16:colId xmlns:a16="http://schemas.microsoft.com/office/drawing/2014/main" val="3928698920"/>
                    </a:ext>
                  </a:extLst>
                </a:gridCol>
              </a:tblGrid>
              <a:tr h="657216">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lang="cy-GB" sz="1500" b="1" i="0" u="none" strike="noStrike" noProof="0" dirty="0">
                          <a:solidFill>
                            <a:srgbClr val="C7037E"/>
                          </a:solidFill>
                          <a:effectLst/>
                          <a:latin typeface="Calibri-Bold"/>
                          <a:ea typeface="Calibri" panose="020F0502020204030204" pitchFamily="34" charset="0"/>
                          <a:cs typeface="Calibri-Bold"/>
                        </a:rPr>
                        <a:t>Adran 1C: Proffil (Amdanaf fi)</a:t>
                      </a:r>
                    </a:p>
                    <a:p>
                      <a:pPr algn="ctr" fontAlgn="t">
                        <a:lnSpc>
                          <a:spcPct val="107000"/>
                        </a:lnSpc>
                        <a:spcBef>
                          <a:spcPts val="0"/>
                        </a:spcBef>
                        <a:spcAft>
                          <a:spcPts val="800"/>
                        </a:spcAft>
                      </a:pPr>
                      <a:r>
                        <a:rPr lang="cy-GB" sz="1200" b="0" i="1" u="none" strike="noStrike" noProof="0" dirty="0">
                          <a:solidFill>
                            <a:srgbClr val="FF0000"/>
                          </a:solidFill>
                          <a:effectLst/>
                          <a:latin typeface="Calibri-Italic"/>
                          <a:ea typeface="Calibri" panose="020F0502020204030204" pitchFamily="34" charset="0"/>
                          <a:cs typeface="Calibri-Italic"/>
                        </a:rPr>
                        <a:t>Crynodeb o’r</a:t>
                      </a:r>
                      <a:r>
                        <a:rPr lang="cy-GB" sz="1200" i="1" noProof="0" dirty="0">
                          <a:solidFill>
                            <a:srgbClr val="FF0000"/>
                          </a:solidFill>
                        </a:rPr>
                        <a:t> </a:t>
                      </a:r>
                      <a:r>
                        <a:rPr lang="cy-GB" sz="1200" b="1" i="1" noProof="0" dirty="0">
                          <a:solidFill>
                            <a:srgbClr val="FF0000"/>
                          </a:solidFill>
                        </a:rPr>
                        <a:t>wybodaeth allweddol</a:t>
                      </a:r>
                      <a:r>
                        <a:rPr lang="cy-GB" sz="1200" i="1" noProof="0" dirty="0">
                          <a:solidFill>
                            <a:srgbClr val="FF0000"/>
                          </a:solidFill>
                        </a:rPr>
                        <a:t>, megis disgrifio </a:t>
                      </a:r>
                      <a:r>
                        <a:rPr lang="cy-GB" sz="1200" b="1" i="1" noProof="0" dirty="0">
                          <a:solidFill>
                            <a:srgbClr val="FF0000"/>
                          </a:solidFill>
                        </a:rPr>
                        <a:t>cymeriad</a:t>
                      </a:r>
                      <a:r>
                        <a:rPr lang="cy-GB" sz="1200" i="1" noProof="0" dirty="0">
                          <a:solidFill>
                            <a:srgbClr val="FF0000"/>
                          </a:solidFill>
                        </a:rPr>
                        <a:t> y plentyn neu’r person ifanc, ei ddoniau a’i </a:t>
                      </a:r>
                      <a:r>
                        <a:rPr lang="cy-GB" sz="1200" b="1" i="1" noProof="0" dirty="0">
                          <a:solidFill>
                            <a:srgbClr val="FF0000"/>
                          </a:solidFill>
                        </a:rPr>
                        <a:t>dalentau</a:t>
                      </a:r>
                      <a:r>
                        <a:rPr lang="cy-GB" sz="1200" i="1" noProof="0" dirty="0">
                          <a:solidFill>
                            <a:srgbClr val="FF0000"/>
                          </a:solidFill>
                        </a:rPr>
                        <a:t>, yr hyn sy’n bwysig iddo, a’r </a:t>
                      </a:r>
                      <a:r>
                        <a:rPr lang="cy-GB" sz="1200" b="1" i="1" noProof="0" dirty="0">
                          <a:solidFill>
                            <a:srgbClr val="FF0000"/>
                          </a:solidFill>
                        </a:rPr>
                        <a:t>ffordd orau i’w gefnogi</a:t>
                      </a:r>
                      <a:endParaRPr lang="cy-GB" sz="1200" b="0" i="0" u="none" strike="noStrike" noProof="0" dirty="0">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976712"/>
                  </a:ext>
                </a:extLst>
              </a:tr>
              <a:tr h="4913852">
                <a:tc>
                  <a:txBody>
                    <a:bodyPr/>
                    <a:lstStyle/>
                    <a:p>
                      <a:pPr algn="l" fontAlgn="t">
                        <a:lnSpc>
                          <a:spcPct val="107000"/>
                        </a:lnSpc>
                        <a:spcBef>
                          <a:spcPts val="0"/>
                        </a:spcBef>
                        <a:spcAft>
                          <a:spcPts val="800"/>
                        </a:spcAft>
                      </a:pPr>
                      <a:r>
                        <a:rPr lang="cy-GB" sz="1200" b="0" i="1" u="none" strike="noStrike" noProof="0" dirty="0">
                          <a:effectLst/>
                          <a:latin typeface="Calibri-Italic"/>
                          <a:ea typeface="Calibri" panose="020F0502020204030204" pitchFamily="34" charset="0"/>
                          <a:cs typeface="Calibri-Italic"/>
                        </a:rPr>
                        <a:t> </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0" i="1" u="none" strike="noStrike" noProof="0" dirty="0">
                          <a:effectLst/>
                          <a:latin typeface="Calibri-Italic"/>
                          <a:ea typeface="Calibri" panose="020F0502020204030204" pitchFamily="34" charset="0"/>
                          <a:cs typeface="Calibri-Italic"/>
                        </a:rPr>
                        <a:t> </a:t>
                      </a:r>
                      <a:r>
                        <a:rPr lang="cy-GB" sz="1200" b="0" i="1" u="none" strike="noStrike" noProof="0" dirty="0">
                          <a:solidFill>
                            <a:srgbClr val="FF0000"/>
                          </a:solidFill>
                          <a:effectLst/>
                          <a:latin typeface="Calibri-Italic"/>
                          <a:ea typeface="Calibri" panose="020F0502020204030204" pitchFamily="34" charset="0"/>
                          <a:cs typeface="Calibri-Italic"/>
                        </a:rPr>
                        <a:t>Cofiwch gynnwys farn, dymuniadau a theimladau’r plentyn a rhiant y plentyn mewn perthynas â’i ADY</a:t>
                      </a:r>
                      <a:r>
                        <a:rPr lang="cy-GB" sz="1200" i="1" noProof="0" dirty="0">
                          <a:solidFill>
                            <a:srgbClr val="FF0000"/>
                          </a:solidFill>
                        </a:rPr>
                        <a:t>, </a:t>
                      </a:r>
                      <a:r>
                        <a:rPr lang="cy-GB" sz="1200" i="1" noProof="0" dirty="0" err="1">
                          <a:solidFill>
                            <a:srgbClr val="FF0000"/>
                          </a:solidFill>
                        </a:rPr>
                        <a:t>DDdY</a:t>
                      </a:r>
                      <a:r>
                        <a:rPr lang="cy-GB" sz="1200" i="1" noProof="0" dirty="0">
                          <a:solidFill>
                            <a:srgbClr val="FF0000"/>
                          </a:solidFill>
                        </a:rPr>
                        <a:t> a hyfforddiant addysg. </a:t>
                      </a:r>
                      <a:endParaRPr lang="cy-GB" sz="1200" b="1" i="1" noProof="0" dirty="0">
                        <a:solidFill>
                          <a:srgbClr val="FF0000"/>
                        </a:solidFill>
                      </a:endParaRPr>
                    </a:p>
                    <a:p>
                      <a:pPr algn="l" fontAlgn="t">
                        <a:lnSpc>
                          <a:spcPct val="107000"/>
                        </a:lnSpc>
                        <a:spcBef>
                          <a:spcPts val="0"/>
                        </a:spcBef>
                        <a:spcAft>
                          <a:spcPts val="800"/>
                        </a:spcAft>
                      </a:pPr>
                      <a:endParaRPr lang="cy-GB" sz="1200" b="0" i="0" u="none" strike="noStrike" noProof="0" dirty="0">
                        <a:solidFill>
                          <a:srgbClr val="FF0000"/>
                        </a:solidFill>
                        <a:effectLst/>
                        <a:latin typeface="Arial" panose="020B0604020202020204" pitchFamily="34" charset="0"/>
                      </a:endParaRPr>
                    </a:p>
                    <a:p>
                      <a:pPr algn="l" fontAlgn="t">
                        <a:lnSpc>
                          <a:spcPct val="107000"/>
                        </a:lnSpc>
                        <a:spcBef>
                          <a:spcPts val="0"/>
                        </a:spcBef>
                        <a:spcAft>
                          <a:spcPts val="800"/>
                        </a:spcAft>
                      </a:pPr>
                      <a:r>
                        <a:rPr lang="cy-GB" sz="1200" b="0" i="0" u="none" strike="noStrike" noProof="0" dirty="0">
                          <a:effectLst/>
                          <a:latin typeface="SymbolMT"/>
                          <a:ea typeface="Calibri" panose="020F0502020204030204" pitchFamily="34" charset="0"/>
                          <a:cs typeface="SymbolMT"/>
                        </a:rPr>
                        <a:t>• </a:t>
                      </a: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Beth sy’n bwysig i’r dysgwr</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Beth sy’n bwysig ar gyfer y dysgwr</a:t>
                      </a:r>
                    </a:p>
                    <a:p>
                      <a:pPr algn="l" fontAlgn="t">
                        <a:lnSpc>
                          <a:spcPct val="107000"/>
                        </a:lnSpc>
                        <a:spcBef>
                          <a:spcPts val="0"/>
                        </a:spcBef>
                        <a:spcAft>
                          <a:spcPts val="800"/>
                        </a:spcAft>
                      </a:pPr>
                      <a:r>
                        <a:rPr lang="cy-GB" sz="1200" b="1" i="0" u="none" strike="noStrike" noProof="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Er mwyn gwahaniaethu rhwng ‘Pwysig i’r dysgwr’ a ‘Phwysig ar gyfer y dysgwr’, gweler yr enghraifft ar d.13</a:t>
                      </a:r>
                    </a:p>
                    <a:p>
                      <a:pPr algn="l" fontAlgn="t">
                        <a:lnSpc>
                          <a:spcPct val="107000"/>
                        </a:lnSpc>
                        <a:spcBef>
                          <a:spcPts val="0"/>
                        </a:spcBef>
                        <a:spcAft>
                          <a:spcPts val="800"/>
                        </a:spcAft>
                      </a:pPr>
                      <a:r>
                        <a:rPr lang="cy-GB" sz="1900" b="0" i="0" u="none" strike="noStrike" noProof="0" dirty="0">
                          <a:effectLst/>
                          <a:latin typeface="Arial" panose="020B0604020202020204" pitchFamily="34" charset="0"/>
                          <a:hlinkClick r:id="rId2"/>
                        </a:rPr>
                        <a:t>https://gov.wales/sites/default/files/publications/2019-01/person-centred-practice-in-education-a-guide-for-early-years-schools-and-colleges-in-wales.pdf</a:t>
                      </a:r>
                      <a:r>
                        <a:rPr lang="cy-GB" sz="1900" b="0" i="0" u="none" strike="noStrike" noProof="0" dirty="0">
                          <a:effectLst/>
                          <a:latin typeface="Arial" panose="020B0604020202020204" pitchFamily="34" charset="0"/>
                        </a:rPr>
                        <a:t> </a:t>
                      </a: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900" b="0" i="0" u="none" strike="noStrike" noProof="0" dirty="0">
                        <a:effectLst/>
                        <a:latin typeface="Arial" panose="020B0604020202020204" pitchFamily="34" charset="0"/>
                        <a:ea typeface="Calibri" panose="020F0502020204030204" pitchFamily="34" charset="0"/>
                        <a:cs typeface="Times New Roman" panose="02020603050405020304" pitchFamily="18" charset="0"/>
                      </a:endParaRPr>
                    </a:p>
                    <a:p>
                      <a:pPr algn="l" fontAlgn="t">
                        <a:lnSpc>
                          <a:spcPct val="107000"/>
                        </a:lnSpc>
                        <a:spcBef>
                          <a:spcPts val="0"/>
                        </a:spcBef>
                        <a:spcAft>
                          <a:spcPts val="800"/>
                        </a:spcAft>
                      </a:pP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Beth sy’n gweithio ac y dylid adeiladu arnynt</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Beth sydd ddim yn gweithio ac sydd angen ei newid.</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500" b="1" i="1"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200" b="0" i="1" u="none" strike="noStrike" noProof="0" dirty="0">
                        <a:solidFill>
                          <a:srgbClr val="FF0000"/>
                        </a:solidFill>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3696519"/>
                  </a:ext>
                </a:extLst>
              </a:tr>
            </a:tbl>
          </a:graphicData>
        </a:graphic>
      </p:graphicFrame>
    </p:spTree>
    <p:extLst>
      <p:ext uri="{BB962C8B-B14F-4D97-AF65-F5344CB8AC3E}">
        <p14:creationId xmlns:p14="http://schemas.microsoft.com/office/powerpoint/2010/main" val="2719958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435430" y="1059543"/>
            <a:ext cx="11377748"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a:ea typeface="Times New Roman" panose="02020603050405020304" pitchFamily="18" charset="0"/>
              </a:rPr>
              <a:t>Elfen 3: </a:t>
            </a:r>
            <a:r>
              <a:rPr lang="cy-GB" sz="2400">
                <a:ea typeface="Times New Roman" panose="02020603050405020304" pitchFamily="18" charset="0"/>
              </a:rPr>
              <a:t>Archwiliwch a chrynhowch anghenion dysgu ychwanegol disgybl gan ddefnyddio dull cynllunio sy’n canolbwyntio ar yr unigolyn. </a:t>
            </a:r>
          </a:p>
          <a:p>
            <a:pPr indent="0" algn="just">
              <a:buNone/>
            </a:pPr>
            <a:endParaRPr lang="cy-GB" sz="2400">
              <a:ea typeface="Times New Roman" panose="02020603050405020304" pitchFamily="18" charset="0"/>
            </a:endParaRPr>
          </a:p>
          <a:p>
            <a:pPr indent="0" algn="ctr">
              <a:buNone/>
            </a:pPr>
            <a:r>
              <a:rPr lang="cy-GB" sz="2400">
                <a:ea typeface="Times New Roman" panose="02020603050405020304" pitchFamily="18" charset="0"/>
              </a:rPr>
              <a:t>Yn seiliedig ar Adran 2A CDU : Disgrifiad o anghenion dysgu ychwanegol (ADY) y plentyn neu’r person ifanc </a:t>
            </a:r>
          </a:p>
          <a:p>
            <a:pPr indent="0" algn="just">
              <a:buNone/>
            </a:pPr>
            <a:endParaRPr lang="cy-GB" sz="2400">
              <a:ea typeface="Times New Roman" panose="02020603050405020304" pitchFamily="18" charset="0"/>
            </a:endParaRPr>
          </a:p>
          <a:p>
            <a:pPr marL="571500" indent="-342900" algn="just"/>
            <a:r>
              <a:rPr lang="cy-GB" sz="2000">
                <a:ea typeface="Times New Roman" panose="02020603050405020304" pitchFamily="18" charset="0"/>
              </a:rPr>
              <a:t>Dyma lle y disgrifir ADY y plentyn neu’r person ifanc mewn ffordd </a:t>
            </a:r>
            <a:r>
              <a:rPr lang="cy-GB" sz="2000" b="1">
                <a:ea typeface="Times New Roman" panose="02020603050405020304" pitchFamily="18" charset="0"/>
              </a:rPr>
              <a:t>glir</a:t>
            </a:r>
            <a:r>
              <a:rPr lang="cy-GB" sz="2000">
                <a:ea typeface="Times New Roman" panose="02020603050405020304" pitchFamily="18" charset="0"/>
              </a:rPr>
              <a:t> a </a:t>
            </a:r>
            <a:r>
              <a:rPr lang="cy-GB" sz="2000" b="1">
                <a:ea typeface="Times New Roman" panose="02020603050405020304" pitchFamily="18" charset="0"/>
              </a:rPr>
              <a:t>chynhwysfawr</a:t>
            </a:r>
            <a:r>
              <a:rPr lang="cy-GB" sz="2000">
                <a:ea typeface="Times New Roman" panose="02020603050405020304" pitchFamily="18" charset="0"/>
              </a:rPr>
              <a:t>. </a:t>
            </a:r>
          </a:p>
          <a:p>
            <a:pPr marL="571500" indent="-342900" algn="just"/>
            <a:r>
              <a:rPr lang="cy-GB" sz="2000">
                <a:ea typeface="Times New Roman" panose="02020603050405020304" pitchFamily="18" charset="0"/>
              </a:rPr>
              <a:t>Dylai’r adran hon gynnwys:   </a:t>
            </a:r>
          </a:p>
          <a:p>
            <a:pPr marL="1028700" lvl="1" indent="-342900" algn="just"/>
            <a:r>
              <a:rPr lang="cy-GB" sz="2000">
                <a:ea typeface="Times New Roman" panose="02020603050405020304" pitchFamily="18" charset="0"/>
              </a:rPr>
              <a:t>Diagnosis perthnasol</a:t>
            </a:r>
          </a:p>
          <a:p>
            <a:pPr marL="1028700" lvl="1" indent="-342900" algn="just"/>
            <a:r>
              <a:rPr lang="cy-GB" sz="2000">
                <a:ea typeface="Times New Roman" panose="02020603050405020304" pitchFamily="18" charset="0"/>
              </a:rPr>
              <a:t>Adnabod unrhyw </a:t>
            </a:r>
            <a:r>
              <a:rPr lang="cy-GB" sz="2000" err="1">
                <a:ea typeface="Times New Roman" panose="02020603050405020304" pitchFamily="18" charset="0"/>
              </a:rPr>
              <a:t>fylchau</a:t>
            </a:r>
            <a:r>
              <a:rPr lang="cy-GB" sz="2000">
                <a:ea typeface="Times New Roman" panose="02020603050405020304" pitchFamily="18" charset="0"/>
              </a:rPr>
              <a:t> yn y wybodaeth </a:t>
            </a:r>
          </a:p>
          <a:p>
            <a:pPr marL="1028700" lvl="1" indent="-342900" algn="just"/>
            <a:r>
              <a:rPr lang="cy-GB" sz="2000">
                <a:ea typeface="Times New Roman" panose="02020603050405020304" pitchFamily="18" charset="0"/>
              </a:rPr>
              <a:t>Sail resymegol ar gyfer penderfyniadau am ADY plentyn ac a oedd barn wahanol</a:t>
            </a:r>
          </a:p>
          <a:p>
            <a:pPr marL="1028700" lvl="1" indent="-342900" algn="just"/>
            <a:r>
              <a:rPr lang="cy-GB" sz="2000">
                <a:ea typeface="Times New Roman" panose="02020603050405020304" pitchFamily="18" charset="0"/>
              </a:rPr>
              <a:t>Unrhyw newidiadau i’r disgrifiad ADY dros amser</a:t>
            </a:r>
          </a:p>
          <a:p>
            <a:pPr marL="1828800" lvl="4" indent="0" algn="just">
              <a:buNone/>
            </a:pPr>
            <a:endParaRPr lang="cy-GB" sz="2000"/>
          </a:p>
          <a:p>
            <a:r>
              <a:rPr lang="cy-GB" sz="2000"/>
              <a:t>Peidiwch â drysu rhwng disgrifiad yr ADY a’r </a:t>
            </a:r>
            <a:r>
              <a:rPr lang="cy-GB" sz="2000" err="1"/>
              <a:t>DDdY</a:t>
            </a:r>
            <a:r>
              <a:rPr lang="cy-GB" sz="2000"/>
              <a:t> sydd ei hangen i ddiwallu’r anghenion hynny. </a:t>
            </a:r>
          </a:p>
          <a:p>
            <a:pPr marL="3200400" lvl="7" indent="0" algn="just">
              <a:buNone/>
            </a:pPr>
            <a:endParaRPr lang="cy-GB" sz="2000"/>
          </a:p>
          <a:p>
            <a:endParaRPr lang="cy-GB" sz="2400" i="1"/>
          </a:p>
        </p:txBody>
      </p:sp>
      <p:sp>
        <p:nvSpPr>
          <p:cNvPr id="3" name="Title 1"/>
          <p:cNvSpPr txBox="1">
            <a:spLocks/>
          </p:cNvSpPr>
          <p:nvPr/>
        </p:nvSpPr>
        <p:spPr>
          <a:xfrm>
            <a:off x="838200" y="37465"/>
            <a:ext cx="10515600" cy="644706"/>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spTree>
    <p:extLst>
      <p:ext uri="{BB962C8B-B14F-4D97-AF65-F5344CB8AC3E}">
        <p14:creationId xmlns:p14="http://schemas.microsoft.com/office/powerpoint/2010/main" val="1654793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DEC1A87-4F89-0D84-4D40-F4C357F88B4B}"/>
              </a:ext>
            </a:extLst>
          </p:cNvPr>
          <p:cNvGraphicFramePr>
            <a:graphicFrameLocks noGrp="1"/>
          </p:cNvGraphicFramePr>
          <p:nvPr>
            <p:ph idx="1"/>
            <p:extLst>
              <p:ext uri="{D42A27DB-BD31-4B8C-83A1-F6EECF244321}">
                <p14:modId xmlns:p14="http://schemas.microsoft.com/office/powerpoint/2010/main" val="1506593621"/>
              </p:ext>
            </p:extLst>
          </p:nvPr>
        </p:nvGraphicFramePr>
        <p:xfrm>
          <a:off x="1808516" y="643466"/>
          <a:ext cx="8574968" cy="5949912"/>
        </p:xfrm>
        <a:graphic>
          <a:graphicData uri="http://schemas.openxmlformats.org/drawingml/2006/table">
            <a:tbl>
              <a:tblPr firstRow="1" firstCol="1" bandRow="1"/>
              <a:tblGrid>
                <a:gridCol w="8574968">
                  <a:extLst>
                    <a:ext uri="{9D8B030D-6E8A-4147-A177-3AD203B41FA5}">
                      <a16:colId xmlns:a16="http://schemas.microsoft.com/office/drawing/2014/main" val="3928698920"/>
                    </a:ext>
                  </a:extLst>
                </a:gridCol>
              </a:tblGrid>
              <a:tr h="657216">
                <a:tc>
                  <a:txBody>
                    <a:bodyPr/>
                    <a:lstStyle/>
                    <a:p>
                      <a:pPr algn="ctr" fontAlgn="t">
                        <a:lnSpc>
                          <a:spcPct val="107000"/>
                        </a:lnSpc>
                        <a:spcBef>
                          <a:spcPts val="0"/>
                        </a:spcBef>
                        <a:spcAft>
                          <a:spcPts val="800"/>
                        </a:spcAft>
                      </a:pPr>
                      <a:br>
                        <a:rPr lang="cy-GB" sz="2300" b="0" i="1" u="none" strike="noStrike" noProof="0" dirty="0">
                          <a:effectLst/>
                          <a:latin typeface="Calibri" panose="020F0502020204030204" pitchFamily="34" charset="0"/>
                          <a:ea typeface="Calibri" panose="020F0502020204030204" pitchFamily="34" charset="0"/>
                          <a:cs typeface="Times New Roman" panose="02020603050405020304" pitchFamily="18" charset="0"/>
                        </a:rPr>
                      </a:br>
                      <a:r>
                        <a:rPr lang="cy-GB" sz="1800" b="1" kern="1200" noProof="0" dirty="0">
                          <a:solidFill>
                            <a:srgbClr val="7030A0"/>
                          </a:solidFill>
                          <a:effectLst/>
                          <a:latin typeface="+mn-lt"/>
                          <a:ea typeface="+mn-ea"/>
                          <a:cs typeface="+mn-cs"/>
                        </a:rPr>
                        <a:t>Adran 2A: Disgrifiad o anghenion dysgu ychwanegol (ADY) y plentyn neu’r person ifanc</a:t>
                      </a:r>
                      <a:endParaRPr lang="cy-GB" sz="1900" b="0" i="0" u="none" strike="noStrike" noProof="0" dirty="0">
                        <a:solidFill>
                          <a:srgbClr val="7030A0"/>
                        </a:solidFill>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976712"/>
                  </a:ext>
                </a:extLst>
              </a:tr>
              <a:tr h="49138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600" noProof="0" dirty="0">
                          <a:solidFill>
                            <a:srgbClr val="FF0000"/>
                          </a:solidFill>
                          <a:ea typeface="Times New Roman" panose="02020603050405020304" pitchFamily="18" charset="0"/>
                        </a:rPr>
                        <a:t>Nid oes angen i chi ysgrifennu o dan bob pennawd, dim ond y rhai sy’n berthnasol i ADY y plentyn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1600" b="0" i="0" u="none" strike="noStrike" noProof="0" dirty="0">
                        <a:effectLst/>
                        <a:latin typeface="Arial" panose="020B0604020202020204" pitchFamily="34" charset="0"/>
                      </a:endParaRPr>
                    </a:p>
                    <a:p>
                      <a:r>
                        <a:rPr lang="cy-GB" sz="1800" b="1" u="sng" kern="1200" noProof="0" dirty="0">
                          <a:solidFill>
                            <a:schemeClr val="tx1"/>
                          </a:solidFill>
                          <a:effectLst/>
                          <a:latin typeface="+mn-lt"/>
                          <a:ea typeface="+mn-ea"/>
                          <a:cs typeface="+mn-cs"/>
                        </a:rPr>
                        <a:t>Gwybyddiaeth a Dysgu</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sng" kern="1200" noProof="0" dirty="0">
                          <a:solidFill>
                            <a:schemeClr val="tx1"/>
                          </a:solidFill>
                          <a:effectLst/>
                          <a:latin typeface="+mn-lt"/>
                          <a:ea typeface="+mn-ea"/>
                          <a:cs typeface="+mn-cs"/>
                        </a:rPr>
                        <a:t>Cyfathrebu a Rhyngweithio</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sng" kern="1200" noProof="0" dirty="0">
                          <a:solidFill>
                            <a:schemeClr val="tx1"/>
                          </a:solidFill>
                          <a:effectLst/>
                          <a:latin typeface="+mn-lt"/>
                          <a:ea typeface="+mn-ea"/>
                          <a:cs typeface="+mn-cs"/>
                        </a:rPr>
                        <a:t>Synhwyraidd a/neu Gorfforol</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sng" kern="1200" noProof="0" dirty="0">
                          <a:solidFill>
                            <a:schemeClr val="tx1"/>
                          </a:solidFill>
                          <a:effectLst/>
                          <a:latin typeface="+mn-lt"/>
                          <a:ea typeface="+mn-ea"/>
                          <a:cs typeface="+mn-cs"/>
                        </a:rPr>
                        <a:t>Ymddygiad, Emosiynol a datblygiad cymdeithasol</a:t>
                      </a:r>
                      <a:endParaRPr lang="cy-GB" sz="1800" kern="1200" noProof="0" dirty="0">
                        <a:solidFill>
                          <a:schemeClr val="tx1"/>
                        </a:solidFill>
                        <a:effectLst/>
                        <a:latin typeface="+mn-lt"/>
                        <a:ea typeface="+mn-ea"/>
                        <a:cs typeface="+mn-cs"/>
                      </a:endParaRPr>
                    </a:p>
                    <a:p>
                      <a:pPr algn="l" fontAlgn="t">
                        <a:lnSpc>
                          <a:spcPct val="107000"/>
                        </a:lnSpc>
                        <a:spcBef>
                          <a:spcPts val="0"/>
                        </a:spcBef>
                        <a:spcAft>
                          <a:spcPts val="800"/>
                        </a:spcAft>
                      </a:pPr>
                      <a:endParaRPr lang="cy-GB" sz="1800" noProof="0" dirty="0">
                        <a:solidFill>
                          <a:srgbClr val="FF0000"/>
                        </a:solidFill>
                        <a:ea typeface="Times New Roman" panose="02020603050405020304" pitchFamily="18" charset="0"/>
                      </a:endParaRPr>
                    </a:p>
                    <a:p>
                      <a:pPr marL="742950" lvl="1" indent="-285750">
                        <a:buFont typeface="Arial" panose="020B0604020202020204" pitchFamily="34" charset="0"/>
                        <a:buChar char="•"/>
                      </a:pPr>
                      <a:r>
                        <a:rPr lang="en-GB" sz="1200" i="1" dirty="0">
                          <a:solidFill>
                            <a:srgbClr val="FF0000"/>
                          </a:solidFill>
                          <a:latin typeface="+mn-lt"/>
                        </a:rPr>
                        <a:t>A relevant diagnosis (Or the traits they might be presenting with)</a:t>
                      </a:r>
                    </a:p>
                    <a:p>
                      <a:pPr marL="742950" lvl="1" indent="-285750">
                        <a:buFont typeface="Arial" panose="020B0604020202020204" pitchFamily="34" charset="0"/>
                        <a:buChar char="•"/>
                      </a:pPr>
                      <a:r>
                        <a:rPr lang="en-GB" sz="1200" i="1" dirty="0">
                          <a:solidFill>
                            <a:srgbClr val="FF0000"/>
                          </a:solidFill>
                          <a:latin typeface="+mn-lt"/>
                        </a:rPr>
                        <a:t>Identification any gaps in information (e.g. Are they waiting for a diagnosis?)</a:t>
                      </a:r>
                    </a:p>
                    <a:p>
                      <a:pPr marL="742950" lvl="1" indent="-285750">
                        <a:buFont typeface="Arial" panose="020B0604020202020204" pitchFamily="34" charset="0"/>
                        <a:buChar char="•"/>
                      </a:pPr>
                      <a:r>
                        <a:rPr lang="en-GB" sz="1200" i="1" dirty="0">
                          <a:solidFill>
                            <a:srgbClr val="FF0000"/>
                          </a:solidFill>
                          <a:latin typeface="+mn-lt"/>
                        </a:rPr>
                        <a:t>How their ALN impacts on their ability to…………..</a:t>
                      </a:r>
                    </a:p>
                    <a:p>
                      <a:pPr marL="742950" lvl="1" indent="-285750" algn="just">
                        <a:buFont typeface="Arial" panose="020B0604020202020204" pitchFamily="34" charset="0"/>
                        <a:buChar char="•"/>
                      </a:pPr>
                      <a:r>
                        <a:rPr lang="en-GB" sz="1200" i="1" dirty="0">
                          <a:solidFill>
                            <a:srgbClr val="FF0000"/>
                          </a:solidFill>
                          <a:latin typeface="+mn-lt"/>
                        </a:rPr>
                        <a:t>Any changes to ALN description over time (</a:t>
                      </a:r>
                      <a:r>
                        <a:rPr lang="en-GB" sz="1200" i="1" dirty="0" err="1">
                          <a:solidFill>
                            <a:srgbClr val="FF0000"/>
                          </a:solidFill>
                          <a:latin typeface="+mn-lt"/>
                        </a:rPr>
                        <a:t>e.g</a:t>
                      </a:r>
                      <a:r>
                        <a:rPr lang="en-GB" sz="1200" i="1" dirty="0">
                          <a:solidFill>
                            <a:srgbClr val="FF0000"/>
                          </a:solidFill>
                          <a:latin typeface="+mn-lt"/>
                        </a:rPr>
                        <a:t> Has their condition improved or have further aspects presented themselves?</a:t>
                      </a:r>
                    </a:p>
                    <a:p>
                      <a:pPr marL="457200" lvl="1" indent="0" algn="just">
                        <a:buFont typeface="Arial" panose="020B0604020202020204" pitchFamily="34" charset="0"/>
                        <a:buNone/>
                      </a:pPr>
                      <a:endParaRPr lang="cy-GB" sz="1200" b="0" i="0" u="none" strike="noStrike" noProof="0" dirty="0">
                        <a:effectLst/>
                        <a:latin typeface="+mn-lt"/>
                      </a:endParaRPr>
                    </a:p>
                    <a:p>
                      <a:pPr algn="l" fontAlgn="t">
                        <a:lnSpc>
                          <a:spcPct val="107000"/>
                        </a:lnSpc>
                        <a:spcBef>
                          <a:spcPts val="0"/>
                        </a:spcBef>
                        <a:spcAft>
                          <a:spcPts val="800"/>
                        </a:spcAft>
                      </a:pPr>
                      <a:r>
                        <a:rPr lang="cy-GB" sz="1900" b="0" i="0" u="none" strike="noStrike" noProof="0" dirty="0">
                          <a:solidFill>
                            <a:srgbClr val="FF0000"/>
                          </a:solidFill>
                          <a:effectLst/>
                          <a:latin typeface="Arial" panose="020B0604020202020204" pitchFamily="34" charset="0"/>
                        </a:rPr>
                        <a:t>Elfen 3 : Cwblhewch 1C a 2A  CDU Gwasanaethau Addysg Caerdydd (2022)</a:t>
                      </a:r>
                    </a:p>
                    <a:p>
                      <a:pPr algn="l" fontAlgn="t">
                        <a:lnSpc>
                          <a:spcPct val="107000"/>
                        </a:lnSpc>
                        <a:spcBef>
                          <a:spcPts val="0"/>
                        </a:spcBef>
                        <a:spcAft>
                          <a:spcPts val="800"/>
                        </a:spcAft>
                      </a:pPr>
                      <a:r>
                        <a:rPr lang="cy-GB" sz="1900" b="0" i="0" u="none" strike="noStrike" noProof="0" dirty="0">
                          <a:solidFill>
                            <a:srgbClr val="FF0000"/>
                          </a:solidFill>
                          <a:effectLst/>
                          <a:latin typeface="Arial" panose="020B0604020202020204" pitchFamily="34" charset="0"/>
                        </a:rPr>
                        <a:t>                    </a:t>
                      </a:r>
                      <a:r>
                        <a:rPr lang="cy-GB" sz="1900" b="1" i="0" u="sng" strike="noStrike" noProof="0" dirty="0">
                          <a:solidFill>
                            <a:srgbClr val="FF0000"/>
                          </a:solidFill>
                          <a:effectLst/>
                          <a:latin typeface="Arial" panose="020B0604020202020204" pitchFamily="34" charset="0"/>
                        </a:rPr>
                        <a:t>Cyfanswm o 600 o eiriau</a:t>
                      </a: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3696519"/>
                  </a:ext>
                </a:extLst>
              </a:tr>
            </a:tbl>
          </a:graphicData>
        </a:graphic>
      </p:graphicFrame>
    </p:spTree>
    <p:extLst>
      <p:ext uri="{BB962C8B-B14F-4D97-AF65-F5344CB8AC3E}">
        <p14:creationId xmlns:p14="http://schemas.microsoft.com/office/powerpoint/2010/main" val="1631701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3EDF5"/>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118782" y="537029"/>
            <a:ext cx="11954435" cy="5517243"/>
          </a:xfrm>
          <a:prstGeom prst="rect">
            <a:avLst/>
          </a:prstGeom>
          <a:solidFill>
            <a:schemeClr val="accent4">
              <a:lumMod val="40000"/>
              <a:lumOff val="60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a:ea typeface="Times New Roman" panose="02020603050405020304" pitchFamily="18" charset="0"/>
              </a:rPr>
              <a:t>Elfen 4: </a:t>
            </a:r>
            <a:r>
              <a:rPr lang="cy-GB" sz="2400"/>
              <a:t>Trafodwch y cymorth posibl a ddarperir i’r disgybl a ddewiswyd gennych (gan ddefnyddio’r egwyddorion, dulliau a pholisïau allweddol sy’n arwain arfer cynhwysol). 900 o eiriau</a:t>
            </a:r>
            <a:endParaRPr lang="cy-GB" sz="2400" i="1"/>
          </a:p>
        </p:txBody>
      </p:sp>
      <p:sp>
        <p:nvSpPr>
          <p:cNvPr id="3" name="Title 1"/>
          <p:cNvSpPr txBox="1">
            <a:spLocks/>
          </p:cNvSpPr>
          <p:nvPr/>
        </p:nvSpPr>
        <p:spPr>
          <a:xfrm>
            <a:off x="838200" y="37465"/>
            <a:ext cx="10515600" cy="499564"/>
          </a:xfrm>
          <a:prstGeom prst="rect">
            <a:avLst/>
          </a:prstGeom>
          <a:solidFill>
            <a:schemeClr val="accent4">
              <a:lumMod val="40000"/>
              <a:lumOff val="60000"/>
            </a:schemeClr>
          </a:solidFill>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sp>
        <p:nvSpPr>
          <p:cNvPr id="4" name="Rectangle 3"/>
          <p:cNvSpPr/>
          <p:nvPr/>
        </p:nvSpPr>
        <p:spPr>
          <a:xfrm>
            <a:off x="118782" y="1502688"/>
            <a:ext cx="11954435" cy="5355312"/>
          </a:xfrm>
          <a:prstGeom prst="rect">
            <a:avLst/>
          </a:prstGeom>
          <a:solidFill>
            <a:schemeClr val="accent4">
              <a:lumMod val="40000"/>
              <a:lumOff val="60000"/>
            </a:schemeClr>
          </a:solidFill>
          <a:ln w="12700" cmpd="thickThin">
            <a:solidFill>
              <a:srgbClr val="C00000"/>
            </a:solidFill>
          </a:ln>
        </p:spPr>
        <p:txBody>
          <a:bodyPr wrap="square">
            <a:spAutoFit/>
          </a:bodyPr>
          <a:lstStyle/>
          <a:p>
            <a:r>
              <a:rPr lang="cy-GB"/>
              <a:t>O’r meini prawf marcio:</a:t>
            </a:r>
          </a:p>
          <a:p>
            <a:pPr algn="ctr"/>
            <a:r>
              <a:rPr lang="cy-GB"/>
              <a:t>Rydym yn chwilio am eich ‘Sgiliau Gwybyddol a Deallusol’</a:t>
            </a:r>
          </a:p>
          <a:p>
            <a:pPr algn="just"/>
            <a:r>
              <a:rPr lang="cy-GB"/>
              <a:t>Dylech allu cyflwyno, gwerthuso a dehongli data ansoddol a meintiol, er mwyn </a:t>
            </a:r>
            <a:r>
              <a:rPr lang="cy-GB">
                <a:highlight>
                  <a:srgbClr val="FFFF00"/>
                </a:highlight>
              </a:rPr>
              <a:t>datblygu llinynnau dadl a ffurfio barn gadarn </a:t>
            </a:r>
            <a:r>
              <a:rPr lang="cy-GB"/>
              <a:t>yn unol â theorïau a chysyniadau sylfaenol eich pwnc/pynciau astudio. Dylech allu gwerthuso addasrwydd gwahanol ddulliau o ddatrys problemau sy’n gysylltiedig â’ch maes/meysydd astudio a/neu waith. Rhaid i’ch gwaith gynnwys tystiolaeth o </a:t>
            </a:r>
            <a:r>
              <a:rPr lang="cy-GB">
                <a:highlight>
                  <a:srgbClr val="FFFF00"/>
                </a:highlight>
              </a:rPr>
              <a:t>feddwl rhesymegol, dadansoddol</a:t>
            </a:r>
            <a:r>
              <a:rPr lang="cy-GB"/>
              <a:t>. Er enghraifft, archwilio a dadansoddi gwybodaeth mewn elfennau, gwneud casgliadau, casglu, cymharu a chyferbynnu gwybodaeth.  Golyga hyn na ddylech ddisgrifio ‘beth’ yn unig! Ond hefyd cyfiawnhau: Pam? Sut? Pryd? Pwy? Ble? Ar ba gost? Dylech roi </a:t>
            </a:r>
            <a:r>
              <a:rPr lang="cy-GB">
                <a:highlight>
                  <a:srgbClr val="FFFF00"/>
                </a:highlight>
              </a:rPr>
              <a:t>cyfiawnhad dros eich dadleuon a’ch barn gan ddefnyddio tystiolaeth eich bod wedi myfyrio ar syniadau pobl eraill </a:t>
            </a:r>
            <a:r>
              <a:rPr lang="cy-GB"/>
              <a:t>o fewn y maes pwnc a’ch bod yn gallu llunio barn a dadleuon cadarn gan ddefnyddio data a chysyniadau.  Pan fo’n berthnasol, gellir cynnig atebion ac argymhellion amgen.</a:t>
            </a:r>
          </a:p>
          <a:p>
            <a:pPr algn="just"/>
            <a:endParaRPr lang="cy-GB"/>
          </a:p>
          <a:p>
            <a:pPr algn="ctr"/>
            <a:r>
              <a:rPr lang="cy-GB"/>
              <a:t>Rydym yn chwilio am eich ‘Sgiliau Ymarferol’</a:t>
            </a:r>
          </a:p>
          <a:p>
            <a:pPr algn="just"/>
            <a:r>
              <a:rPr lang="cy-GB"/>
              <a:t>Ar lefel 4, dylech allu cymhwyso’r cysyniadau a’r egwyddorion gwaelodol sylfaenol er mwyn eu gwerthuso a’u dehongli yng nghyd-destun eich maes astudio. Dylech allu dangos sut y mae’r </a:t>
            </a:r>
            <a:r>
              <a:rPr lang="cy-GB">
                <a:highlight>
                  <a:srgbClr val="FFFF00"/>
                </a:highlight>
              </a:rPr>
              <a:t>cysyniadau a’r syniadau sy’n gysylltiedig â’r pwnc yn berthnasol i sefyllfaoedd yn y byd go iawn </a:t>
            </a:r>
            <a:r>
              <a:rPr lang="cy-GB"/>
              <a:t>a/neu mewn cyd-destun penodol.  </a:t>
            </a:r>
            <a:r>
              <a:rPr lang="cy-GB">
                <a:highlight>
                  <a:srgbClr val="FFFF00"/>
                </a:highlight>
              </a:rPr>
              <a:t>Sut maent yn gweithio’n ymarferol?  </a:t>
            </a:r>
            <a:r>
              <a:rPr lang="cy-GB"/>
              <a:t>Byddwch yn defnyddio modelau, dulliau, technegau a/neu theorïau, yn y cyd-destun hwnnw, i asesu sefyllfaoedd presennol, efallai er mwyn </a:t>
            </a:r>
            <a:r>
              <a:rPr lang="cy-GB">
                <a:highlight>
                  <a:srgbClr val="FFFF00"/>
                </a:highlight>
              </a:rPr>
              <a:t>llunio cynlluniau neu atebion </a:t>
            </a:r>
            <a:r>
              <a:rPr lang="cy-GB"/>
              <a:t>i ddatrys problemau, neu i greu arteffactau.  Mae hyn yn debygol o gynnwys, er enghraifft, defnyddio arteffactau, enghreifftiau ac achosion o’r byd go iawn, cymhwyso model o fewn sefydliad a/neu feincnodi un theori neu sefydliad yn erbyn eraill sy’n seiliedig ar feini prawf datganedig. </a:t>
            </a:r>
          </a:p>
        </p:txBody>
      </p:sp>
    </p:spTree>
    <p:extLst>
      <p:ext uri="{BB962C8B-B14F-4D97-AF65-F5344CB8AC3E}">
        <p14:creationId xmlns:p14="http://schemas.microsoft.com/office/powerpoint/2010/main" val="1327560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118058" y="717096"/>
            <a:ext cx="11954435"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a:ea typeface="Times New Roman" panose="02020603050405020304" pitchFamily="18" charset="0"/>
              </a:rPr>
              <a:t>Elfen 4:</a:t>
            </a:r>
            <a:r>
              <a:rPr lang="cy-GB" sz="2400">
                <a:ea typeface="Times New Roman" panose="02020603050405020304" pitchFamily="18" charset="0"/>
              </a:rPr>
              <a:t> Trafodwch y cymorth posibl a ddarperir i’r disgybl a ddewiswyd gennych (gan ddefnyddio’r egwyddorion, dulliau a pholisïau allweddol sy’n arwain arfer cynhwysol).</a:t>
            </a:r>
          </a:p>
          <a:p>
            <a:pPr indent="0" algn="just">
              <a:buNone/>
            </a:pPr>
            <a:endParaRPr lang="cy-GB" sz="2200"/>
          </a:p>
          <a:p>
            <a:pPr indent="0" algn="ctr">
              <a:buNone/>
            </a:pPr>
            <a:r>
              <a:rPr lang="cy-GB" sz="2400">
                <a:ea typeface="Times New Roman" panose="02020603050405020304" pitchFamily="18" charset="0"/>
              </a:rPr>
              <a:t>Yn seiliedig ar Adran 2B CDU : Disgrifiad o ddarpariaeth ddysgu ychwanegol (</a:t>
            </a:r>
            <a:r>
              <a:rPr lang="cy-GB" sz="2400" err="1">
                <a:ea typeface="Times New Roman" panose="02020603050405020304" pitchFamily="18" charset="0"/>
              </a:rPr>
              <a:t>DDdY</a:t>
            </a:r>
            <a:r>
              <a:rPr lang="cy-GB" sz="2400">
                <a:ea typeface="Times New Roman" panose="02020603050405020304" pitchFamily="18" charset="0"/>
              </a:rPr>
              <a:t>) y plentyn neu’r person ifanc a sut y caiff ei darparu</a:t>
            </a:r>
          </a:p>
          <a:p>
            <a:pPr indent="0" algn="ctr">
              <a:buNone/>
            </a:pPr>
            <a:endParaRPr lang="cy-GB" sz="2200"/>
          </a:p>
          <a:p>
            <a:pPr marL="571500" indent="-342900" algn="just"/>
            <a:r>
              <a:rPr lang="cy-GB" sz="2200"/>
              <a:t>Amlinellwch y cymorth posibl a gynigir i ddysgwr gan amrywiaeth o asiantaethau</a:t>
            </a:r>
          </a:p>
          <a:p>
            <a:pPr marL="571500" indent="-342900" algn="just"/>
            <a:r>
              <a:rPr lang="cy-GB" sz="2200"/>
              <a:t>Ystyriwch bwyntiau trosglwyddo allweddol (os yn berthnasol).</a:t>
            </a:r>
          </a:p>
          <a:p>
            <a:pPr marL="0" indent="0" algn="r">
              <a:buNone/>
            </a:pPr>
            <a:r>
              <a:rPr lang="cy-GB" sz="2200" b="1"/>
              <a:t>(Tua 900 o eiriau)</a:t>
            </a:r>
            <a:endParaRPr lang="cy-GB" sz="2200"/>
          </a:p>
          <a:p>
            <a:endParaRPr lang="cy-GB" sz="2400" i="1"/>
          </a:p>
          <a:p>
            <a:endParaRPr lang="cy-GB" sz="2400" i="1"/>
          </a:p>
        </p:txBody>
      </p:sp>
      <p:sp>
        <p:nvSpPr>
          <p:cNvPr id="3" name="Title 1"/>
          <p:cNvSpPr txBox="1">
            <a:spLocks/>
          </p:cNvSpPr>
          <p:nvPr/>
        </p:nvSpPr>
        <p:spPr>
          <a:xfrm>
            <a:off x="838200" y="37465"/>
            <a:ext cx="10515600" cy="499564"/>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spTree>
    <p:extLst>
      <p:ext uri="{BB962C8B-B14F-4D97-AF65-F5344CB8AC3E}">
        <p14:creationId xmlns:p14="http://schemas.microsoft.com/office/powerpoint/2010/main" val="30006287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118058" y="717096"/>
            <a:ext cx="11954435"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ctr">
              <a:buNone/>
            </a:pPr>
            <a:r>
              <a:rPr lang="cy-GB" sz="2400">
                <a:ea typeface="Times New Roman" panose="02020603050405020304" pitchFamily="18" charset="0"/>
              </a:rPr>
              <a:t>Yn seiliedig ar Adran 2B CDU : Disgrifiad o ddarpariaeth ddysgu ychwanegol (</a:t>
            </a:r>
            <a:r>
              <a:rPr lang="cy-GB" sz="2400" err="1">
                <a:ea typeface="Times New Roman" panose="02020603050405020304" pitchFamily="18" charset="0"/>
              </a:rPr>
              <a:t>DDdY</a:t>
            </a:r>
            <a:r>
              <a:rPr lang="cy-GB" sz="2400">
                <a:ea typeface="Times New Roman" panose="02020603050405020304" pitchFamily="18" charset="0"/>
              </a:rPr>
              <a:t>) y plentyn neu’r person ifanc a sut y caiff ei darparu</a:t>
            </a:r>
          </a:p>
        </p:txBody>
      </p:sp>
      <p:sp>
        <p:nvSpPr>
          <p:cNvPr id="3" name="Title 1"/>
          <p:cNvSpPr txBox="1">
            <a:spLocks/>
          </p:cNvSpPr>
          <p:nvPr/>
        </p:nvSpPr>
        <p:spPr>
          <a:xfrm>
            <a:off x="838200" y="37465"/>
            <a:ext cx="10515600" cy="499564"/>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sp>
        <p:nvSpPr>
          <p:cNvPr id="5" name="Rectangle 4"/>
          <p:cNvSpPr/>
          <p:nvPr/>
        </p:nvSpPr>
        <p:spPr>
          <a:xfrm>
            <a:off x="118057" y="1595695"/>
            <a:ext cx="11954435" cy="5078313"/>
          </a:xfrm>
          <a:prstGeom prst="rect">
            <a:avLst/>
          </a:prstGeom>
        </p:spPr>
        <p:txBody>
          <a:bodyPr wrap="square" lIns="91440" tIns="45720" rIns="91440" bIns="45720" anchor="t">
            <a:spAutoFit/>
          </a:bodyPr>
          <a:lstStyle/>
          <a:p>
            <a:r>
              <a:rPr lang="cy-GB"/>
              <a:t>Cwblhau’r adran Canlyniad </a:t>
            </a:r>
            <a:r>
              <a:rPr lang="cy-GB" err="1"/>
              <a:t>Bwriedig</a:t>
            </a:r>
            <a:r>
              <a:rPr lang="cy-GB"/>
              <a:t>: </a:t>
            </a:r>
          </a:p>
          <a:p>
            <a:endParaRPr lang="cy-GB"/>
          </a:p>
          <a:p>
            <a:pPr marL="1200150" lvl="2" indent="-285750">
              <a:buFont typeface="Arial" panose="020B0604020202020204" pitchFamily="34" charset="0"/>
              <a:buChar char="•"/>
            </a:pPr>
            <a:r>
              <a:rPr lang="cy-GB"/>
              <a:t>Ystyriwch beth sy’n bwysig i’r plentyn a’r hyn y mae am ei gyflawni </a:t>
            </a:r>
          </a:p>
          <a:p>
            <a:pPr marL="1200150" lvl="2" indent="-285750">
              <a:buFont typeface="Arial" panose="020B0604020202020204" pitchFamily="34" charset="0"/>
              <a:buChar char="•"/>
            </a:pPr>
            <a:r>
              <a:rPr lang="cy-GB"/>
              <a:t>Mesuradwy (Cofiwch y Targedau CAMPUS neu targedau FAST)</a:t>
            </a:r>
            <a:endParaRPr lang="cy-GB">
              <a:cs typeface="Calibri"/>
            </a:endParaRPr>
          </a:p>
          <a:p>
            <a:pPr marL="1200150" lvl="2" indent="-285750">
              <a:buFont typeface="Arial" panose="020B0604020202020204" pitchFamily="34" charset="0"/>
              <a:buChar char="•"/>
            </a:pPr>
            <a:r>
              <a:rPr lang="cy-GB"/>
              <a:t>A fyddai targedau interim neu gerrig milltir yn helpu â’r monitro?</a:t>
            </a:r>
          </a:p>
          <a:p>
            <a:pPr marL="1200150" lvl="2" indent="-285750">
              <a:buFont typeface="Arial" panose="020B0604020202020204" pitchFamily="34" charset="0"/>
              <a:buChar char="•"/>
            </a:pPr>
            <a:r>
              <a:rPr lang="cy-GB"/>
              <a:t>Synhwyrol ac uchelgeisiol</a:t>
            </a:r>
          </a:p>
          <a:p>
            <a:pPr marL="1200150" lvl="2" indent="-285750">
              <a:buFont typeface="Arial" panose="020B0604020202020204" pitchFamily="34" charset="0"/>
              <a:buChar char="•"/>
            </a:pPr>
            <a:r>
              <a:rPr lang="cy-GB"/>
              <a:t>Cydbwyswch ddyheadau hirdymor â thargedau ffocws ehangach </a:t>
            </a:r>
          </a:p>
          <a:p>
            <a:pPr marL="1200150" lvl="2" indent="-285750">
              <a:buFont typeface="Arial" panose="020B0604020202020204" pitchFamily="34" charset="0"/>
              <a:buChar char="•"/>
            </a:pPr>
            <a:r>
              <a:rPr lang="cy-GB"/>
              <a:t>Rhaid iddo ganolbwyntio ar yr unigolyn </a:t>
            </a:r>
          </a:p>
          <a:p>
            <a:endParaRPr lang="cy-GB"/>
          </a:p>
          <a:p>
            <a:endParaRPr lang="cy-GB"/>
          </a:p>
          <a:p>
            <a:pPr algn="ctr"/>
            <a:r>
              <a:rPr lang="cy-GB"/>
              <a:t>NID YW’R RHAIN YN DARGEDAU SY’N CANOLBWYNTIO AR YR UNIGOLYN:</a:t>
            </a:r>
          </a:p>
          <a:p>
            <a:pPr algn="ctr"/>
            <a:r>
              <a:rPr lang="cy-GB"/>
              <a:t> </a:t>
            </a:r>
          </a:p>
          <a:p>
            <a:pPr algn="ctr"/>
            <a:r>
              <a:rPr lang="cy-GB"/>
              <a:t>X datblygu iaith a lleferydd </a:t>
            </a:r>
          </a:p>
          <a:p>
            <a:pPr algn="ctr"/>
            <a:r>
              <a:rPr lang="cy-GB"/>
              <a:t>X cynyddu fy sgorau llythrennedd </a:t>
            </a:r>
          </a:p>
          <a:p>
            <a:pPr algn="ctr"/>
            <a:r>
              <a:rPr lang="cy-GB"/>
              <a:t>X gwneud cynnydd i’r band llyfrau nesaf </a:t>
            </a:r>
          </a:p>
          <a:p>
            <a:pPr algn="ctr"/>
            <a:r>
              <a:rPr lang="cy-GB"/>
              <a:t>X cael mynediad i’r amgylchedd </a:t>
            </a:r>
          </a:p>
          <a:p>
            <a:pPr algn="ctr"/>
            <a:r>
              <a:rPr lang="cy-GB"/>
              <a:t>X addysgu gwahaniaethol  </a:t>
            </a:r>
          </a:p>
          <a:p>
            <a:pPr algn="ctr"/>
            <a:r>
              <a:rPr lang="cy-GB"/>
              <a:t>X cymryd rhan mewn sesiynau therapi iaith a lleferydd, therapi galwedigaethol </a:t>
            </a:r>
            <a:r>
              <a:rPr lang="cy-GB" sz="1600"/>
              <a:t>	</a:t>
            </a:r>
          </a:p>
        </p:txBody>
      </p:sp>
    </p:spTree>
    <p:extLst>
      <p:ext uri="{BB962C8B-B14F-4D97-AF65-F5344CB8AC3E}">
        <p14:creationId xmlns:p14="http://schemas.microsoft.com/office/powerpoint/2010/main" val="9647661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217715" y="1056770"/>
            <a:ext cx="12362778" cy="5517243"/>
          </a:xfrm>
          <a:prstGeom prst="rect">
            <a:avLst/>
          </a:prstGeom>
        </p:spPr>
        <p:txBody>
          <a:bodyPr vert="vert27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ctr">
              <a:buNone/>
            </a:pPr>
            <a:r>
              <a:rPr lang="cy-GB" sz="2400">
                <a:ea typeface="Times New Roman" panose="02020603050405020304" pitchFamily="18" charset="0"/>
              </a:rPr>
              <a:t>Enghraifft:</a:t>
            </a:r>
          </a:p>
          <a:p>
            <a:pPr indent="0" algn="ctr">
              <a:buNone/>
            </a:pPr>
            <a:endParaRPr lang="cy-GB" sz="2400"/>
          </a:p>
          <a:p>
            <a:pPr indent="0" algn="ctr">
              <a:buNone/>
            </a:pPr>
            <a:r>
              <a:rPr lang="cy-GB" sz="2400"/>
              <a:t>Cymerwyd o Ganllawiau CDU Cyngor Caerdydd</a:t>
            </a:r>
          </a:p>
          <a:p>
            <a:pPr indent="0" algn="ctr">
              <a:buNone/>
            </a:pPr>
            <a:r>
              <a:rPr lang="cy-GB" sz="2400"/>
              <a:t>Wedi’i gadw ar </a:t>
            </a:r>
            <a:r>
              <a:rPr lang="cy-GB" sz="2400" err="1"/>
              <a:t>Moodle</a:t>
            </a:r>
            <a:r>
              <a:rPr lang="cy-GB" sz="2400"/>
              <a:t> </a:t>
            </a:r>
            <a:endParaRPr lang="cy-GB" sz="2200"/>
          </a:p>
        </p:txBody>
      </p:sp>
      <p:sp>
        <p:nvSpPr>
          <p:cNvPr id="3" name="Title 1"/>
          <p:cNvSpPr txBox="1">
            <a:spLocks/>
          </p:cNvSpPr>
          <p:nvPr/>
        </p:nvSpPr>
        <p:spPr>
          <a:xfrm>
            <a:off x="838200" y="37465"/>
            <a:ext cx="10515600" cy="499564"/>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pic>
        <p:nvPicPr>
          <p:cNvPr id="5" name="Picture 4"/>
          <p:cNvPicPr>
            <a:picLocks noChangeAspect="1"/>
          </p:cNvPicPr>
          <p:nvPr/>
        </p:nvPicPr>
        <p:blipFill rotWithShape="1">
          <a:blip r:embed="rId2"/>
          <a:srcRect l="13213" t="21150" r="30238" b="12574"/>
          <a:stretch/>
        </p:blipFill>
        <p:spPr>
          <a:xfrm>
            <a:off x="2493064" y="537029"/>
            <a:ext cx="9579429" cy="6312340"/>
          </a:xfrm>
          <a:prstGeom prst="rect">
            <a:avLst/>
          </a:prstGeom>
        </p:spPr>
      </p:pic>
    </p:spTree>
    <p:extLst>
      <p:ext uri="{BB962C8B-B14F-4D97-AF65-F5344CB8AC3E}">
        <p14:creationId xmlns:p14="http://schemas.microsoft.com/office/powerpoint/2010/main" val="21198836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118058" y="717096"/>
            <a:ext cx="11954435"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ctr">
              <a:buNone/>
            </a:pPr>
            <a:r>
              <a:rPr lang="cy-GB" sz="2400">
                <a:ea typeface="Times New Roman" panose="02020603050405020304" pitchFamily="18" charset="0"/>
              </a:rPr>
              <a:t>Yn seiliedig ar Adran 2B CDU : Disgrifiad o ddarpariaeth ddysgu ychwanegol (</a:t>
            </a:r>
            <a:r>
              <a:rPr lang="cy-GB" sz="2400" err="1">
                <a:ea typeface="Times New Roman" panose="02020603050405020304" pitchFamily="18" charset="0"/>
              </a:rPr>
              <a:t>DDdY</a:t>
            </a:r>
            <a:r>
              <a:rPr lang="cy-GB" sz="2400">
                <a:ea typeface="Times New Roman" panose="02020603050405020304" pitchFamily="18" charset="0"/>
              </a:rPr>
              <a:t>) y plentyn neu’r person ifanc a sut y caiff ei darparu</a:t>
            </a:r>
          </a:p>
          <a:p>
            <a:pPr indent="0" algn="just">
              <a:buNone/>
            </a:pPr>
            <a:endParaRPr lang="cy-GB" sz="2200"/>
          </a:p>
        </p:txBody>
      </p:sp>
      <p:sp>
        <p:nvSpPr>
          <p:cNvPr id="3" name="Title 1"/>
          <p:cNvSpPr txBox="1">
            <a:spLocks/>
          </p:cNvSpPr>
          <p:nvPr/>
        </p:nvSpPr>
        <p:spPr>
          <a:xfrm>
            <a:off x="838200" y="37465"/>
            <a:ext cx="10515600" cy="499564"/>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pic>
        <p:nvPicPr>
          <p:cNvPr id="4" name="Picture 3"/>
          <p:cNvPicPr>
            <a:picLocks noChangeAspect="1"/>
          </p:cNvPicPr>
          <p:nvPr/>
        </p:nvPicPr>
        <p:blipFill rotWithShape="1">
          <a:blip r:embed="rId2"/>
          <a:srcRect l="15357" t="24961" r="14524" b="11939"/>
          <a:stretch/>
        </p:blipFill>
        <p:spPr>
          <a:xfrm>
            <a:off x="362100" y="1151897"/>
            <a:ext cx="10040671" cy="508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60041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118058" y="717096"/>
            <a:ext cx="11954435"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a:ea typeface="Times New Roman" panose="02020603050405020304" pitchFamily="18" charset="0"/>
              </a:rPr>
              <a:t>Elfen 4:</a:t>
            </a:r>
            <a:r>
              <a:rPr lang="cy-GB" sz="2400">
                <a:ea typeface="Times New Roman" panose="02020603050405020304" pitchFamily="18" charset="0"/>
              </a:rPr>
              <a:t> Trafodwch y cymorth posibl a ddarperir i’r disgybl a ddewiswyd gennych (gan ddefnyddio’r egwyddorion, dulliau a pholisïau allweddol sy’n arwain arfer cynhwysol).</a:t>
            </a:r>
          </a:p>
          <a:p>
            <a:pPr indent="0" algn="just">
              <a:buNone/>
            </a:pPr>
            <a:endParaRPr lang="cy-GB" sz="2200"/>
          </a:p>
          <a:p>
            <a:pPr indent="0" algn="ctr">
              <a:buNone/>
            </a:pPr>
            <a:r>
              <a:rPr lang="cy-GB" sz="2400">
                <a:ea typeface="Times New Roman" panose="02020603050405020304" pitchFamily="18" charset="0"/>
              </a:rPr>
              <a:t>Yn seiliedig ar Adran 2B CDU : Disgrifiad o ddarpariaeth ddysgu ychwanegol (</a:t>
            </a:r>
            <a:r>
              <a:rPr lang="cy-GB" sz="2400" err="1">
                <a:ea typeface="Times New Roman" panose="02020603050405020304" pitchFamily="18" charset="0"/>
              </a:rPr>
              <a:t>DDdY</a:t>
            </a:r>
            <a:r>
              <a:rPr lang="cy-GB" sz="2400">
                <a:ea typeface="Times New Roman" panose="02020603050405020304" pitchFamily="18" charset="0"/>
              </a:rPr>
              <a:t>) y plentyn neu’r person ifanc a sut y caiff ei darparu</a:t>
            </a:r>
          </a:p>
          <a:p>
            <a:pPr indent="0" algn="just">
              <a:buNone/>
            </a:pPr>
            <a:endParaRPr lang="cy-GB" sz="2200"/>
          </a:p>
          <a:p>
            <a:pPr marL="0" indent="0" algn="ctr">
              <a:buNone/>
            </a:pPr>
            <a:r>
              <a:rPr lang="cy-GB" sz="2400"/>
              <a:t>Rydw i wedi darparu 4 blwch adran yn y templed hwn, 2B1, 2B2, 2B3, 2B4. </a:t>
            </a:r>
          </a:p>
          <a:p>
            <a:pPr marL="0" indent="0" algn="ctr">
              <a:buNone/>
            </a:pPr>
            <a:r>
              <a:rPr lang="cy-GB" sz="2400"/>
              <a:t>Bydd hyn yn rhoi lle ar gyfer 4 </a:t>
            </a:r>
            <a:r>
              <a:rPr lang="cy-GB" sz="2400" err="1"/>
              <a:t>DDdY</a:t>
            </a:r>
            <a:endParaRPr lang="cy-GB" sz="2400"/>
          </a:p>
          <a:p>
            <a:pPr marL="0" indent="0" algn="ctr">
              <a:buNone/>
            </a:pPr>
            <a:endParaRPr lang="cy-GB" sz="2400"/>
          </a:p>
          <a:p>
            <a:pPr marL="0" indent="0" algn="ctr">
              <a:buNone/>
            </a:pPr>
            <a:r>
              <a:rPr lang="cy-GB" sz="2400"/>
              <a:t>Os oes angen mwy arnoch, copïwch a gludwch y blwch adran yn ôl yr angen – dylid cynnwys pob </a:t>
            </a:r>
            <a:r>
              <a:rPr lang="cy-GB" sz="2400" err="1"/>
              <a:t>DDdY</a:t>
            </a:r>
            <a:r>
              <a:rPr lang="cy-GB" sz="2400"/>
              <a:t> yn ei blwch adran unigol ei hun. </a:t>
            </a:r>
          </a:p>
          <a:p>
            <a:endParaRPr lang="cy-GB" sz="2400"/>
          </a:p>
          <a:p>
            <a:pPr marL="0" indent="0" algn="ctr">
              <a:buNone/>
            </a:pPr>
            <a:r>
              <a:rPr lang="cy-GB" sz="2400"/>
              <a:t>D.S. Mae pob blwch adran yn cynnwys 858 o eiriau teitl – nid yw’r rhain yn cyfrif tuag at eich cyfrif geiriau ar gyfer yr elfen hon</a:t>
            </a:r>
          </a:p>
        </p:txBody>
      </p:sp>
      <p:sp>
        <p:nvSpPr>
          <p:cNvPr id="3" name="Title 1"/>
          <p:cNvSpPr txBox="1">
            <a:spLocks/>
          </p:cNvSpPr>
          <p:nvPr/>
        </p:nvSpPr>
        <p:spPr>
          <a:xfrm>
            <a:off x="838200" y="37465"/>
            <a:ext cx="10515600" cy="499564"/>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a:t>Portffolio</a:t>
            </a:r>
          </a:p>
        </p:txBody>
      </p:sp>
    </p:spTree>
    <p:extLst>
      <p:ext uri="{BB962C8B-B14F-4D97-AF65-F5344CB8AC3E}">
        <p14:creationId xmlns:p14="http://schemas.microsoft.com/office/powerpoint/2010/main" val="2370201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A84EC-8395-9799-698D-8CD0364130D7}"/>
              </a:ext>
            </a:extLst>
          </p:cNvPr>
          <p:cNvSpPr>
            <a:spLocks noGrp="1"/>
          </p:cNvSpPr>
          <p:nvPr>
            <p:ph type="title"/>
          </p:nvPr>
        </p:nvSpPr>
        <p:spPr>
          <a:xfrm>
            <a:off x="6194612" y="365125"/>
            <a:ext cx="5159187" cy="1325563"/>
          </a:xfrm>
        </p:spPr>
        <p:txBody>
          <a:bodyPr/>
          <a:lstStyle/>
          <a:p>
            <a:r>
              <a:rPr lang="en-GB">
                <a:solidFill>
                  <a:srgbClr val="002060"/>
                </a:solidFill>
              </a:rPr>
              <a:t>SMART targets</a:t>
            </a:r>
          </a:p>
        </p:txBody>
      </p:sp>
      <p:sp>
        <p:nvSpPr>
          <p:cNvPr id="3" name="Content Placeholder 2">
            <a:extLst>
              <a:ext uri="{FF2B5EF4-FFF2-40B4-BE49-F238E27FC236}">
                <a16:creationId xmlns:a16="http://schemas.microsoft.com/office/drawing/2014/main" id="{AB14E0A0-79E4-EE90-F25F-3403CB7A705F}"/>
              </a:ext>
            </a:extLst>
          </p:cNvPr>
          <p:cNvSpPr>
            <a:spLocks noGrp="1"/>
          </p:cNvSpPr>
          <p:nvPr>
            <p:ph idx="1"/>
          </p:nvPr>
        </p:nvSpPr>
        <p:spPr>
          <a:xfrm>
            <a:off x="833718" y="1942166"/>
            <a:ext cx="4549588" cy="4351338"/>
          </a:xfrm>
        </p:spPr>
        <p:txBody>
          <a:bodyPr>
            <a:normAutofit fontScale="92500" lnSpcReduction="10000"/>
          </a:bodyPr>
          <a:lstStyle/>
          <a:p>
            <a:r>
              <a:rPr lang="cy-GB" sz="3600"/>
              <a:t>Cytuno</a:t>
            </a:r>
          </a:p>
          <a:p>
            <a:r>
              <a:rPr lang="cy-GB" sz="3600"/>
              <a:t>Amserol</a:t>
            </a:r>
          </a:p>
          <a:p>
            <a:r>
              <a:rPr lang="cy-GB" sz="3600"/>
              <a:t>Mesuradwy</a:t>
            </a:r>
          </a:p>
          <a:p>
            <a:r>
              <a:rPr lang="cy-GB" sz="3600"/>
              <a:t>Penodol</a:t>
            </a:r>
          </a:p>
          <a:p>
            <a:r>
              <a:rPr lang="cy-GB" sz="3600"/>
              <a:t>Uchelgeisiol</a:t>
            </a:r>
          </a:p>
          <a:p>
            <a:r>
              <a:rPr lang="cy-GB" sz="3600"/>
              <a:t>Synhwyrol</a:t>
            </a:r>
          </a:p>
          <a:p>
            <a:endParaRPr lang="cy-GB" sz="3600"/>
          </a:p>
          <a:p>
            <a:r>
              <a:rPr lang="cy-GB" sz="3600"/>
              <a:t>Wedi’u hadolygu</a:t>
            </a:r>
          </a:p>
        </p:txBody>
      </p:sp>
      <p:sp>
        <p:nvSpPr>
          <p:cNvPr id="4" name="Title 1">
            <a:extLst>
              <a:ext uri="{FF2B5EF4-FFF2-40B4-BE49-F238E27FC236}">
                <a16:creationId xmlns:a16="http://schemas.microsoft.com/office/drawing/2014/main" id="{499A1B6E-3B7B-4017-5EE9-10871732FAA5}"/>
              </a:ext>
            </a:extLst>
          </p:cNvPr>
          <p:cNvSpPr txBox="1">
            <a:spLocks/>
          </p:cNvSpPr>
          <p:nvPr/>
        </p:nvSpPr>
        <p:spPr>
          <a:xfrm>
            <a:off x="681318" y="365124"/>
            <a:ext cx="515918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a:t>Targedau CAMPUS</a:t>
            </a:r>
          </a:p>
        </p:txBody>
      </p:sp>
      <p:sp>
        <p:nvSpPr>
          <p:cNvPr id="5" name="Content Placeholder 2">
            <a:extLst>
              <a:ext uri="{FF2B5EF4-FFF2-40B4-BE49-F238E27FC236}">
                <a16:creationId xmlns:a16="http://schemas.microsoft.com/office/drawing/2014/main" id="{AEED0AF9-D676-AE6C-9FB0-66E7D571B6C0}"/>
              </a:ext>
            </a:extLst>
          </p:cNvPr>
          <p:cNvSpPr txBox="1">
            <a:spLocks/>
          </p:cNvSpPr>
          <p:nvPr/>
        </p:nvSpPr>
        <p:spPr>
          <a:xfrm>
            <a:off x="6400800" y="1942166"/>
            <a:ext cx="454958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a:solidFill>
                  <a:srgbClr val="002060"/>
                </a:solidFill>
              </a:rPr>
              <a:t>Specific</a:t>
            </a:r>
          </a:p>
          <a:p>
            <a:r>
              <a:rPr lang="en-GB" sz="3600">
                <a:solidFill>
                  <a:srgbClr val="002060"/>
                </a:solidFill>
              </a:rPr>
              <a:t>Measurable</a:t>
            </a:r>
          </a:p>
          <a:p>
            <a:r>
              <a:rPr lang="en-GB" sz="3600">
                <a:solidFill>
                  <a:srgbClr val="002060"/>
                </a:solidFill>
              </a:rPr>
              <a:t>Achievable</a:t>
            </a:r>
          </a:p>
          <a:p>
            <a:r>
              <a:rPr lang="en-GB" sz="3600">
                <a:solidFill>
                  <a:srgbClr val="002060"/>
                </a:solidFill>
              </a:rPr>
              <a:t>Realistic or Recorded </a:t>
            </a:r>
          </a:p>
          <a:p>
            <a:r>
              <a:rPr lang="en-GB" sz="3600">
                <a:solidFill>
                  <a:srgbClr val="002060"/>
                </a:solidFill>
              </a:rPr>
              <a:t>Time-bound</a:t>
            </a:r>
          </a:p>
          <a:p>
            <a:endParaRPr lang="en-GB" sz="3600">
              <a:solidFill>
                <a:srgbClr val="002060"/>
              </a:solidFill>
            </a:endParaRPr>
          </a:p>
          <a:p>
            <a:r>
              <a:rPr lang="en-GB" sz="3600">
                <a:solidFill>
                  <a:srgbClr val="002060"/>
                </a:solidFill>
              </a:rPr>
              <a:t>Reviewed</a:t>
            </a:r>
          </a:p>
        </p:txBody>
      </p:sp>
    </p:spTree>
    <p:extLst>
      <p:ext uri="{BB962C8B-B14F-4D97-AF65-F5344CB8AC3E}">
        <p14:creationId xmlns:p14="http://schemas.microsoft.com/office/powerpoint/2010/main" val="8160944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txBox="1">
            <a:spLocks/>
          </p:cNvSpPr>
          <p:nvPr/>
        </p:nvSpPr>
        <p:spPr>
          <a:xfrm>
            <a:off x="838200" y="350610"/>
            <a:ext cx="10515600" cy="1325563"/>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a:latin typeface="+mn-lt"/>
              </a:rPr>
              <a:t>Aseiniad</a:t>
            </a:r>
            <a:r>
              <a:rPr lang="en-GB">
                <a:latin typeface="+mn-lt"/>
              </a:rPr>
              <a:t> </a:t>
            </a:r>
            <a:br>
              <a:rPr lang="en-GB">
                <a:latin typeface="+mn-lt"/>
              </a:rPr>
            </a:br>
            <a:r>
              <a:rPr lang="en-GB">
                <a:solidFill>
                  <a:schemeClr val="accent1">
                    <a:lumMod val="75000"/>
                  </a:schemeClr>
                </a:solidFill>
                <a:latin typeface="+mn-lt"/>
              </a:rPr>
              <a:t>Assignment</a:t>
            </a:r>
          </a:p>
        </p:txBody>
      </p:sp>
      <p:sp>
        <p:nvSpPr>
          <p:cNvPr id="3" name="Content Placeholder 2"/>
          <p:cNvSpPr txBox="1">
            <a:spLocks/>
          </p:cNvSpPr>
          <p:nvPr/>
        </p:nvSpPr>
        <p:spPr>
          <a:xfrm>
            <a:off x="838200" y="2115910"/>
            <a:ext cx="5181600" cy="4351338"/>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buFont typeface="Arial" panose="020B0604020202020204" pitchFamily="34" charset="0"/>
              <a:buChar char="•"/>
            </a:pPr>
            <a:r>
              <a:rPr lang="cy-GB" sz="2800" dirty="0"/>
              <a:t>Portffolio</a:t>
            </a:r>
          </a:p>
          <a:p>
            <a:pPr marL="342900" indent="-342900">
              <a:buFont typeface="Arial" panose="020B0604020202020204" pitchFamily="34" charset="0"/>
              <a:buChar char="•"/>
            </a:pPr>
            <a:r>
              <a:rPr lang="cy-GB" sz="2800" dirty="0"/>
              <a:t>4 Elfen</a:t>
            </a:r>
          </a:p>
          <a:p>
            <a:pPr marL="342900" indent="-342900">
              <a:buFont typeface="Arial" panose="020B0604020202020204" pitchFamily="34" charset="0"/>
              <a:buChar char="•"/>
            </a:pPr>
            <a:r>
              <a:rPr lang="cy-GB" sz="2800" dirty="0"/>
              <a:t>3000 o eiriau (-/+ 10%)</a:t>
            </a:r>
          </a:p>
          <a:p>
            <a:pPr marL="342900" indent="-342900">
              <a:buFont typeface="Arial" panose="020B0604020202020204" pitchFamily="34" charset="0"/>
              <a:buChar char="•"/>
            </a:pPr>
            <a:r>
              <a:rPr lang="cy-GB" sz="2800" dirty="0"/>
              <a:t>Dyddiad cyflwyno 02/11/2025, 23.59 drwy </a:t>
            </a:r>
            <a:r>
              <a:rPr lang="cy-GB" sz="2800" dirty="0" err="1"/>
              <a:t>Turnitin</a:t>
            </a:r>
            <a:r>
              <a:rPr lang="cy-GB" sz="2800" dirty="0"/>
              <a:t>.</a:t>
            </a:r>
          </a:p>
          <a:p>
            <a:endParaRPr lang="cy-GB" sz="2800" dirty="0"/>
          </a:p>
          <a:p>
            <a:pPr marL="342900" indent="-342900">
              <a:buFont typeface="Arial" panose="020B0604020202020204" pitchFamily="34" charset="0"/>
              <a:buChar char="•"/>
            </a:pPr>
            <a:r>
              <a:rPr lang="cy-GB" sz="2800" dirty="0"/>
              <a:t>Gweler yr Arweiniad ar Aseiniadau canlynol</a:t>
            </a:r>
          </a:p>
          <a:p>
            <a:pPr marL="342900" indent="-342900">
              <a:buFont typeface="Arial" panose="020B0604020202020204" pitchFamily="34" charset="0"/>
              <a:buChar char="•"/>
            </a:pPr>
            <a:r>
              <a:rPr lang="cy-GB" sz="2800" dirty="0"/>
              <a:t>Cysylltwch</a:t>
            </a:r>
            <a:r>
              <a:rPr kumimoji="0" lang="cy-GB" altLang="en-US" sz="2800" b="0" i="0" u="none" strike="noStrike" cap="none" normalizeH="0" baseline="0" dirty="0">
                <a:ln>
                  <a:noFill/>
                </a:ln>
                <a:solidFill>
                  <a:srgbClr val="1F1F1F"/>
                </a:solidFill>
                <a:effectLst/>
                <a:latin typeface="Arial Unicode MS"/>
                <a:ea typeface="inherit"/>
              </a:rPr>
              <a:t> </a:t>
            </a:r>
            <a:r>
              <a:rPr kumimoji="0" lang="cy-GB" altLang="en-US" sz="2800" b="0" i="0" u="none" strike="noStrike" cap="none" normalizeH="0" baseline="0" dirty="0">
                <a:ln>
                  <a:noFill/>
                </a:ln>
                <a:solidFill>
                  <a:srgbClr val="1F1F1F"/>
                </a:solidFill>
                <a:effectLst/>
                <a:ea typeface="inherit"/>
              </a:rPr>
              <a:t>â</a:t>
            </a:r>
            <a:r>
              <a:rPr lang="cy-GB" sz="2800" dirty="0"/>
              <a:t> mi gydag unrhyw </a:t>
            </a:r>
            <a:r>
              <a:rPr lang="cy-GB" sz="2800" dirty="0" err="1"/>
              <a:t>gwestiyanau</a:t>
            </a:r>
            <a:endParaRPr lang="cy-GB" sz="2800" dirty="0"/>
          </a:p>
          <a:p>
            <a:pPr marL="342900" indent="-342900">
              <a:buFont typeface="Arial" panose="020B0604020202020204" pitchFamily="34" charset="0"/>
              <a:buChar char="•"/>
            </a:pPr>
            <a:endParaRPr lang="cy-GB" sz="2800" dirty="0"/>
          </a:p>
        </p:txBody>
      </p:sp>
    </p:spTree>
    <p:extLst>
      <p:ext uri="{BB962C8B-B14F-4D97-AF65-F5344CB8AC3E}">
        <p14:creationId xmlns:p14="http://schemas.microsoft.com/office/powerpoint/2010/main" val="4195304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useBgFill="1">
        <p:nvSpPr>
          <p:cNvPr id="13" name="Rectangle 9">
            <a:extLst>
              <a:ext uri="{FF2B5EF4-FFF2-40B4-BE49-F238E27FC236}">
                <a16:creationId xmlns:a16="http://schemas.microsoft.com/office/drawing/2014/main" id="{0FE2D22C-409B-48AF-B24F-7988A8F7F8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0464369-70FA-42AF-948F-80664CA7B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46816"/>
          </a:xfrm>
          <a:prstGeom prst="rect">
            <a:avLst/>
          </a:prstGeom>
          <a:solidFill>
            <a:schemeClr val="bg1">
              <a:lumMod val="85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38F37E-BAA6-1193-E555-6B958B3FD14E}"/>
              </a:ext>
            </a:extLst>
          </p:cNvPr>
          <p:cNvSpPr>
            <a:spLocks noGrp="1"/>
          </p:cNvSpPr>
          <p:nvPr>
            <p:ph type="title"/>
          </p:nvPr>
        </p:nvSpPr>
        <p:spPr>
          <a:xfrm>
            <a:off x="5764783" y="349664"/>
            <a:ext cx="5845571" cy="1638377"/>
          </a:xfrm>
        </p:spPr>
        <p:txBody>
          <a:bodyPr anchor="b">
            <a:normAutofit/>
          </a:bodyPr>
          <a:lstStyle/>
          <a:p>
            <a:r>
              <a:rPr lang="cy-GB" sz="4800"/>
              <a:t>Gwerthuso’r modwl hwn</a:t>
            </a:r>
          </a:p>
        </p:txBody>
      </p:sp>
      <p:sp>
        <p:nvSpPr>
          <p:cNvPr id="14" name="Rectangle 13">
            <a:extLst>
              <a:ext uri="{FF2B5EF4-FFF2-40B4-BE49-F238E27FC236}">
                <a16:creationId xmlns:a16="http://schemas.microsoft.com/office/drawing/2014/main" id="{A648176E-454C-437C-B0FC-9B82FCF32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41"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998176"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C552A98-EF7D-4D42-AB69-066B786AB5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5" y="399675"/>
            <a:ext cx="4647368" cy="5809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1C68EBA-A776-60EF-1B46-1D3216D9E984}"/>
              </a:ext>
            </a:extLst>
          </p:cNvPr>
          <p:cNvSpPr>
            <a:spLocks noGrp="1"/>
          </p:cNvSpPr>
          <p:nvPr>
            <p:ph idx="1"/>
          </p:nvPr>
        </p:nvSpPr>
        <p:spPr>
          <a:xfrm>
            <a:off x="5766262" y="2620641"/>
            <a:ext cx="5837750" cy="3023702"/>
          </a:xfrm>
        </p:spPr>
        <p:txBody>
          <a:bodyPr anchor="ctr">
            <a:normAutofit/>
          </a:bodyPr>
          <a:lstStyle/>
          <a:p>
            <a:endParaRPr lang="cy-GB" sz="2000" dirty="0"/>
          </a:p>
          <a:p>
            <a:r>
              <a:rPr lang="cy-GB" sz="2000" dirty="0"/>
              <a:t>Cofiwch lenwi’r ffurflen werthuso ar gyfer ECIE4003 (</a:t>
            </a:r>
            <a:r>
              <a:rPr lang="cy-GB" sz="2000" dirty="0" err="1"/>
              <a:t>Moodle</a:t>
            </a:r>
            <a:r>
              <a:rPr lang="cy-GB" sz="2000" dirty="0"/>
              <a:t>)</a:t>
            </a:r>
          </a:p>
          <a:p>
            <a:r>
              <a:rPr lang="cy-GB" sz="2000" dirty="0"/>
              <a:t>Mae hi wedi bod yn bleser gweithio gyda chi ar y modwl hwn</a:t>
            </a:r>
          </a:p>
          <a:p>
            <a:r>
              <a:rPr lang="cy-GB" sz="2000" dirty="0"/>
              <a:t>Diolch yn fawr iawn</a:t>
            </a:r>
          </a:p>
          <a:p>
            <a:r>
              <a:rPr lang="cy-GB" sz="2000" dirty="0"/>
              <a:t>Unrhyw gwestiynau: </a:t>
            </a:r>
            <a:r>
              <a:rPr lang="cy-GB" sz="2000" dirty="0">
                <a:hlinkClick r:id="rId2">
                  <a:extLst>
                    <a:ext uri="{A12FA001-AC4F-418D-AE19-62706E023703}">
                      <ahyp:hlinkClr xmlns:ahyp="http://schemas.microsoft.com/office/drawing/2018/hyperlinkcolor" val="tx"/>
                    </a:ext>
                  </a:extLst>
                </a:hlinkClick>
              </a:rPr>
              <a:t>s.ainsworth@uwtsd.ac.uk</a:t>
            </a:r>
            <a:r>
              <a:rPr lang="cy-GB" sz="2000" dirty="0"/>
              <a:t> </a:t>
            </a:r>
          </a:p>
        </p:txBody>
      </p:sp>
    </p:spTree>
    <p:extLst>
      <p:ext uri="{BB962C8B-B14F-4D97-AF65-F5344CB8AC3E}">
        <p14:creationId xmlns:p14="http://schemas.microsoft.com/office/powerpoint/2010/main" val="37040919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88F37-4605-3B5F-9DFA-AC135A7F1465}"/>
              </a:ext>
            </a:extLst>
          </p:cNvPr>
          <p:cNvSpPr>
            <a:spLocks noGrp="1"/>
          </p:cNvSpPr>
          <p:nvPr>
            <p:ph type="title"/>
          </p:nvPr>
        </p:nvSpPr>
        <p:spPr/>
        <p:txBody>
          <a:bodyPr/>
          <a:lstStyle/>
          <a:p>
            <a:r>
              <a:rPr lang="cy-GB"/>
              <a:t>Rhestr cyfeiriadau</a:t>
            </a:r>
            <a:br>
              <a:rPr lang="en-GB">
                <a:solidFill>
                  <a:srgbClr val="002060"/>
                </a:solidFill>
              </a:rPr>
            </a:br>
            <a:r>
              <a:rPr lang="en-GB">
                <a:solidFill>
                  <a:srgbClr val="002060"/>
                </a:solidFill>
              </a:rPr>
              <a:t>Reference list</a:t>
            </a:r>
          </a:p>
        </p:txBody>
      </p:sp>
      <p:sp>
        <p:nvSpPr>
          <p:cNvPr id="3" name="Content Placeholder 2">
            <a:extLst>
              <a:ext uri="{FF2B5EF4-FFF2-40B4-BE49-F238E27FC236}">
                <a16:creationId xmlns:a16="http://schemas.microsoft.com/office/drawing/2014/main" id="{AE215120-B9D6-D6BA-CA6E-C3229C1052C7}"/>
              </a:ext>
            </a:extLst>
          </p:cNvPr>
          <p:cNvSpPr>
            <a:spLocks noGrp="1"/>
          </p:cNvSpPr>
          <p:nvPr>
            <p:ph idx="1"/>
          </p:nvPr>
        </p:nvSpPr>
        <p:spPr>
          <a:xfrm>
            <a:off x="838200" y="1825624"/>
            <a:ext cx="10515600" cy="4879975"/>
          </a:xfrm>
        </p:spPr>
        <p:txBody>
          <a:bodyPr>
            <a:normAutofit fontScale="77500" lnSpcReduction="20000"/>
          </a:bodyPr>
          <a:lstStyle/>
          <a:p>
            <a:pPr marL="0" indent="0" algn="l" fontAlgn="base">
              <a:buNone/>
            </a:pPr>
            <a:endParaRPr lang="en-GB" sz="1800">
              <a:solidFill>
                <a:srgbClr val="000000"/>
              </a:solidFill>
              <a:latin typeface="Arial" panose="020B0604020202020204" pitchFamily="34" charset="0"/>
              <a:hlinkClick r:id="rId2"/>
            </a:endParaRPr>
          </a:p>
          <a:p>
            <a:pPr fontAlgn="base"/>
            <a:r>
              <a:rPr lang="cy-GB" sz="2400" b="0" i="0">
                <a:solidFill>
                  <a:srgbClr val="002060"/>
                </a:solidFill>
                <a:effectLst/>
                <a:latin typeface="Arial" panose="020B0604020202020204" pitchFamily="34" charset="0"/>
              </a:rPr>
              <a:t>Canolfan Genedlaethol Anna </a:t>
            </a:r>
            <a:r>
              <a:rPr lang="cy-GB" sz="2400" b="0" i="0" err="1">
                <a:solidFill>
                  <a:srgbClr val="002060"/>
                </a:solidFill>
                <a:effectLst/>
                <a:latin typeface="Arial" panose="020B0604020202020204" pitchFamily="34" charset="0"/>
              </a:rPr>
              <a:t>Freud</a:t>
            </a:r>
            <a:r>
              <a:rPr lang="cy-GB" sz="2400" b="0" i="0">
                <a:solidFill>
                  <a:srgbClr val="002060"/>
                </a:solidFill>
                <a:effectLst/>
                <a:latin typeface="Arial" panose="020B0604020202020204" pitchFamily="34" charset="0"/>
              </a:rPr>
              <a:t> ar gyfer Plant a Theuluoedd / </a:t>
            </a:r>
            <a:r>
              <a:rPr lang="en-GB" sz="2400" b="0" i="0">
                <a:solidFill>
                  <a:srgbClr val="002060"/>
                </a:solidFill>
                <a:effectLst/>
                <a:latin typeface="Arial" panose="020B0604020202020204" pitchFamily="34" charset="0"/>
              </a:rPr>
              <a:t>Anna Freud National Centre for Children &amp; Families </a:t>
            </a:r>
            <a:r>
              <a:rPr lang="en-GB" sz="2400" b="0" i="1">
                <a:solidFill>
                  <a:srgbClr val="002060"/>
                </a:solidFill>
                <a:effectLst/>
                <a:latin typeface="Arial" panose="020B0604020202020204" pitchFamily="34" charset="0"/>
              </a:rPr>
              <a:t>Mentally Healthy Schools. </a:t>
            </a:r>
            <a:r>
              <a:rPr lang="cy-GB" sz="2400" b="0">
                <a:solidFill>
                  <a:srgbClr val="002060"/>
                </a:solidFill>
                <a:effectLst/>
                <a:latin typeface="Arial" panose="020B0604020202020204" pitchFamily="34" charset="0"/>
              </a:rPr>
              <a:t>Ar gael yn / </a:t>
            </a:r>
            <a:r>
              <a:rPr lang="en-GB" sz="2400" b="0">
                <a:solidFill>
                  <a:srgbClr val="002060"/>
                </a:solidFill>
                <a:effectLst/>
                <a:latin typeface="Arial" panose="020B0604020202020204" pitchFamily="34" charset="0"/>
              </a:rPr>
              <a:t>Available at </a:t>
            </a:r>
            <a:r>
              <a:rPr lang="en-GB" sz="2400" b="0">
                <a:solidFill>
                  <a:srgbClr val="002060"/>
                </a:solidFill>
                <a:effectLst/>
                <a:latin typeface="Arial" panose="020B0604020202020204" pitchFamily="34" charset="0"/>
                <a:hlinkClick r:id="rId3">
                  <a:extLst>
                    <a:ext uri="{A12FA001-AC4F-418D-AE19-62706E023703}">
                      <ahyp:hlinkClr xmlns:ahyp="http://schemas.microsoft.com/office/drawing/2018/hyperlinkcolor" val="tx"/>
                    </a:ext>
                  </a:extLst>
                </a:hlinkClick>
              </a:rPr>
              <a:t>https://mentallyhealthyschools.org.uk/whole-school-approach/</a:t>
            </a:r>
            <a:r>
              <a:rPr lang="en-GB" sz="2400" b="0">
                <a:solidFill>
                  <a:srgbClr val="002060"/>
                </a:solidFill>
                <a:effectLst/>
                <a:latin typeface="Arial" panose="020B0604020202020204" pitchFamily="34" charset="0"/>
              </a:rPr>
              <a:t> (</a:t>
            </a:r>
            <a:r>
              <a:rPr lang="cy-GB" sz="2400" b="0">
                <a:solidFill>
                  <a:srgbClr val="002060"/>
                </a:solidFill>
                <a:effectLst/>
                <a:latin typeface="Arial" panose="020B0604020202020204" pitchFamily="34" charset="0"/>
              </a:rPr>
              <a:t>Cyrc</a:t>
            </a:r>
            <a:r>
              <a:rPr lang="cy-GB" sz="2400">
                <a:solidFill>
                  <a:srgbClr val="002060"/>
                </a:solidFill>
                <a:latin typeface="Arial" panose="020B0604020202020204" pitchFamily="34" charset="0"/>
              </a:rPr>
              <a:t>hwyd / </a:t>
            </a:r>
            <a:r>
              <a:rPr lang="en-GB" sz="2400" b="0">
                <a:solidFill>
                  <a:srgbClr val="002060"/>
                </a:solidFill>
                <a:effectLst/>
                <a:latin typeface="Arial" panose="020B0604020202020204" pitchFamily="34" charset="0"/>
              </a:rPr>
              <a:t>Accessed 23.09.2022)</a:t>
            </a:r>
          </a:p>
          <a:p>
            <a:pPr fontAlgn="base"/>
            <a:r>
              <a:rPr lang="cy-GB" sz="2400" b="0" i="0">
                <a:solidFill>
                  <a:srgbClr val="002060"/>
                </a:solidFill>
                <a:effectLst/>
                <a:latin typeface="Arial" panose="020B0604020202020204" pitchFamily="34" charset="0"/>
              </a:rPr>
              <a:t>Cyngor Caerdydd: Gwasanaethau Addysg Caerdydd / </a:t>
            </a:r>
            <a:r>
              <a:rPr lang="en-GB" sz="2400" b="0" i="0">
                <a:solidFill>
                  <a:srgbClr val="002060"/>
                </a:solidFill>
                <a:effectLst/>
                <a:latin typeface="Arial" panose="020B0604020202020204" pitchFamily="34" charset="0"/>
              </a:rPr>
              <a:t>Cardiff Council: Cardiff Education Services (2022)</a:t>
            </a:r>
            <a:r>
              <a:rPr lang="en-GB" sz="2400">
                <a:solidFill>
                  <a:srgbClr val="002060"/>
                </a:solidFill>
                <a:latin typeface="Arial" panose="020B0604020202020204" pitchFamily="34" charset="0"/>
              </a:rPr>
              <a:t> </a:t>
            </a:r>
            <a:r>
              <a:rPr lang="cy-GB" sz="2400">
                <a:solidFill>
                  <a:srgbClr val="002060"/>
                </a:solidFill>
                <a:latin typeface="Arial" panose="020B0604020202020204" pitchFamily="34" charset="0"/>
              </a:rPr>
              <a:t>Ar gael yn / </a:t>
            </a:r>
            <a:r>
              <a:rPr lang="en-GB" sz="2400">
                <a:solidFill>
                  <a:srgbClr val="002060"/>
                </a:solidFill>
                <a:latin typeface="Arial" panose="020B0604020202020204" pitchFamily="34" charset="0"/>
              </a:rPr>
              <a:t>Available at </a:t>
            </a:r>
            <a:r>
              <a:rPr lang="en-GB" sz="2400" b="0" i="0">
                <a:solidFill>
                  <a:srgbClr val="002060"/>
                </a:solidFill>
                <a:effectLst/>
                <a:latin typeface="Arial" panose="020B0604020202020204" pitchFamily="34" charset="0"/>
                <a:hlinkClick r:id="rId2">
                  <a:extLst>
                    <a:ext uri="{A12FA001-AC4F-418D-AE19-62706E023703}">
                      <ahyp:hlinkClr xmlns:ahyp="http://schemas.microsoft.com/office/drawing/2018/hyperlinkcolor" val="tx"/>
                    </a:ext>
                  </a:extLst>
                </a:hlinkClick>
              </a:rPr>
              <a:t>https://cardiffeducationservices.co.uk/Page/21782</a:t>
            </a:r>
            <a:r>
              <a:rPr lang="en-GB" sz="2400" b="0" i="0">
                <a:solidFill>
                  <a:srgbClr val="002060"/>
                </a:solidFill>
                <a:effectLst/>
                <a:latin typeface="Arial" panose="020B0604020202020204" pitchFamily="34" charset="0"/>
              </a:rPr>
              <a:t> (</a:t>
            </a:r>
            <a:r>
              <a:rPr lang="cy-GB" sz="2400" b="0" i="0">
                <a:solidFill>
                  <a:srgbClr val="002060"/>
                </a:solidFill>
                <a:effectLst/>
                <a:latin typeface="Arial" panose="020B0604020202020204" pitchFamily="34" charset="0"/>
              </a:rPr>
              <a:t>Cyrchwyd / </a:t>
            </a:r>
            <a:r>
              <a:rPr lang="en-GB" sz="2400" b="0" i="0">
                <a:solidFill>
                  <a:srgbClr val="002060"/>
                </a:solidFill>
                <a:effectLst/>
                <a:latin typeface="Arial" panose="020B0604020202020204" pitchFamily="34" charset="0"/>
              </a:rPr>
              <a:t>Accessed: 05 </a:t>
            </a:r>
            <a:r>
              <a:rPr lang="cy-GB" sz="2400" b="0" i="0">
                <a:solidFill>
                  <a:srgbClr val="002060"/>
                </a:solidFill>
                <a:effectLst/>
                <a:latin typeface="Arial" panose="020B0604020202020204" pitchFamily="34" charset="0"/>
              </a:rPr>
              <a:t>Medi</a:t>
            </a:r>
            <a:r>
              <a:rPr lang="en-GB" sz="2400" b="0" i="0">
                <a:solidFill>
                  <a:srgbClr val="002060"/>
                </a:solidFill>
                <a:effectLst/>
                <a:latin typeface="Arial" panose="020B0604020202020204" pitchFamily="34" charset="0"/>
              </a:rPr>
              <a:t> / September 2022)</a:t>
            </a:r>
          </a:p>
          <a:p>
            <a:r>
              <a:rPr lang="cy-GB" sz="2400" b="0" i="0">
                <a:solidFill>
                  <a:srgbClr val="002060"/>
                </a:solidFill>
                <a:effectLst/>
                <a:latin typeface="Arial" panose="020B0604020202020204" pitchFamily="34" charset="0"/>
              </a:rPr>
              <a:t>Cyngor Caerdydd: Gwasanaethau Addysg Caerdydd / </a:t>
            </a:r>
            <a:r>
              <a:rPr lang="en-GB" sz="2400" b="0" i="0">
                <a:solidFill>
                  <a:srgbClr val="002060"/>
                </a:solidFill>
                <a:effectLst/>
                <a:latin typeface="Arial" panose="020B0604020202020204" pitchFamily="34" charset="0"/>
              </a:rPr>
              <a:t>Cardiff Council: Cardiff Education Services (2022) IDP - How to complete each section update. </a:t>
            </a:r>
            <a:r>
              <a:rPr lang="cy-GB" sz="2400">
                <a:solidFill>
                  <a:srgbClr val="002060"/>
                </a:solidFill>
                <a:latin typeface="Arial" panose="020B0604020202020204" pitchFamily="34" charset="0"/>
              </a:rPr>
              <a:t>Ar gael yn / </a:t>
            </a:r>
            <a:r>
              <a:rPr lang="en-GB" sz="2400" b="0" i="0">
                <a:solidFill>
                  <a:srgbClr val="002060"/>
                </a:solidFill>
                <a:effectLst/>
                <a:latin typeface="Arial" panose="020B0604020202020204" pitchFamily="34" charset="0"/>
              </a:rPr>
              <a:t>Available at: </a:t>
            </a:r>
            <a:r>
              <a:rPr lang="en-GB" sz="2400" b="0" i="0">
                <a:solidFill>
                  <a:srgbClr val="002060"/>
                </a:solidFill>
                <a:effectLst/>
                <a:latin typeface="Arial" panose="020B0604020202020204" pitchFamily="34" charset="0"/>
                <a:hlinkClick r:id="rId4">
                  <a:extLst>
                    <a:ext uri="{A12FA001-AC4F-418D-AE19-62706E023703}">
                      <ahyp:hlinkClr xmlns:ahyp="http://schemas.microsoft.com/office/drawing/2018/hyperlinkcolor" val="tx"/>
                    </a:ext>
                  </a:extLst>
                </a:hlinkClick>
              </a:rPr>
              <a:t>https://cardiffeducationservices.co.uk/Pages/Download/3d205df6-a933-4e99-af7d-a675894736f9/PageSectionDocuments</a:t>
            </a:r>
            <a:r>
              <a:rPr lang="en-GB" sz="2400" b="0" i="0">
                <a:solidFill>
                  <a:srgbClr val="002060"/>
                </a:solidFill>
                <a:effectLst/>
                <a:latin typeface="Arial" panose="020B0604020202020204" pitchFamily="34" charset="0"/>
              </a:rPr>
              <a:t> (</a:t>
            </a:r>
            <a:r>
              <a:rPr lang="cy-GB" sz="2400" b="0" i="0">
                <a:solidFill>
                  <a:srgbClr val="002060"/>
                </a:solidFill>
                <a:effectLst/>
                <a:latin typeface="Arial" panose="020B0604020202020204" pitchFamily="34" charset="0"/>
              </a:rPr>
              <a:t>Cyrchwyd / </a:t>
            </a:r>
            <a:r>
              <a:rPr lang="en-GB" sz="2400" b="0" i="0">
                <a:solidFill>
                  <a:srgbClr val="002060"/>
                </a:solidFill>
                <a:effectLst/>
                <a:latin typeface="Arial" panose="020B0604020202020204" pitchFamily="34" charset="0"/>
              </a:rPr>
              <a:t>Accessed: 22 </a:t>
            </a:r>
            <a:r>
              <a:rPr lang="cy-GB" sz="2400" b="0" i="0">
                <a:solidFill>
                  <a:srgbClr val="002060"/>
                </a:solidFill>
                <a:effectLst/>
                <a:latin typeface="Arial" panose="020B0604020202020204" pitchFamily="34" charset="0"/>
              </a:rPr>
              <a:t>Awst / </a:t>
            </a:r>
            <a:r>
              <a:rPr lang="en-GB" sz="2400" b="0" i="0">
                <a:solidFill>
                  <a:srgbClr val="002060"/>
                </a:solidFill>
                <a:effectLst/>
                <a:latin typeface="Arial" panose="020B0604020202020204" pitchFamily="34" charset="0"/>
              </a:rPr>
              <a:t>August 2022).</a:t>
            </a:r>
          </a:p>
          <a:p>
            <a:r>
              <a:rPr lang="en-GB" sz="2400" b="0" i="0">
                <a:solidFill>
                  <a:srgbClr val="002060"/>
                </a:solidFill>
                <a:effectLst/>
                <a:latin typeface="Arial" panose="020B0604020202020204" pitchFamily="34" charset="0"/>
              </a:rPr>
              <a:t>Pembrokeshire.gov.uk (2022) </a:t>
            </a:r>
            <a:r>
              <a:rPr lang="en-GB" sz="2400" b="0" i="1">
                <a:solidFill>
                  <a:srgbClr val="002060"/>
                </a:solidFill>
                <a:effectLst/>
                <a:latin typeface="Arial" panose="020B0604020202020204" pitchFamily="34" charset="0"/>
              </a:rPr>
              <a:t>Schools and Learning. </a:t>
            </a:r>
            <a:r>
              <a:rPr lang="cy-GB" sz="2400">
                <a:solidFill>
                  <a:srgbClr val="002060"/>
                </a:solidFill>
                <a:latin typeface="Arial" panose="020B0604020202020204" pitchFamily="34" charset="0"/>
              </a:rPr>
              <a:t>Ar gael yn / </a:t>
            </a:r>
            <a:r>
              <a:rPr lang="en-GB" sz="2400" b="0">
                <a:solidFill>
                  <a:srgbClr val="002060"/>
                </a:solidFill>
                <a:effectLst/>
                <a:latin typeface="Arial" panose="020B0604020202020204" pitchFamily="34" charset="0"/>
              </a:rPr>
              <a:t>Available at </a:t>
            </a:r>
            <a:r>
              <a:rPr lang="en-GB" sz="2400" b="0">
                <a:solidFill>
                  <a:srgbClr val="002060"/>
                </a:solidFill>
                <a:effectLst/>
                <a:latin typeface="Arial" panose="020B0604020202020204" pitchFamily="34" charset="0"/>
                <a:hlinkClick r:id="rId5">
                  <a:extLst>
                    <a:ext uri="{A12FA001-AC4F-418D-AE19-62706E023703}">
                      <ahyp:hlinkClr xmlns:ahyp="http://schemas.microsoft.com/office/drawing/2018/hyperlinkcolor" val="tx"/>
                    </a:ext>
                  </a:extLst>
                </a:hlinkClick>
              </a:rPr>
              <a:t>https://www.pembrokeshire.gov.uk/schools-and-learning</a:t>
            </a:r>
            <a:r>
              <a:rPr lang="en-GB" sz="2400" b="0">
                <a:solidFill>
                  <a:srgbClr val="002060"/>
                </a:solidFill>
                <a:effectLst/>
                <a:latin typeface="Arial" panose="020B0604020202020204" pitchFamily="34" charset="0"/>
              </a:rPr>
              <a:t> (</a:t>
            </a:r>
            <a:r>
              <a:rPr lang="cy-GB" sz="2400" b="0" i="0">
                <a:solidFill>
                  <a:srgbClr val="002060"/>
                </a:solidFill>
                <a:effectLst/>
                <a:latin typeface="Arial" panose="020B0604020202020204" pitchFamily="34" charset="0"/>
              </a:rPr>
              <a:t>Cyrchwyd / </a:t>
            </a:r>
            <a:r>
              <a:rPr lang="en-GB" sz="2400" b="0">
                <a:solidFill>
                  <a:srgbClr val="002060"/>
                </a:solidFill>
                <a:effectLst/>
                <a:latin typeface="Arial" panose="020B0604020202020204" pitchFamily="34" charset="0"/>
              </a:rPr>
              <a:t>Accessed 23.09.2022)</a:t>
            </a:r>
            <a:endParaRPr lang="en-GB" sz="2400" b="0" i="0">
              <a:solidFill>
                <a:srgbClr val="002060"/>
              </a:solidFill>
              <a:effectLst/>
              <a:latin typeface="Arial" panose="020B0604020202020204" pitchFamily="34" charset="0"/>
            </a:endParaRPr>
          </a:p>
          <a:p>
            <a:r>
              <a:rPr lang="en-GB" sz="2400">
                <a:solidFill>
                  <a:srgbClr val="002060"/>
                </a:solidFill>
                <a:latin typeface="Arial" panose="020B0604020202020204" pitchFamily="34" charset="0"/>
              </a:rPr>
              <a:t>The Challenging Behaviour Foundation (2022) </a:t>
            </a:r>
            <a:r>
              <a:rPr lang="cy-GB" sz="2400">
                <a:solidFill>
                  <a:srgbClr val="002060"/>
                </a:solidFill>
                <a:latin typeface="Arial" panose="020B0604020202020204" pitchFamily="34" charset="0"/>
              </a:rPr>
              <a:t>Ar gael yn / </a:t>
            </a:r>
            <a:r>
              <a:rPr lang="en-GB" sz="2400">
                <a:solidFill>
                  <a:srgbClr val="002060"/>
                </a:solidFill>
                <a:latin typeface="Arial" panose="020B0604020202020204" pitchFamily="34" charset="0"/>
              </a:rPr>
              <a:t>Available at </a:t>
            </a:r>
            <a:r>
              <a:rPr lang="en-GB" sz="2400">
                <a:solidFill>
                  <a:srgbClr val="002060"/>
                </a:solidFill>
                <a:latin typeface="Arial" panose="020B0604020202020204" pitchFamily="34" charset="0"/>
                <a:hlinkClick r:id="rId6">
                  <a:extLst>
                    <a:ext uri="{A12FA001-AC4F-418D-AE19-62706E023703}">
                      <ahyp:hlinkClr xmlns:ahyp="http://schemas.microsoft.com/office/drawing/2018/hyperlinkcolor" val="tx"/>
                    </a:ext>
                  </a:extLst>
                </a:hlinkClick>
              </a:rPr>
              <a:t>https://www.challengingbehaviour.org.uk/information-and-guidance/positive-behaviour-support/</a:t>
            </a:r>
            <a:r>
              <a:rPr lang="en-GB" sz="2400">
                <a:solidFill>
                  <a:srgbClr val="002060"/>
                </a:solidFill>
                <a:latin typeface="Arial" panose="020B0604020202020204" pitchFamily="34" charset="0"/>
              </a:rPr>
              <a:t> (</a:t>
            </a:r>
            <a:r>
              <a:rPr lang="cy-GB" sz="2400" b="0" i="0">
                <a:solidFill>
                  <a:srgbClr val="002060"/>
                </a:solidFill>
                <a:effectLst/>
                <a:latin typeface="Arial" panose="020B0604020202020204" pitchFamily="34" charset="0"/>
              </a:rPr>
              <a:t>Cyrchwyd / </a:t>
            </a:r>
            <a:r>
              <a:rPr lang="en-GB" sz="2400">
                <a:solidFill>
                  <a:srgbClr val="002060"/>
                </a:solidFill>
                <a:latin typeface="Arial" panose="020B0604020202020204" pitchFamily="34" charset="0"/>
              </a:rPr>
              <a:t>Accessed 23.09.2022)</a:t>
            </a:r>
            <a:br>
              <a:rPr lang="en-GB" sz="2400" b="0" i="0">
                <a:solidFill>
                  <a:srgbClr val="002060"/>
                </a:solidFill>
                <a:effectLst/>
                <a:latin typeface="Calibri" panose="020F0502020204030204" pitchFamily="34" charset="0"/>
              </a:rPr>
            </a:br>
            <a:endParaRPr lang="en-GB" sz="2400" b="0" i="0">
              <a:solidFill>
                <a:srgbClr val="002060"/>
              </a:solidFill>
              <a:effectLst/>
              <a:latin typeface="Arial" panose="020B0604020202020204" pitchFamily="34" charset="0"/>
            </a:endParaRPr>
          </a:p>
          <a:p>
            <a:endParaRPr lang="en-GB"/>
          </a:p>
        </p:txBody>
      </p:sp>
    </p:spTree>
    <p:extLst>
      <p:ext uri="{BB962C8B-B14F-4D97-AF65-F5344CB8AC3E}">
        <p14:creationId xmlns:p14="http://schemas.microsoft.com/office/powerpoint/2010/main" val="1664973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32978FBD0EAF74FACDB1C5A1673B1C8" ma:contentTypeVersion="4" ma:contentTypeDescription="Create a new document." ma:contentTypeScope="" ma:versionID="7816edb7b513d218a908e3dc477c59cf">
  <xsd:schema xmlns:xsd="http://www.w3.org/2001/XMLSchema" xmlns:xs="http://www.w3.org/2001/XMLSchema" xmlns:p="http://schemas.microsoft.com/office/2006/metadata/properties" xmlns:ns2="1684eeaa-63d5-4a8a-805f-2a73dd5a7c6a" targetNamespace="http://schemas.microsoft.com/office/2006/metadata/properties" ma:root="true" ma:fieldsID="6550020c9a50fb444327a26b92b945dc" ns2:_="">
    <xsd:import namespace="1684eeaa-63d5-4a8a-805f-2a73dd5a7c6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84eeaa-63d5-4a8a-805f-2a73dd5a7c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A65A209-005F-4B21-9835-E8B2C2D38DF6}">
  <ds:schemaRefs>
    <ds:schemaRef ds:uri="http://schemas.microsoft.com/sharepoint/v3/contenttype/forms"/>
  </ds:schemaRefs>
</ds:datastoreItem>
</file>

<file path=customXml/itemProps2.xml><?xml version="1.0" encoding="utf-8"?>
<ds:datastoreItem xmlns:ds="http://schemas.openxmlformats.org/officeDocument/2006/customXml" ds:itemID="{DA7925E0-BAB2-4E94-8315-FCF50CF2DF1B}">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6FB4633B-7F67-43EB-AB0D-0E0D0FAF79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84eeaa-63d5-4a8a-805f-2a73dd5a7c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2889</Words>
  <Application>Microsoft Office PowerPoint</Application>
  <PresentationFormat>Widescreen</PresentationFormat>
  <Paragraphs>235</Paragraphs>
  <Slides>22</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22</vt:i4>
      </vt:variant>
    </vt:vector>
  </HeadingPairs>
  <TitlesOfParts>
    <vt:vector size="35" baseType="lpstr">
      <vt:lpstr>Arial Unicode MS</vt:lpstr>
      <vt:lpstr>Calibri-Bold</vt:lpstr>
      <vt:lpstr>Calibri-Italic</vt:lpstr>
      <vt:lpstr>inherit</vt:lpstr>
      <vt:lpstr>Myriad Pro</vt:lpstr>
      <vt:lpstr>SymbolMT</vt:lpstr>
      <vt:lpstr>Arial</vt:lpstr>
      <vt:lpstr>Calibri</vt:lpstr>
      <vt:lpstr>Calibri Light</vt:lpstr>
      <vt:lpstr>Symbol</vt:lpstr>
      <vt:lpstr>Times New Roman</vt:lpstr>
      <vt:lpstr>Office Theme</vt:lpstr>
      <vt:lpstr>20140311PresentationUWTSDTemplate</vt:lpstr>
      <vt:lpstr>ECIE4003  Anghenion Ychwanegol mewn Cyd-destun  Additional Needs in Context Sue Ainsworth</vt:lpstr>
      <vt:lpstr>PowerPoint Presentation</vt:lpstr>
      <vt:lpstr>PowerPoint Presentation</vt:lpstr>
      <vt:lpstr>PowerPoint Presentation</vt:lpstr>
      <vt:lpstr>PowerPoint Presentation</vt:lpstr>
      <vt:lpstr>  Element 2: Essay – ‘Explore the wide and complex spectrum of additional needs’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SMART targets</vt:lpstr>
      <vt:lpstr>PowerPoint Presentation</vt:lpstr>
      <vt:lpstr>Gwerthuso’r modwl hwn</vt:lpstr>
      <vt:lpstr>Rhestr cyfeiriadau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ECIE6001  Moving away from the traditional classroom: Outdoor Education and Learning</dc:title>
  <dc:creator>Victoria Girton-Smith</dc:creator>
  <cp:lastModifiedBy>Sue Ainsworth</cp:lastModifiedBy>
  <cp:revision>9</cp:revision>
  <dcterms:created xsi:type="dcterms:W3CDTF">2022-03-02T09:43:12Z</dcterms:created>
  <dcterms:modified xsi:type="dcterms:W3CDTF">2025-08-17T08:05:56Z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0x010100332978FBD0EAF74FACDB1C5A1673B1C8</vt:lpwstr>
  </property>
</Properties>
</file>