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62" r:id="rId2"/>
    <p:sldId id="256" r:id="rId3"/>
    <p:sldId id="258" r:id="rId4"/>
    <p:sldId id="259" r:id="rId5"/>
    <p:sldId id="260" r:id="rId6"/>
    <p:sldId id="266" r:id="rId7"/>
    <p:sldId id="261" r:id="rId8"/>
    <p:sldId id="263" r:id="rId9"/>
    <p:sldId id="264" r:id="rId10"/>
    <p:sldId id="265" r:id="rId11"/>
    <p:sldId id="267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37" autoAdjust="0"/>
    <p:restoredTop sz="94660"/>
  </p:normalViewPr>
  <p:slideViewPr>
    <p:cSldViewPr snapToGrid="0">
      <p:cViewPr varScale="1">
        <p:scale>
          <a:sx n="64" d="100"/>
          <a:sy n="64" d="100"/>
        </p:scale>
        <p:origin x="84" y="5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12" Type="http://schemas.openxmlformats.org/officeDocument/2006/relationships/image" Target="../media/image26.sv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11" Type="http://schemas.openxmlformats.org/officeDocument/2006/relationships/image" Target="../media/image25.png"/><Relationship Id="rId5" Type="http://schemas.openxmlformats.org/officeDocument/2006/relationships/image" Target="../media/image19.png"/><Relationship Id="rId10" Type="http://schemas.openxmlformats.org/officeDocument/2006/relationships/image" Target="../media/image24.svg"/><Relationship Id="rId4" Type="http://schemas.openxmlformats.org/officeDocument/2006/relationships/image" Target="../media/image18.svg"/><Relationship Id="rId9" Type="http://schemas.openxmlformats.org/officeDocument/2006/relationships/image" Target="../media/image23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12" Type="http://schemas.openxmlformats.org/officeDocument/2006/relationships/image" Target="../media/image26.sv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11" Type="http://schemas.openxmlformats.org/officeDocument/2006/relationships/image" Target="../media/image25.png"/><Relationship Id="rId5" Type="http://schemas.openxmlformats.org/officeDocument/2006/relationships/image" Target="../media/image19.png"/><Relationship Id="rId10" Type="http://schemas.openxmlformats.org/officeDocument/2006/relationships/image" Target="../media/image24.svg"/><Relationship Id="rId4" Type="http://schemas.openxmlformats.org/officeDocument/2006/relationships/image" Target="../media/image18.svg"/><Relationship Id="rId9" Type="http://schemas.openxmlformats.org/officeDocument/2006/relationships/image" Target="../media/image2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3232970-B087-4F97-BAFF-D97A9828D547}" type="doc">
      <dgm:prSet loTypeId="urn:microsoft.com/office/officeart/2018/2/layout/IconVerticalSolidList" loCatId="icon" qsTypeId="urn:microsoft.com/office/officeart/2005/8/quickstyle/simple4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CEBE1AB1-2F8C-4101-851E-D71E48389228}">
      <dgm:prSet/>
      <dgm:spPr/>
      <dgm:t>
        <a:bodyPr/>
        <a:lstStyle/>
        <a:p>
          <a:r>
            <a:rPr lang="en-GB"/>
            <a:t>The primary purpose of a truth commission is to investigate and report on issues of  widespread abuse  in an official and non-judicial setting</a:t>
          </a:r>
          <a:endParaRPr lang="en-US"/>
        </a:p>
      </dgm:t>
    </dgm:pt>
    <dgm:pt modelId="{341E1DE2-D73A-480F-AA95-7DDC790F94EA}" type="parTrans" cxnId="{83C79DD2-BED2-4E93-81B2-C73A4F6F3E63}">
      <dgm:prSet/>
      <dgm:spPr/>
      <dgm:t>
        <a:bodyPr/>
        <a:lstStyle/>
        <a:p>
          <a:endParaRPr lang="en-US"/>
        </a:p>
      </dgm:t>
    </dgm:pt>
    <dgm:pt modelId="{63DE318B-5BBA-4045-BE4E-67C7747D3EE3}" type="sibTrans" cxnId="{83C79DD2-BED2-4E93-81B2-C73A4F6F3E63}">
      <dgm:prSet/>
      <dgm:spPr/>
      <dgm:t>
        <a:bodyPr/>
        <a:lstStyle/>
        <a:p>
          <a:endParaRPr lang="en-US"/>
        </a:p>
      </dgm:t>
    </dgm:pt>
    <dgm:pt modelId="{A47CE85A-E6CD-4360-8BE2-D92C8AC76D22}">
      <dgm:prSet/>
      <dgm:spPr/>
      <dgm:t>
        <a:bodyPr/>
        <a:lstStyle/>
        <a:p>
          <a:r>
            <a:rPr lang="en-GB"/>
            <a:t>Usually these human rights violations are perpetrated by military or government organisation, they seek to address the victims, witnesses and perpetrators</a:t>
          </a:r>
          <a:endParaRPr lang="en-US"/>
        </a:p>
      </dgm:t>
    </dgm:pt>
    <dgm:pt modelId="{7A35A0C2-7EB8-44CA-9428-45116C6DC484}" type="parTrans" cxnId="{D7E6527D-318B-40EC-9CE1-DA37F7094D61}">
      <dgm:prSet/>
      <dgm:spPr/>
      <dgm:t>
        <a:bodyPr/>
        <a:lstStyle/>
        <a:p>
          <a:endParaRPr lang="en-US"/>
        </a:p>
      </dgm:t>
    </dgm:pt>
    <dgm:pt modelId="{8633E073-CF84-4032-90D8-587D43C1B77F}" type="sibTrans" cxnId="{D7E6527D-318B-40EC-9CE1-DA37F7094D61}">
      <dgm:prSet/>
      <dgm:spPr/>
      <dgm:t>
        <a:bodyPr/>
        <a:lstStyle/>
        <a:p>
          <a:endParaRPr lang="en-US"/>
        </a:p>
      </dgm:t>
    </dgm:pt>
    <dgm:pt modelId="{198CC460-8FAA-45D8-BEC9-8D3B33174E71}">
      <dgm:prSet/>
      <dgm:spPr/>
      <dgm:t>
        <a:bodyPr/>
        <a:lstStyle/>
        <a:p>
          <a:r>
            <a:rPr lang="en-GB" dirty="0"/>
            <a:t>Usually official bodies inaugurated in as part of a committee to organise and carry out interviews and investigations into the abuse</a:t>
          </a:r>
          <a:endParaRPr lang="en-US" dirty="0"/>
        </a:p>
      </dgm:t>
    </dgm:pt>
    <dgm:pt modelId="{DEB66C85-56FF-4DB6-9A83-F423423D54A6}" type="parTrans" cxnId="{45FF7390-A132-4516-BB37-6EDAA0D01AB5}">
      <dgm:prSet/>
      <dgm:spPr/>
      <dgm:t>
        <a:bodyPr/>
        <a:lstStyle/>
        <a:p>
          <a:endParaRPr lang="en-US"/>
        </a:p>
      </dgm:t>
    </dgm:pt>
    <dgm:pt modelId="{800CB02C-E821-4920-9006-E9E3D85EC4CB}" type="sibTrans" cxnId="{45FF7390-A132-4516-BB37-6EDAA0D01AB5}">
      <dgm:prSet/>
      <dgm:spPr/>
      <dgm:t>
        <a:bodyPr/>
        <a:lstStyle/>
        <a:p>
          <a:endParaRPr lang="en-US"/>
        </a:p>
      </dgm:t>
    </dgm:pt>
    <dgm:pt modelId="{C7BEF013-FCAE-45EB-8A27-D9DF2F781D21}">
      <dgm:prSet/>
      <dgm:spPr/>
      <dgm:t>
        <a:bodyPr/>
        <a:lstStyle/>
        <a:p>
          <a:r>
            <a:rPr lang="en-GB"/>
            <a:t>Give victims a voice to tell their story</a:t>
          </a:r>
          <a:endParaRPr lang="en-US"/>
        </a:p>
      </dgm:t>
    </dgm:pt>
    <dgm:pt modelId="{BE74BA1A-57CD-4AB8-815E-6BFA7D969BB4}" type="parTrans" cxnId="{AF78BAD3-FD74-49FD-88EE-D09D73FA8CBE}">
      <dgm:prSet/>
      <dgm:spPr/>
      <dgm:t>
        <a:bodyPr/>
        <a:lstStyle/>
        <a:p>
          <a:endParaRPr lang="en-US"/>
        </a:p>
      </dgm:t>
    </dgm:pt>
    <dgm:pt modelId="{22A9D8AA-84C3-4BE4-A002-118E3099EEF2}" type="sibTrans" cxnId="{AF78BAD3-FD74-49FD-88EE-D09D73FA8CBE}">
      <dgm:prSet/>
      <dgm:spPr/>
      <dgm:t>
        <a:bodyPr/>
        <a:lstStyle/>
        <a:p>
          <a:endParaRPr lang="en-US"/>
        </a:p>
      </dgm:t>
    </dgm:pt>
    <dgm:pt modelId="{5BD112E7-4BAC-47E5-8713-1D8C1BB4B45D}">
      <dgm:prSet/>
      <dgm:spPr/>
      <dgm:t>
        <a:bodyPr/>
        <a:lstStyle/>
        <a:p>
          <a:r>
            <a:rPr lang="en-GB" dirty="0"/>
            <a:t>Gives perpetrators option to come forward and tell their side of the story </a:t>
          </a:r>
          <a:endParaRPr lang="en-US" dirty="0"/>
        </a:p>
      </dgm:t>
    </dgm:pt>
    <dgm:pt modelId="{9C3BC4D2-6B91-45DF-9582-012C1B4BCE3A}" type="parTrans" cxnId="{7CB1A281-C15C-4F03-89CB-DE9736347025}">
      <dgm:prSet/>
      <dgm:spPr/>
      <dgm:t>
        <a:bodyPr/>
        <a:lstStyle/>
        <a:p>
          <a:endParaRPr lang="en-US"/>
        </a:p>
      </dgm:t>
    </dgm:pt>
    <dgm:pt modelId="{4875EBF6-C6EC-455B-9D73-5A85DE15BD6D}" type="sibTrans" cxnId="{7CB1A281-C15C-4F03-89CB-DE9736347025}">
      <dgm:prSet/>
      <dgm:spPr/>
      <dgm:t>
        <a:bodyPr/>
        <a:lstStyle/>
        <a:p>
          <a:endParaRPr lang="en-US"/>
        </a:p>
      </dgm:t>
    </dgm:pt>
    <dgm:pt modelId="{A72FF281-040E-44A9-9201-235A65D3550A}">
      <dgm:prSet/>
      <dgm:spPr/>
      <dgm:t>
        <a:bodyPr/>
        <a:lstStyle/>
        <a:p>
          <a:r>
            <a:rPr lang="en-GB" dirty="0"/>
            <a:t>Make recommendations to resolve abuse and to prevent it’s reoccurrence</a:t>
          </a:r>
          <a:endParaRPr lang="en-US" dirty="0"/>
        </a:p>
      </dgm:t>
    </dgm:pt>
    <dgm:pt modelId="{F264A876-9EB2-42CB-83A3-4490DBF5B531}" type="parTrans" cxnId="{F9023B00-C252-4994-BBDE-963101EE76AD}">
      <dgm:prSet/>
      <dgm:spPr/>
      <dgm:t>
        <a:bodyPr/>
        <a:lstStyle/>
        <a:p>
          <a:endParaRPr lang="en-US"/>
        </a:p>
      </dgm:t>
    </dgm:pt>
    <dgm:pt modelId="{307D1315-7C7F-442C-ADD1-5E3C9100F5B2}" type="sibTrans" cxnId="{F9023B00-C252-4994-BBDE-963101EE76AD}">
      <dgm:prSet/>
      <dgm:spPr/>
      <dgm:t>
        <a:bodyPr/>
        <a:lstStyle/>
        <a:p>
          <a:endParaRPr lang="en-US"/>
        </a:p>
      </dgm:t>
    </dgm:pt>
    <dgm:pt modelId="{161B0F91-5A4C-4371-9056-99BE54CEC50C}" type="pres">
      <dgm:prSet presAssocID="{23232970-B087-4F97-BAFF-D97A9828D547}" presName="root" presStyleCnt="0">
        <dgm:presLayoutVars>
          <dgm:dir/>
          <dgm:resizeHandles val="exact"/>
        </dgm:presLayoutVars>
      </dgm:prSet>
      <dgm:spPr/>
    </dgm:pt>
    <dgm:pt modelId="{D9C1394E-6CBA-48C2-9056-98CB8A2AF87D}" type="pres">
      <dgm:prSet presAssocID="{CEBE1AB1-2F8C-4101-851E-D71E48389228}" presName="compNode" presStyleCnt="0"/>
      <dgm:spPr/>
    </dgm:pt>
    <dgm:pt modelId="{5573BF1D-C79C-468A-82A0-A26412F1ADA2}" type="pres">
      <dgm:prSet presAssocID="{CEBE1AB1-2F8C-4101-851E-D71E48389228}" presName="bgRect" presStyleLbl="bgShp" presStyleIdx="0" presStyleCnt="6"/>
      <dgm:spPr/>
    </dgm:pt>
    <dgm:pt modelId="{B01F4FED-748E-4DB7-873F-C830034E60EF}" type="pres">
      <dgm:prSet presAssocID="{CEBE1AB1-2F8C-4101-851E-D71E48389228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AAF3C6F6-D2AF-4271-89AA-8732E46B8567}" type="pres">
      <dgm:prSet presAssocID="{CEBE1AB1-2F8C-4101-851E-D71E48389228}" presName="spaceRect" presStyleCnt="0"/>
      <dgm:spPr/>
    </dgm:pt>
    <dgm:pt modelId="{00FD5978-04B7-490C-9902-59F6E9C3E584}" type="pres">
      <dgm:prSet presAssocID="{CEBE1AB1-2F8C-4101-851E-D71E48389228}" presName="parTx" presStyleLbl="revTx" presStyleIdx="0" presStyleCnt="6">
        <dgm:presLayoutVars>
          <dgm:chMax val="0"/>
          <dgm:chPref val="0"/>
        </dgm:presLayoutVars>
      </dgm:prSet>
      <dgm:spPr/>
    </dgm:pt>
    <dgm:pt modelId="{A6CC2747-DD6D-4582-866E-E937EE7C6409}" type="pres">
      <dgm:prSet presAssocID="{63DE318B-5BBA-4045-BE4E-67C7747D3EE3}" presName="sibTrans" presStyleCnt="0"/>
      <dgm:spPr/>
    </dgm:pt>
    <dgm:pt modelId="{C7872901-148B-45E6-B997-D28A3DBE1B00}" type="pres">
      <dgm:prSet presAssocID="{A47CE85A-E6CD-4360-8BE2-D92C8AC76D22}" presName="compNode" presStyleCnt="0"/>
      <dgm:spPr/>
    </dgm:pt>
    <dgm:pt modelId="{FC2AA9C0-53FB-4B4A-A969-D8B81708DF6D}" type="pres">
      <dgm:prSet presAssocID="{A47CE85A-E6CD-4360-8BE2-D92C8AC76D22}" presName="bgRect" presStyleLbl="bgShp" presStyleIdx="1" presStyleCnt="6"/>
      <dgm:spPr/>
    </dgm:pt>
    <dgm:pt modelId="{B1ADD215-DFC4-43B7-8FE0-C3B663057C46}" type="pres">
      <dgm:prSet presAssocID="{A47CE85A-E6CD-4360-8BE2-D92C8AC76D22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cuffs"/>
        </a:ext>
      </dgm:extLst>
    </dgm:pt>
    <dgm:pt modelId="{0B33084E-43B9-43DB-9105-12AD2E254F2A}" type="pres">
      <dgm:prSet presAssocID="{A47CE85A-E6CD-4360-8BE2-D92C8AC76D22}" presName="spaceRect" presStyleCnt="0"/>
      <dgm:spPr/>
    </dgm:pt>
    <dgm:pt modelId="{E3CB51CF-C4E1-4F84-B71F-E180D668DC71}" type="pres">
      <dgm:prSet presAssocID="{A47CE85A-E6CD-4360-8BE2-D92C8AC76D22}" presName="parTx" presStyleLbl="revTx" presStyleIdx="1" presStyleCnt="6">
        <dgm:presLayoutVars>
          <dgm:chMax val="0"/>
          <dgm:chPref val="0"/>
        </dgm:presLayoutVars>
      </dgm:prSet>
      <dgm:spPr/>
    </dgm:pt>
    <dgm:pt modelId="{614823B3-9DFA-4A99-A8F5-E2826FB3F4F1}" type="pres">
      <dgm:prSet presAssocID="{8633E073-CF84-4032-90D8-587D43C1B77F}" presName="sibTrans" presStyleCnt="0"/>
      <dgm:spPr/>
    </dgm:pt>
    <dgm:pt modelId="{E24E1202-A772-41C2-BD7F-0C8D2770AC65}" type="pres">
      <dgm:prSet presAssocID="{198CC460-8FAA-45D8-BEC9-8D3B33174E71}" presName="compNode" presStyleCnt="0"/>
      <dgm:spPr/>
    </dgm:pt>
    <dgm:pt modelId="{E53A93EE-A616-4DF8-9E05-673074CBB23B}" type="pres">
      <dgm:prSet presAssocID="{198CC460-8FAA-45D8-BEC9-8D3B33174E71}" presName="bgRect" presStyleLbl="bgShp" presStyleIdx="2" presStyleCnt="6"/>
      <dgm:spPr/>
    </dgm:pt>
    <dgm:pt modelId="{A3DA6289-9FB9-424B-8366-CDF5FDA115A7}" type="pres">
      <dgm:prSet presAssocID="{198CC460-8FAA-45D8-BEC9-8D3B33174E71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BC923EE9-AF88-4E45-B0D0-88B884A84BB0}" type="pres">
      <dgm:prSet presAssocID="{198CC460-8FAA-45D8-BEC9-8D3B33174E71}" presName="spaceRect" presStyleCnt="0"/>
      <dgm:spPr/>
    </dgm:pt>
    <dgm:pt modelId="{9ABE4225-18CC-4CD8-AA79-E544DF08BE70}" type="pres">
      <dgm:prSet presAssocID="{198CC460-8FAA-45D8-BEC9-8D3B33174E71}" presName="parTx" presStyleLbl="revTx" presStyleIdx="2" presStyleCnt="6">
        <dgm:presLayoutVars>
          <dgm:chMax val="0"/>
          <dgm:chPref val="0"/>
        </dgm:presLayoutVars>
      </dgm:prSet>
      <dgm:spPr/>
    </dgm:pt>
    <dgm:pt modelId="{962EB323-14C7-4E3F-8AFD-9B62D0C2830D}" type="pres">
      <dgm:prSet presAssocID="{800CB02C-E821-4920-9006-E9E3D85EC4CB}" presName="sibTrans" presStyleCnt="0"/>
      <dgm:spPr/>
    </dgm:pt>
    <dgm:pt modelId="{ABFA4053-40DF-48B4-B261-4B7821A4674F}" type="pres">
      <dgm:prSet presAssocID="{C7BEF013-FCAE-45EB-8A27-D9DF2F781D21}" presName="compNode" presStyleCnt="0"/>
      <dgm:spPr/>
    </dgm:pt>
    <dgm:pt modelId="{C69DC583-1F81-41B9-8BA3-64BAEC9F178C}" type="pres">
      <dgm:prSet presAssocID="{C7BEF013-FCAE-45EB-8A27-D9DF2F781D21}" presName="bgRect" presStyleLbl="bgShp" presStyleIdx="3" presStyleCnt="6"/>
      <dgm:spPr/>
    </dgm:pt>
    <dgm:pt modelId="{79C733AB-0EC6-4961-85D2-CADEC9B3F2E0}" type="pres">
      <dgm:prSet presAssocID="{C7BEF013-FCAE-45EB-8A27-D9DF2F781D21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D82AD0F3-E879-4613-9FBC-3B62C460F661}" type="pres">
      <dgm:prSet presAssocID="{C7BEF013-FCAE-45EB-8A27-D9DF2F781D21}" presName="spaceRect" presStyleCnt="0"/>
      <dgm:spPr/>
    </dgm:pt>
    <dgm:pt modelId="{09300414-C70E-474F-9B1D-73CDA92856BD}" type="pres">
      <dgm:prSet presAssocID="{C7BEF013-FCAE-45EB-8A27-D9DF2F781D21}" presName="parTx" presStyleLbl="revTx" presStyleIdx="3" presStyleCnt="6">
        <dgm:presLayoutVars>
          <dgm:chMax val="0"/>
          <dgm:chPref val="0"/>
        </dgm:presLayoutVars>
      </dgm:prSet>
      <dgm:spPr/>
    </dgm:pt>
    <dgm:pt modelId="{F8D6C02E-46BB-447D-8D73-B1B692754ED6}" type="pres">
      <dgm:prSet presAssocID="{22A9D8AA-84C3-4BE4-A002-118E3099EEF2}" presName="sibTrans" presStyleCnt="0"/>
      <dgm:spPr/>
    </dgm:pt>
    <dgm:pt modelId="{D1787C08-A0B5-4D29-B4B4-6E8AF226EB5E}" type="pres">
      <dgm:prSet presAssocID="{5BD112E7-4BAC-47E5-8713-1D8C1BB4B45D}" presName="compNode" presStyleCnt="0"/>
      <dgm:spPr/>
    </dgm:pt>
    <dgm:pt modelId="{1AE133DD-1510-401A-AE2B-7A27ED5F1ADE}" type="pres">
      <dgm:prSet presAssocID="{5BD112E7-4BAC-47E5-8713-1D8C1BB4B45D}" presName="bgRect" presStyleLbl="bgShp" presStyleIdx="4" presStyleCnt="6"/>
      <dgm:spPr/>
    </dgm:pt>
    <dgm:pt modelId="{071F65F4-ECF4-4858-AE7C-3CF94D71D949}" type="pres">
      <dgm:prSet presAssocID="{5BD112E7-4BAC-47E5-8713-1D8C1BB4B45D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75A896DF-1B01-40D2-BC8A-D1DCE9AC186D}" type="pres">
      <dgm:prSet presAssocID="{5BD112E7-4BAC-47E5-8713-1D8C1BB4B45D}" presName="spaceRect" presStyleCnt="0"/>
      <dgm:spPr/>
    </dgm:pt>
    <dgm:pt modelId="{0D6CB0A1-3C1F-4B8D-9341-ABCD79432EE5}" type="pres">
      <dgm:prSet presAssocID="{5BD112E7-4BAC-47E5-8713-1D8C1BB4B45D}" presName="parTx" presStyleLbl="revTx" presStyleIdx="4" presStyleCnt="6">
        <dgm:presLayoutVars>
          <dgm:chMax val="0"/>
          <dgm:chPref val="0"/>
        </dgm:presLayoutVars>
      </dgm:prSet>
      <dgm:spPr/>
    </dgm:pt>
    <dgm:pt modelId="{0A90C4D9-4228-4596-A22A-0392B9DFA8FB}" type="pres">
      <dgm:prSet presAssocID="{4875EBF6-C6EC-455B-9D73-5A85DE15BD6D}" presName="sibTrans" presStyleCnt="0"/>
      <dgm:spPr/>
    </dgm:pt>
    <dgm:pt modelId="{159129A4-0963-450C-8FB2-B9A7282479AB}" type="pres">
      <dgm:prSet presAssocID="{A72FF281-040E-44A9-9201-235A65D3550A}" presName="compNode" presStyleCnt="0"/>
      <dgm:spPr/>
    </dgm:pt>
    <dgm:pt modelId="{2029E378-0D62-4CC1-A2E9-4631C9977C3D}" type="pres">
      <dgm:prSet presAssocID="{A72FF281-040E-44A9-9201-235A65D3550A}" presName="bgRect" presStyleLbl="bgShp" presStyleIdx="5" presStyleCnt="6"/>
      <dgm:spPr/>
    </dgm:pt>
    <dgm:pt modelId="{EE9F003D-25C7-475F-914F-0F94BB945BB4}" type="pres">
      <dgm:prSet presAssocID="{A72FF281-040E-44A9-9201-235A65D3550A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7B9A6BAF-CEDC-43F7-8EB1-5E748D73A344}" type="pres">
      <dgm:prSet presAssocID="{A72FF281-040E-44A9-9201-235A65D3550A}" presName="spaceRect" presStyleCnt="0"/>
      <dgm:spPr/>
    </dgm:pt>
    <dgm:pt modelId="{1E3BAC82-B098-4693-8372-0B0EB771595C}" type="pres">
      <dgm:prSet presAssocID="{A72FF281-040E-44A9-9201-235A65D3550A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F9023B00-C252-4994-BBDE-963101EE76AD}" srcId="{23232970-B087-4F97-BAFF-D97A9828D547}" destId="{A72FF281-040E-44A9-9201-235A65D3550A}" srcOrd="5" destOrd="0" parTransId="{F264A876-9EB2-42CB-83A3-4490DBF5B531}" sibTransId="{307D1315-7C7F-442C-ADD1-5E3C9100F5B2}"/>
    <dgm:cxn modelId="{D18DA21F-CEFE-4BAD-9D2F-1AC240F34B43}" type="presOf" srcId="{CEBE1AB1-2F8C-4101-851E-D71E48389228}" destId="{00FD5978-04B7-490C-9902-59F6E9C3E584}" srcOrd="0" destOrd="0" presId="urn:microsoft.com/office/officeart/2018/2/layout/IconVerticalSolidList"/>
    <dgm:cxn modelId="{3A5D3B23-ADEF-41D3-8260-49939B1B4471}" type="presOf" srcId="{23232970-B087-4F97-BAFF-D97A9828D547}" destId="{161B0F91-5A4C-4371-9056-99BE54CEC50C}" srcOrd="0" destOrd="0" presId="urn:microsoft.com/office/officeart/2018/2/layout/IconVerticalSolidList"/>
    <dgm:cxn modelId="{D7E6527D-318B-40EC-9CE1-DA37F7094D61}" srcId="{23232970-B087-4F97-BAFF-D97A9828D547}" destId="{A47CE85A-E6CD-4360-8BE2-D92C8AC76D22}" srcOrd="1" destOrd="0" parTransId="{7A35A0C2-7EB8-44CA-9428-45116C6DC484}" sibTransId="{8633E073-CF84-4032-90D8-587D43C1B77F}"/>
    <dgm:cxn modelId="{7CB1A281-C15C-4F03-89CB-DE9736347025}" srcId="{23232970-B087-4F97-BAFF-D97A9828D547}" destId="{5BD112E7-4BAC-47E5-8713-1D8C1BB4B45D}" srcOrd="4" destOrd="0" parTransId="{9C3BC4D2-6B91-45DF-9582-012C1B4BCE3A}" sibTransId="{4875EBF6-C6EC-455B-9D73-5A85DE15BD6D}"/>
    <dgm:cxn modelId="{45FF7390-A132-4516-BB37-6EDAA0D01AB5}" srcId="{23232970-B087-4F97-BAFF-D97A9828D547}" destId="{198CC460-8FAA-45D8-BEC9-8D3B33174E71}" srcOrd="2" destOrd="0" parTransId="{DEB66C85-56FF-4DB6-9A83-F423423D54A6}" sibTransId="{800CB02C-E821-4920-9006-E9E3D85EC4CB}"/>
    <dgm:cxn modelId="{04521896-D29D-47D2-8CC2-9F767745EE1C}" type="presOf" srcId="{198CC460-8FAA-45D8-BEC9-8D3B33174E71}" destId="{9ABE4225-18CC-4CD8-AA79-E544DF08BE70}" srcOrd="0" destOrd="0" presId="urn:microsoft.com/office/officeart/2018/2/layout/IconVerticalSolidList"/>
    <dgm:cxn modelId="{3484A09D-B921-4719-89CC-1328D352C0F1}" type="presOf" srcId="{5BD112E7-4BAC-47E5-8713-1D8C1BB4B45D}" destId="{0D6CB0A1-3C1F-4B8D-9341-ABCD79432EE5}" srcOrd="0" destOrd="0" presId="urn:microsoft.com/office/officeart/2018/2/layout/IconVerticalSolidList"/>
    <dgm:cxn modelId="{6FDDB6AF-BE48-45A7-95F1-3F2BA737D91F}" type="presOf" srcId="{A47CE85A-E6CD-4360-8BE2-D92C8AC76D22}" destId="{E3CB51CF-C4E1-4F84-B71F-E180D668DC71}" srcOrd="0" destOrd="0" presId="urn:microsoft.com/office/officeart/2018/2/layout/IconVerticalSolidList"/>
    <dgm:cxn modelId="{83C79DD2-BED2-4E93-81B2-C73A4F6F3E63}" srcId="{23232970-B087-4F97-BAFF-D97A9828D547}" destId="{CEBE1AB1-2F8C-4101-851E-D71E48389228}" srcOrd="0" destOrd="0" parTransId="{341E1DE2-D73A-480F-AA95-7DDC790F94EA}" sibTransId="{63DE318B-5BBA-4045-BE4E-67C7747D3EE3}"/>
    <dgm:cxn modelId="{AF78BAD3-FD74-49FD-88EE-D09D73FA8CBE}" srcId="{23232970-B087-4F97-BAFF-D97A9828D547}" destId="{C7BEF013-FCAE-45EB-8A27-D9DF2F781D21}" srcOrd="3" destOrd="0" parTransId="{BE74BA1A-57CD-4AB8-815E-6BFA7D969BB4}" sibTransId="{22A9D8AA-84C3-4BE4-A002-118E3099EEF2}"/>
    <dgm:cxn modelId="{F9B534D4-4A43-4A68-B01D-DAE06A4D113E}" type="presOf" srcId="{C7BEF013-FCAE-45EB-8A27-D9DF2F781D21}" destId="{09300414-C70E-474F-9B1D-73CDA92856BD}" srcOrd="0" destOrd="0" presId="urn:microsoft.com/office/officeart/2018/2/layout/IconVerticalSolidList"/>
    <dgm:cxn modelId="{386DCFF2-A303-4026-A32B-B4E17FFCB874}" type="presOf" srcId="{A72FF281-040E-44A9-9201-235A65D3550A}" destId="{1E3BAC82-B098-4693-8372-0B0EB771595C}" srcOrd="0" destOrd="0" presId="urn:microsoft.com/office/officeart/2018/2/layout/IconVerticalSolidList"/>
    <dgm:cxn modelId="{6E402309-B54A-44A0-861E-F3EDB3F271C0}" type="presParOf" srcId="{161B0F91-5A4C-4371-9056-99BE54CEC50C}" destId="{D9C1394E-6CBA-48C2-9056-98CB8A2AF87D}" srcOrd="0" destOrd="0" presId="urn:microsoft.com/office/officeart/2018/2/layout/IconVerticalSolidList"/>
    <dgm:cxn modelId="{DC85892A-101B-4C68-8763-846014300FEA}" type="presParOf" srcId="{D9C1394E-6CBA-48C2-9056-98CB8A2AF87D}" destId="{5573BF1D-C79C-468A-82A0-A26412F1ADA2}" srcOrd="0" destOrd="0" presId="urn:microsoft.com/office/officeart/2018/2/layout/IconVerticalSolidList"/>
    <dgm:cxn modelId="{233FCEE4-D79D-4355-9AD1-B23630857513}" type="presParOf" srcId="{D9C1394E-6CBA-48C2-9056-98CB8A2AF87D}" destId="{B01F4FED-748E-4DB7-873F-C830034E60EF}" srcOrd="1" destOrd="0" presId="urn:microsoft.com/office/officeart/2018/2/layout/IconVerticalSolidList"/>
    <dgm:cxn modelId="{DEDA41F3-6F8C-4589-8D47-CCFADD7DDEE2}" type="presParOf" srcId="{D9C1394E-6CBA-48C2-9056-98CB8A2AF87D}" destId="{AAF3C6F6-D2AF-4271-89AA-8732E46B8567}" srcOrd="2" destOrd="0" presId="urn:microsoft.com/office/officeart/2018/2/layout/IconVerticalSolidList"/>
    <dgm:cxn modelId="{40557F30-97B4-447F-BADD-614B45C6E128}" type="presParOf" srcId="{D9C1394E-6CBA-48C2-9056-98CB8A2AF87D}" destId="{00FD5978-04B7-490C-9902-59F6E9C3E584}" srcOrd="3" destOrd="0" presId="urn:microsoft.com/office/officeart/2018/2/layout/IconVerticalSolidList"/>
    <dgm:cxn modelId="{46C58C8E-B262-45D0-944B-6D1EA4324E3F}" type="presParOf" srcId="{161B0F91-5A4C-4371-9056-99BE54CEC50C}" destId="{A6CC2747-DD6D-4582-866E-E937EE7C6409}" srcOrd="1" destOrd="0" presId="urn:microsoft.com/office/officeart/2018/2/layout/IconVerticalSolidList"/>
    <dgm:cxn modelId="{911A5F64-BE49-4CEF-AA8D-FE8C8E03C03A}" type="presParOf" srcId="{161B0F91-5A4C-4371-9056-99BE54CEC50C}" destId="{C7872901-148B-45E6-B997-D28A3DBE1B00}" srcOrd="2" destOrd="0" presId="urn:microsoft.com/office/officeart/2018/2/layout/IconVerticalSolidList"/>
    <dgm:cxn modelId="{0634DC72-77FB-435D-BDF6-7F7F42123EDB}" type="presParOf" srcId="{C7872901-148B-45E6-B997-D28A3DBE1B00}" destId="{FC2AA9C0-53FB-4B4A-A969-D8B81708DF6D}" srcOrd="0" destOrd="0" presId="urn:microsoft.com/office/officeart/2018/2/layout/IconVerticalSolidList"/>
    <dgm:cxn modelId="{EB63537E-9A2E-45CB-B1FA-B9858DBA79D7}" type="presParOf" srcId="{C7872901-148B-45E6-B997-D28A3DBE1B00}" destId="{B1ADD215-DFC4-43B7-8FE0-C3B663057C46}" srcOrd="1" destOrd="0" presId="urn:microsoft.com/office/officeart/2018/2/layout/IconVerticalSolidList"/>
    <dgm:cxn modelId="{C5DE1DBB-A43B-4A9B-97CD-DE6A03994E6C}" type="presParOf" srcId="{C7872901-148B-45E6-B997-D28A3DBE1B00}" destId="{0B33084E-43B9-43DB-9105-12AD2E254F2A}" srcOrd="2" destOrd="0" presId="urn:microsoft.com/office/officeart/2018/2/layout/IconVerticalSolidList"/>
    <dgm:cxn modelId="{A12AD4A1-29ED-4B4F-8BE6-D61C6D05B23C}" type="presParOf" srcId="{C7872901-148B-45E6-B997-D28A3DBE1B00}" destId="{E3CB51CF-C4E1-4F84-B71F-E180D668DC71}" srcOrd="3" destOrd="0" presId="urn:microsoft.com/office/officeart/2018/2/layout/IconVerticalSolidList"/>
    <dgm:cxn modelId="{DBA993E9-91AC-4190-A260-A8DFCE21C357}" type="presParOf" srcId="{161B0F91-5A4C-4371-9056-99BE54CEC50C}" destId="{614823B3-9DFA-4A99-A8F5-E2826FB3F4F1}" srcOrd="3" destOrd="0" presId="urn:microsoft.com/office/officeart/2018/2/layout/IconVerticalSolidList"/>
    <dgm:cxn modelId="{20DA7135-D701-4551-9EE5-55F432236F8E}" type="presParOf" srcId="{161B0F91-5A4C-4371-9056-99BE54CEC50C}" destId="{E24E1202-A772-41C2-BD7F-0C8D2770AC65}" srcOrd="4" destOrd="0" presId="urn:microsoft.com/office/officeart/2018/2/layout/IconVerticalSolidList"/>
    <dgm:cxn modelId="{5D670ABD-1BF4-40B0-A5BE-55018767BA1B}" type="presParOf" srcId="{E24E1202-A772-41C2-BD7F-0C8D2770AC65}" destId="{E53A93EE-A616-4DF8-9E05-673074CBB23B}" srcOrd="0" destOrd="0" presId="urn:microsoft.com/office/officeart/2018/2/layout/IconVerticalSolidList"/>
    <dgm:cxn modelId="{B94FB8C7-F03A-49C9-8D93-6B309968FA9A}" type="presParOf" srcId="{E24E1202-A772-41C2-BD7F-0C8D2770AC65}" destId="{A3DA6289-9FB9-424B-8366-CDF5FDA115A7}" srcOrd="1" destOrd="0" presId="urn:microsoft.com/office/officeart/2018/2/layout/IconVerticalSolidList"/>
    <dgm:cxn modelId="{B311A09F-326E-4F8F-A9A6-0B626B3BCC52}" type="presParOf" srcId="{E24E1202-A772-41C2-BD7F-0C8D2770AC65}" destId="{BC923EE9-AF88-4E45-B0D0-88B884A84BB0}" srcOrd="2" destOrd="0" presId="urn:microsoft.com/office/officeart/2018/2/layout/IconVerticalSolidList"/>
    <dgm:cxn modelId="{53AC50E3-6EA9-41DC-BD07-8DE2876F2D9D}" type="presParOf" srcId="{E24E1202-A772-41C2-BD7F-0C8D2770AC65}" destId="{9ABE4225-18CC-4CD8-AA79-E544DF08BE70}" srcOrd="3" destOrd="0" presId="urn:microsoft.com/office/officeart/2018/2/layout/IconVerticalSolidList"/>
    <dgm:cxn modelId="{719A7AA5-F5CB-43DE-97CA-31A0C2BF8501}" type="presParOf" srcId="{161B0F91-5A4C-4371-9056-99BE54CEC50C}" destId="{962EB323-14C7-4E3F-8AFD-9B62D0C2830D}" srcOrd="5" destOrd="0" presId="urn:microsoft.com/office/officeart/2018/2/layout/IconVerticalSolidList"/>
    <dgm:cxn modelId="{95DB92CE-CDE8-4E05-902C-CF3B9A30A46D}" type="presParOf" srcId="{161B0F91-5A4C-4371-9056-99BE54CEC50C}" destId="{ABFA4053-40DF-48B4-B261-4B7821A4674F}" srcOrd="6" destOrd="0" presId="urn:microsoft.com/office/officeart/2018/2/layout/IconVerticalSolidList"/>
    <dgm:cxn modelId="{F8FDA9CA-C77B-4F58-81BA-CFDB95983F1F}" type="presParOf" srcId="{ABFA4053-40DF-48B4-B261-4B7821A4674F}" destId="{C69DC583-1F81-41B9-8BA3-64BAEC9F178C}" srcOrd="0" destOrd="0" presId="urn:microsoft.com/office/officeart/2018/2/layout/IconVerticalSolidList"/>
    <dgm:cxn modelId="{3D248585-B617-476F-9090-9391F74443B4}" type="presParOf" srcId="{ABFA4053-40DF-48B4-B261-4B7821A4674F}" destId="{79C733AB-0EC6-4961-85D2-CADEC9B3F2E0}" srcOrd="1" destOrd="0" presId="urn:microsoft.com/office/officeart/2018/2/layout/IconVerticalSolidList"/>
    <dgm:cxn modelId="{890AEBDC-9063-4BC7-8E2F-3D2DFCEE8416}" type="presParOf" srcId="{ABFA4053-40DF-48B4-B261-4B7821A4674F}" destId="{D82AD0F3-E879-4613-9FBC-3B62C460F661}" srcOrd="2" destOrd="0" presId="urn:microsoft.com/office/officeart/2018/2/layout/IconVerticalSolidList"/>
    <dgm:cxn modelId="{EF63B252-8113-455E-AE21-C305A0FD21B2}" type="presParOf" srcId="{ABFA4053-40DF-48B4-B261-4B7821A4674F}" destId="{09300414-C70E-474F-9B1D-73CDA92856BD}" srcOrd="3" destOrd="0" presId="urn:microsoft.com/office/officeart/2018/2/layout/IconVerticalSolidList"/>
    <dgm:cxn modelId="{C01A2751-865B-42FA-8D88-20947432F314}" type="presParOf" srcId="{161B0F91-5A4C-4371-9056-99BE54CEC50C}" destId="{F8D6C02E-46BB-447D-8D73-B1B692754ED6}" srcOrd="7" destOrd="0" presId="urn:microsoft.com/office/officeart/2018/2/layout/IconVerticalSolidList"/>
    <dgm:cxn modelId="{635D56DF-4C59-4FAD-BA5F-E0C55E42BC37}" type="presParOf" srcId="{161B0F91-5A4C-4371-9056-99BE54CEC50C}" destId="{D1787C08-A0B5-4D29-B4B4-6E8AF226EB5E}" srcOrd="8" destOrd="0" presId="urn:microsoft.com/office/officeart/2018/2/layout/IconVerticalSolidList"/>
    <dgm:cxn modelId="{83EB0900-D05F-4208-AC94-1B779F1E5F70}" type="presParOf" srcId="{D1787C08-A0B5-4D29-B4B4-6E8AF226EB5E}" destId="{1AE133DD-1510-401A-AE2B-7A27ED5F1ADE}" srcOrd="0" destOrd="0" presId="urn:microsoft.com/office/officeart/2018/2/layout/IconVerticalSolidList"/>
    <dgm:cxn modelId="{38EA025B-4D7D-4225-853D-D5B2FCCA8578}" type="presParOf" srcId="{D1787C08-A0B5-4D29-B4B4-6E8AF226EB5E}" destId="{071F65F4-ECF4-4858-AE7C-3CF94D71D949}" srcOrd="1" destOrd="0" presId="urn:microsoft.com/office/officeart/2018/2/layout/IconVerticalSolidList"/>
    <dgm:cxn modelId="{508A6C76-F04A-4CD1-B3FC-E629BFFD3C74}" type="presParOf" srcId="{D1787C08-A0B5-4D29-B4B4-6E8AF226EB5E}" destId="{75A896DF-1B01-40D2-BC8A-D1DCE9AC186D}" srcOrd="2" destOrd="0" presId="urn:microsoft.com/office/officeart/2018/2/layout/IconVerticalSolidList"/>
    <dgm:cxn modelId="{4B798C87-A088-4B78-8AE9-632D26E4D993}" type="presParOf" srcId="{D1787C08-A0B5-4D29-B4B4-6E8AF226EB5E}" destId="{0D6CB0A1-3C1F-4B8D-9341-ABCD79432EE5}" srcOrd="3" destOrd="0" presId="urn:microsoft.com/office/officeart/2018/2/layout/IconVerticalSolidList"/>
    <dgm:cxn modelId="{3A2B8E23-DD3B-4C74-841C-EA7F37F4E48F}" type="presParOf" srcId="{161B0F91-5A4C-4371-9056-99BE54CEC50C}" destId="{0A90C4D9-4228-4596-A22A-0392B9DFA8FB}" srcOrd="9" destOrd="0" presId="urn:microsoft.com/office/officeart/2018/2/layout/IconVerticalSolidList"/>
    <dgm:cxn modelId="{7BCD82CD-09B6-44DC-BE35-184F6453482A}" type="presParOf" srcId="{161B0F91-5A4C-4371-9056-99BE54CEC50C}" destId="{159129A4-0963-450C-8FB2-B9A7282479AB}" srcOrd="10" destOrd="0" presId="urn:microsoft.com/office/officeart/2018/2/layout/IconVerticalSolidList"/>
    <dgm:cxn modelId="{36CD3FB5-89DD-4E27-85F5-6A1039D65F63}" type="presParOf" srcId="{159129A4-0963-450C-8FB2-B9A7282479AB}" destId="{2029E378-0D62-4CC1-A2E9-4631C9977C3D}" srcOrd="0" destOrd="0" presId="urn:microsoft.com/office/officeart/2018/2/layout/IconVerticalSolidList"/>
    <dgm:cxn modelId="{D9837ED7-89B9-4D3A-8FC6-BE9C629AFCB9}" type="presParOf" srcId="{159129A4-0963-450C-8FB2-B9A7282479AB}" destId="{EE9F003D-25C7-475F-914F-0F94BB945BB4}" srcOrd="1" destOrd="0" presId="urn:microsoft.com/office/officeart/2018/2/layout/IconVerticalSolidList"/>
    <dgm:cxn modelId="{20CD5467-1DD7-4931-A116-E924B6D68E02}" type="presParOf" srcId="{159129A4-0963-450C-8FB2-B9A7282479AB}" destId="{7B9A6BAF-CEDC-43F7-8EB1-5E748D73A344}" srcOrd="2" destOrd="0" presId="urn:microsoft.com/office/officeart/2018/2/layout/IconVerticalSolidList"/>
    <dgm:cxn modelId="{DDFC9386-2EFB-4950-85C3-96D68B85F667}" type="presParOf" srcId="{159129A4-0963-450C-8FB2-B9A7282479AB}" destId="{1E3BAC82-B098-4693-8372-0B0EB771595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D3FD051-2A71-42B2-9E19-8E740FD171D7}" type="doc">
      <dgm:prSet loTypeId="urn:microsoft.com/office/officeart/2018/2/layout/IconLabelList" loCatId="icon" qsTypeId="urn:microsoft.com/office/officeart/2005/8/quickstyle/simple4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F7F1B45-C1BF-47BD-A409-12D065EEB4ED}">
      <dgm:prSet/>
      <dgm:spPr/>
      <dgm:t>
        <a:bodyPr/>
        <a:lstStyle/>
        <a:p>
          <a:r>
            <a:rPr lang="en-GB"/>
            <a:t>To formally recognise where long periods of abuse and misjustice have been carried out</a:t>
          </a:r>
          <a:endParaRPr lang="en-US"/>
        </a:p>
      </dgm:t>
    </dgm:pt>
    <dgm:pt modelId="{A51CC50C-44BD-4451-9F3E-14BBA2BFD64D}" type="parTrans" cxnId="{7B69A461-5E0D-42B7-99C7-EEFA4BEAC0D3}">
      <dgm:prSet/>
      <dgm:spPr/>
      <dgm:t>
        <a:bodyPr/>
        <a:lstStyle/>
        <a:p>
          <a:endParaRPr lang="en-US"/>
        </a:p>
      </dgm:t>
    </dgm:pt>
    <dgm:pt modelId="{A6E34155-58E0-427B-B7F8-693B34039BB0}" type="sibTrans" cxnId="{7B69A461-5E0D-42B7-99C7-EEFA4BEAC0D3}">
      <dgm:prSet/>
      <dgm:spPr/>
      <dgm:t>
        <a:bodyPr/>
        <a:lstStyle/>
        <a:p>
          <a:endParaRPr lang="en-US"/>
        </a:p>
      </dgm:t>
    </dgm:pt>
    <dgm:pt modelId="{9F0B6D12-78D4-42EB-975A-7502DB5C8C95}">
      <dgm:prSet/>
      <dgm:spPr/>
      <dgm:t>
        <a:bodyPr/>
        <a:lstStyle/>
        <a:p>
          <a:r>
            <a:rPr lang="en-GB"/>
            <a:t>To protect language and culture of indigenous residents within countries. </a:t>
          </a:r>
          <a:endParaRPr lang="en-US"/>
        </a:p>
      </dgm:t>
    </dgm:pt>
    <dgm:pt modelId="{402D69D8-1C13-474D-891B-676E4CA8A6A6}" type="parTrans" cxnId="{714857ED-973A-4694-8F64-54319D455B0C}">
      <dgm:prSet/>
      <dgm:spPr/>
      <dgm:t>
        <a:bodyPr/>
        <a:lstStyle/>
        <a:p>
          <a:endParaRPr lang="en-US"/>
        </a:p>
      </dgm:t>
    </dgm:pt>
    <dgm:pt modelId="{62FF74FA-F460-4141-94A4-892B9DDA6D7F}" type="sibTrans" cxnId="{714857ED-973A-4694-8F64-54319D455B0C}">
      <dgm:prSet/>
      <dgm:spPr/>
      <dgm:t>
        <a:bodyPr/>
        <a:lstStyle/>
        <a:p>
          <a:endParaRPr lang="en-US"/>
        </a:p>
      </dgm:t>
    </dgm:pt>
    <dgm:pt modelId="{AE4035BF-30AA-42BE-9602-6C7ED2C368D2}">
      <dgm:prSet/>
      <dgm:spPr/>
      <dgm:t>
        <a:bodyPr/>
        <a:lstStyle/>
        <a:p>
          <a:r>
            <a:rPr lang="en-GB"/>
            <a:t>To establish the absolute truth </a:t>
          </a:r>
          <a:endParaRPr lang="en-US"/>
        </a:p>
      </dgm:t>
    </dgm:pt>
    <dgm:pt modelId="{0E172A71-1C39-4D8F-8816-ABC358A8BB37}" type="parTrans" cxnId="{BDDD7E97-BBAF-4873-B0A5-52215593725A}">
      <dgm:prSet/>
      <dgm:spPr/>
      <dgm:t>
        <a:bodyPr/>
        <a:lstStyle/>
        <a:p>
          <a:endParaRPr lang="en-US"/>
        </a:p>
      </dgm:t>
    </dgm:pt>
    <dgm:pt modelId="{556AAEF1-D1E2-43C7-AEC4-57BB9EAC404A}" type="sibTrans" cxnId="{BDDD7E97-BBAF-4873-B0A5-52215593725A}">
      <dgm:prSet/>
      <dgm:spPr/>
      <dgm:t>
        <a:bodyPr/>
        <a:lstStyle/>
        <a:p>
          <a:endParaRPr lang="en-US"/>
        </a:p>
      </dgm:t>
    </dgm:pt>
    <dgm:pt modelId="{18E983EE-40D1-476F-AAB1-7E4840B548D8}">
      <dgm:prSet/>
      <dgm:spPr/>
      <dgm:t>
        <a:bodyPr/>
        <a:lstStyle/>
        <a:p>
          <a:r>
            <a:rPr lang="en-GB"/>
            <a:t>TRC’s enable victims to tell their story in a more intimate, less intimidating setting as opposed to a court of law</a:t>
          </a:r>
          <a:endParaRPr lang="en-US"/>
        </a:p>
      </dgm:t>
    </dgm:pt>
    <dgm:pt modelId="{7C2662D5-B123-4BBB-94C5-53A954312933}" type="parTrans" cxnId="{2ED4AB78-745E-4647-841A-247DA27AB5B2}">
      <dgm:prSet/>
      <dgm:spPr/>
      <dgm:t>
        <a:bodyPr/>
        <a:lstStyle/>
        <a:p>
          <a:endParaRPr lang="en-US"/>
        </a:p>
      </dgm:t>
    </dgm:pt>
    <dgm:pt modelId="{9ACE9735-2069-48E4-BA6B-488EF73BA979}" type="sibTrans" cxnId="{2ED4AB78-745E-4647-841A-247DA27AB5B2}">
      <dgm:prSet/>
      <dgm:spPr/>
      <dgm:t>
        <a:bodyPr/>
        <a:lstStyle/>
        <a:p>
          <a:endParaRPr lang="en-US"/>
        </a:p>
      </dgm:t>
    </dgm:pt>
    <dgm:pt modelId="{81573A17-8423-4784-BD64-5B13E7CC1AC8}">
      <dgm:prSet/>
      <dgm:spPr/>
      <dgm:t>
        <a:bodyPr/>
        <a:lstStyle/>
        <a:p>
          <a:r>
            <a:rPr lang="en-GB"/>
            <a:t>Enables perpetrators to come forward with valid reason of why</a:t>
          </a:r>
          <a:endParaRPr lang="en-US"/>
        </a:p>
      </dgm:t>
    </dgm:pt>
    <dgm:pt modelId="{34A3FE38-5A5C-4F02-8E44-962A8A82FB70}" type="parTrans" cxnId="{E2A5C498-6BC8-45D4-A4F0-3AE002EC5046}">
      <dgm:prSet/>
      <dgm:spPr/>
      <dgm:t>
        <a:bodyPr/>
        <a:lstStyle/>
        <a:p>
          <a:endParaRPr lang="en-US"/>
        </a:p>
      </dgm:t>
    </dgm:pt>
    <dgm:pt modelId="{699628E0-8118-4C7A-B2A2-D54764AC6EFD}" type="sibTrans" cxnId="{E2A5C498-6BC8-45D4-A4F0-3AE002EC5046}">
      <dgm:prSet/>
      <dgm:spPr/>
      <dgm:t>
        <a:bodyPr/>
        <a:lstStyle/>
        <a:p>
          <a:endParaRPr lang="en-US"/>
        </a:p>
      </dgm:t>
    </dgm:pt>
    <dgm:pt modelId="{60E4F800-B886-477A-AF64-AAB16CC66D41}">
      <dgm:prSet/>
      <dgm:spPr/>
      <dgm:t>
        <a:bodyPr/>
        <a:lstStyle/>
        <a:p>
          <a:r>
            <a:rPr lang="en-GB"/>
            <a:t>Perpetrators have a voice also to defend why they did what they did</a:t>
          </a:r>
          <a:endParaRPr lang="en-US"/>
        </a:p>
      </dgm:t>
    </dgm:pt>
    <dgm:pt modelId="{CE839E11-AF9B-4D9B-B29A-48DFF0F69BF2}" type="parTrans" cxnId="{C3948725-1253-4C72-9DC9-29CFBFEABC26}">
      <dgm:prSet/>
      <dgm:spPr/>
      <dgm:t>
        <a:bodyPr/>
        <a:lstStyle/>
        <a:p>
          <a:endParaRPr lang="en-US"/>
        </a:p>
      </dgm:t>
    </dgm:pt>
    <dgm:pt modelId="{477C3570-48F6-411A-9BCE-472531BEF06C}" type="sibTrans" cxnId="{C3948725-1253-4C72-9DC9-29CFBFEABC26}">
      <dgm:prSet/>
      <dgm:spPr/>
      <dgm:t>
        <a:bodyPr/>
        <a:lstStyle/>
        <a:p>
          <a:endParaRPr lang="en-US"/>
        </a:p>
      </dgm:t>
    </dgm:pt>
    <dgm:pt modelId="{DA422735-D8DD-43A6-98D0-3D4704A2F294}" type="pres">
      <dgm:prSet presAssocID="{3D3FD051-2A71-42B2-9E19-8E740FD171D7}" presName="root" presStyleCnt="0">
        <dgm:presLayoutVars>
          <dgm:dir/>
          <dgm:resizeHandles val="exact"/>
        </dgm:presLayoutVars>
      </dgm:prSet>
      <dgm:spPr/>
    </dgm:pt>
    <dgm:pt modelId="{1AFB8D7D-EDBC-4A7C-BF9C-AF682FD757C1}" type="pres">
      <dgm:prSet presAssocID="{0F7F1B45-C1BF-47BD-A409-12D065EEB4ED}" presName="compNode" presStyleCnt="0"/>
      <dgm:spPr/>
    </dgm:pt>
    <dgm:pt modelId="{AEDA4602-953C-40CB-9E1B-4CF400FCABA1}" type="pres">
      <dgm:prSet presAssocID="{0F7F1B45-C1BF-47BD-A409-12D065EEB4ED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7871ED20-3C89-4A9B-95F2-F3E9A00B9B3A}" type="pres">
      <dgm:prSet presAssocID="{0F7F1B45-C1BF-47BD-A409-12D065EEB4ED}" presName="spaceRect" presStyleCnt="0"/>
      <dgm:spPr/>
    </dgm:pt>
    <dgm:pt modelId="{5BD1AA7B-8178-42B1-B43A-950DFA817455}" type="pres">
      <dgm:prSet presAssocID="{0F7F1B45-C1BF-47BD-A409-12D065EEB4ED}" presName="textRect" presStyleLbl="revTx" presStyleIdx="0" presStyleCnt="6">
        <dgm:presLayoutVars>
          <dgm:chMax val="1"/>
          <dgm:chPref val="1"/>
        </dgm:presLayoutVars>
      </dgm:prSet>
      <dgm:spPr/>
    </dgm:pt>
    <dgm:pt modelId="{1E11FE0B-0E7B-44D8-BA06-63072974E439}" type="pres">
      <dgm:prSet presAssocID="{A6E34155-58E0-427B-B7F8-693B34039BB0}" presName="sibTrans" presStyleCnt="0"/>
      <dgm:spPr/>
    </dgm:pt>
    <dgm:pt modelId="{69279192-997D-4CB7-8600-B04A06DC47C9}" type="pres">
      <dgm:prSet presAssocID="{9F0B6D12-78D4-42EB-975A-7502DB5C8C95}" presName="compNode" presStyleCnt="0"/>
      <dgm:spPr/>
    </dgm:pt>
    <dgm:pt modelId="{5A21C929-51BE-432B-BAB7-513048C547B7}" type="pres">
      <dgm:prSet presAssocID="{9F0B6D12-78D4-42EB-975A-7502DB5C8C95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60646DF5-249C-49DC-8794-7BF653783E13}" type="pres">
      <dgm:prSet presAssocID="{9F0B6D12-78D4-42EB-975A-7502DB5C8C95}" presName="spaceRect" presStyleCnt="0"/>
      <dgm:spPr/>
    </dgm:pt>
    <dgm:pt modelId="{C5566C4D-D2F6-436A-AA6B-C61CC5E656E8}" type="pres">
      <dgm:prSet presAssocID="{9F0B6D12-78D4-42EB-975A-7502DB5C8C95}" presName="textRect" presStyleLbl="revTx" presStyleIdx="1" presStyleCnt="6">
        <dgm:presLayoutVars>
          <dgm:chMax val="1"/>
          <dgm:chPref val="1"/>
        </dgm:presLayoutVars>
      </dgm:prSet>
      <dgm:spPr/>
    </dgm:pt>
    <dgm:pt modelId="{27B858B4-F304-4EB5-8E69-C7374D49CE3B}" type="pres">
      <dgm:prSet presAssocID="{62FF74FA-F460-4141-94A4-892B9DDA6D7F}" presName="sibTrans" presStyleCnt="0"/>
      <dgm:spPr/>
    </dgm:pt>
    <dgm:pt modelId="{D6578453-E391-4D69-9980-EE74CE5F0D6A}" type="pres">
      <dgm:prSet presAssocID="{AE4035BF-30AA-42BE-9602-6C7ED2C368D2}" presName="compNode" presStyleCnt="0"/>
      <dgm:spPr/>
    </dgm:pt>
    <dgm:pt modelId="{0036EC6E-6901-4A53-932A-CADCBFD7563B}" type="pres">
      <dgm:prSet presAssocID="{AE4035BF-30AA-42BE-9602-6C7ED2C368D2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ye"/>
        </a:ext>
      </dgm:extLst>
    </dgm:pt>
    <dgm:pt modelId="{382B6BDB-65C1-490A-9FD1-C9144494DA0F}" type="pres">
      <dgm:prSet presAssocID="{AE4035BF-30AA-42BE-9602-6C7ED2C368D2}" presName="spaceRect" presStyleCnt="0"/>
      <dgm:spPr/>
    </dgm:pt>
    <dgm:pt modelId="{B91BCAE1-7DCA-4CDD-A981-704FD4FD39FF}" type="pres">
      <dgm:prSet presAssocID="{AE4035BF-30AA-42BE-9602-6C7ED2C368D2}" presName="textRect" presStyleLbl="revTx" presStyleIdx="2" presStyleCnt="6">
        <dgm:presLayoutVars>
          <dgm:chMax val="1"/>
          <dgm:chPref val="1"/>
        </dgm:presLayoutVars>
      </dgm:prSet>
      <dgm:spPr/>
    </dgm:pt>
    <dgm:pt modelId="{2D03944F-80A7-4FC7-8DD3-682FB238566D}" type="pres">
      <dgm:prSet presAssocID="{556AAEF1-D1E2-43C7-AEC4-57BB9EAC404A}" presName="sibTrans" presStyleCnt="0"/>
      <dgm:spPr/>
    </dgm:pt>
    <dgm:pt modelId="{A8288A02-7E67-474F-833E-EF433471D346}" type="pres">
      <dgm:prSet presAssocID="{18E983EE-40D1-476F-AAB1-7E4840B548D8}" presName="compNode" presStyleCnt="0"/>
      <dgm:spPr/>
    </dgm:pt>
    <dgm:pt modelId="{C3012B2B-F6B8-4D20-BF85-D4223F0EB3A4}" type="pres">
      <dgm:prSet presAssocID="{18E983EE-40D1-476F-AAB1-7E4840B548D8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1782EF6A-6CE9-43A3-8398-9932C230C0D7}" type="pres">
      <dgm:prSet presAssocID="{18E983EE-40D1-476F-AAB1-7E4840B548D8}" presName="spaceRect" presStyleCnt="0"/>
      <dgm:spPr/>
    </dgm:pt>
    <dgm:pt modelId="{E528C3D3-7BB7-440A-99C7-07C52C93736F}" type="pres">
      <dgm:prSet presAssocID="{18E983EE-40D1-476F-AAB1-7E4840B548D8}" presName="textRect" presStyleLbl="revTx" presStyleIdx="3" presStyleCnt="6">
        <dgm:presLayoutVars>
          <dgm:chMax val="1"/>
          <dgm:chPref val="1"/>
        </dgm:presLayoutVars>
      </dgm:prSet>
      <dgm:spPr/>
    </dgm:pt>
    <dgm:pt modelId="{BF1B9D31-758C-4EFC-9FCA-945B214EE5F2}" type="pres">
      <dgm:prSet presAssocID="{9ACE9735-2069-48E4-BA6B-488EF73BA979}" presName="sibTrans" presStyleCnt="0"/>
      <dgm:spPr/>
    </dgm:pt>
    <dgm:pt modelId="{B689FFCD-F4DE-4AD3-94C0-F4DAE0C6C689}" type="pres">
      <dgm:prSet presAssocID="{81573A17-8423-4784-BD64-5B13E7CC1AC8}" presName="compNode" presStyleCnt="0"/>
      <dgm:spPr/>
    </dgm:pt>
    <dgm:pt modelId="{777C9A23-E35A-42F2-8DA9-1D9E038CC600}" type="pres">
      <dgm:prSet presAssocID="{81573A17-8423-4784-BD64-5B13E7CC1AC8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FECFE441-D3B2-40BC-B3ED-F504F31BAA3F}" type="pres">
      <dgm:prSet presAssocID="{81573A17-8423-4784-BD64-5B13E7CC1AC8}" presName="spaceRect" presStyleCnt="0"/>
      <dgm:spPr/>
    </dgm:pt>
    <dgm:pt modelId="{9AFC4DA5-7183-4C41-94A1-54F5479BF6B3}" type="pres">
      <dgm:prSet presAssocID="{81573A17-8423-4784-BD64-5B13E7CC1AC8}" presName="textRect" presStyleLbl="revTx" presStyleIdx="4" presStyleCnt="6">
        <dgm:presLayoutVars>
          <dgm:chMax val="1"/>
          <dgm:chPref val="1"/>
        </dgm:presLayoutVars>
      </dgm:prSet>
      <dgm:spPr/>
    </dgm:pt>
    <dgm:pt modelId="{873A5E5F-B467-4172-9849-B11192E9B7EF}" type="pres">
      <dgm:prSet presAssocID="{699628E0-8118-4C7A-B2A2-D54764AC6EFD}" presName="sibTrans" presStyleCnt="0"/>
      <dgm:spPr/>
    </dgm:pt>
    <dgm:pt modelId="{D5A28510-09F6-49D2-9978-9126B33489BA}" type="pres">
      <dgm:prSet presAssocID="{60E4F800-B886-477A-AF64-AAB16CC66D41}" presName="compNode" presStyleCnt="0"/>
      <dgm:spPr/>
    </dgm:pt>
    <dgm:pt modelId="{3CE99059-496E-4019-84D7-9A5572CA5A6B}" type="pres">
      <dgm:prSet presAssocID="{60E4F800-B886-477A-AF64-AAB16CC66D41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42E66CEF-90B3-4E4A-BF48-1133C6CDDCAA}" type="pres">
      <dgm:prSet presAssocID="{60E4F800-B886-477A-AF64-AAB16CC66D41}" presName="spaceRect" presStyleCnt="0"/>
      <dgm:spPr/>
    </dgm:pt>
    <dgm:pt modelId="{FA17321B-83D8-48AE-8B78-0CC494105E93}" type="pres">
      <dgm:prSet presAssocID="{60E4F800-B886-477A-AF64-AAB16CC66D41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BFFF9F08-7E54-418D-A567-4B84196D1EA2}" type="presOf" srcId="{60E4F800-B886-477A-AF64-AAB16CC66D41}" destId="{FA17321B-83D8-48AE-8B78-0CC494105E93}" srcOrd="0" destOrd="0" presId="urn:microsoft.com/office/officeart/2018/2/layout/IconLabelList"/>
    <dgm:cxn modelId="{C3948725-1253-4C72-9DC9-29CFBFEABC26}" srcId="{3D3FD051-2A71-42B2-9E19-8E740FD171D7}" destId="{60E4F800-B886-477A-AF64-AAB16CC66D41}" srcOrd="5" destOrd="0" parTransId="{CE839E11-AF9B-4D9B-B29A-48DFF0F69BF2}" sibTransId="{477C3570-48F6-411A-9BCE-472531BEF06C}"/>
    <dgm:cxn modelId="{A7A60632-6DE8-4250-BB96-A83ADDB62697}" type="presOf" srcId="{3D3FD051-2A71-42B2-9E19-8E740FD171D7}" destId="{DA422735-D8DD-43A6-98D0-3D4704A2F294}" srcOrd="0" destOrd="0" presId="urn:microsoft.com/office/officeart/2018/2/layout/IconLabelList"/>
    <dgm:cxn modelId="{69ACCC5B-992D-4739-BDD9-C159269C119C}" type="presOf" srcId="{AE4035BF-30AA-42BE-9602-6C7ED2C368D2}" destId="{B91BCAE1-7DCA-4CDD-A981-704FD4FD39FF}" srcOrd="0" destOrd="0" presId="urn:microsoft.com/office/officeart/2018/2/layout/IconLabelList"/>
    <dgm:cxn modelId="{7B69A461-5E0D-42B7-99C7-EEFA4BEAC0D3}" srcId="{3D3FD051-2A71-42B2-9E19-8E740FD171D7}" destId="{0F7F1B45-C1BF-47BD-A409-12D065EEB4ED}" srcOrd="0" destOrd="0" parTransId="{A51CC50C-44BD-4451-9F3E-14BBA2BFD64D}" sibTransId="{A6E34155-58E0-427B-B7F8-693B34039BB0}"/>
    <dgm:cxn modelId="{2ED4AB78-745E-4647-841A-247DA27AB5B2}" srcId="{3D3FD051-2A71-42B2-9E19-8E740FD171D7}" destId="{18E983EE-40D1-476F-AAB1-7E4840B548D8}" srcOrd="3" destOrd="0" parTransId="{7C2662D5-B123-4BBB-94C5-53A954312933}" sibTransId="{9ACE9735-2069-48E4-BA6B-488EF73BA979}"/>
    <dgm:cxn modelId="{BDDD7E97-BBAF-4873-B0A5-52215593725A}" srcId="{3D3FD051-2A71-42B2-9E19-8E740FD171D7}" destId="{AE4035BF-30AA-42BE-9602-6C7ED2C368D2}" srcOrd="2" destOrd="0" parTransId="{0E172A71-1C39-4D8F-8816-ABC358A8BB37}" sibTransId="{556AAEF1-D1E2-43C7-AEC4-57BB9EAC404A}"/>
    <dgm:cxn modelId="{E2A5C498-6BC8-45D4-A4F0-3AE002EC5046}" srcId="{3D3FD051-2A71-42B2-9E19-8E740FD171D7}" destId="{81573A17-8423-4784-BD64-5B13E7CC1AC8}" srcOrd="4" destOrd="0" parTransId="{34A3FE38-5A5C-4F02-8E44-962A8A82FB70}" sibTransId="{699628E0-8118-4C7A-B2A2-D54764AC6EFD}"/>
    <dgm:cxn modelId="{2DE117BA-E094-4A1E-818D-EA033768B2B8}" type="presOf" srcId="{9F0B6D12-78D4-42EB-975A-7502DB5C8C95}" destId="{C5566C4D-D2F6-436A-AA6B-C61CC5E656E8}" srcOrd="0" destOrd="0" presId="urn:microsoft.com/office/officeart/2018/2/layout/IconLabelList"/>
    <dgm:cxn modelId="{DEC85BBD-FDFB-49E6-BC55-C186CF2263CB}" type="presOf" srcId="{0F7F1B45-C1BF-47BD-A409-12D065EEB4ED}" destId="{5BD1AA7B-8178-42B1-B43A-950DFA817455}" srcOrd="0" destOrd="0" presId="urn:microsoft.com/office/officeart/2018/2/layout/IconLabelList"/>
    <dgm:cxn modelId="{60278ACB-FE95-488E-B322-9F356DA1FE50}" type="presOf" srcId="{81573A17-8423-4784-BD64-5B13E7CC1AC8}" destId="{9AFC4DA5-7183-4C41-94A1-54F5479BF6B3}" srcOrd="0" destOrd="0" presId="urn:microsoft.com/office/officeart/2018/2/layout/IconLabelList"/>
    <dgm:cxn modelId="{19DD8FD6-A39F-4404-A9E7-E64B8984AF15}" type="presOf" srcId="{18E983EE-40D1-476F-AAB1-7E4840B548D8}" destId="{E528C3D3-7BB7-440A-99C7-07C52C93736F}" srcOrd="0" destOrd="0" presId="urn:microsoft.com/office/officeart/2018/2/layout/IconLabelList"/>
    <dgm:cxn modelId="{714857ED-973A-4694-8F64-54319D455B0C}" srcId="{3D3FD051-2A71-42B2-9E19-8E740FD171D7}" destId="{9F0B6D12-78D4-42EB-975A-7502DB5C8C95}" srcOrd="1" destOrd="0" parTransId="{402D69D8-1C13-474D-891B-676E4CA8A6A6}" sibTransId="{62FF74FA-F460-4141-94A4-892B9DDA6D7F}"/>
    <dgm:cxn modelId="{1E5E9D05-1AEB-44CA-9903-1DB920110D1A}" type="presParOf" srcId="{DA422735-D8DD-43A6-98D0-3D4704A2F294}" destId="{1AFB8D7D-EDBC-4A7C-BF9C-AF682FD757C1}" srcOrd="0" destOrd="0" presId="urn:microsoft.com/office/officeart/2018/2/layout/IconLabelList"/>
    <dgm:cxn modelId="{17EE3F40-4CC9-4A3D-B858-CCA2A945CA7F}" type="presParOf" srcId="{1AFB8D7D-EDBC-4A7C-BF9C-AF682FD757C1}" destId="{AEDA4602-953C-40CB-9E1B-4CF400FCABA1}" srcOrd="0" destOrd="0" presId="urn:microsoft.com/office/officeart/2018/2/layout/IconLabelList"/>
    <dgm:cxn modelId="{ED457395-06F9-4B69-84AB-1EBBBAD8FDE1}" type="presParOf" srcId="{1AFB8D7D-EDBC-4A7C-BF9C-AF682FD757C1}" destId="{7871ED20-3C89-4A9B-95F2-F3E9A00B9B3A}" srcOrd="1" destOrd="0" presId="urn:microsoft.com/office/officeart/2018/2/layout/IconLabelList"/>
    <dgm:cxn modelId="{1DEA608C-1E87-496C-AF92-4EC41A8C578D}" type="presParOf" srcId="{1AFB8D7D-EDBC-4A7C-BF9C-AF682FD757C1}" destId="{5BD1AA7B-8178-42B1-B43A-950DFA817455}" srcOrd="2" destOrd="0" presId="urn:microsoft.com/office/officeart/2018/2/layout/IconLabelList"/>
    <dgm:cxn modelId="{F44AE8E3-3B99-41AF-B138-E52D3234C704}" type="presParOf" srcId="{DA422735-D8DD-43A6-98D0-3D4704A2F294}" destId="{1E11FE0B-0E7B-44D8-BA06-63072974E439}" srcOrd="1" destOrd="0" presId="urn:microsoft.com/office/officeart/2018/2/layout/IconLabelList"/>
    <dgm:cxn modelId="{062E0D94-4347-4715-9C8D-98C2B217EAD3}" type="presParOf" srcId="{DA422735-D8DD-43A6-98D0-3D4704A2F294}" destId="{69279192-997D-4CB7-8600-B04A06DC47C9}" srcOrd="2" destOrd="0" presId="urn:microsoft.com/office/officeart/2018/2/layout/IconLabelList"/>
    <dgm:cxn modelId="{21F47F48-DE40-4228-B76D-2805C3F6555E}" type="presParOf" srcId="{69279192-997D-4CB7-8600-B04A06DC47C9}" destId="{5A21C929-51BE-432B-BAB7-513048C547B7}" srcOrd="0" destOrd="0" presId="urn:microsoft.com/office/officeart/2018/2/layout/IconLabelList"/>
    <dgm:cxn modelId="{09E3A798-8F41-4101-9966-C95D43DACAF4}" type="presParOf" srcId="{69279192-997D-4CB7-8600-B04A06DC47C9}" destId="{60646DF5-249C-49DC-8794-7BF653783E13}" srcOrd="1" destOrd="0" presId="urn:microsoft.com/office/officeart/2018/2/layout/IconLabelList"/>
    <dgm:cxn modelId="{7A24505A-3541-4398-82EF-123E04D1ED16}" type="presParOf" srcId="{69279192-997D-4CB7-8600-B04A06DC47C9}" destId="{C5566C4D-D2F6-436A-AA6B-C61CC5E656E8}" srcOrd="2" destOrd="0" presId="urn:microsoft.com/office/officeart/2018/2/layout/IconLabelList"/>
    <dgm:cxn modelId="{6B4333A2-522F-41D9-A3C2-054CBA9FB80E}" type="presParOf" srcId="{DA422735-D8DD-43A6-98D0-3D4704A2F294}" destId="{27B858B4-F304-4EB5-8E69-C7374D49CE3B}" srcOrd="3" destOrd="0" presId="urn:microsoft.com/office/officeart/2018/2/layout/IconLabelList"/>
    <dgm:cxn modelId="{D68F30F2-3AE5-4D1C-8BF5-25A048C4B23D}" type="presParOf" srcId="{DA422735-D8DD-43A6-98D0-3D4704A2F294}" destId="{D6578453-E391-4D69-9980-EE74CE5F0D6A}" srcOrd="4" destOrd="0" presId="urn:microsoft.com/office/officeart/2018/2/layout/IconLabelList"/>
    <dgm:cxn modelId="{05AD4E4C-671B-42C4-B7A8-FC9F30B19935}" type="presParOf" srcId="{D6578453-E391-4D69-9980-EE74CE5F0D6A}" destId="{0036EC6E-6901-4A53-932A-CADCBFD7563B}" srcOrd="0" destOrd="0" presId="urn:microsoft.com/office/officeart/2018/2/layout/IconLabelList"/>
    <dgm:cxn modelId="{CB8BEEAA-7B61-4F9F-967C-408C6E5C2CB7}" type="presParOf" srcId="{D6578453-E391-4D69-9980-EE74CE5F0D6A}" destId="{382B6BDB-65C1-490A-9FD1-C9144494DA0F}" srcOrd="1" destOrd="0" presId="urn:microsoft.com/office/officeart/2018/2/layout/IconLabelList"/>
    <dgm:cxn modelId="{1CFF99CC-A065-41DC-A261-E2F80AF16C99}" type="presParOf" srcId="{D6578453-E391-4D69-9980-EE74CE5F0D6A}" destId="{B91BCAE1-7DCA-4CDD-A981-704FD4FD39FF}" srcOrd="2" destOrd="0" presId="urn:microsoft.com/office/officeart/2018/2/layout/IconLabelList"/>
    <dgm:cxn modelId="{3888240C-7FB2-4166-971B-A68F5DB1E648}" type="presParOf" srcId="{DA422735-D8DD-43A6-98D0-3D4704A2F294}" destId="{2D03944F-80A7-4FC7-8DD3-682FB238566D}" srcOrd="5" destOrd="0" presId="urn:microsoft.com/office/officeart/2018/2/layout/IconLabelList"/>
    <dgm:cxn modelId="{61918238-1FD9-42A6-8DE5-A7EA9970D1C0}" type="presParOf" srcId="{DA422735-D8DD-43A6-98D0-3D4704A2F294}" destId="{A8288A02-7E67-474F-833E-EF433471D346}" srcOrd="6" destOrd="0" presId="urn:microsoft.com/office/officeart/2018/2/layout/IconLabelList"/>
    <dgm:cxn modelId="{925269B7-1699-47A6-9938-2008CBA3A6B6}" type="presParOf" srcId="{A8288A02-7E67-474F-833E-EF433471D346}" destId="{C3012B2B-F6B8-4D20-BF85-D4223F0EB3A4}" srcOrd="0" destOrd="0" presId="urn:microsoft.com/office/officeart/2018/2/layout/IconLabelList"/>
    <dgm:cxn modelId="{8A2D3F87-4A6D-4DC5-B53A-19251164EAD6}" type="presParOf" srcId="{A8288A02-7E67-474F-833E-EF433471D346}" destId="{1782EF6A-6CE9-43A3-8398-9932C230C0D7}" srcOrd="1" destOrd="0" presId="urn:microsoft.com/office/officeart/2018/2/layout/IconLabelList"/>
    <dgm:cxn modelId="{9B0C5E52-6FFA-4BBC-8DC5-E8AB46F0D700}" type="presParOf" srcId="{A8288A02-7E67-474F-833E-EF433471D346}" destId="{E528C3D3-7BB7-440A-99C7-07C52C93736F}" srcOrd="2" destOrd="0" presId="urn:microsoft.com/office/officeart/2018/2/layout/IconLabelList"/>
    <dgm:cxn modelId="{331F3283-4291-4580-ADB6-9BDBD9368FA8}" type="presParOf" srcId="{DA422735-D8DD-43A6-98D0-3D4704A2F294}" destId="{BF1B9D31-758C-4EFC-9FCA-945B214EE5F2}" srcOrd="7" destOrd="0" presId="urn:microsoft.com/office/officeart/2018/2/layout/IconLabelList"/>
    <dgm:cxn modelId="{14D0B105-57D3-4371-8E60-4DF974EF5EC1}" type="presParOf" srcId="{DA422735-D8DD-43A6-98D0-3D4704A2F294}" destId="{B689FFCD-F4DE-4AD3-94C0-F4DAE0C6C689}" srcOrd="8" destOrd="0" presId="urn:microsoft.com/office/officeart/2018/2/layout/IconLabelList"/>
    <dgm:cxn modelId="{83221CAE-17F0-46C3-AE56-B30D17B3A908}" type="presParOf" srcId="{B689FFCD-F4DE-4AD3-94C0-F4DAE0C6C689}" destId="{777C9A23-E35A-42F2-8DA9-1D9E038CC600}" srcOrd="0" destOrd="0" presId="urn:microsoft.com/office/officeart/2018/2/layout/IconLabelList"/>
    <dgm:cxn modelId="{0BB69E37-14EE-48C0-BD6B-F82C327DF86E}" type="presParOf" srcId="{B689FFCD-F4DE-4AD3-94C0-F4DAE0C6C689}" destId="{FECFE441-D3B2-40BC-B3ED-F504F31BAA3F}" srcOrd="1" destOrd="0" presId="urn:microsoft.com/office/officeart/2018/2/layout/IconLabelList"/>
    <dgm:cxn modelId="{7F402ACE-80C5-453E-BF3D-5D895D47D15D}" type="presParOf" srcId="{B689FFCD-F4DE-4AD3-94C0-F4DAE0C6C689}" destId="{9AFC4DA5-7183-4C41-94A1-54F5479BF6B3}" srcOrd="2" destOrd="0" presId="urn:microsoft.com/office/officeart/2018/2/layout/IconLabelList"/>
    <dgm:cxn modelId="{64F797DA-A2E5-4ABB-B24A-02204E9E20ED}" type="presParOf" srcId="{DA422735-D8DD-43A6-98D0-3D4704A2F294}" destId="{873A5E5F-B467-4172-9849-B11192E9B7EF}" srcOrd="9" destOrd="0" presId="urn:microsoft.com/office/officeart/2018/2/layout/IconLabelList"/>
    <dgm:cxn modelId="{3D97CFE7-5172-4F39-A8A6-1DCF9221F40B}" type="presParOf" srcId="{DA422735-D8DD-43A6-98D0-3D4704A2F294}" destId="{D5A28510-09F6-49D2-9978-9126B33489BA}" srcOrd="10" destOrd="0" presId="urn:microsoft.com/office/officeart/2018/2/layout/IconLabelList"/>
    <dgm:cxn modelId="{4D090B64-CA71-4BA7-B0F9-2BF6092CD80F}" type="presParOf" srcId="{D5A28510-09F6-49D2-9978-9126B33489BA}" destId="{3CE99059-496E-4019-84D7-9A5572CA5A6B}" srcOrd="0" destOrd="0" presId="urn:microsoft.com/office/officeart/2018/2/layout/IconLabelList"/>
    <dgm:cxn modelId="{C4A330F5-74BE-4F39-86EA-90A25878031D}" type="presParOf" srcId="{D5A28510-09F6-49D2-9978-9126B33489BA}" destId="{42E66CEF-90B3-4E4A-BF48-1133C6CDDCAA}" srcOrd="1" destOrd="0" presId="urn:microsoft.com/office/officeart/2018/2/layout/IconLabelList"/>
    <dgm:cxn modelId="{1759C704-E4E1-4197-9E8C-03EE120F109E}" type="presParOf" srcId="{D5A28510-09F6-49D2-9978-9126B33489BA}" destId="{FA17321B-83D8-48AE-8B78-0CC494105E93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73BF1D-C79C-468A-82A0-A26412F1ADA2}">
      <dsp:nvSpPr>
        <dsp:cNvPr id="0" name=""/>
        <dsp:cNvSpPr/>
      </dsp:nvSpPr>
      <dsp:spPr>
        <a:xfrm>
          <a:off x="0" y="4272"/>
          <a:ext cx="6832212" cy="70302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B01F4FED-748E-4DB7-873F-C830034E60EF}">
      <dsp:nvSpPr>
        <dsp:cNvPr id="0" name=""/>
        <dsp:cNvSpPr/>
      </dsp:nvSpPr>
      <dsp:spPr>
        <a:xfrm>
          <a:off x="212666" y="162453"/>
          <a:ext cx="387043" cy="38666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0FD5978-04B7-490C-9902-59F6E9C3E584}">
      <dsp:nvSpPr>
        <dsp:cNvPr id="0" name=""/>
        <dsp:cNvSpPr/>
      </dsp:nvSpPr>
      <dsp:spPr>
        <a:xfrm>
          <a:off x="812375" y="4272"/>
          <a:ext cx="6007325" cy="7249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729" tIns="76729" rIns="76729" bIns="76729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The primary purpose of a truth commission is to investigate and report on issues of  widespread abuse  in an official and non-judicial setting</a:t>
          </a:r>
          <a:endParaRPr lang="en-US" sz="1400" kern="1200"/>
        </a:p>
      </dsp:txBody>
      <dsp:txXfrm>
        <a:off x="812375" y="4272"/>
        <a:ext cx="6007325" cy="724997"/>
      </dsp:txXfrm>
    </dsp:sp>
    <dsp:sp modelId="{FC2AA9C0-53FB-4B4A-A969-D8B81708DF6D}">
      <dsp:nvSpPr>
        <dsp:cNvPr id="0" name=""/>
        <dsp:cNvSpPr/>
      </dsp:nvSpPr>
      <dsp:spPr>
        <a:xfrm>
          <a:off x="0" y="910519"/>
          <a:ext cx="6832212" cy="70302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B1ADD215-DFC4-43B7-8FE0-C3B663057C46}">
      <dsp:nvSpPr>
        <dsp:cNvPr id="0" name=""/>
        <dsp:cNvSpPr/>
      </dsp:nvSpPr>
      <dsp:spPr>
        <a:xfrm>
          <a:off x="212666" y="1068700"/>
          <a:ext cx="387043" cy="38666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3CB51CF-C4E1-4F84-B71F-E180D668DC71}">
      <dsp:nvSpPr>
        <dsp:cNvPr id="0" name=""/>
        <dsp:cNvSpPr/>
      </dsp:nvSpPr>
      <dsp:spPr>
        <a:xfrm>
          <a:off x="812375" y="910519"/>
          <a:ext cx="6007325" cy="7249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729" tIns="76729" rIns="76729" bIns="76729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Usually these human rights violations are perpetrated by military or government organisation, they seek to address the victims, witnesses and perpetrators</a:t>
          </a:r>
          <a:endParaRPr lang="en-US" sz="1400" kern="1200"/>
        </a:p>
      </dsp:txBody>
      <dsp:txXfrm>
        <a:off x="812375" y="910519"/>
        <a:ext cx="6007325" cy="724997"/>
      </dsp:txXfrm>
    </dsp:sp>
    <dsp:sp modelId="{E53A93EE-A616-4DF8-9E05-673074CBB23B}">
      <dsp:nvSpPr>
        <dsp:cNvPr id="0" name=""/>
        <dsp:cNvSpPr/>
      </dsp:nvSpPr>
      <dsp:spPr>
        <a:xfrm>
          <a:off x="0" y="1816766"/>
          <a:ext cx="6832212" cy="70302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A3DA6289-9FB9-424B-8366-CDF5FDA115A7}">
      <dsp:nvSpPr>
        <dsp:cNvPr id="0" name=""/>
        <dsp:cNvSpPr/>
      </dsp:nvSpPr>
      <dsp:spPr>
        <a:xfrm>
          <a:off x="212666" y="1974948"/>
          <a:ext cx="387043" cy="38666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ABE4225-18CC-4CD8-AA79-E544DF08BE70}">
      <dsp:nvSpPr>
        <dsp:cNvPr id="0" name=""/>
        <dsp:cNvSpPr/>
      </dsp:nvSpPr>
      <dsp:spPr>
        <a:xfrm>
          <a:off x="812375" y="1816766"/>
          <a:ext cx="6007325" cy="7249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729" tIns="76729" rIns="76729" bIns="76729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Usually official bodies inaugurated in as part of a committee to organise and carry out interviews and investigations into the abuse</a:t>
          </a:r>
          <a:endParaRPr lang="en-US" sz="1400" kern="1200" dirty="0"/>
        </a:p>
      </dsp:txBody>
      <dsp:txXfrm>
        <a:off x="812375" y="1816766"/>
        <a:ext cx="6007325" cy="724997"/>
      </dsp:txXfrm>
    </dsp:sp>
    <dsp:sp modelId="{C69DC583-1F81-41B9-8BA3-64BAEC9F178C}">
      <dsp:nvSpPr>
        <dsp:cNvPr id="0" name=""/>
        <dsp:cNvSpPr/>
      </dsp:nvSpPr>
      <dsp:spPr>
        <a:xfrm>
          <a:off x="0" y="2723014"/>
          <a:ext cx="6832212" cy="70302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79C733AB-0EC6-4961-85D2-CADEC9B3F2E0}">
      <dsp:nvSpPr>
        <dsp:cNvPr id="0" name=""/>
        <dsp:cNvSpPr/>
      </dsp:nvSpPr>
      <dsp:spPr>
        <a:xfrm>
          <a:off x="212666" y="2881195"/>
          <a:ext cx="387043" cy="38666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9300414-C70E-474F-9B1D-73CDA92856BD}">
      <dsp:nvSpPr>
        <dsp:cNvPr id="0" name=""/>
        <dsp:cNvSpPr/>
      </dsp:nvSpPr>
      <dsp:spPr>
        <a:xfrm>
          <a:off x="812375" y="2723014"/>
          <a:ext cx="6007325" cy="7249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729" tIns="76729" rIns="76729" bIns="76729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Give victims a voice to tell their story</a:t>
          </a:r>
          <a:endParaRPr lang="en-US" sz="1400" kern="1200"/>
        </a:p>
      </dsp:txBody>
      <dsp:txXfrm>
        <a:off x="812375" y="2723014"/>
        <a:ext cx="6007325" cy="724997"/>
      </dsp:txXfrm>
    </dsp:sp>
    <dsp:sp modelId="{1AE133DD-1510-401A-AE2B-7A27ED5F1ADE}">
      <dsp:nvSpPr>
        <dsp:cNvPr id="0" name=""/>
        <dsp:cNvSpPr/>
      </dsp:nvSpPr>
      <dsp:spPr>
        <a:xfrm>
          <a:off x="0" y="3629261"/>
          <a:ext cx="6832212" cy="703028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071F65F4-ECF4-4858-AE7C-3CF94D71D949}">
      <dsp:nvSpPr>
        <dsp:cNvPr id="0" name=""/>
        <dsp:cNvSpPr/>
      </dsp:nvSpPr>
      <dsp:spPr>
        <a:xfrm>
          <a:off x="212666" y="3787442"/>
          <a:ext cx="387043" cy="38666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D6CB0A1-3C1F-4B8D-9341-ABCD79432EE5}">
      <dsp:nvSpPr>
        <dsp:cNvPr id="0" name=""/>
        <dsp:cNvSpPr/>
      </dsp:nvSpPr>
      <dsp:spPr>
        <a:xfrm>
          <a:off x="812375" y="3629261"/>
          <a:ext cx="6007325" cy="7249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729" tIns="76729" rIns="76729" bIns="76729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Gives perpetrators option to come forward and tell their side of the story </a:t>
          </a:r>
          <a:endParaRPr lang="en-US" sz="1400" kern="1200" dirty="0"/>
        </a:p>
      </dsp:txBody>
      <dsp:txXfrm>
        <a:off x="812375" y="3629261"/>
        <a:ext cx="6007325" cy="724997"/>
      </dsp:txXfrm>
    </dsp:sp>
    <dsp:sp modelId="{2029E378-0D62-4CC1-A2E9-4631C9977C3D}">
      <dsp:nvSpPr>
        <dsp:cNvPr id="0" name=""/>
        <dsp:cNvSpPr/>
      </dsp:nvSpPr>
      <dsp:spPr>
        <a:xfrm>
          <a:off x="0" y="4535508"/>
          <a:ext cx="6832212" cy="70302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EE9F003D-25C7-475F-914F-0F94BB945BB4}">
      <dsp:nvSpPr>
        <dsp:cNvPr id="0" name=""/>
        <dsp:cNvSpPr/>
      </dsp:nvSpPr>
      <dsp:spPr>
        <a:xfrm>
          <a:off x="212666" y="4693690"/>
          <a:ext cx="387043" cy="386665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E3BAC82-B098-4693-8372-0B0EB771595C}">
      <dsp:nvSpPr>
        <dsp:cNvPr id="0" name=""/>
        <dsp:cNvSpPr/>
      </dsp:nvSpPr>
      <dsp:spPr>
        <a:xfrm>
          <a:off x="812375" y="4535508"/>
          <a:ext cx="6007325" cy="7249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729" tIns="76729" rIns="76729" bIns="76729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Make recommendations to resolve abuse and to prevent it’s reoccurrence</a:t>
          </a:r>
          <a:endParaRPr lang="en-US" sz="1400" kern="1200" dirty="0"/>
        </a:p>
      </dsp:txBody>
      <dsp:txXfrm>
        <a:off x="812375" y="4535508"/>
        <a:ext cx="6007325" cy="72499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DA4602-953C-40CB-9E1B-4CF400FCABA1}">
      <dsp:nvSpPr>
        <dsp:cNvPr id="0" name=""/>
        <dsp:cNvSpPr/>
      </dsp:nvSpPr>
      <dsp:spPr>
        <a:xfrm>
          <a:off x="413232" y="701864"/>
          <a:ext cx="671572" cy="67157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BD1AA7B-8178-42B1-B43A-950DFA817455}">
      <dsp:nvSpPr>
        <dsp:cNvPr id="0" name=""/>
        <dsp:cNvSpPr/>
      </dsp:nvSpPr>
      <dsp:spPr>
        <a:xfrm>
          <a:off x="2827" y="1607214"/>
          <a:ext cx="1492382" cy="652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To formally recognise where long periods of abuse and misjustice have been carried out</a:t>
          </a:r>
          <a:endParaRPr lang="en-US" sz="1100" kern="1200"/>
        </a:p>
      </dsp:txBody>
      <dsp:txXfrm>
        <a:off x="2827" y="1607214"/>
        <a:ext cx="1492382" cy="652917"/>
      </dsp:txXfrm>
    </dsp:sp>
    <dsp:sp modelId="{5A21C929-51BE-432B-BAB7-513048C547B7}">
      <dsp:nvSpPr>
        <dsp:cNvPr id="0" name=""/>
        <dsp:cNvSpPr/>
      </dsp:nvSpPr>
      <dsp:spPr>
        <a:xfrm>
          <a:off x="2166782" y="701864"/>
          <a:ext cx="671572" cy="67157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5566C4D-D2F6-436A-AA6B-C61CC5E656E8}">
      <dsp:nvSpPr>
        <dsp:cNvPr id="0" name=""/>
        <dsp:cNvSpPr/>
      </dsp:nvSpPr>
      <dsp:spPr>
        <a:xfrm>
          <a:off x="1756376" y="1607214"/>
          <a:ext cx="1492382" cy="652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To protect language and culture of indigenous residents within countries. </a:t>
          </a:r>
          <a:endParaRPr lang="en-US" sz="1100" kern="1200"/>
        </a:p>
      </dsp:txBody>
      <dsp:txXfrm>
        <a:off x="1756376" y="1607214"/>
        <a:ext cx="1492382" cy="652917"/>
      </dsp:txXfrm>
    </dsp:sp>
    <dsp:sp modelId="{0036EC6E-6901-4A53-932A-CADCBFD7563B}">
      <dsp:nvSpPr>
        <dsp:cNvPr id="0" name=""/>
        <dsp:cNvSpPr/>
      </dsp:nvSpPr>
      <dsp:spPr>
        <a:xfrm>
          <a:off x="3920331" y="701864"/>
          <a:ext cx="671572" cy="67157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91BCAE1-7DCA-4CDD-A981-704FD4FD39FF}">
      <dsp:nvSpPr>
        <dsp:cNvPr id="0" name=""/>
        <dsp:cNvSpPr/>
      </dsp:nvSpPr>
      <dsp:spPr>
        <a:xfrm>
          <a:off x="3509926" y="1607214"/>
          <a:ext cx="1492382" cy="652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To establish the absolute truth </a:t>
          </a:r>
          <a:endParaRPr lang="en-US" sz="1100" kern="1200"/>
        </a:p>
      </dsp:txBody>
      <dsp:txXfrm>
        <a:off x="3509926" y="1607214"/>
        <a:ext cx="1492382" cy="652917"/>
      </dsp:txXfrm>
    </dsp:sp>
    <dsp:sp modelId="{C3012B2B-F6B8-4D20-BF85-D4223F0EB3A4}">
      <dsp:nvSpPr>
        <dsp:cNvPr id="0" name=""/>
        <dsp:cNvSpPr/>
      </dsp:nvSpPr>
      <dsp:spPr>
        <a:xfrm>
          <a:off x="5673881" y="701864"/>
          <a:ext cx="671572" cy="67157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528C3D3-7BB7-440A-99C7-07C52C93736F}">
      <dsp:nvSpPr>
        <dsp:cNvPr id="0" name=""/>
        <dsp:cNvSpPr/>
      </dsp:nvSpPr>
      <dsp:spPr>
        <a:xfrm>
          <a:off x="5263476" y="1607214"/>
          <a:ext cx="1492382" cy="652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TRC’s enable victims to tell their story in a more intimate, less intimidating setting as opposed to a court of law</a:t>
          </a:r>
          <a:endParaRPr lang="en-US" sz="1100" kern="1200"/>
        </a:p>
      </dsp:txBody>
      <dsp:txXfrm>
        <a:off x="5263476" y="1607214"/>
        <a:ext cx="1492382" cy="652917"/>
      </dsp:txXfrm>
    </dsp:sp>
    <dsp:sp modelId="{777C9A23-E35A-42F2-8DA9-1D9E038CC600}">
      <dsp:nvSpPr>
        <dsp:cNvPr id="0" name=""/>
        <dsp:cNvSpPr/>
      </dsp:nvSpPr>
      <dsp:spPr>
        <a:xfrm>
          <a:off x="7427431" y="701864"/>
          <a:ext cx="671572" cy="67157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AFC4DA5-7183-4C41-94A1-54F5479BF6B3}">
      <dsp:nvSpPr>
        <dsp:cNvPr id="0" name=""/>
        <dsp:cNvSpPr/>
      </dsp:nvSpPr>
      <dsp:spPr>
        <a:xfrm>
          <a:off x="7017026" y="1607214"/>
          <a:ext cx="1492382" cy="652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Enables perpetrators to come forward with valid reason of why</a:t>
          </a:r>
          <a:endParaRPr lang="en-US" sz="1100" kern="1200"/>
        </a:p>
      </dsp:txBody>
      <dsp:txXfrm>
        <a:off x="7017026" y="1607214"/>
        <a:ext cx="1492382" cy="652917"/>
      </dsp:txXfrm>
    </dsp:sp>
    <dsp:sp modelId="{3CE99059-496E-4019-84D7-9A5572CA5A6B}">
      <dsp:nvSpPr>
        <dsp:cNvPr id="0" name=""/>
        <dsp:cNvSpPr/>
      </dsp:nvSpPr>
      <dsp:spPr>
        <a:xfrm>
          <a:off x="9180981" y="701864"/>
          <a:ext cx="671572" cy="67157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A17321B-83D8-48AE-8B78-0CC494105E93}">
      <dsp:nvSpPr>
        <dsp:cNvPr id="0" name=""/>
        <dsp:cNvSpPr/>
      </dsp:nvSpPr>
      <dsp:spPr>
        <a:xfrm>
          <a:off x="8770576" y="1607214"/>
          <a:ext cx="1492382" cy="652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Perpetrators have a voice also to defend why they did what they did</a:t>
          </a:r>
          <a:endParaRPr lang="en-US" sz="1100" kern="1200"/>
        </a:p>
      </dsp:txBody>
      <dsp:txXfrm>
        <a:off x="8770576" y="1607214"/>
        <a:ext cx="1492382" cy="6529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11/12/2018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sv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88AB5DF6-C4E3-48AD-9C7E-4318A470A2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3" name="Group 52">
            <a:extLst>
              <a:ext uri="{FF2B5EF4-FFF2-40B4-BE49-F238E27FC236}">
                <a16:creationId xmlns:a16="http://schemas.microsoft.com/office/drawing/2014/main" id="{616EED9D-6DAF-4EB7-BC4A-D8BBB4E3EE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54" name="Freeform 11">
              <a:extLst>
                <a:ext uri="{FF2B5EF4-FFF2-40B4-BE49-F238E27FC236}">
                  <a16:creationId xmlns:a16="http://schemas.microsoft.com/office/drawing/2014/main" id="{0A848FA0-3712-416A-9D52-E359ECAB19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5" name="Freeform 12">
              <a:extLst>
                <a:ext uri="{FF2B5EF4-FFF2-40B4-BE49-F238E27FC236}">
                  <a16:creationId xmlns:a16="http://schemas.microsoft.com/office/drawing/2014/main" id="{2DF76420-B9BA-459E-9C09-DDB4D0E453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6" name="Freeform 13">
              <a:extLst>
                <a:ext uri="{FF2B5EF4-FFF2-40B4-BE49-F238E27FC236}">
                  <a16:creationId xmlns:a16="http://schemas.microsoft.com/office/drawing/2014/main" id="{ABAC7661-A51E-46DC-8488-F31A2B0022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7" name="Freeform 14">
              <a:extLst>
                <a:ext uri="{FF2B5EF4-FFF2-40B4-BE49-F238E27FC236}">
                  <a16:creationId xmlns:a16="http://schemas.microsoft.com/office/drawing/2014/main" id="{05CEC46E-671E-4627-B14F-2502001ECA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8" name="Freeform 15">
              <a:extLst>
                <a:ext uri="{FF2B5EF4-FFF2-40B4-BE49-F238E27FC236}">
                  <a16:creationId xmlns:a16="http://schemas.microsoft.com/office/drawing/2014/main" id="{7C363F70-4922-4830-9B99-05B45C244C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9" name="Freeform 16">
              <a:extLst>
                <a:ext uri="{FF2B5EF4-FFF2-40B4-BE49-F238E27FC236}">
                  <a16:creationId xmlns:a16="http://schemas.microsoft.com/office/drawing/2014/main" id="{AB4483D4-5423-4C3C-B271-E43D29C710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0" name="Freeform 17">
              <a:extLst>
                <a:ext uri="{FF2B5EF4-FFF2-40B4-BE49-F238E27FC236}">
                  <a16:creationId xmlns:a16="http://schemas.microsoft.com/office/drawing/2014/main" id="{64306A4C-9E85-43A8-9638-5CB1B3A9EC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1" name="Freeform 18">
              <a:extLst>
                <a:ext uri="{FF2B5EF4-FFF2-40B4-BE49-F238E27FC236}">
                  <a16:creationId xmlns:a16="http://schemas.microsoft.com/office/drawing/2014/main" id="{EF48293E-C424-4DBC-BD3F-29C8141066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2" name="Freeform 19">
              <a:extLst>
                <a:ext uri="{FF2B5EF4-FFF2-40B4-BE49-F238E27FC236}">
                  <a16:creationId xmlns:a16="http://schemas.microsoft.com/office/drawing/2014/main" id="{762BA71A-8D1C-4679-B50F-97C73F782B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3" name="Freeform 20">
              <a:extLst>
                <a:ext uri="{FF2B5EF4-FFF2-40B4-BE49-F238E27FC236}">
                  <a16:creationId xmlns:a16="http://schemas.microsoft.com/office/drawing/2014/main" id="{6EC913C3-3802-4762-A9DC-90554E5FD3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4" name="Freeform 21">
              <a:extLst>
                <a:ext uri="{FF2B5EF4-FFF2-40B4-BE49-F238E27FC236}">
                  <a16:creationId xmlns:a16="http://schemas.microsoft.com/office/drawing/2014/main" id="{F065CF79-1E4E-49D9-9742-9F35C26933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5" name="Freeform 22">
              <a:extLst>
                <a:ext uri="{FF2B5EF4-FFF2-40B4-BE49-F238E27FC236}">
                  <a16:creationId xmlns:a16="http://schemas.microsoft.com/office/drawing/2014/main" id="{B84C4DD5-D80B-42F3-A9EC-1C7AEA7C3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sp>
        <p:nvSpPr>
          <p:cNvPr id="7" name="Title 6">
            <a:extLst>
              <a:ext uri="{FF2B5EF4-FFF2-40B4-BE49-F238E27FC236}">
                <a16:creationId xmlns:a16="http://schemas.microsoft.com/office/drawing/2014/main" id="{49609A6B-F992-4615-856A-6D23E0209B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89213" y="3767328"/>
            <a:ext cx="8915399" cy="192463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200" cap="all" dirty="0">
                <a:latin typeface="Arial" panose="020B0604020202020204" pitchFamily="34" charset="0"/>
                <a:cs typeface="Arial" panose="020B0604020202020204" pitchFamily="34" charset="0"/>
              </a:rPr>
              <a:t>            Group Facilitation and                    Restorative  Practices.</a:t>
            </a:r>
            <a:br>
              <a:rPr lang="en-GB" sz="4200" cap="all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200" cap="all" dirty="0">
                <a:latin typeface="Arial" panose="020B0604020202020204" pitchFamily="34" charset="0"/>
                <a:cs typeface="Arial" panose="020B0604020202020204" pitchFamily="34" charset="0"/>
              </a:rPr>
              <a:t>      M6X00967  ASSESSMENT 1</a:t>
            </a:r>
            <a:endParaRPr lang="en-GB" sz="4200" dirty="0"/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E4BAAFFD-7FBA-4DA5-B473-B9B15CCB21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89213" y="5696711"/>
            <a:ext cx="8915399" cy="99057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Ingrid Nicholls P151102 Level 6</a:t>
            </a:r>
          </a:p>
          <a:p>
            <a:pPr>
              <a:lnSpc>
                <a:spcPct val="9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Oral Presentation</a:t>
            </a:r>
          </a:p>
          <a:p>
            <a:pPr>
              <a:lnSpc>
                <a:spcPct val="90000"/>
              </a:lnSpc>
            </a:pP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67" name="Group 66">
            <a:extLst>
              <a:ext uri="{FF2B5EF4-FFF2-40B4-BE49-F238E27FC236}">
                <a16:creationId xmlns:a16="http://schemas.microsoft.com/office/drawing/2014/main" id="{D27301CB-4E5F-4AFE-9677-77B6A758B9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68" name="Freeform 27">
              <a:extLst>
                <a:ext uri="{FF2B5EF4-FFF2-40B4-BE49-F238E27FC236}">
                  <a16:creationId xmlns:a16="http://schemas.microsoft.com/office/drawing/2014/main" id="{E1681FBC-148F-463E-9F52-98B242E203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9" name="Freeform 28">
              <a:extLst>
                <a:ext uri="{FF2B5EF4-FFF2-40B4-BE49-F238E27FC236}">
                  <a16:creationId xmlns:a16="http://schemas.microsoft.com/office/drawing/2014/main" id="{9D6AA056-7105-4D55-9B31-4BE2D3A44D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0" name="Freeform 29">
              <a:extLst>
                <a:ext uri="{FF2B5EF4-FFF2-40B4-BE49-F238E27FC236}">
                  <a16:creationId xmlns:a16="http://schemas.microsoft.com/office/drawing/2014/main" id="{F2356079-ACDF-473A-A817-6A449747F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1" name="Freeform 30">
              <a:extLst>
                <a:ext uri="{FF2B5EF4-FFF2-40B4-BE49-F238E27FC236}">
                  <a16:creationId xmlns:a16="http://schemas.microsoft.com/office/drawing/2014/main" id="{79B272E4-C0D8-4047-80DE-C7B55794B2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2" name="Freeform 31">
              <a:extLst>
                <a:ext uri="{FF2B5EF4-FFF2-40B4-BE49-F238E27FC236}">
                  <a16:creationId xmlns:a16="http://schemas.microsoft.com/office/drawing/2014/main" id="{E3B17E11-6A2E-46D0-B78E-4EE00FDA00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3" name="Freeform 32">
              <a:extLst>
                <a:ext uri="{FF2B5EF4-FFF2-40B4-BE49-F238E27FC236}">
                  <a16:creationId xmlns:a16="http://schemas.microsoft.com/office/drawing/2014/main" id="{13387F79-5AD1-49F7-BF85-0C3F9FAEAA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4" name="Freeform 33">
              <a:extLst>
                <a:ext uri="{FF2B5EF4-FFF2-40B4-BE49-F238E27FC236}">
                  <a16:creationId xmlns:a16="http://schemas.microsoft.com/office/drawing/2014/main" id="{775DF34C-1D8C-461C-9A83-779F21F626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5" name="Freeform 34">
              <a:extLst>
                <a:ext uri="{FF2B5EF4-FFF2-40B4-BE49-F238E27FC236}">
                  <a16:creationId xmlns:a16="http://schemas.microsoft.com/office/drawing/2014/main" id="{E4CF9865-3B40-471D-A5A0-2DDD6FC42D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6" name="Freeform 35">
              <a:extLst>
                <a:ext uri="{FF2B5EF4-FFF2-40B4-BE49-F238E27FC236}">
                  <a16:creationId xmlns:a16="http://schemas.microsoft.com/office/drawing/2014/main" id="{C3BE49D7-B023-4E5A-9E08-9755DA7FE5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7" name="Freeform 36">
              <a:extLst>
                <a:ext uri="{FF2B5EF4-FFF2-40B4-BE49-F238E27FC236}">
                  <a16:creationId xmlns:a16="http://schemas.microsoft.com/office/drawing/2014/main" id="{849668DA-DE63-4C1F-9C0C-45E5103D2F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8" name="Freeform 37">
              <a:extLst>
                <a:ext uri="{FF2B5EF4-FFF2-40B4-BE49-F238E27FC236}">
                  <a16:creationId xmlns:a16="http://schemas.microsoft.com/office/drawing/2014/main" id="{342783B3-B265-4728-A088-0F94413D6C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9" name="Freeform 38">
              <a:extLst>
                <a:ext uri="{FF2B5EF4-FFF2-40B4-BE49-F238E27FC236}">
                  <a16:creationId xmlns:a16="http://schemas.microsoft.com/office/drawing/2014/main" id="{D9E4364B-C302-407C-A375-F325CEB3D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81" name="Rectangle 80">
            <a:extLst>
              <a:ext uri="{FF2B5EF4-FFF2-40B4-BE49-F238E27FC236}">
                <a16:creationId xmlns:a16="http://schemas.microsoft.com/office/drawing/2014/main" id="{E6D03370-F055-43D9-A0AD-06761A01A6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Content Placeholder 5">
            <a:extLst>
              <a:ext uri="{FF2B5EF4-FFF2-40B4-BE49-F238E27FC236}">
                <a16:creationId xmlns:a16="http://schemas.microsoft.com/office/drawing/2014/main" id="{3D75B3D1-0F07-4CE2-BDA0-1656BC30C3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9212" y="950976"/>
            <a:ext cx="7119825" cy="2505456"/>
          </a:xfrm>
          <a:prstGeom prst="rect">
            <a:avLst/>
          </a:prstGeom>
        </p:spPr>
      </p:pic>
      <p:sp>
        <p:nvSpPr>
          <p:cNvPr id="83" name="Freeform 33">
            <a:extLst>
              <a:ext uri="{FF2B5EF4-FFF2-40B4-BE49-F238E27FC236}">
                <a16:creationId xmlns:a16="http://schemas.microsoft.com/office/drawing/2014/main" id="{8CD08B97-1B95-4183-B8B4-D63CBA156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588986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</p:spTree>
    <p:extLst>
      <p:ext uri="{BB962C8B-B14F-4D97-AF65-F5344CB8AC3E}">
        <p14:creationId xmlns:p14="http://schemas.microsoft.com/office/powerpoint/2010/main" val="29248493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6" name="Rectangle 8">
            <a:extLst>
              <a:ext uri="{FF2B5EF4-FFF2-40B4-BE49-F238E27FC236}">
                <a16:creationId xmlns:a16="http://schemas.microsoft.com/office/drawing/2014/main" id="{A922CC7D-9AB0-495B-8AEC-81B7CDEE1A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01EF6D3-851E-4B24-A9CD-D38CA18A5B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34C02ECD-F75C-45DF-A249-716AE4455D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11648B16-4A94-4F3F-B47F-F0C334287C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37B30A17-8AF2-443F-A549-4208927460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899AF856-9FE0-41D3-AE38-0028650E5D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0AA03574-BAE0-48F0-AFFD-7FE53A80AD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E5C11F0E-3CE3-4AA3-8903-97F7B6E77E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0084F2D6-47B1-4245-9971-C28AB2991F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5ED0731E-418A-460F-A64A-D885C733A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CA7B555A-665D-4AF0-BE1D-FD9FD5518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76639BB9-DC72-4905-B646-14612CA4C4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33F5F41C-CB34-4D75-A726-A6A1468CC3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7" name="Freeform 22">
              <a:extLst>
                <a:ext uri="{FF2B5EF4-FFF2-40B4-BE49-F238E27FC236}">
                  <a16:creationId xmlns:a16="http://schemas.microsoft.com/office/drawing/2014/main" id="{4ECB3308-01BD-41F1-96DE-633B57C7EB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3C1F4F9-A86E-4604-AA2F-CCF709ECA2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89213" y="4529540"/>
            <a:ext cx="8915399" cy="1162423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1800" dirty="0">
                <a:latin typeface="Arial Black" panose="020B0A04020102020204" pitchFamily="34" charset="0"/>
              </a:rPr>
              <a:t>                  </a:t>
            </a:r>
            <a:r>
              <a:rPr lang="en-GB" sz="2400" dirty="0">
                <a:latin typeface="Arial Black" panose="020B0A04020102020204" pitchFamily="34" charset="0"/>
              </a:rPr>
              <a:t>Canada</a:t>
            </a:r>
            <a:br>
              <a:rPr lang="en-GB" sz="2400" dirty="0">
                <a:latin typeface="Arial Black" panose="020B0A04020102020204" pitchFamily="34" charset="0"/>
              </a:rPr>
            </a:br>
            <a:r>
              <a:rPr lang="en-GB" sz="2400" dirty="0">
                <a:latin typeface="Arial Black" panose="020B0A04020102020204" pitchFamily="34" charset="0"/>
              </a:rPr>
              <a:t> Truth and Reconciliation Commission </a:t>
            </a:r>
            <a:br>
              <a:rPr lang="en-GB" sz="2400" dirty="0">
                <a:latin typeface="Arial Black" panose="020B0A04020102020204" pitchFamily="34" charset="0"/>
              </a:rPr>
            </a:br>
            <a:r>
              <a:rPr lang="en-GB" sz="2400" dirty="0">
                <a:latin typeface="Arial Black" panose="020B0A04020102020204" pitchFamily="34" charset="0"/>
              </a:rPr>
              <a:t>                   2008 to present</a:t>
            </a:r>
            <a:r>
              <a:rPr lang="en-GB" sz="1800" dirty="0">
                <a:latin typeface="Arial Black" panose="020B0A04020102020204" pitchFamily="34" charset="0"/>
              </a:rPr>
              <a:t>.</a:t>
            </a:r>
            <a:br>
              <a:rPr lang="en-GB" sz="1800" dirty="0">
                <a:latin typeface="Arial Black" panose="020B0A04020102020204" pitchFamily="34" charset="0"/>
              </a:rPr>
            </a:br>
            <a:r>
              <a:rPr lang="en-GB" sz="1800" dirty="0">
                <a:latin typeface="Arial Black" panose="020B0A04020102020204" pitchFamily="34" charset="0"/>
              </a:rPr>
              <a:t>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BF06466-7A75-4B86-A4C7-115BBA6537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89213" y="5696711"/>
            <a:ext cx="8915399" cy="507189"/>
          </a:xfrm>
        </p:spPr>
        <p:txBody>
          <a:bodyPr>
            <a:normAutofit/>
          </a:bodyPr>
          <a:lstStyle/>
          <a:p>
            <a:r>
              <a:rPr lang="en-GB">
                <a:latin typeface="Arial Black" panose="020B0A04020102020204" pitchFamily="34" charset="0"/>
              </a:rPr>
              <a:t>    </a:t>
            </a:r>
          </a:p>
          <a:p>
            <a:endParaRPr lang="en-GB">
              <a:latin typeface="Arial Black" panose="020B0A04020102020204" pitchFamily="34" charset="0"/>
            </a:endParaRPr>
          </a:p>
          <a:p>
            <a:endParaRPr lang="en-GB">
              <a:latin typeface="Arial Black" panose="020B0A04020102020204" pitchFamily="34" charset="0"/>
            </a:endParaRPr>
          </a:p>
          <a:p>
            <a:endParaRPr lang="en-GB">
              <a:latin typeface="Arial Black" panose="020B0A04020102020204" pitchFamily="34" charset="0"/>
            </a:endParaRP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84A5389E-FAF0-49F8-B7DE-5DB1D39A4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6" name="Freeform 27">
              <a:extLst>
                <a:ext uri="{FF2B5EF4-FFF2-40B4-BE49-F238E27FC236}">
                  <a16:creationId xmlns:a16="http://schemas.microsoft.com/office/drawing/2014/main" id="{38290ECD-2C1E-41E9-B72C-8A74E6A4D0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28">
              <a:extLst>
                <a:ext uri="{FF2B5EF4-FFF2-40B4-BE49-F238E27FC236}">
                  <a16:creationId xmlns:a16="http://schemas.microsoft.com/office/drawing/2014/main" id="{D4262E79-CD33-402B-8B11-B973D22F2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29">
              <a:extLst>
                <a:ext uri="{FF2B5EF4-FFF2-40B4-BE49-F238E27FC236}">
                  <a16:creationId xmlns:a16="http://schemas.microsoft.com/office/drawing/2014/main" id="{D4E66077-E4B7-4D37-AAC4-0F2BDF92F3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0">
              <a:extLst>
                <a:ext uri="{FF2B5EF4-FFF2-40B4-BE49-F238E27FC236}">
                  <a16:creationId xmlns:a16="http://schemas.microsoft.com/office/drawing/2014/main" id="{C1CA20B0-9D1B-4696-8843-E29F303F5F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1">
              <a:extLst>
                <a:ext uri="{FF2B5EF4-FFF2-40B4-BE49-F238E27FC236}">
                  <a16:creationId xmlns:a16="http://schemas.microsoft.com/office/drawing/2014/main" id="{8D6F844C-835B-426A-B64E-08FFD6F25F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2">
              <a:extLst>
                <a:ext uri="{FF2B5EF4-FFF2-40B4-BE49-F238E27FC236}">
                  <a16:creationId xmlns:a16="http://schemas.microsoft.com/office/drawing/2014/main" id="{0FA43E74-9BE8-4976-92B5-EAE1CE13D6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3">
              <a:extLst>
                <a:ext uri="{FF2B5EF4-FFF2-40B4-BE49-F238E27FC236}">
                  <a16:creationId xmlns:a16="http://schemas.microsoft.com/office/drawing/2014/main" id="{9ACB84C5-04AD-4802-B5BD-57BDC91F7A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4">
              <a:extLst>
                <a:ext uri="{FF2B5EF4-FFF2-40B4-BE49-F238E27FC236}">
                  <a16:creationId xmlns:a16="http://schemas.microsoft.com/office/drawing/2014/main" id="{800BB42D-795C-4D34-B0C0-48C6DCAA56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4" name="Freeform 35">
              <a:extLst>
                <a:ext uri="{FF2B5EF4-FFF2-40B4-BE49-F238E27FC236}">
                  <a16:creationId xmlns:a16="http://schemas.microsoft.com/office/drawing/2014/main" id="{F053FFBE-8DFA-4F0C-8654-84B82FF44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5" name="Freeform 36">
              <a:extLst>
                <a:ext uri="{FF2B5EF4-FFF2-40B4-BE49-F238E27FC236}">
                  <a16:creationId xmlns:a16="http://schemas.microsoft.com/office/drawing/2014/main" id="{CF5AB1EE-3C75-41FC-BAC6-83222999D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6" name="Freeform 37">
              <a:extLst>
                <a:ext uri="{FF2B5EF4-FFF2-40B4-BE49-F238E27FC236}">
                  <a16:creationId xmlns:a16="http://schemas.microsoft.com/office/drawing/2014/main" id="{5EB7AD58-332B-4EA3-9386-08FD9554B4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8" name="Freeform 38">
              <a:extLst>
                <a:ext uri="{FF2B5EF4-FFF2-40B4-BE49-F238E27FC236}">
                  <a16:creationId xmlns:a16="http://schemas.microsoft.com/office/drawing/2014/main" id="{60F8A3C2-0BFB-44EE-9532-B1FE646326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39" name="Rectangle 38">
            <a:extLst>
              <a:ext uri="{FF2B5EF4-FFF2-40B4-BE49-F238E27FC236}">
                <a16:creationId xmlns:a16="http://schemas.microsoft.com/office/drawing/2014/main" id="{AA4E6AA2-BEA6-4D9C-940A-56C57341D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Picture 3" descr="A group of people standing in front of a crowd posing for the camera&#10;&#10;Description automatically generated">
            <a:extLst>
              <a:ext uri="{FF2B5EF4-FFF2-40B4-BE49-F238E27FC236}">
                <a16:creationId xmlns:a16="http://schemas.microsoft.com/office/drawing/2014/main" id="{AA11B933-4F63-4D1C-B996-0208361928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9212" y="836986"/>
            <a:ext cx="8962708" cy="3405829"/>
          </a:xfrm>
          <a:prstGeom prst="rect">
            <a:avLst/>
          </a:prstGeom>
        </p:spPr>
      </p:pic>
      <p:sp>
        <p:nvSpPr>
          <p:cNvPr id="41" name="Freeform 33">
            <a:extLst>
              <a:ext uri="{FF2B5EF4-FFF2-40B4-BE49-F238E27FC236}">
                <a16:creationId xmlns:a16="http://schemas.microsoft.com/office/drawing/2014/main" id="{ED642ED3-CFED-4142-8502-CCC1994470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753578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TextBox 4"/>
          <p:cNvSpPr txBox="1"/>
          <p:nvPr/>
        </p:nvSpPr>
        <p:spPr>
          <a:xfrm>
            <a:off x="2040581" y="6571602"/>
            <a:ext cx="377832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(Fig 1, Stringer, T., Christ Church Cathedral Blog, 2015)</a:t>
            </a:r>
          </a:p>
        </p:txBody>
      </p:sp>
    </p:spTree>
    <p:extLst>
      <p:ext uri="{BB962C8B-B14F-4D97-AF65-F5344CB8AC3E}">
        <p14:creationId xmlns:p14="http://schemas.microsoft.com/office/powerpoint/2010/main" val="26540953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12">
            <a:extLst>
              <a:ext uri="{FF2B5EF4-FFF2-40B4-BE49-F238E27FC236}">
                <a16:creationId xmlns:a16="http://schemas.microsoft.com/office/drawing/2014/main" id="{1BB01FB5-37B9-4EBD-AF40-DE68D3CA4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B98324-67F8-4F60-AD9D-266BD82BC3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893" y="3101093"/>
            <a:ext cx="2454052" cy="3029344"/>
          </a:xfrm>
        </p:spPr>
        <p:txBody>
          <a:bodyPr>
            <a:normAutofit/>
          </a:bodyPr>
          <a:lstStyle/>
          <a:p>
            <a:r>
              <a:rPr lang="en-GB" sz="2200" dirty="0">
                <a:solidFill>
                  <a:schemeClr val="bg1"/>
                </a:solidFill>
                <a:latin typeface="Arial Black" panose="020B0A04020102020204" pitchFamily="34" charset="0"/>
              </a:rPr>
              <a:t>What is a Truth and Reconciliation commission (TRC’s)</a:t>
            </a:r>
          </a:p>
        </p:txBody>
      </p:sp>
      <p:sp>
        <p:nvSpPr>
          <p:cNvPr id="27" name="Freeform 11">
            <a:extLst>
              <a:ext uri="{FF2B5EF4-FFF2-40B4-BE49-F238E27FC236}">
                <a16:creationId xmlns:a16="http://schemas.microsoft.com/office/drawing/2014/main" id="{06AF6A9A-0638-4916-AD29-9FC8FC07AE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28" name="Rectangle 16">
            <a:extLst>
              <a:ext uri="{FF2B5EF4-FFF2-40B4-BE49-F238E27FC236}">
                <a16:creationId xmlns:a16="http://schemas.microsoft.com/office/drawing/2014/main" id="{79057B2B-0D8C-47F2-836B-2E7DD46215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F8A210A5-8A36-44DC-B4A7-33901FBCDF9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31833403"/>
              </p:ext>
            </p:extLst>
          </p:nvPr>
        </p:nvGraphicFramePr>
        <p:xfrm>
          <a:off x="4716816" y="547511"/>
          <a:ext cx="6832212" cy="52647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F807A580-DCC5-4685-94E0-0F7122D84290}"/>
              </a:ext>
            </a:extLst>
          </p:cNvPr>
          <p:cNvSpPr txBox="1"/>
          <p:nvPr/>
        </p:nvSpPr>
        <p:spPr>
          <a:xfrm>
            <a:off x="4252687" y="6003723"/>
            <a:ext cx="184331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Hayner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, 2011)</a:t>
            </a:r>
          </a:p>
        </p:txBody>
      </p:sp>
    </p:spTree>
    <p:extLst>
      <p:ext uri="{BB962C8B-B14F-4D97-AF65-F5344CB8AC3E}">
        <p14:creationId xmlns:p14="http://schemas.microsoft.com/office/powerpoint/2010/main" val="33773445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9">
            <a:extLst>
              <a:ext uri="{FF2B5EF4-FFF2-40B4-BE49-F238E27FC236}">
                <a16:creationId xmlns:a16="http://schemas.microsoft.com/office/drawing/2014/main" id="{31DBE429-8660-4D88-BC47-B159B7251B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B7DF222-98CD-4513-8AEA-F83CF2A118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06695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1B9800-5E08-416C-B9E2-1EC8B948FE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3391" y="624110"/>
            <a:ext cx="9383408" cy="128089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do TRCs exist?</a:t>
            </a:r>
            <a:endParaRPr lang="en-GB">
              <a:solidFill>
                <a:schemeClr val="bg1"/>
              </a:solidFill>
            </a:endParaRPr>
          </a:p>
        </p:txBody>
      </p:sp>
      <p:sp>
        <p:nvSpPr>
          <p:cNvPr id="14" name="Freeform 11">
            <a:extLst>
              <a:ext uri="{FF2B5EF4-FFF2-40B4-BE49-F238E27FC236}">
                <a16:creationId xmlns:a16="http://schemas.microsoft.com/office/drawing/2014/main" id="{92C98781-DD9B-44BA-B873-BD5060A9C4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62CEF90-B358-4D66-807F-2BCB8B3C79C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74071153"/>
              </p:ext>
            </p:extLst>
          </p:nvPr>
        </p:nvGraphicFramePr>
        <p:xfrm>
          <a:off x="961012" y="2930805"/>
          <a:ext cx="10265786" cy="29619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C490FB28-DED9-446A-803D-83E3A50FEA37}"/>
              </a:ext>
            </a:extLst>
          </p:cNvPr>
          <p:cNvSpPr txBox="1"/>
          <p:nvPr/>
        </p:nvSpPr>
        <p:spPr>
          <a:xfrm>
            <a:off x="961011" y="5892801"/>
            <a:ext cx="477157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(GSDRC, Haider, 2016) </a:t>
            </a:r>
          </a:p>
        </p:txBody>
      </p:sp>
    </p:spTree>
    <p:extLst>
      <p:ext uri="{BB962C8B-B14F-4D97-AF65-F5344CB8AC3E}">
        <p14:creationId xmlns:p14="http://schemas.microsoft.com/office/powerpoint/2010/main" val="17841884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94269C-F712-4EC7-847C-7C7B5327AB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Transitional Justice 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Restorative Justice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800" dirty="0"/>
          </a:p>
        </p:txBody>
      </p:sp>
      <p:sp>
        <p:nvSpPr>
          <p:cNvPr id="27" name="Content Placeholder 2">
            <a:extLst>
              <a:ext uri="{FF2B5EF4-FFF2-40B4-BE49-F238E27FC236}">
                <a16:creationId xmlns:a16="http://schemas.microsoft.com/office/drawing/2014/main" id="{CDDEF776-9D46-45C2-9EBB-4227919E80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15498" y="1578077"/>
            <a:ext cx="6108836" cy="4881717"/>
          </a:xfrm>
        </p:spPr>
        <p:txBody>
          <a:bodyPr>
            <a:normAutofit fontScale="92500" lnSpcReduction="10000"/>
          </a:bodyPr>
          <a:lstStyle/>
          <a:p>
            <a:pPr marL="228600" lvl="0" indent="-228600" defTabSz="914400">
              <a:buClrTx/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Transitional Justice addresses widespread violations of human rights. </a:t>
            </a:r>
          </a:p>
          <a:p>
            <a:pPr marL="228600" lvl="0" indent="-228600" defTabSz="914400">
              <a:buClrTx/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Not special justice but a justice adapted to help society to transform itself following a long period of human rights abuse. </a:t>
            </a:r>
          </a:p>
          <a:p>
            <a:pPr marL="228600" lvl="0" indent="-228600" defTabSz="914400">
              <a:buClrTx/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It is used to give victims a voice and promotes peace, reconciliation and democracy.</a:t>
            </a:r>
          </a:p>
          <a:p>
            <a:pPr marL="228600" lvl="0" indent="-228600" defTabSz="914400">
              <a:buClrTx/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Giving victims their voice has a positive impact on the healing process and forgiveness.</a:t>
            </a:r>
          </a:p>
          <a:p>
            <a:pPr marL="228600" lvl="0" indent="-228600" defTabSz="914400">
              <a:buClrTx/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Empowerment to the victim.</a:t>
            </a:r>
          </a:p>
          <a:p>
            <a:pPr marL="228600" lvl="0" indent="-228600" defTabSz="914400">
              <a:buClrTx/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Restorative Justice is then used to restore these previously fractured relations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</a:p>
          <a:p>
            <a:pPr marL="228600" lvl="0" indent="-228600" defTabSz="914400">
              <a:buClrTx/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defTabSz="914400">
              <a:buClrTx/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Hayner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2011) </a:t>
            </a:r>
          </a:p>
          <a:p>
            <a:pPr marL="228600" lvl="0" indent="-228600" defTabSz="914400">
              <a:buClrTx/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7" name="Graphic 6" descr="Scales of Justice">
            <a:extLst>
              <a:ext uri="{FF2B5EF4-FFF2-40B4-BE49-F238E27FC236}">
                <a16:creationId xmlns:a16="http://schemas.microsoft.com/office/drawing/2014/main" id="{FF55FC5A-80FF-456F-813A-5BAD1EE808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631452" y="2561913"/>
            <a:ext cx="2873159" cy="28731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11393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Where it all began…...</a:t>
            </a:r>
            <a:b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What the children experienced…..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996844" y="2431683"/>
            <a:ext cx="3507767" cy="397198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479664" y="1905000"/>
            <a:ext cx="6359237" cy="63094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Schools operated in Canada,1870’s with the last one closing in 1996.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Children between the ages of 4 and 16 were forced to attend.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Operated by the Canadian Government and run in partnership with the Anglican, Catholic, Methodist and Presbyterian churches.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aim of the schools were to assimilate Indians into society.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IRS operated in all Canadian provinces and territories apart from just a few.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There is an estimated 150,000 first Nation children attended the IRS, through 139 schools which were funded by the federal Government and religious order.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happened in these schools.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How were these  rules enforced.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(Union of Ontario Indians, 2013)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996844" y="6542116"/>
            <a:ext cx="254369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(Fig 2, Chretien, D, 2013)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15415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F2AB6E-85EC-41DA-9D61-3D77AC5738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Case Study: Canada</a:t>
            </a:r>
            <a:endParaRPr lang="en-GB"/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3FC1AA0F-CCD8-4B65-B89A-D1EB17F821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75692" y="1324709"/>
            <a:ext cx="6869723" cy="4909182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Context of Canada TRC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1920 Amended Indian Act.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1933 Legal Guardianship of Indian children.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1969 White Paper.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Began as a Royal Commission in 1991 to investigate what had happened in the Indian residential schools.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1998 the failure of the Indian residential schools policy was formally recognised by the Canadian Government.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2003 the dispute resolution programme was started, this offered compensation and therapy to survivors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2006 a settlement agreement was agreed which included money for the establishment of a TRC $2 Billion dollars, $60 million for TRC, Common Experience Payments $20,000.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2008 inauguration of  three TRC commissioners.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2009 inauguration of three new TRC commissioners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700" dirty="0"/>
          </a:p>
        </p:txBody>
      </p:sp>
      <p:pic>
        <p:nvPicPr>
          <p:cNvPr id="7" name="Graphic 6" descr="Group">
            <a:extLst>
              <a:ext uri="{FF2B5EF4-FFF2-40B4-BE49-F238E27FC236}">
                <a16:creationId xmlns:a16="http://schemas.microsoft.com/office/drawing/2014/main" id="{561CBB85-DD02-45BA-BF5D-08A9BF5E3B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631453" y="2660132"/>
            <a:ext cx="2873159" cy="287315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92FF031-7DEA-41BE-8F9F-F1ABC3CBC887}"/>
              </a:ext>
            </a:extLst>
          </p:cNvPr>
          <p:cNvSpPr txBox="1"/>
          <p:nvPr/>
        </p:nvSpPr>
        <p:spPr>
          <a:xfrm flipH="1">
            <a:off x="2951375" y="6553200"/>
            <a:ext cx="557130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Hayner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, 2011); (NCTR,CA 2018); (Indian Affairs and Northern Development Ottawa, 1969).</a:t>
            </a:r>
          </a:p>
        </p:txBody>
      </p:sp>
    </p:spTree>
    <p:extLst>
      <p:ext uri="{BB962C8B-B14F-4D97-AF65-F5344CB8AC3E}">
        <p14:creationId xmlns:p14="http://schemas.microsoft.com/office/powerpoint/2010/main" val="16010365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A46F010-D160-4609-8979-FFD8C1EA6C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DAE9B8-CF9F-40F0-A781-E0095C2FC1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3062" y="624110"/>
            <a:ext cx="8131550" cy="1280890"/>
          </a:xfrm>
        </p:spPr>
        <p:txBody>
          <a:bodyPr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How was Canada’s TRC organised?  What did it do? How long did it take?</a:t>
            </a:r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1B8C4F6-C3AC-4C94-8EC7-E4F7B7E9C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2851515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B789310-9859-4942-98C8-3D2F12AAA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  <a:solidFill>
            <a:schemeClr val="tx2">
              <a:lumMod val="60000"/>
              <a:lumOff val="40000"/>
              <a:alpha val="40000"/>
            </a:schemeClr>
          </a:solidFill>
        </p:grpSpPr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FE9E5460-2AA9-4786-B69C-23DBEF356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E344A2AF-3860-4427-B13E-98021C17AB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DDBDD44E-1DC0-48AB-8FEC-E098D91974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6" name="Freeform 14">
              <a:extLst>
                <a:ext uri="{FF2B5EF4-FFF2-40B4-BE49-F238E27FC236}">
                  <a16:creationId xmlns:a16="http://schemas.microsoft.com/office/drawing/2014/main" id="{3151FF3E-5E3F-4D82-A684-0003BACEA8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7" name="Freeform 15">
              <a:extLst>
                <a:ext uri="{FF2B5EF4-FFF2-40B4-BE49-F238E27FC236}">
                  <a16:creationId xmlns:a16="http://schemas.microsoft.com/office/drawing/2014/main" id="{C6CBF27E-7F0C-4489-95A7-82DE1C0460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8" name="Freeform 16">
              <a:extLst>
                <a:ext uri="{FF2B5EF4-FFF2-40B4-BE49-F238E27FC236}">
                  <a16:creationId xmlns:a16="http://schemas.microsoft.com/office/drawing/2014/main" id="{233BE304-221E-425E-A484-4B2E5F405B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9" name="Freeform 17">
              <a:extLst>
                <a:ext uri="{FF2B5EF4-FFF2-40B4-BE49-F238E27FC236}">
                  <a16:creationId xmlns:a16="http://schemas.microsoft.com/office/drawing/2014/main" id="{10D5734E-EAEA-4A08-86A9-39BD5563EC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0" name="Freeform 18">
              <a:extLst>
                <a:ext uri="{FF2B5EF4-FFF2-40B4-BE49-F238E27FC236}">
                  <a16:creationId xmlns:a16="http://schemas.microsoft.com/office/drawing/2014/main" id="{4D47FE86-98D1-4E35-86E4-16E9A19A6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1" name="Freeform 19">
              <a:extLst>
                <a:ext uri="{FF2B5EF4-FFF2-40B4-BE49-F238E27FC236}">
                  <a16:creationId xmlns:a16="http://schemas.microsoft.com/office/drawing/2014/main" id="{F00661F9-B224-4DB1-8EFB-ABF9402BDE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2" name="Freeform 20">
              <a:extLst>
                <a:ext uri="{FF2B5EF4-FFF2-40B4-BE49-F238E27FC236}">
                  <a16:creationId xmlns:a16="http://schemas.microsoft.com/office/drawing/2014/main" id="{679DCB4E-8D36-4B7A-AF0C-8399F113AE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3" name="Freeform 21">
              <a:extLst>
                <a:ext uri="{FF2B5EF4-FFF2-40B4-BE49-F238E27FC236}">
                  <a16:creationId xmlns:a16="http://schemas.microsoft.com/office/drawing/2014/main" id="{4FAD51F6-D24C-4FD6-BEAE-41F0E5A825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4" name="Freeform 22">
              <a:extLst>
                <a:ext uri="{FF2B5EF4-FFF2-40B4-BE49-F238E27FC236}">
                  <a16:creationId xmlns:a16="http://schemas.microsoft.com/office/drawing/2014/main" id="{87AC773F-6D31-458A-9DD7-76566C8A9C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6F1CEC7A-E419-4950-AA57-B00546C29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  <a:solidFill>
            <a:schemeClr val="tx2">
              <a:lumMod val="75000"/>
              <a:alpha val="70000"/>
            </a:schemeClr>
          </a:solidFill>
        </p:grpSpPr>
        <p:sp>
          <p:nvSpPr>
            <p:cNvPr id="27" name="Freeform 27">
              <a:extLst>
                <a:ext uri="{FF2B5EF4-FFF2-40B4-BE49-F238E27FC236}">
                  <a16:creationId xmlns:a16="http://schemas.microsoft.com/office/drawing/2014/main" id="{7AE7DCD1-5235-45E8-B229-15A3E3962E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8" name="Freeform 28">
              <a:extLst>
                <a:ext uri="{FF2B5EF4-FFF2-40B4-BE49-F238E27FC236}">
                  <a16:creationId xmlns:a16="http://schemas.microsoft.com/office/drawing/2014/main" id="{C82E58C3-65A5-4079-BF94-E675AA410C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9" name="Freeform 29">
              <a:extLst>
                <a:ext uri="{FF2B5EF4-FFF2-40B4-BE49-F238E27FC236}">
                  <a16:creationId xmlns:a16="http://schemas.microsoft.com/office/drawing/2014/main" id="{7AABE1FA-6DC8-4A47-AC5C-F05B9C111C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0" name="Freeform 30">
              <a:extLst>
                <a:ext uri="{FF2B5EF4-FFF2-40B4-BE49-F238E27FC236}">
                  <a16:creationId xmlns:a16="http://schemas.microsoft.com/office/drawing/2014/main" id="{17BB7298-8900-4C67-B800-BD241F019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1" name="Freeform 31">
              <a:extLst>
                <a:ext uri="{FF2B5EF4-FFF2-40B4-BE49-F238E27FC236}">
                  <a16:creationId xmlns:a16="http://schemas.microsoft.com/office/drawing/2014/main" id="{EE3442F8-53C2-490C-94EF-E423ECB95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2" name="Freeform 32">
              <a:extLst>
                <a:ext uri="{FF2B5EF4-FFF2-40B4-BE49-F238E27FC236}">
                  <a16:creationId xmlns:a16="http://schemas.microsoft.com/office/drawing/2014/main" id="{3DBEA916-8B10-493A-8CBF-9B5FA2A4A0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3" name="Freeform 33">
              <a:extLst>
                <a:ext uri="{FF2B5EF4-FFF2-40B4-BE49-F238E27FC236}">
                  <a16:creationId xmlns:a16="http://schemas.microsoft.com/office/drawing/2014/main" id="{248DB27B-F9EA-4F81-A746-7D57B768E0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4" name="Freeform 34">
              <a:extLst>
                <a:ext uri="{FF2B5EF4-FFF2-40B4-BE49-F238E27FC236}">
                  <a16:creationId xmlns:a16="http://schemas.microsoft.com/office/drawing/2014/main" id="{998E5C90-2A81-4013-AE09-2023B4407C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5" name="Freeform 35">
              <a:extLst>
                <a:ext uri="{FF2B5EF4-FFF2-40B4-BE49-F238E27FC236}">
                  <a16:creationId xmlns:a16="http://schemas.microsoft.com/office/drawing/2014/main" id="{86A8318B-7607-4519-8EEB-C7DD509653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6" name="Freeform 36">
              <a:extLst>
                <a:ext uri="{FF2B5EF4-FFF2-40B4-BE49-F238E27FC236}">
                  <a16:creationId xmlns:a16="http://schemas.microsoft.com/office/drawing/2014/main" id="{5009FB1B-4865-45DB-8727-F012E3ACA5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7" name="Freeform 37">
              <a:extLst>
                <a:ext uri="{FF2B5EF4-FFF2-40B4-BE49-F238E27FC236}">
                  <a16:creationId xmlns:a16="http://schemas.microsoft.com/office/drawing/2014/main" id="{5B209B64-3A98-4B1A-857A-2368AFED67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8" name="Freeform 38">
              <a:extLst>
                <a:ext uri="{FF2B5EF4-FFF2-40B4-BE49-F238E27FC236}">
                  <a16:creationId xmlns:a16="http://schemas.microsoft.com/office/drawing/2014/main" id="{EB3B5D03-7AE3-411C-A820-6844E7D0C6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40" name="Freeform 11">
            <a:extLst>
              <a:ext uri="{FF2B5EF4-FFF2-40B4-BE49-F238E27FC236}">
                <a16:creationId xmlns:a16="http://schemas.microsoft.com/office/drawing/2014/main" id="{91328346-8BAD-4616-B50B-5CFDA5648D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411452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FB41DD-40EC-46FF-A9AB-7B68DF4E93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73062" y="2133600"/>
            <a:ext cx="8131550" cy="3777622"/>
          </a:xfrm>
        </p:spPr>
        <p:txBody>
          <a:bodyPr>
            <a:normAutofit/>
          </a:bodyPr>
          <a:lstStyle/>
          <a:p>
            <a:pPr marL="228600" lvl="0" indent="-228600" defTabSz="914400">
              <a:buClrTx/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TRC was not able to make findings or conclusions in relation to an individual </a:t>
            </a:r>
          </a:p>
          <a:p>
            <a:pPr marL="228600" lvl="0" indent="-228600" defTabSz="914400">
              <a:buClrTx/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Specific names and events were not to be named</a:t>
            </a:r>
          </a:p>
          <a:p>
            <a:pPr marL="228600" lvl="0" indent="-228600" defTabSz="914400">
              <a:buClrTx/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TRC did not have subpoena power</a:t>
            </a:r>
          </a:p>
          <a:p>
            <a:pPr marL="228600" lvl="0" indent="-228600" defTabSz="914400">
              <a:buClrTx/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2007 Canadian Government issues official apology</a:t>
            </a:r>
          </a:p>
          <a:p>
            <a:pPr marL="228600" lvl="0" indent="-228600" defTabSz="914400">
              <a:buClrTx/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2008 Canadian PM “ the consequences of the Indian residential schools policy were profoundly negative, this policy has had a lasting and damaging impact on Aboriginal culture, heritage and language.</a:t>
            </a:r>
          </a:p>
          <a:p>
            <a:pPr marL="228600" lvl="0" indent="-228600" defTabSz="914400">
              <a:buClrTx/>
              <a:buFont typeface="Arial" panose="020B0604020202020204" pitchFamily="34" charset="0"/>
              <a:buChar char="•"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Gettler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(2017) challenges some of the procedures and the way the TRC was conducted. </a:t>
            </a:r>
          </a:p>
          <a:p>
            <a:pPr marL="0" lvl="0" indent="0" defTabSz="914400">
              <a:buClrTx/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524A444-EF6C-4F13-AFB4-C0E72F4FCBC6}"/>
              </a:ext>
            </a:extLst>
          </p:cNvPr>
          <p:cNvSpPr txBox="1"/>
          <p:nvPr/>
        </p:nvSpPr>
        <p:spPr>
          <a:xfrm>
            <a:off x="3373062" y="6000635"/>
            <a:ext cx="64626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Gettler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, 2017),  (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Hayner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2011), </a:t>
            </a:r>
          </a:p>
        </p:txBody>
      </p:sp>
    </p:spTree>
    <p:extLst>
      <p:ext uri="{BB962C8B-B14F-4D97-AF65-F5344CB8AC3E}">
        <p14:creationId xmlns:p14="http://schemas.microsoft.com/office/powerpoint/2010/main" val="11014563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0320B9-3BD8-4D7F-9B0D-C6C843EF16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Current situation in Canada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FF44AA-60AB-4AC5-8CCF-0AA9FC6BA9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69440" y="1686560"/>
            <a:ext cx="6762012" cy="499872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6 volume final report, nearly 2,000 pages uncovering the history of the residential schooling in Canada.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94 calls to action, not even half of these have been addressed.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Government in Canada are trying to build bridges, encouraging equality between all races. 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Victims still awaiting their compensation. 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Not all IRS were addressed in the TRC, some schools did not qualify, although there are talks of these being addressed in the future. 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identity of children who died in the schools are still being investigated, there are talks suggested of placing permanent memorials for these victims. </a:t>
            </a:r>
          </a:p>
          <a:p>
            <a:pPr>
              <a:lnSpc>
                <a:spcPct val="90000"/>
              </a:lnSpc>
            </a:pPr>
            <a:endParaRPr lang="en-GB" sz="1700" dirty="0"/>
          </a:p>
        </p:txBody>
      </p:sp>
      <p:pic>
        <p:nvPicPr>
          <p:cNvPr id="16" name="Graphic 6" descr="Handshake">
            <a:extLst>
              <a:ext uri="{FF2B5EF4-FFF2-40B4-BE49-F238E27FC236}">
                <a16:creationId xmlns:a16="http://schemas.microsoft.com/office/drawing/2014/main" id="{5BEFD57E-CF15-4679-8DB0-DD24A3634C6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631452" y="2561913"/>
            <a:ext cx="2873159" cy="287315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79B4973-925D-42BE-B2B6-F898D38EF1FF}"/>
              </a:ext>
            </a:extLst>
          </p:cNvPr>
          <p:cNvSpPr txBox="1"/>
          <p:nvPr/>
        </p:nvSpPr>
        <p:spPr>
          <a:xfrm>
            <a:off x="2098431" y="6424246"/>
            <a:ext cx="59904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Gettler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, 2017); (Mosby, 2016); (NCTRC,CA, 2015, 2016). </a:t>
            </a:r>
          </a:p>
        </p:txBody>
      </p:sp>
    </p:spTree>
    <p:extLst>
      <p:ext uri="{BB962C8B-B14F-4D97-AF65-F5344CB8AC3E}">
        <p14:creationId xmlns:p14="http://schemas.microsoft.com/office/powerpoint/2010/main" val="28461515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0E5F78-9134-404B-AC03-FB3577F3F1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Conclusion and recommendations.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145F81-B1EC-4778-BE62-532E365A82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Many milestones, however a key one seems to be the closure of all IRS in 1996.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Royal Commission 1991, The Dispute Resolution Program 2003, TRC 2015.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Closing the IRS finalises the abuse on the indigenous population of Canada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TRC is working closely with Aboriginals and non-Aboriginals to build bridges between these populations that were forced apart from the 1800’s.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story telling of the victims has educated the whole of Canada on the atrocities they suffered as a result of the IRS, Government, Churches and other organisations.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94 Actions must be implemented.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Compensation to all victims must be paid</a:t>
            </a: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7446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1E0E2-3E5C-4B88-8EB5-5D477C40F3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Reference List.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C85CEE-B672-4A39-BE9B-FE1940B92F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 err="1">
                <a:solidFill>
                  <a:srgbClr val="333333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Gettler</a:t>
            </a:r>
            <a:r>
              <a:rPr lang="en-GB" sz="2000" dirty="0">
                <a:solidFill>
                  <a:srgbClr val="333333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B., (2017) ‘Historical Research at the Truth and Reconciliation Commission of Canada’, Canadian Historical Review, 98(4), pp. 641–674. DOI: 1 December 2017. Available at: https://web-b-ebscohost-com.ezproxy.uwtsd.ac.uk/ehost/pdfviewer/pdfviewer?vid=1&amp;sid=72000acd-d98d-480d-9eaa-a5018c59f343%40pdc-v-sessmgr03 </a:t>
            </a:r>
            <a:endParaRPr lang="en-GB" sz="20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solidFill>
                  <a:srgbClr val="333333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Haider, H., (2016). Transitional justice. Topic guide. Available at: http://www.gsdrc.org/wp-content/uploads/2016/08/TransitionalJustice_GSDRC.pdf (Accessed: 2 November 2018).</a:t>
            </a:r>
            <a:endParaRPr lang="en-GB" sz="20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 err="1">
                <a:solidFill>
                  <a:srgbClr val="333333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Hayner</a:t>
            </a:r>
            <a:r>
              <a:rPr lang="en-GB" sz="2000" dirty="0">
                <a:solidFill>
                  <a:srgbClr val="333333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P.B., (2011) Unspeakable truths: Transitional justice and the challenge of truth commissions. 2nd Ed. London: Routledge.</a:t>
            </a:r>
            <a:endParaRPr lang="en-GB" sz="20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solidFill>
                  <a:srgbClr val="333333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Indian Affairs and Northern Development Ottawa, (1969) Statement of the Government of Canada on Indian policy 1969. Available at: http://nctr.ca/assets/reports/Historical%20Reports/1969%20The%20White%20Paper.pdf (Accessed on 29 October 2018). </a:t>
            </a:r>
            <a:endParaRPr lang="en-GB" sz="20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solidFill>
                  <a:srgbClr val="333333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Mosby, I., (2017) Curious about how many of the TRC's calls to actions have been completed?  Available at: https://www.cbc.ca/radio/unreserved/how-are-you-putting-reconciliation-into-action-1.4362219/curious-about-how-many-of-the-trc-s-calls-to-actions-have-been-completed-ch (Accessed: 8 November 2018).</a:t>
            </a:r>
            <a:endParaRPr lang="en-GB" sz="20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solidFill>
                  <a:srgbClr val="333333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National Truth and Reconciliation Commission of Canada, (2015) Truth and Reconciliation Commission of Canada: Calls to Action. Available at: http://www.trc.ca/websites/trcinstitution/File/2015/Findings/Calls_to_Action_English2.pdf (Accessed on 1 November 2018).</a:t>
            </a:r>
            <a:endParaRPr lang="en-GB" sz="20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solidFill>
                  <a:srgbClr val="333333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National Truth and Reconciliation Commission of Canada, (2018) Honouring the Truth, Reconciling for the Future. Available at: http://www.trc.ca/websites/trcinstitution/File/2015/Honouring_the_Truth_Reconciling_for_the_Future_July_23_2015.pdf (Accessed: 30 October 2018</a:t>
            </a:r>
            <a:endParaRPr lang="en-GB" sz="20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solidFill>
                  <a:srgbClr val="333333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Stringer, T. (2015) Reflections on the Truth and Reconciliation Commission. Available at: https://www.montrealcathedral.ca/2015/07/reflections-on-the-truth-and-recinciliation-commission (Accessed: 10 November 2018).</a:t>
            </a:r>
            <a:endParaRPr lang="en-GB" sz="20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solidFill>
                  <a:srgbClr val="333333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Union of Ontario Indians., (2013) An Overview of the Indian Residential School System. Available at: http://www.anishinabek.ca/wp-content/uploads/2016/07/An-Overview-of-the-IRS-System-Booklet.pdf (Accessed: 8 November 2018). </a:t>
            </a:r>
            <a:endParaRPr lang="en-GB" sz="20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4095733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312</TotalTime>
  <Words>976</Words>
  <Application>Microsoft Office PowerPoint</Application>
  <PresentationFormat>Widescreen</PresentationFormat>
  <Paragraphs>94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Arial Black</vt:lpstr>
      <vt:lpstr>Calibri</vt:lpstr>
      <vt:lpstr>Century Gothic</vt:lpstr>
      <vt:lpstr>Wingdings 3</vt:lpstr>
      <vt:lpstr>Wisp</vt:lpstr>
      <vt:lpstr>            Group Facilitation and                    Restorative  Practices.       M6X00967  ASSESSMENT 1</vt:lpstr>
      <vt:lpstr>                  Canada  Truth and Reconciliation Commission                     2008 to present.  </vt:lpstr>
      <vt:lpstr>What is a Truth and Reconciliation commission (TRC’s)</vt:lpstr>
      <vt:lpstr>Why do TRCs exist?</vt:lpstr>
      <vt:lpstr>Transitional Justice  Restorative Justice </vt:lpstr>
      <vt:lpstr>Where it all began…... What the children experienced…..</vt:lpstr>
      <vt:lpstr>Case Study: Canada</vt:lpstr>
      <vt:lpstr>How was Canada’s TRC organised?  What did it do? How long did it take?</vt:lpstr>
      <vt:lpstr>Current situation in Canada</vt:lpstr>
      <vt:lpstr>Conclusion and recommendations.</vt:lpstr>
      <vt:lpstr>Reference List.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   Group Facilitation and                    Restorative  Practices.       M6X00967  ASSESSMENT 1</dc:title>
  <dc:creator>Ingrid Nicholls (P151102)</dc:creator>
  <cp:lastModifiedBy>Ingrid Nicholls (P151102)</cp:lastModifiedBy>
  <cp:revision>29</cp:revision>
  <dcterms:created xsi:type="dcterms:W3CDTF">2018-11-11T23:24:12Z</dcterms:created>
  <dcterms:modified xsi:type="dcterms:W3CDTF">2018-11-12T14:41:58Z</dcterms:modified>
</cp:coreProperties>
</file>