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61" r:id="rId2"/>
    <p:sldId id="282" r:id="rId3"/>
    <p:sldId id="265" r:id="rId4"/>
    <p:sldId id="262" r:id="rId5"/>
    <p:sldId id="263" r:id="rId6"/>
    <p:sldId id="264" r:id="rId7"/>
    <p:sldId id="266" r:id="rId8"/>
    <p:sldId id="267"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5263"/>
  </p:normalViewPr>
  <p:slideViewPr>
    <p:cSldViewPr snapToGrid="0" snapToObjects="1">
      <p:cViewPr varScale="1">
        <p:scale>
          <a:sx n="98" d="100"/>
          <a:sy n="98" d="100"/>
        </p:scale>
        <p:origin x="57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7157B85C-A9B3-0140-BD3A-4464B7A56A45}" type="datetimeFigureOut">
              <a:rPr lang="en-US" smtClean="0"/>
              <a:t>12/3/19</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821D73BA-0777-2944-B408-941B3C93C3AE}" type="slidenum">
              <a:rPr lang="en-US" smtClean="0"/>
              <a:t>‹#›</a:t>
            </a:fld>
            <a:endParaRPr lang="en-US"/>
          </a:p>
        </p:txBody>
      </p:sp>
    </p:spTree>
    <p:extLst>
      <p:ext uri="{BB962C8B-B14F-4D97-AF65-F5344CB8AC3E}">
        <p14:creationId xmlns:p14="http://schemas.microsoft.com/office/powerpoint/2010/main" val="1985746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57B85C-A9B3-0140-BD3A-4464B7A56A45}" type="datetimeFigureOut">
              <a:rPr lang="en-US" smtClean="0"/>
              <a:t>12/3/19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1D73BA-0777-2944-B408-941B3C93C3AE}" type="slidenum">
              <a:rPr lang="en-US" smtClean="0"/>
              <a:t>‹#›</a:t>
            </a:fld>
            <a:endParaRPr lang="en-US"/>
          </a:p>
        </p:txBody>
      </p:sp>
    </p:spTree>
    <p:extLst>
      <p:ext uri="{BB962C8B-B14F-4D97-AF65-F5344CB8AC3E}">
        <p14:creationId xmlns:p14="http://schemas.microsoft.com/office/powerpoint/2010/main" val="3116806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157B85C-A9B3-0140-BD3A-4464B7A56A45}" type="datetimeFigureOut">
              <a:rPr lang="en-US" smtClean="0"/>
              <a:t>12/3/19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1D73BA-0777-2944-B408-941B3C93C3AE}" type="slidenum">
              <a:rPr lang="en-US" smtClean="0"/>
              <a:t>‹#›</a:t>
            </a:fld>
            <a:endParaRPr lang="en-US"/>
          </a:p>
        </p:txBody>
      </p:sp>
    </p:spTree>
    <p:extLst>
      <p:ext uri="{BB962C8B-B14F-4D97-AF65-F5344CB8AC3E}">
        <p14:creationId xmlns:p14="http://schemas.microsoft.com/office/powerpoint/2010/main" val="177111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157B85C-A9B3-0140-BD3A-4464B7A56A45}" type="datetimeFigureOut">
              <a:rPr lang="en-US" smtClean="0"/>
              <a:t>12/3/19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1D73BA-0777-2944-B408-941B3C93C3AE}" type="slidenum">
              <a:rPr lang="en-US" smtClean="0"/>
              <a:t>‹#›</a:t>
            </a:fld>
            <a:endParaRPr lang="en-US"/>
          </a:p>
        </p:txBody>
      </p:sp>
    </p:spTree>
    <p:extLst>
      <p:ext uri="{BB962C8B-B14F-4D97-AF65-F5344CB8AC3E}">
        <p14:creationId xmlns:p14="http://schemas.microsoft.com/office/powerpoint/2010/main" val="3816960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157B85C-A9B3-0140-BD3A-4464B7A56A45}" type="datetimeFigureOut">
              <a:rPr lang="en-US" smtClean="0"/>
              <a:t>12/3/19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21D73BA-0777-2944-B408-941B3C93C3AE}" type="slidenum">
              <a:rPr lang="en-US" smtClean="0"/>
              <a:t>‹#›</a:t>
            </a:fld>
            <a:endParaRPr lang="en-US"/>
          </a:p>
        </p:txBody>
      </p:sp>
    </p:spTree>
    <p:extLst>
      <p:ext uri="{BB962C8B-B14F-4D97-AF65-F5344CB8AC3E}">
        <p14:creationId xmlns:p14="http://schemas.microsoft.com/office/powerpoint/2010/main" val="29695715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157B85C-A9B3-0140-BD3A-4464B7A56A45}" type="datetimeFigureOut">
              <a:rPr lang="en-US" smtClean="0"/>
              <a:t>12/3/19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21D73BA-0777-2944-B408-941B3C93C3AE}" type="slidenum">
              <a:rPr lang="en-US" smtClean="0"/>
              <a:t>‹#›</a:t>
            </a:fld>
            <a:endParaRPr lang="en-US"/>
          </a:p>
        </p:txBody>
      </p:sp>
    </p:spTree>
    <p:extLst>
      <p:ext uri="{BB962C8B-B14F-4D97-AF65-F5344CB8AC3E}">
        <p14:creationId xmlns:p14="http://schemas.microsoft.com/office/powerpoint/2010/main" val="4177053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57B85C-A9B3-0140-BD3A-4464B7A56A45}" type="datetimeFigureOut">
              <a:rPr lang="en-US" smtClean="0"/>
              <a:t>12/3/19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21D73BA-0777-2944-B408-941B3C93C3AE}" type="slidenum">
              <a:rPr lang="en-US" smtClean="0"/>
              <a:t>‹#›</a:t>
            </a:fld>
            <a:endParaRPr lang="en-US"/>
          </a:p>
        </p:txBody>
      </p:sp>
    </p:spTree>
    <p:extLst>
      <p:ext uri="{BB962C8B-B14F-4D97-AF65-F5344CB8AC3E}">
        <p14:creationId xmlns:p14="http://schemas.microsoft.com/office/powerpoint/2010/main" val="3890929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57B85C-A9B3-0140-BD3A-4464B7A56A45}" type="datetimeFigureOut">
              <a:rPr lang="en-US" smtClean="0"/>
              <a:t>12/3/19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1D73BA-0777-2944-B408-941B3C93C3AE}" type="slidenum">
              <a:rPr lang="en-US" smtClean="0"/>
              <a:t>‹#›</a:t>
            </a:fld>
            <a:endParaRPr lang="en-US"/>
          </a:p>
        </p:txBody>
      </p:sp>
    </p:spTree>
    <p:extLst>
      <p:ext uri="{BB962C8B-B14F-4D97-AF65-F5344CB8AC3E}">
        <p14:creationId xmlns:p14="http://schemas.microsoft.com/office/powerpoint/2010/main" val="3397267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57B85C-A9B3-0140-BD3A-4464B7A56A45}" type="datetimeFigureOut">
              <a:rPr lang="en-US" smtClean="0"/>
              <a:t>12/3/19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1D73BA-0777-2944-B408-941B3C93C3AE}" type="slidenum">
              <a:rPr lang="en-US" smtClean="0"/>
              <a:t>‹#›</a:t>
            </a:fld>
            <a:endParaRPr lang="en-US"/>
          </a:p>
        </p:txBody>
      </p:sp>
    </p:spTree>
    <p:extLst>
      <p:ext uri="{BB962C8B-B14F-4D97-AF65-F5344CB8AC3E}">
        <p14:creationId xmlns:p14="http://schemas.microsoft.com/office/powerpoint/2010/main" val="1267492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57B85C-A9B3-0140-BD3A-4464B7A56A45}" type="datetimeFigureOut">
              <a:rPr lang="en-US" smtClean="0"/>
              <a:t>12/3/19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1D73BA-0777-2944-B408-941B3C93C3AE}" type="slidenum">
              <a:rPr lang="en-US" smtClean="0"/>
              <a:t>‹#›</a:t>
            </a:fld>
            <a:endParaRPr lang="en-US"/>
          </a:p>
        </p:txBody>
      </p:sp>
    </p:spTree>
    <p:extLst>
      <p:ext uri="{BB962C8B-B14F-4D97-AF65-F5344CB8AC3E}">
        <p14:creationId xmlns:p14="http://schemas.microsoft.com/office/powerpoint/2010/main" val="1262036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57B85C-A9B3-0140-BD3A-4464B7A56A45}" type="datetimeFigureOut">
              <a:rPr lang="en-US" smtClean="0"/>
              <a:t>12/3/19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1D73BA-0777-2944-B408-941B3C93C3AE}" type="slidenum">
              <a:rPr lang="en-US" smtClean="0"/>
              <a:t>‹#›</a:t>
            </a:fld>
            <a:endParaRPr lang="en-US"/>
          </a:p>
        </p:txBody>
      </p:sp>
    </p:spTree>
    <p:extLst>
      <p:ext uri="{BB962C8B-B14F-4D97-AF65-F5344CB8AC3E}">
        <p14:creationId xmlns:p14="http://schemas.microsoft.com/office/powerpoint/2010/main" val="31482691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57B85C-A9B3-0140-BD3A-4464B7A56A45}" type="datetimeFigureOut">
              <a:rPr lang="en-US" smtClean="0"/>
              <a:t>12/3/19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1D73BA-0777-2944-B408-941B3C93C3AE}"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91085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57B85C-A9B3-0140-BD3A-4464B7A56A45}" type="datetimeFigureOut">
              <a:rPr lang="en-US" smtClean="0"/>
              <a:t>12/3/19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1D73BA-0777-2944-B408-941B3C93C3AE}" type="slidenum">
              <a:rPr lang="en-US" smtClean="0"/>
              <a:t>‹#›</a:t>
            </a:fld>
            <a:endParaRPr lang="en-US"/>
          </a:p>
        </p:txBody>
      </p:sp>
    </p:spTree>
    <p:extLst>
      <p:ext uri="{BB962C8B-B14F-4D97-AF65-F5344CB8AC3E}">
        <p14:creationId xmlns:p14="http://schemas.microsoft.com/office/powerpoint/2010/main" val="2387207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157B85C-A9B3-0140-BD3A-4464B7A56A45}" type="datetimeFigureOut">
              <a:rPr lang="en-US" smtClean="0"/>
              <a:t>12/3/19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21D73BA-0777-2944-B408-941B3C93C3AE}" type="slidenum">
              <a:rPr lang="en-US" smtClean="0"/>
              <a:t>‹#›</a:t>
            </a:fld>
            <a:endParaRPr lang="en-US"/>
          </a:p>
        </p:txBody>
      </p:sp>
    </p:spTree>
    <p:extLst>
      <p:ext uri="{BB962C8B-B14F-4D97-AF65-F5344CB8AC3E}">
        <p14:creationId xmlns:p14="http://schemas.microsoft.com/office/powerpoint/2010/main" val="12802324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157B85C-A9B3-0140-BD3A-4464B7A56A45}" type="datetimeFigureOut">
              <a:rPr lang="en-US" smtClean="0"/>
              <a:t>12/3/19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21D73BA-0777-2944-B408-941B3C93C3AE}" type="slidenum">
              <a:rPr lang="en-US" smtClean="0"/>
              <a:t>‹#›</a:t>
            </a:fld>
            <a:endParaRPr lang="en-US"/>
          </a:p>
        </p:txBody>
      </p:sp>
    </p:spTree>
    <p:extLst>
      <p:ext uri="{BB962C8B-B14F-4D97-AF65-F5344CB8AC3E}">
        <p14:creationId xmlns:p14="http://schemas.microsoft.com/office/powerpoint/2010/main" val="38573565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57B85C-A9B3-0140-BD3A-4464B7A56A45}" type="datetimeFigureOut">
              <a:rPr lang="en-US" smtClean="0"/>
              <a:t>12/3/19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1D73BA-0777-2944-B408-941B3C93C3AE}" type="slidenum">
              <a:rPr lang="en-US" smtClean="0"/>
              <a:t>‹#›</a:t>
            </a:fld>
            <a:endParaRPr lang="en-US"/>
          </a:p>
        </p:txBody>
      </p:sp>
    </p:spTree>
    <p:extLst>
      <p:ext uri="{BB962C8B-B14F-4D97-AF65-F5344CB8AC3E}">
        <p14:creationId xmlns:p14="http://schemas.microsoft.com/office/powerpoint/2010/main" val="930606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57B85C-A9B3-0140-BD3A-4464B7A56A45}" type="datetimeFigureOut">
              <a:rPr lang="en-US" smtClean="0"/>
              <a:t>12/3/19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1D73BA-0777-2944-B408-941B3C93C3AE}" type="slidenum">
              <a:rPr lang="en-US" smtClean="0"/>
              <a:t>‹#›</a:t>
            </a:fld>
            <a:endParaRPr lang="en-US"/>
          </a:p>
        </p:txBody>
      </p:sp>
    </p:spTree>
    <p:extLst>
      <p:ext uri="{BB962C8B-B14F-4D97-AF65-F5344CB8AC3E}">
        <p14:creationId xmlns:p14="http://schemas.microsoft.com/office/powerpoint/2010/main" val="1812028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157B85C-A9B3-0140-BD3A-4464B7A56A45}" type="datetimeFigureOut">
              <a:rPr lang="en-US" smtClean="0"/>
              <a:t>12/3/19</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21D73BA-0777-2944-B408-941B3C93C3AE}" type="slidenum">
              <a:rPr lang="en-US" smtClean="0"/>
              <a:t>‹#›</a:t>
            </a:fld>
            <a:endParaRPr lang="en-US"/>
          </a:p>
        </p:txBody>
      </p:sp>
    </p:spTree>
    <p:extLst>
      <p:ext uri="{BB962C8B-B14F-4D97-AF65-F5344CB8AC3E}">
        <p14:creationId xmlns:p14="http://schemas.microsoft.com/office/powerpoint/2010/main" val="219793637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tiff"/></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 up of circuit board">
            <a:extLst>
              <a:ext uri="{FF2B5EF4-FFF2-40B4-BE49-F238E27FC236}">
                <a16:creationId xmlns:a16="http://schemas.microsoft.com/office/drawing/2014/main" id="{525AE681-57C0-4C44-9E88-A16CDA016EB3}"/>
              </a:ext>
            </a:extLst>
          </p:cNvPr>
          <p:cNvPicPr>
            <a:picLocks noChangeAspect="1"/>
          </p:cNvPicPr>
          <p:nvPr/>
        </p:nvPicPr>
        <p:blipFill rotWithShape="1">
          <a:blip r:embed="rId2">
            <a:alphaModFix amt="30000"/>
          </a:blip>
          <a:srcRect t="6504" b="9202"/>
          <a:stretch/>
        </p:blipFill>
        <p:spPr>
          <a:xfrm>
            <a:off x="-1" y="-18522"/>
            <a:ext cx="12188407" cy="6858000"/>
          </a:xfrm>
          <a:prstGeom prst="rect">
            <a:avLst/>
          </a:prstGeom>
        </p:spPr>
      </p:pic>
      <p:sp>
        <p:nvSpPr>
          <p:cNvPr id="2" name="Title 1">
            <a:extLst>
              <a:ext uri="{FF2B5EF4-FFF2-40B4-BE49-F238E27FC236}">
                <a16:creationId xmlns:a16="http://schemas.microsoft.com/office/drawing/2014/main" id="{ED476017-D224-40AE-B921-67525450151A}"/>
              </a:ext>
            </a:extLst>
          </p:cNvPr>
          <p:cNvSpPr>
            <a:spLocks noGrp="1"/>
          </p:cNvSpPr>
          <p:nvPr>
            <p:ph type="ctrTitle"/>
          </p:nvPr>
        </p:nvSpPr>
        <p:spPr>
          <a:xfrm>
            <a:off x="2667000" y="2328334"/>
            <a:ext cx="6858000" cy="1367896"/>
          </a:xfrm>
        </p:spPr>
        <p:txBody>
          <a:bodyPr>
            <a:normAutofit/>
          </a:bodyPr>
          <a:lstStyle/>
          <a:p>
            <a:pPr algn="ctr"/>
            <a:r>
              <a:rPr lang="en-US" dirty="0"/>
              <a:t>CloudMe.inc </a:t>
            </a:r>
          </a:p>
        </p:txBody>
      </p:sp>
      <p:sp>
        <p:nvSpPr>
          <p:cNvPr id="3" name="Subtitle 2">
            <a:extLst>
              <a:ext uri="{FF2B5EF4-FFF2-40B4-BE49-F238E27FC236}">
                <a16:creationId xmlns:a16="http://schemas.microsoft.com/office/drawing/2014/main" id="{51F013D4-CBD9-4FC1-AF91-2301A704488B}"/>
              </a:ext>
            </a:extLst>
          </p:cNvPr>
          <p:cNvSpPr>
            <a:spLocks noGrp="1"/>
          </p:cNvSpPr>
          <p:nvPr>
            <p:ph type="subTitle" idx="1"/>
          </p:nvPr>
        </p:nvSpPr>
        <p:spPr>
          <a:xfrm>
            <a:off x="2667001" y="3602038"/>
            <a:ext cx="6857999" cy="953029"/>
          </a:xfrm>
        </p:spPr>
        <p:txBody>
          <a:bodyPr>
            <a:normAutofit/>
          </a:bodyPr>
          <a:lstStyle/>
          <a:p>
            <a:pPr algn="ctr"/>
            <a:r>
              <a:rPr lang="en-US" dirty="0"/>
              <a:t>Main idea.</a:t>
            </a:r>
          </a:p>
        </p:txBody>
      </p:sp>
      <p:pic>
        <p:nvPicPr>
          <p:cNvPr id="31" name="Picture 30">
            <a:extLst>
              <a:ext uri="{FF2B5EF4-FFF2-40B4-BE49-F238E27FC236}">
                <a16:creationId xmlns:a16="http://schemas.microsoft.com/office/drawing/2014/main" id="{43B52D79-C7E0-4977-A36B-39548B783622}"/>
              </a:ext>
            </a:extLst>
          </p:cNvPr>
          <p:cNvPicPr>
            <a:picLocks noChangeAspect="1"/>
          </p:cNvPicPr>
          <p:nvPr/>
        </p:nvPicPr>
        <p:blipFill>
          <a:blip r:embed="rId3"/>
          <a:stretch>
            <a:fillRect/>
          </a:stretch>
        </p:blipFill>
        <p:spPr>
          <a:xfrm>
            <a:off x="3553592" y="176164"/>
            <a:ext cx="5084816" cy="1745401"/>
          </a:xfrm>
          <a:prstGeom prst="rect">
            <a:avLst/>
          </a:prstGeom>
        </p:spPr>
      </p:pic>
      <p:sp>
        <p:nvSpPr>
          <p:cNvPr id="4" name="TextBox 3">
            <a:extLst>
              <a:ext uri="{FF2B5EF4-FFF2-40B4-BE49-F238E27FC236}">
                <a16:creationId xmlns:a16="http://schemas.microsoft.com/office/drawing/2014/main" id="{4AE6CECD-C758-864D-9CF2-0C7BB6DCACB5}"/>
              </a:ext>
            </a:extLst>
          </p:cNvPr>
          <p:cNvSpPr txBox="1"/>
          <p:nvPr/>
        </p:nvSpPr>
        <p:spPr>
          <a:xfrm>
            <a:off x="1744555" y="4986899"/>
            <a:ext cx="8702889" cy="923330"/>
          </a:xfrm>
          <a:prstGeom prst="rect">
            <a:avLst/>
          </a:prstGeom>
          <a:noFill/>
        </p:spPr>
        <p:txBody>
          <a:bodyPr wrap="square" rtlCol="0">
            <a:spAutoFit/>
          </a:bodyPr>
          <a:lstStyle/>
          <a:p>
            <a:r>
              <a:rPr lang="en-US" sz="5400" b="1" dirty="0">
                <a:solidFill>
                  <a:schemeClr val="tx2"/>
                </a:solidFill>
                <a:latin typeface="Aharoni" panose="020F0502020204030204" pitchFamily="34" charset="0"/>
                <a:cs typeface="Aharoni" panose="020F0502020204030204" pitchFamily="34" charset="0"/>
              </a:rPr>
              <a:t>Portable interactive drive</a:t>
            </a:r>
          </a:p>
        </p:txBody>
      </p:sp>
    </p:spTree>
    <p:extLst>
      <p:ext uri="{BB962C8B-B14F-4D97-AF65-F5344CB8AC3E}">
        <p14:creationId xmlns:p14="http://schemas.microsoft.com/office/powerpoint/2010/main" val="35475764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BD38B-43B0-DF4B-A223-EC56E673F63E}"/>
              </a:ext>
            </a:extLst>
          </p:cNvPr>
          <p:cNvSpPr>
            <a:spLocks noGrp="1"/>
          </p:cNvSpPr>
          <p:nvPr>
            <p:ph type="title"/>
          </p:nvPr>
        </p:nvSpPr>
        <p:spPr>
          <a:xfrm>
            <a:off x="3225895" y="105646"/>
            <a:ext cx="5087936" cy="399814"/>
          </a:xfrm>
        </p:spPr>
        <p:txBody>
          <a:bodyPr>
            <a:noAutofit/>
          </a:bodyPr>
          <a:lstStyle/>
          <a:p>
            <a:r>
              <a:rPr lang="en-US" sz="2400" dirty="0"/>
              <a:t>Contents &amp; What we will cover</a:t>
            </a:r>
          </a:p>
        </p:txBody>
      </p:sp>
      <p:sp>
        <p:nvSpPr>
          <p:cNvPr id="3" name="Content Placeholder 2">
            <a:extLst>
              <a:ext uri="{FF2B5EF4-FFF2-40B4-BE49-F238E27FC236}">
                <a16:creationId xmlns:a16="http://schemas.microsoft.com/office/drawing/2014/main" id="{B0B81040-6743-894F-99B7-617B5874E95E}"/>
              </a:ext>
            </a:extLst>
          </p:cNvPr>
          <p:cNvSpPr>
            <a:spLocks noGrp="1"/>
          </p:cNvSpPr>
          <p:nvPr>
            <p:ph idx="1"/>
          </p:nvPr>
        </p:nvSpPr>
        <p:spPr>
          <a:xfrm>
            <a:off x="768351" y="-23955"/>
            <a:ext cx="5160960" cy="6776309"/>
          </a:xfrm>
        </p:spPr>
        <p:txBody>
          <a:bodyPr>
            <a:normAutofit fontScale="62500" lnSpcReduction="20000"/>
          </a:bodyPr>
          <a:lstStyle/>
          <a:p>
            <a:r>
              <a:rPr lang="en-US" sz="3400" dirty="0"/>
              <a:t>Team introduction</a:t>
            </a:r>
          </a:p>
          <a:p>
            <a:r>
              <a:rPr lang="en-US" sz="3400" dirty="0"/>
              <a:t>Product idea </a:t>
            </a:r>
          </a:p>
          <a:p>
            <a:r>
              <a:rPr lang="en-US" sz="3400" dirty="0"/>
              <a:t>Product design </a:t>
            </a:r>
          </a:p>
          <a:p>
            <a:r>
              <a:rPr lang="en-US" sz="3400" dirty="0"/>
              <a:t>Specifications </a:t>
            </a:r>
          </a:p>
          <a:p>
            <a:r>
              <a:rPr lang="en-US" sz="3400" dirty="0"/>
              <a:t>Who we target </a:t>
            </a:r>
          </a:p>
          <a:p>
            <a:r>
              <a:rPr lang="en-US" sz="3400" dirty="0"/>
              <a:t>Market research </a:t>
            </a:r>
          </a:p>
          <a:p>
            <a:r>
              <a:rPr lang="en-US" sz="3400" dirty="0"/>
              <a:t>Target market </a:t>
            </a:r>
          </a:p>
          <a:p>
            <a:r>
              <a:rPr lang="en-US" sz="3400" dirty="0"/>
              <a:t>Team working and management </a:t>
            </a:r>
          </a:p>
          <a:p>
            <a:r>
              <a:rPr lang="en-US" sz="3400" dirty="0"/>
              <a:t>Gantt chart </a:t>
            </a:r>
          </a:p>
          <a:p>
            <a:r>
              <a:rPr lang="en-US" sz="3400" dirty="0"/>
              <a:t>Planning and production </a:t>
            </a:r>
          </a:p>
          <a:p>
            <a:r>
              <a:rPr lang="en-US" sz="3400" dirty="0"/>
              <a:t>Team structure </a:t>
            </a:r>
          </a:p>
          <a:p>
            <a:r>
              <a:rPr lang="en-US" sz="3400" dirty="0"/>
              <a:t>Resources </a:t>
            </a:r>
          </a:p>
          <a:p>
            <a:r>
              <a:rPr lang="en-US" sz="3400" dirty="0"/>
              <a:t>Production</a:t>
            </a:r>
          </a:p>
          <a:p>
            <a:r>
              <a:rPr lang="en-US" sz="3400" dirty="0"/>
              <a:t>All legal classification </a:t>
            </a:r>
          </a:p>
          <a:p>
            <a:r>
              <a:rPr lang="en-US" sz="3400" dirty="0"/>
              <a:t>Conclusion </a:t>
            </a:r>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p:txBody>
      </p:sp>
      <p:pic>
        <p:nvPicPr>
          <p:cNvPr id="4" name="Picture 3" descr="A screenshot of a cell phone&#10;&#10;Description automatically generated">
            <a:extLst>
              <a:ext uri="{FF2B5EF4-FFF2-40B4-BE49-F238E27FC236}">
                <a16:creationId xmlns:a16="http://schemas.microsoft.com/office/drawing/2014/main" id="{425FB633-999E-7C44-9FD5-1EA38E91C53A}"/>
              </a:ext>
            </a:extLst>
          </p:cNvPr>
          <p:cNvPicPr>
            <a:picLocks noChangeAspect="1"/>
          </p:cNvPicPr>
          <p:nvPr/>
        </p:nvPicPr>
        <p:blipFill>
          <a:blip r:embed="rId2"/>
          <a:stretch>
            <a:fillRect/>
          </a:stretch>
        </p:blipFill>
        <p:spPr>
          <a:xfrm>
            <a:off x="8442418" y="-23955"/>
            <a:ext cx="3725769" cy="1276076"/>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41" name="TextBox 40">
            <a:extLst>
              <a:ext uri="{FF2B5EF4-FFF2-40B4-BE49-F238E27FC236}">
                <a16:creationId xmlns:a16="http://schemas.microsoft.com/office/drawing/2014/main" id="{3931439D-707C-9A47-BE95-B28A6C067448}"/>
              </a:ext>
            </a:extLst>
          </p:cNvPr>
          <p:cNvSpPr txBox="1"/>
          <p:nvPr/>
        </p:nvSpPr>
        <p:spPr>
          <a:xfrm>
            <a:off x="8585994" y="2661365"/>
            <a:ext cx="3873500" cy="2585323"/>
          </a:xfrm>
          <a:prstGeom prst="rect">
            <a:avLst/>
          </a:prstGeom>
          <a:noFill/>
        </p:spPr>
        <p:txBody>
          <a:bodyPr wrap="square" rtlCol="0">
            <a:spAutoFit/>
          </a:bodyPr>
          <a:lstStyle/>
          <a:p>
            <a:r>
              <a:rPr lang="en-US" sz="5400" b="1" dirty="0">
                <a:solidFill>
                  <a:schemeClr val="tx2"/>
                </a:solidFill>
                <a:latin typeface="Aharoni" panose="020F0502020204030204" pitchFamily="34" charset="0"/>
                <a:cs typeface="Aharoni" panose="020F0502020204030204" pitchFamily="34" charset="0"/>
              </a:rPr>
              <a:t>Portable interactive drive</a:t>
            </a:r>
          </a:p>
        </p:txBody>
      </p:sp>
    </p:spTree>
    <p:extLst>
      <p:ext uri="{BB962C8B-B14F-4D97-AF65-F5344CB8AC3E}">
        <p14:creationId xmlns:p14="http://schemas.microsoft.com/office/powerpoint/2010/main" val="3472551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342EF-C663-42B9-A5C6-31CBAA2F001F}"/>
              </a:ext>
            </a:extLst>
          </p:cNvPr>
          <p:cNvSpPr>
            <a:spLocks noGrp="1"/>
          </p:cNvSpPr>
          <p:nvPr>
            <p:ph type="title"/>
          </p:nvPr>
        </p:nvSpPr>
        <p:spPr>
          <a:xfrm>
            <a:off x="1141413" y="618518"/>
            <a:ext cx="9905998" cy="1478570"/>
          </a:xfrm>
        </p:spPr>
        <p:txBody>
          <a:bodyPr/>
          <a:lstStyle/>
          <a:p>
            <a:r>
              <a:rPr lang="en-US" dirty="0" err="1"/>
              <a:t>Cloudme.inc</a:t>
            </a:r>
            <a:r>
              <a:rPr lang="en-US" dirty="0"/>
              <a:t> Team</a:t>
            </a:r>
            <a:endParaRPr lang="en-GB" dirty="0"/>
          </a:p>
        </p:txBody>
      </p:sp>
      <p:sp>
        <p:nvSpPr>
          <p:cNvPr id="3" name="Content Placeholder 2">
            <a:extLst>
              <a:ext uri="{FF2B5EF4-FFF2-40B4-BE49-F238E27FC236}">
                <a16:creationId xmlns:a16="http://schemas.microsoft.com/office/drawing/2014/main" id="{BF8E0E30-5CC6-45C1-BF8E-4B5A5AB06878}"/>
              </a:ext>
            </a:extLst>
          </p:cNvPr>
          <p:cNvSpPr>
            <a:spLocks noGrp="1"/>
          </p:cNvSpPr>
          <p:nvPr>
            <p:ph idx="1"/>
          </p:nvPr>
        </p:nvSpPr>
        <p:spPr>
          <a:xfrm>
            <a:off x="1141413" y="2249487"/>
            <a:ext cx="6783388" cy="3541714"/>
          </a:xfrm>
        </p:spPr>
        <p:txBody>
          <a:bodyPr>
            <a:normAutofit lnSpcReduction="10000"/>
          </a:bodyPr>
          <a:lstStyle/>
          <a:p>
            <a:r>
              <a:rPr lang="en-US" sz="2800" dirty="0"/>
              <a:t>Alex Mardare – Team leader/</a:t>
            </a:r>
            <a:r>
              <a:rPr lang="en-US" sz="2800" dirty="0" err="1"/>
              <a:t>designer&amp;electronics</a:t>
            </a:r>
            <a:endParaRPr lang="en-US" sz="2800" dirty="0"/>
          </a:p>
          <a:p>
            <a:r>
              <a:rPr lang="en-US" sz="2800" dirty="0"/>
              <a:t>Morgan Jones – Electronics Design </a:t>
            </a:r>
          </a:p>
          <a:p>
            <a:r>
              <a:rPr lang="en-US" sz="2800" dirty="0"/>
              <a:t>Paul Weaver  – Cyber security </a:t>
            </a:r>
          </a:p>
          <a:p>
            <a:r>
              <a:rPr lang="en-US" sz="2800" dirty="0"/>
              <a:t>Ross Meek – Programmer </a:t>
            </a:r>
          </a:p>
          <a:p>
            <a:r>
              <a:rPr lang="en-US" sz="2800" dirty="0"/>
              <a:t>Kasia- Web Designer </a:t>
            </a:r>
            <a:endParaRPr lang="en-GB" sz="2800" dirty="0"/>
          </a:p>
        </p:txBody>
      </p:sp>
      <p:pic>
        <p:nvPicPr>
          <p:cNvPr id="4" name="Picture 3">
            <a:extLst>
              <a:ext uri="{FF2B5EF4-FFF2-40B4-BE49-F238E27FC236}">
                <a16:creationId xmlns:a16="http://schemas.microsoft.com/office/drawing/2014/main" id="{7551C6E1-60C0-4CB6-9450-460FF520EE11}"/>
              </a:ext>
            </a:extLst>
          </p:cNvPr>
          <p:cNvPicPr>
            <a:picLocks noChangeAspect="1"/>
          </p:cNvPicPr>
          <p:nvPr/>
        </p:nvPicPr>
        <p:blipFill>
          <a:blip r:embed="rId2"/>
          <a:stretch>
            <a:fillRect/>
          </a:stretch>
        </p:blipFill>
        <p:spPr>
          <a:xfrm>
            <a:off x="8386381" y="0"/>
            <a:ext cx="3805619" cy="1306307"/>
          </a:xfrm>
          <a:prstGeom prst="rect">
            <a:avLst/>
          </a:prstGeom>
        </p:spPr>
      </p:pic>
    </p:spTree>
    <p:extLst>
      <p:ext uri="{BB962C8B-B14F-4D97-AF65-F5344CB8AC3E}">
        <p14:creationId xmlns:p14="http://schemas.microsoft.com/office/powerpoint/2010/main" val="158167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ose up of circuit board">
            <a:extLst>
              <a:ext uri="{FF2B5EF4-FFF2-40B4-BE49-F238E27FC236}">
                <a16:creationId xmlns:a16="http://schemas.microsoft.com/office/drawing/2014/main" id="{4B216623-4B59-4FC0-8E90-468349035D24}"/>
              </a:ext>
            </a:extLst>
          </p:cNvPr>
          <p:cNvPicPr>
            <a:picLocks noChangeAspect="1"/>
          </p:cNvPicPr>
          <p:nvPr/>
        </p:nvPicPr>
        <p:blipFill rotWithShape="1">
          <a:blip r:embed="rId2">
            <a:alphaModFix amt="30000"/>
          </a:blip>
          <a:srcRect l="17220" r="9210" b="-1"/>
          <a:stretch/>
        </p:blipFill>
        <p:spPr>
          <a:xfrm>
            <a:off x="-5597" y="10"/>
            <a:ext cx="7558541" cy="6857990"/>
          </a:xfrm>
          <a:prstGeom prst="rect">
            <a:avLst/>
          </a:prstGeom>
        </p:spPr>
      </p:pic>
      <p:sp>
        <p:nvSpPr>
          <p:cNvPr id="2" name="Title 1">
            <a:extLst>
              <a:ext uri="{FF2B5EF4-FFF2-40B4-BE49-F238E27FC236}">
                <a16:creationId xmlns:a16="http://schemas.microsoft.com/office/drawing/2014/main" id="{0A6BCF94-F108-4D92-8C4F-CD9273947A31}"/>
              </a:ext>
            </a:extLst>
          </p:cNvPr>
          <p:cNvSpPr>
            <a:spLocks noGrp="1"/>
          </p:cNvSpPr>
          <p:nvPr>
            <p:ph type="title"/>
          </p:nvPr>
        </p:nvSpPr>
        <p:spPr>
          <a:xfrm>
            <a:off x="381000" y="84814"/>
            <a:ext cx="7114794" cy="1478570"/>
          </a:xfrm>
        </p:spPr>
        <p:txBody>
          <a:bodyPr>
            <a:normAutofit/>
          </a:bodyPr>
          <a:lstStyle/>
          <a:p>
            <a:r>
              <a:rPr lang="en-US" sz="3200" dirty="0"/>
              <a:t>Product idea </a:t>
            </a:r>
          </a:p>
        </p:txBody>
      </p:sp>
      <p:sp>
        <p:nvSpPr>
          <p:cNvPr id="3" name="Content Placeholder 2">
            <a:extLst>
              <a:ext uri="{FF2B5EF4-FFF2-40B4-BE49-F238E27FC236}">
                <a16:creationId xmlns:a16="http://schemas.microsoft.com/office/drawing/2014/main" id="{78399AB7-9E36-4EAD-B44A-9E0CEA24AACE}"/>
              </a:ext>
            </a:extLst>
          </p:cNvPr>
          <p:cNvSpPr>
            <a:spLocks noGrp="1"/>
          </p:cNvSpPr>
          <p:nvPr>
            <p:ph idx="1"/>
          </p:nvPr>
        </p:nvSpPr>
        <p:spPr>
          <a:xfrm>
            <a:off x="410178" y="1203326"/>
            <a:ext cx="7037987" cy="5308904"/>
          </a:xfrm>
        </p:spPr>
        <p:txBody>
          <a:bodyPr>
            <a:normAutofit fontScale="92500" lnSpcReduction="10000"/>
          </a:bodyPr>
          <a:lstStyle/>
          <a:p>
            <a:pPr>
              <a:lnSpc>
                <a:spcPct val="110000"/>
              </a:lnSpc>
            </a:pPr>
            <a:r>
              <a:rPr lang="en-US" sz="2800" b="1" dirty="0"/>
              <a:t>CloudMe.Inc idea is to produce a portable SSD/HDD Interactive Cloud Drive device to help the consumer public easily back up data and monitor the data while is backing up. This drive is rechargeable and fully portable. It integrates a touch screen which allows the user to interact with the drive and access the functions.  </a:t>
            </a:r>
          </a:p>
          <a:p>
            <a:pPr>
              <a:lnSpc>
                <a:spcPct val="110000"/>
              </a:lnSpc>
            </a:pPr>
            <a:r>
              <a:rPr lang="en-US" sz="2800" b="1" dirty="0"/>
              <a:t>This drive is also very versatile since it uses WIFI wireless to transmit and receive data to any device that can access a WIFI connection. Devices such as mobile phones, tablets and laptops can easily connect and access the drive. </a:t>
            </a:r>
          </a:p>
        </p:txBody>
      </p:sp>
      <p:pic>
        <p:nvPicPr>
          <p:cNvPr id="6" name="Picture 5">
            <a:extLst>
              <a:ext uri="{FF2B5EF4-FFF2-40B4-BE49-F238E27FC236}">
                <a16:creationId xmlns:a16="http://schemas.microsoft.com/office/drawing/2014/main" id="{EB7F9FB9-A6B0-46C4-92A6-357BCE3B0E91}"/>
              </a:ext>
            </a:extLst>
          </p:cNvPr>
          <p:cNvPicPr>
            <a:picLocks noChangeAspect="1"/>
          </p:cNvPicPr>
          <p:nvPr/>
        </p:nvPicPr>
        <p:blipFill>
          <a:blip r:embed="rId3"/>
          <a:stretch>
            <a:fillRect/>
          </a:stretch>
        </p:blipFill>
        <p:spPr>
          <a:xfrm>
            <a:off x="8386381" y="-16566"/>
            <a:ext cx="3805619" cy="1306307"/>
          </a:xfrm>
          <a:prstGeom prst="rect">
            <a:avLst/>
          </a:prstGeom>
        </p:spPr>
      </p:pic>
      <p:pic>
        <p:nvPicPr>
          <p:cNvPr id="5" name="Picture 4">
            <a:extLst>
              <a:ext uri="{FF2B5EF4-FFF2-40B4-BE49-F238E27FC236}">
                <a16:creationId xmlns:a16="http://schemas.microsoft.com/office/drawing/2014/main" id="{A40DE92A-1EE7-9648-B22F-571566C02D7B}"/>
              </a:ext>
            </a:extLst>
          </p:cNvPr>
          <p:cNvPicPr>
            <a:picLocks noChangeAspect="1"/>
          </p:cNvPicPr>
          <p:nvPr/>
        </p:nvPicPr>
        <p:blipFill>
          <a:blip r:embed="rId4"/>
          <a:stretch>
            <a:fillRect/>
          </a:stretch>
        </p:blipFill>
        <p:spPr>
          <a:xfrm>
            <a:off x="7895840" y="2766884"/>
            <a:ext cx="3791335" cy="2527557"/>
          </a:xfrm>
          <a:prstGeom prst="rect">
            <a:avLst/>
          </a:prstGeom>
        </p:spPr>
      </p:pic>
    </p:spTree>
    <p:extLst>
      <p:ext uri="{BB962C8B-B14F-4D97-AF65-F5344CB8AC3E}">
        <p14:creationId xmlns:p14="http://schemas.microsoft.com/office/powerpoint/2010/main" val="1911394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81AD2-B42F-4E26-89A6-E037A1D62E2C}"/>
              </a:ext>
            </a:extLst>
          </p:cNvPr>
          <p:cNvSpPr>
            <a:spLocks noGrp="1"/>
          </p:cNvSpPr>
          <p:nvPr>
            <p:ph type="title"/>
          </p:nvPr>
        </p:nvSpPr>
        <p:spPr>
          <a:xfrm>
            <a:off x="1141413" y="618518"/>
            <a:ext cx="9905998" cy="1478570"/>
          </a:xfrm>
        </p:spPr>
        <p:txBody>
          <a:bodyPr>
            <a:normAutofit/>
          </a:bodyPr>
          <a:lstStyle/>
          <a:p>
            <a:pPr algn="ctr"/>
            <a:r>
              <a:rPr lang="en-US" dirty="0"/>
              <a:t>Product design </a:t>
            </a:r>
            <a:endParaRPr lang="en-GB" dirty="0"/>
          </a:p>
        </p:txBody>
      </p:sp>
      <p:sp>
        <p:nvSpPr>
          <p:cNvPr id="3" name="Content Placeholder 2">
            <a:extLst>
              <a:ext uri="{FF2B5EF4-FFF2-40B4-BE49-F238E27FC236}">
                <a16:creationId xmlns:a16="http://schemas.microsoft.com/office/drawing/2014/main" id="{5B1A9F02-234E-4EAE-8B84-F7DE14FCBE66}"/>
              </a:ext>
            </a:extLst>
          </p:cNvPr>
          <p:cNvSpPr>
            <a:spLocks noGrp="1"/>
          </p:cNvSpPr>
          <p:nvPr>
            <p:ph idx="1"/>
          </p:nvPr>
        </p:nvSpPr>
        <p:spPr>
          <a:xfrm>
            <a:off x="637830" y="1934817"/>
            <a:ext cx="5034100" cy="3663970"/>
          </a:xfrm>
        </p:spPr>
        <p:txBody>
          <a:bodyPr anchor="ctr">
            <a:normAutofit fontScale="92500"/>
          </a:bodyPr>
          <a:lstStyle/>
          <a:p>
            <a:r>
              <a:rPr lang="en-US" sz="2800" b="1" dirty="0"/>
              <a:t>The design for our product is simple. Google Sketchup has been used to illustrate the design of the product. The screenshot on the right represents the design of the drive including the specifications.</a:t>
            </a:r>
            <a:endParaRPr lang="en-GB" sz="2800" b="1" dirty="0"/>
          </a:p>
        </p:txBody>
      </p:sp>
      <p:pic>
        <p:nvPicPr>
          <p:cNvPr id="6" name="Picture 5" descr="A screenshot of a computer&#10;&#10;Description automatically generated">
            <a:extLst>
              <a:ext uri="{FF2B5EF4-FFF2-40B4-BE49-F238E27FC236}">
                <a16:creationId xmlns:a16="http://schemas.microsoft.com/office/drawing/2014/main" id="{31020AFF-FA31-48F1-8584-A31C34AD51D1}"/>
              </a:ext>
            </a:extLst>
          </p:cNvPr>
          <p:cNvPicPr>
            <a:picLocks noChangeAspect="1"/>
          </p:cNvPicPr>
          <p:nvPr/>
        </p:nvPicPr>
        <p:blipFill rotWithShape="1">
          <a:blip r:embed="rId2"/>
          <a:srcRect l="6926" t="17304" r="11140" b="15375"/>
          <a:stretch/>
        </p:blipFill>
        <p:spPr>
          <a:xfrm>
            <a:off x="5956903" y="2365324"/>
            <a:ext cx="6014872" cy="2965227"/>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pic>
        <p:nvPicPr>
          <p:cNvPr id="47" name="Picture 46">
            <a:extLst>
              <a:ext uri="{FF2B5EF4-FFF2-40B4-BE49-F238E27FC236}">
                <a16:creationId xmlns:a16="http://schemas.microsoft.com/office/drawing/2014/main" id="{21723F71-D9F8-4366-A9B2-FDD8165B1324}"/>
              </a:ext>
            </a:extLst>
          </p:cNvPr>
          <p:cNvPicPr>
            <a:picLocks noChangeAspect="1"/>
          </p:cNvPicPr>
          <p:nvPr/>
        </p:nvPicPr>
        <p:blipFill>
          <a:blip r:embed="rId3"/>
          <a:stretch>
            <a:fillRect/>
          </a:stretch>
        </p:blipFill>
        <p:spPr>
          <a:xfrm>
            <a:off x="8386381" y="-16566"/>
            <a:ext cx="3805619" cy="1306307"/>
          </a:xfrm>
          <a:prstGeom prst="rect">
            <a:avLst/>
          </a:prstGeom>
        </p:spPr>
      </p:pic>
    </p:spTree>
    <p:extLst>
      <p:ext uri="{BB962C8B-B14F-4D97-AF65-F5344CB8AC3E}">
        <p14:creationId xmlns:p14="http://schemas.microsoft.com/office/powerpoint/2010/main" val="4031959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E2401-D7CC-40EC-B473-C6403D775759}"/>
              </a:ext>
            </a:extLst>
          </p:cNvPr>
          <p:cNvSpPr>
            <a:spLocks noGrp="1"/>
          </p:cNvSpPr>
          <p:nvPr>
            <p:ph type="title"/>
          </p:nvPr>
        </p:nvSpPr>
        <p:spPr>
          <a:xfrm>
            <a:off x="149521" y="0"/>
            <a:ext cx="3880038" cy="714336"/>
          </a:xfrm>
        </p:spPr>
        <p:txBody>
          <a:bodyPr>
            <a:normAutofit fontScale="90000"/>
          </a:bodyPr>
          <a:lstStyle/>
          <a:p>
            <a:r>
              <a:rPr lang="en-US" b="1" dirty="0"/>
              <a:t>In greater detail</a:t>
            </a:r>
            <a:endParaRPr lang="en-GB" b="1" dirty="0"/>
          </a:p>
        </p:txBody>
      </p:sp>
      <p:pic>
        <p:nvPicPr>
          <p:cNvPr id="5" name="Picture 4" descr="A screenshot of a computer&#10;&#10;Description automatically generated">
            <a:extLst>
              <a:ext uri="{FF2B5EF4-FFF2-40B4-BE49-F238E27FC236}">
                <a16:creationId xmlns:a16="http://schemas.microsoft.com/office/drawing/2014/main" id="{8ACE5F70-AF66-4A58-AD4C-C35ABE26A478}"/>
              </a:ext>
            </a:extLst>
          </p:cNvPr>
          <p:cNvPicPr>
            <a:picLocks noChangeAspect="1"/>
          </p:cNvPicPr>
          <p:nvPr/>
        </p:nvPicPr>
        <p:blipFill rotWithShape="1">
          <a:blip r:embed="rId2"/>
          <a:srcRect l="6926" t="17304" r="11140" b="15375"/>
          <a:stretch/>
        </p:blipFill>
        <p:spPr>
          <a:xfrm>
            <a:off x="688056" y="1021791"/>
            <a:ext cx="10815887" cy="5332044"/>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914674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D7560-84BF-4438-AF06-5DB7E37DBBA4}"/>
              </a:ext>
            </a:extLst>
          </p:cNvPr>
          <p:cNvSpPr>
            <a:spLocks noGrp="1"/>
          </p:cNvSpPr>
          <p:nvPr>
            <p:ph type="title"/>
          </p:nvPr>
        </p:nvSpPr>
        <p:spPr>
          <a:xfrm>
            <a:off x="1141411" y="520699"/>
            <a:ext cx="9905998" cy="1478570"/>
          </a:xfrm>
        </p:spPr>
        <p:txBody>
          <a:bodyPr/>
          <a:lstStyle/>
          <a:p>
            <a:r>
              <a:rPr lang="en-US" dirty="0"/>
              <a:t>Specifications</a:t>
            </a:r>
            <a:r>
              <a:rPr lang="en-US" dirty="0">
                <a:solidFill>
                  <a:srgbClr val="7030A0"/>
                </a:solidFill>
              </a:rPr>
              <a:t> </a:t>
            </a:r>
            <a:endParaRPr lang="en-GB" dirty="0">
              <a:solidFill>
                <a:srgbClr val="7030A0"/>
              </a:solidFill>
            </a:endParaRPr>
          </a:p>
        </p:txBody>
      </p:sp>
      <p:sp>
        <p:nvSpPr>
          <p:cNvPr id="3" name="Content Placeholder 2">
            <a:extLst>
              <a:ext uri="{FF2B5EF4-FFF2-40B4-BE49-F238E27FC236}">
                <a16:creationId xmlns:a16="http://schemas.microsoft.com/office/drawing/2014/main" id="{E7DEBF3E-3FB2-49C7-8C28-ABE7E1416501}"/>
              </a:ext>
            </a:extLst>
          </p:cNvPr>
          <p:cNvSpPr>
            <a:spLocks noGrp="1"/>
          </p:cNvSpPr>
          <p:nvPr>
            <p:ph idx="1"/>
          </p:nvPr>
        </p:nvSpPr>
        <p:spPr>
          <a:xfrm>
            <a:off x="1141412" y="1999269"/>
            <a:ext cx="7244970" cy="4240213"/>
          </a:xfrm>
        </p:spPr>
        <p:txBody>
          <a:bodyPr vert="horz" lIns="91440" tIns="45720" rIns="91440" bIns="45720" rtlCol="0" anchor="t">
            <a:normAutofit lnSpcReduction="10000"/>
          </a:bodyPr>
          <a:lstStyle/>
          <a:p>
            <a:r>
              <a:rPr lang="en-US" dirty="0"/>
              <a:t> Starting from 240GB to 6TB in capacity </a:t>
            </a:r>
          </a:p>
          <a:p>
            <a:r>
              <a:rPr lang="en-US" dirty="0"/>
              <a:t>Long lasting 8 Hour battery life</a:t>
            </a:r>
          </a:p>
          <a:p>
            <a:r>
              <a:rPr lang="en-US" dirty="0"/>
              <a:t>Fast data transfer up to 480MB/S</a:t>
            </a:r>
          </a:p>
          <a:p>
            <a:r>
              <a:rPr lang="en-US" dirty="0"/>
              <a:t>Built in touch screen for easy navigation</a:t>
            </a:r>
          </a:p>
          <a:p>
            <a:r>
              <a:rPr lang="en-US" dirty="0"/>
              <a:t>Proprietary web-based app for when you're on the go</a:t>
            </a:r>
          </a:p>
          <a:p>
            <a:r>
              <a:rPr lang="en-US" dirty="0"/>
              <a:t>Fully wireless and portable</a:t>
            </a:r>
          </a:p>
          <a:p>
            <a:r>
              <a:rPr lang="en-US" dirty="0"/>
              <a:t>Runs Linux (Raspbian)</a:t>
            </a:r>
          </a:p>
          <a:p>
            <a:r>
              <a:rPr lang="en-GB" dirty="0"/>
              <a:t>(More than just a hard drive)</a:t>
            </a:r>
          </a:p>
        </p:txBody>
      </p:sp>
      <p:pic>
        <p:nvPicPr>
          <p:cNvPr id="4" name="Picture 3">
            <a:extLst>
              <a:ext uri="{FF2B5EF4-FFF2-40B4-BE49-F238E27FC236}">
                <a16:creationId xmlns:a16="http://schemas.microsoft.com/office/drawing/2014/main" id="{60819A1C-7E4E-4AE8-90F2-F0BC21E1F7FA}"/>
              </a:ext>
            </a:extLst>
          </p:cNvPr>
          <p:cNvPicPr>
            <a:picLocks noChangeAspect="1"/>
          </p:cNvPicPr>
          <p:nvPr/>
        </p:nvPicPr>
        <p:blipFill>
          <a:blip r:embed="rId2"/>
          <a:stretch>
            <a:fillRect/>
          </a:stretch>
        </p:blipFill>
        <p:spPr>
          <a:xfrm>
            <a:off x="8386381" y="-16566"/>
            <a:ext cx="3805619" cy="1306307"/>
          </a:xfrm>
          <a:prstGeom prst="rect">
            <a:avLst/>
          </a:prstGeom>
        </p:spPr>
      </p:pic>
    </p:spTree>
    <p:extLst>
      <p:ext uri="{BB962C8B-B14F-4D97-AF65-F5344CB8AC3E}">
        <p14:creationId xmlns:p14="http://schemas.microsoft.com/office/powerpoint/2010/main" val="2731285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E9122-75EC-4B2B-BF3B-3E431F6F8AF8}"/>
              </a:ext>
            </a:extLst>
          </p:cNvPr>
          <p:cNvSpPr>
            <a:spLocks noGrp="1"/>
          </p:cNvSpPr>
          <p:nvPr>
            <p:ph type="title"/>
          </p:nvPr>
        </p:nvSpPr>
        <p:spPr/>
        <p:txBody>
          <a:bodyPr/>
          <a:lstStyle/>
          <a:p>
            <a:r>
              <a:rPr lang="en-US" dirty="0"/>
              <a:t>Who we target!</a:t>
            </a:r>
            <a:endParaRPr lang="en-GB" dirty="0"/>
          </a:p>
        </p:txBody>
      </p:sp>
      <p:sp>
        <p:nvSpPr>
          <p:cNvPr id="3" name="Content Placeholder 2">
            <a:extLst>
              <a:ext uri="{FF2B5EF4-FFF2-40B4-BE49-F238E27FC236}">
                <a16:creationId xmlns:a16="http://schemas.microsoft.com/office/drawing/2014/main" id="{DDAA925D-A152-4CEC-8152-62A153DBBB7C}"/>
              </a:ext>
            </a:extLst>
          </p:cNvPr>
          <p:cNvSpPr>
            <a:spLocks noGrp="1"/>
          </p:cNvSpPr>
          <p:nvPr>
            <p:ph idx="1"/>
          </p:nvPr>
        </p:nvSpPr>
        <p:spPr>
          <a:xfrm>
            <a:off x="1141412" y="2199861"/>
            <a:ext cx="9905999" cy="3750366"/>
          </a:xfrm>
        </p:spPr>
        <p:txBody>
          <a:bodyPr>
            <a:normAutofit/>
          </a:bodyPr>
          <a:lstStyle/>
          <a:p>
            <a:r>
              <a:rPr lang="en-US" sz="3200" dirty="0"/>
              <a:t>We aim to target people who are in need to have constant and quick access to files locally or on the go. Our target audience includes business, educational and also personal. We aim to provide a reliable backup companion at a great price. </a:t>
            </a:r>
            <a:endParaRPr lang="en-GB" sz="3200" dirty="0"/>
          </a:p>
        </p:txBody>
      </p:sp>
      <p:pic>
        <p:nvPicPr>
          <p:cNvPr id="4" name="Picture 3">
            <a:extLst>
              <a:ext uri="{FF2B5EF4-FFF2-40B4-BE49-F238E27FC236}">
                <a16:creationId xmlns:a16="http://schemas.microsoft.com/office/drawing/2014/main" id="{63E98963-5768-A04E-86FC-54A1AFA547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4132" y="0"/>
            <a:ext cx="3107868" cy="1066799"/>
          </a:xfrm>
          <a:prstGeom prst="rect">
            <a:avLst/>
          </a:prstGeom>
        </p:spPr>
      </p:pic>
    </p:spTree>
    <p:extLst>
      <p:ext uri="{BB962C8B-B14F-4D97-AF65-F5344CB8AC3E}">
        <p14:creationId xmlns:p14="http://schemas.microsoft.com/office/powerpoint/2010/main" val="24121034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{689ABE07-8C5C-9341-BC40-03F6E79D05A7}tf10001122</Template>
  <TotalTime>1</TotalTime>
  <Words>333</Words>
  <Application>Microsoft Macintosh PowerPoint</Application>
  <PresentationFormat>Widescreen</PresentationFormat>
  <Paragraphs>48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Aharoni</vt:lpstr>
      <vt:lpstr>Arial</vt:lpstr>
      <vt:lpstr>Tw Cen MT</vt:lpstr>
      <vt:lpstr>Circuit</vt:lpstr>
      <vt:lpstr>CloudMe.inc </vt:lpstr>
      <vt:lpstr>Contents &amp; What we will cover</vt:lpstr>
      <vt:lpstr>Cloudme.inc Team</vt:lpstr>
      <vt:lpstr>Product idea </vt:lpstr>
      <vt:lpstr>Product design </vt:lpstr>
      <vt:lpstr>In greater detail</vt:lpstr>
      <vt:lpstr>Specifications </vt:lpstr>
      <vt:lpstr>Who we target!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CloudMe.inc </dc:title>
  <dc:creator>Alexandru Mardare (1701698)</dc:creator>
  <cp:lastModifiedBy>Alexandru Mardare (1701698)</cp:lastModifiedBy>
  <cp:revision>1</cp:revision>
  <dcterms:created xsi:type="dcterms:W3CDTF">2019-12-03T18:42:16Z</dcterms:created>
  <dcterms:modified xsi:type="dcterms:W3CDTF">2019-12-03T18:43:21Z</dcterms:modified>
</cp:coreProperties>
</file>