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61" r:id="rId3"/>
    <p:sldId id="262" r:id="rId4"/>
    <p:sldId id="257" r:id="rId5"/>
    <p:sldId id="266" r:id="rId6"/>
    <p:sldId id="264" r:id="rId7"/>
    <p:sldId id="265" r:id="rId8"/>
    <p:sldId id="258" r:id="rId9"/>
    <p:sldId id="259" r:id="rId10"/>
    <p:sldId id="260" r:id="rId11"/>
    <p:sldId id="263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6" d="100"/>
          <a:sy n="76" d="100"/>
        </p:scale>
        <p:origin x="-1504" y="-1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printerSettings" Target="printerSettings/printerSettings1.bin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3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spcBef>
                <a:spcPts val="300"/>
              </a:spcBef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spcBef>
                <a:spcPts val="0"/>
              </a:spcBef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spcBef>
                <a:spcPts val="600"/>
              </a:spcBef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3E253CE9-B91D-7743-B163-977158069D74}" type="datetimeFigureOut">
              <a:rPr lang="en-US" smtClean="0"/>
              <a:pPr/>
              <a:t>28/09/2015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6FAB9CBF-BE1F-B34D-94FB-4A998422190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1828800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6pPr>
      <a:lvl7pPr marL="21177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7pPr>
      <a:lvl8pPr marL="2398713" indent="-282575" algn="l" defTabSz="914400" rtl="0" eaLnBrk="1" latinLnBrk="0" hangingPunct="1">
        <a:spcBef>
          <a:spcPct val="20000"/>
        </a:spcBef>
        <a:buClr>
          <a:schemeClr val="accent2"/>
        </a:buClr>
        <a:buSzPct val="110000"/>
        <a:buFont typeface="Wingdings 2" pitchFamily="18" charset="2"/>
        <a:buChar char=""/>
        <a:defRPr lang="en-US" sz="1800" kern="1200" dirty="0" smtClean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8pPr>
      <a:lvl9pPr marL="2689225" indent="-282575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"/>
        <a:defRPr lang="en-US" sz="1800" kern="1200" dirty="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3.png"/><Relationship Id="rId3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3.pn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image" Target="../media/image14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image" Target="../media/image15.png"/><Relationship Id="rId3" Type="http://schemas.openxmlformats.org/officeDocument/2006/relationships/image" Target="../media/image16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7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4" Type="http://schemas.openxmlformats.org/officeDocument/2006/relationships/image" Target="../media/image20.png"/><Relationship Id="rId1" Type="http://schemas.openxmlformats.org/officeDocument/2006/relationships/slideLayout" Target="../slideLayouts/slideLayout8.xml"/><Relationship Id="rId2" Type="http://schemas.openxmlformats.org/officeDocument/2006/relationships/image" Target="../media/image1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TRTR6002</a:t>
            </a:r>
            <a:br>
              <a:rPr lang="en-US" smtClean="0"/>
            </a:br>
            <a:r>
              <a:rPr lang="en-US" smtClean="0"/>
              <a:t>Religion </a:t>
            </a:r>
            <a:r>
              <a:rPr lang="en-US" dirty="0" smtClean="0"/>
              <a:t>in Film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smtClean="0"/>
              <a:t>Redemption and </a:t>
            </a:r>
            <a:r>
              <a:rPr lang="en-US" i="1" dirty="0" smtClean="0"/>
              <a:t>Les </a:t>
            </a:r>
            <a:r>
              <a:rPr lang="en-US" i="1" dirty="0" err="1" smtClean="0"/>
              <a:t>Miserables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181814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Victor Hugo (1802-1885)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4100" y="1600200"/>
            <a:ext cx="4483100" cy="500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39968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1571" y="797134"/>
            <a:ext cx="3269343" cy="5329029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08814" y="797134"/>
            <a:ext cx="3136900" cy="533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15690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7010400" y="274638"/>
            <a:ext cx="2133600" cy="1143000"/>
          </a:xfrm>
        </p:spPr>
        <p:txBody>
          <a:bodyPr/>
          <a:lstStyle/>
          <a:p>
            <a:r>
              <a:rPr lang="en-US" dirty="0" smtClean="0"/>
              <a:t>(1935)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70429" y="0"/>
            <a:ext cx="47715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488870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821715" y="274638"/>
            <a:ext cx="2322286" cy="1143000"/>
          </a:xfrm>
        </p:spPr>
        <p:txBody>
          <a:bodyPr/>
          <a:lstStyle/>
          <a:p>
            <a:r>
              <a:rPr lang="en-US" dirty="0" smtClean="0"/>
              <a:t>(1937)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0" y="475342"/>
            <a:ext cx="6032500" cy="57839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7791602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549571" y="274638"/>
            <a:ext cx="2594429" cy="1143000"/>
          </a:xfrm>
        </p:spPr>
        <p:txBody>
          <a:bodyPr/>
          <a:lstStyle/>
          <a:p>
            <a:r>
              <a:rPr lang="en-US" dirty="0" smtClean="0"/>
              <a:t>(1958)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417286"/>
            <a:ext cx="4927600" cy="6077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22470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5144" y="562429"/>
            <a:ext cx="4426856" cy="5406571"/>
          </a:xfrm>
          <a:prstGeom prst="rect">
            <a:avLst/>
          </a:prstGeom>
        </p:spPr>
      </p:pic>
      <p:sp>
        <p:nvSpPr>
          <p:cNvPr id="3" name="Title 2"/>
          <p:cNvSpPr>
            <a:spLocks noGrp="1"/>
          </p:cNvSpPr>
          <p:nvPr>
            <p:ph type="title" idx="4294967295"/>
          </p:nvPr>
        </p:nvSpPr>
        <p:spPr>
          <a:xfrm>
            <a:off x="6640287" y="274638"/>
            <a:ext cx="2503714" cy="1143000"/>
          </a:xfrm>
        </p:spPr>
        <p:txBody>
          <a:bodyPr/>
          <a:lstStyle/>
          <a:p>
            <a:r>
              <a:rPr lang="en-US" dirty="0" smtClean="0"/>
              <a:t>(1978)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097859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580571" y="292781"/>
            <a:ext cx="7493000" cy="1143000"/>
          </a:xfrm>
        </p:spPr>
        <p:txBody>
          <a:bodyPr/>
          <a:lstStyle/>
          <a:p>
            <a:r>
              <a:rPr lang="en-US" dirty="0" err="1" smtClean="0"/>
              <a:t>Boublil</a:t>
            </a:r>
            <a:r>
              <a:rPr lang="en-US" dirty="0" smtClean="0"/>
              <a:t> and Schonberg (1980)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9571" y="1793875"/>
            <a:ext cx="5715000" cy="4281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867675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845300" y="274638"/>
            <a:ext cx="2298700" cy="1143000"/>
          </a:xfrm>
        </p:spPr>
        <p:txBody>
          <a:bodyPr/>
          <a:lstStyle/>
          <a:p>
            <a:r>
              <a:rPr lang="en-US" dirty="0" smtClean="0"/>
              <a:t>(1998)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857" y="274638"/>
            <a:ext cx="4281713" cy="6412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05248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idx="4294967295"/>
          </p:nvPr>
        </p:nvSpPr>
        <p:spPr>
          <a:xfrm>
            <a:off x="6549571" y="274638"/>
            <a:ext cx="2594429" cy="1143000"/>
          </a:xfrm>
        </p:spPr>
        <p:txBody>
          <a:bodyPr/>
          <a:lstStyle/>
          <a:p>
            <a:r>
              <a:rPr lang="en-US" dirty="0" smtClean="0"/>
              <a:t>(2012)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06286" y="216230"/>
            <a:ext cx="4281714" cy="63447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6965596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Introduction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So long as Laws shall exist which create Hells in the midst of Civilization; So long as Men are degraded, Women ruined and children afraid; So long as there shall be Ignorance, Poverty and Wretchedness on this Earth, Stories such as this one must be told</a:t>
            </a:r>
            <a:r>
              <a:rPr lang="en-GB" sz="3600" dirty="0" smtClean="0"/>
              <a:t>.</a:t>
            </a: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4777611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err="1" smtClean="0"/>
              <a:t>Miserables</a:t>
            </a:r>
            <a:endParaRPr lang="en-US" i="1" dirty="0" smtClean="0"/>
          </a:p>
          <a:p>
            <a:r>
              <a:rPr lang="en-US" dirty="0" smtClean="0"/>
              <a:t>Upset, unhappy, discontent</a:t>
            </a:r>
          </a:p>
          <a:p>
            <a:r>
              <a:rPr lang="en-US" dirty="0" smtClean="0"/>
              <a:t>Deplorable, pitiable</a:t>
            </a:r>
          </a:p>
          <a:p>
            <a:r>
              <a:rPr lang="en-US" dirty="0" smtClean="0"/>
              <a:t>‘The Wretched’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2827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1789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9429" y="1600200"/>
            <a:ext cx="7373479" cy="4829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30102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Reign of Terror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1793-1794</a:t>
            </a:r>
          </a:p>
          <a:p>
            <a:r>
              <a:rPr lang="en-US" dirty="0" smtClean="0"/>
              <a:t>16,594 to the Guillotine</a:t>
            </a:r>
          </a:p>
          <a:p>
            <a:r>
              <a:rPr lang="en-US" dirty="0" smtClean="0"/>
              <a:t>c.25,000 </a:t>
            </a:r>
            <a:r>
              <a:rPr lang="en-US" dirty="0" err="1" smtClean="0"/>
              <a:t>eraill</a:t>
            </a:r>
            <a:r>
              <a:rPr lang="en-US" dirty="0" smtClean="0"/>
              <a:t> </a:t>
            </a:r>
            <a:r>
              <a:rPr lang="en-US" dirty="0" err="1" smtClean="0"/>
              <a:t>ledled</a:t>
            </a:r>
            <a:r>
              <a:rPr lang="en-US" dirty="0" smtClean="0"/>
              <a:t> </a:t>
            </a:r>
            <a:r>
              <a:rPr lang="en-US" dirty="0" err="1" smtClean="0"/>
              <a:t>Ffrainc</a:t>
            </a:r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286" y="1600200"/>
            <a:ext cx="4089821" cy="42055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0864348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Marie Antoinette (1755-1793)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i="1" dirty="0" err="1"/>
              <a:t>Qu'ils</a:t>
            </a:r>
            <a:r>
              <a:rPr lang="en-US" i="1" dirty="0"/>
              <a:t> </a:t>
            </a:r>
            <a:r>
              <a:rPr lang="en-US" i="1" dirty="0" err="1"/>
              <a:t>mangent</a:t>
            </a:r>
            <a:r>
              <a:rPr lang="en-US" i="1" dirty="0"/>
              <a:t> de </a:t>
            </a:r>
            <a:r>
              <a:rPr lang="en-US" i="1" dirty="0" smtClean="0"/>
              <a:t>la brioche</a:t>
            </a:r>
          </a:p>
          <a:p>
            <a:r>
              <a:rPr lang="en-US" dirty="0" smtClean="0"/>
              <a:t>Tr. ‘Let them eat bread’</a:t>
            </a:r>
          </a:p>
          <a:p>
            <a:r>
              <a:rPr lang="en-US" dirty="0" smtClean="0"/>
              <a:t>Rousseau </a:t>
            </a:r>
            <a:r>
              <a:rPr lang="en-US" i="1" dirty="0" smtClean="0"/>
              <a:t>Confessions</a:t>
            </a:r>
            <a:r>
              <a:rPr lang="en-US" dirty="0" smtClean="0"/>
              <a:t> (1765)</a:t>
            </a:r>
          </a:p>
          <a:p>
            <a:r>
              <a:rPr lang="en-US" dirty="0" smtClean="0"/>
              <a:t>Symbolic value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6983" y="1600199"/>
            <a:ext cx="3568445" cy="45259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5722775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Content of the Novel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Nature of the relationship between ‘law’ and ‘grace’</a:t>
            </a:r>
          </a:p>
          <a:p>
            <a:r>
              <a:rPr lang="en-US" dirty="0" smtClean="0"/>
              <a:t>Law – cause and effect</a:t>
            </a:r>
          </a:p>
          <a:p>
            <a:r>
              <a:rPr lang="en-US" dirty="0" smtClean="0"/>
              <a:t>Grace – something which does not follow naturally</a:t>
            </a:r>
          </a:p>
          <a:p>
            <a:r>
              <a:rPr lang="en-US" dirty="0" smtClean="0"/>
              <a:t>History of France, French architecture and civic planning, politics, morality, the monarchy (negative), justice, religion, love (romantic and familial)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32213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The Film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Jean </a:t>
            </a:r>
            <a:r>
              <a:rPr lang="en-US" dirty="0" err="1" smtClean="0"/>
              <a:t>Valjean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US" dirty="0" err="1" smtClean="0"/>
              <a:t>Javert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2714" y="2301875"/>
            <a:ext cx="2794000" cy="4013200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9357" y="2347415"/>
            <a:ext cx="2657929" cy="4140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52193773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Bishop of </a:t>
            </a:r>
            <a:r>
              <a:rPr lang="en-US" dirty="0" err="1" smtClean="0"/>
              <a:t>Digne</a:t>
            </a:r>
            <a:endParaRPr lang="en-US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2386" y="1417638"/>
            <a:ext cx="3189017" cy="48804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922227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000" y="295728"/>
            <a:ext cx="4299857" cy="260349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9715" y="2899228"/>
            <a:ext cx="3236142" cy="3828143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15428" y="295729"/>
            <a:ext cx="3011714" cy="45175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0285676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Les </a:t>
            </a:r>
            <a:r>
              <a:rPr lang="en-US" dirty="0" err="1" smtClean="0"/>
              <a:t>Miserables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Offers a social critique: post-revolution France had not established a </a:t>
            </a:r>
            <a:r>
              <a:rPr lang="en-US" dirty="0" err="1" smtClean="0"/>
              <a:t>eutopia</a:t>
            </a:r>
            <a:r>
              <a:rPr lang="en-US" dirty="0" smtClean="0"/>
              <a:t>;</a:t>
            </a:r>
          </a:p>
          <a:p>
            <a:r>
              <a:rPr lang="en-US" dirty="0" err="1" smtClean="0"/>
              <a:t>Javert</a:t>
            </a:r>
            <a:r>
              <a:rPr lang="en-US" dirty="0" smtClean="0"/>
              <a:t> is the one who keeps to the letter of the law, and yet it is not he but </a:t>
            </a:r>
            <a:r>
              <a:rPr lang="en-US" dirty="0" err="1" smtClean="0"/>
              <a:t>Valjean</a:t>
            </a:r>
            <a:r>
              <a:rPr lang="en-US" dirty="0" smtClean="0"/>
              <a:t> who wins the sympathy of the audience. Why?</a:t>
            </a:r>
          </a:p>
          <a:p>
            <a:r>
              <a:rPr lang="en-US" dirty="0" smtClean="0"/>
              <a:t>This is a story about grace. But grace can save and it can condemn.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02043400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ajorFont>
      <a:minorFont>
        <a:latin typeface="News Gothic MT"/>
        <a:ea typeface=""/>
        <a:cs typeface=""/>
        <a:font script="Jpan" typeface="ＭＳ Ｐゴシック"/>
        <a:font script="Hans" typeface="宋体"/>
        <a:font script="Hant" typeface="新細明體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88</TotalTime>
  <Words>278</Words>
  <Application>Microsoft Macintosh PowerPoint</Application>
  <PresentationFormat>On-screen Show (4:3)</PresentationFormat>
  <Paragraphs>39</Paragraphs>
  <Slides>20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1" baseType="lpstr">
      <vt:lpstr>Breeze</vt:lpstr>
      <vt:lpstr>TRTR6002 Religion in Film</vt:lpstr>
      <vt:lpstr>Victor Hugo (1802-1885)</vt:lpstr>
      <vt:lpstr>PowerPoint Presentation</vt:lpstr>
      <vt:lpstr>(1935)</vt:lpstr>
      <vt:lpstr>(1937)</vt:lpstr>
      <vt:lpstr>(1958)</vt:lpstr>
      <vt:lpstr>(1978)</vt:lpstr>
      <vt:lpstr>Boublil and Schonberg (1980)</vt:lpstr>
      <vt:lpstr>(1998)</vt:lpstr>
      <vt:lpstr>(2012)</vt:lpstr>
      <vt:lpstr>Introduction</vt:lpstr>
      <vt:lpstr>PowerPoint Presentation</vt:lpstr>
      <vt:lpstr>1789</vt:lpstr>
      <vt:lpstr>The Reign of Terror</vt:lpstr>
      <vt:lpstr>Marie Antoinette (1755-1793)</vt:lpstr>
      <vt:lpstr>Content of the Novel</vt:lpstr>
      <vt:lpstr>The Film</vt:lpstr>
      <vt:lpstr>Bishop of Digne</vt:lpstr>
      <vt:lpstr>PowerPoint Presentation</vt:lpstr>
      <vt:lpstr>Les Miserables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Crefydd a Ffilm</dc:title>
  <dc:creator>Microsoft Office User</dc:creator>
  <cp:lastModifiedBy>Microsoft Office User</cp:lastModifiedBy>
  <cp:revision>9</cp:revision>
  <dcterms:created xsi:type="dcterms:W3CDTF">2013-11-20T20:04:22Z</dcterms:created>
  <dcterms:modified xsi:type="dcterms:W3CDTF">2015-09-28T18:48:45Z</dcterms:modified>
</cp:coreProperties>
</file>