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8"/>
  </p:notesMasterIdLst>
  <p:sldIdLst>
    <p:sldId id="256" r:id="rId2"/>
    <p:sldId id="257" r:id="rId3"/>
    <p:sldId id="269" r:id="rId4"/>
    <p:sldId id="258" r:id="rId5"/>
    <p:sldId id="272" r:id="rId6"/>
    <p:sldId id="268" r:id="rId7"/>
    <p:sldId id="259" r:id="rId8"/>
    <p:sldId id="267" r:id="rId9"/>
    <p:sldId id="271" r:id="rId10"/>
    <p:sldId id="263" r:id="rId11"/>
    <p:sldId id="264" r:id="rId12"/>
    <p:sldId id="265" r:id="rId13"/>
    <p:sldId id="266" r:id="rId14"/>
    <p:sldId id="274" r:id="rId15"/>
    <p:sldId id="273"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 v="484" dt="2020-11-21T13:55:18.311"/>
    <p1510:client id="{32186E0E-0957-FF4A-B38A-DCFBBF85378F}" v="1" dt="2020-11-21T11:38:44.9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22"/>
    <p:restoredTop sz="89258"/>
  </p:normalViewPr>
  <p:slideViewPr>
    <p:cSldViewPr snapToGrid="0" snapToObjects="1">
      <p:cViewPr varScale="1">
        <p:scale>
          <a:sx n="66" d="100"/>
          <a:sy n="66" d="100"/>
        </p:scale>
        <p:origin x="208" y="84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FA0E9-BD93-114B-B55E-A0F0F7F90F67}" type="datetimeFigureOut">
              <a:rPr lang="en-US" smtClean="0"/>
              <a:t>11/21/20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32A0D5-890F-C947-85E1-F1B0BB120221}" type="slidenum">
              <a:rPr lang="en-US" smtClean="0"/>
              <a:t>‹#›</a:t>
            </a:fld>
            <a:endParaRPr lang="en-US"/>
          </a:p>
        </p:txBody>
      </p:sp>
    </p:spTree>
    <p:extLst>
      <p:ext uri="{BB962C8B-B14F-4D97-AF65-F5344CB8AC3E}">
        <p14:creationId xmlns:p14="http://schemas.microsoft.com/office/powerpoint/2010/main" val="20017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D32A0D5-890F-C947-85E1-F1B0BB120221}" type="slidenum">
              <a:rPr lang="en-US" smtClean="0"/>
              <a:t>1</a:t>
            </a:fld>
            <a:endParaRPr lang="en-US"/>
          </a:p>
        </p:txBody>
      </p:sp>
    </p:spTree>
    <p:extLst>
      <p:ext uri="{BB962C8B-B14F-4D97-AF65-F5344CB8AC3E}">
        <p14:creationId xmlns:p14="http://schemas.microsoft.com/office/powerpoint/2010/main" val="1817879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objectives for this presentation are as follows. To be able to understand the definition of Curriculum. </a:t>
            </a:r>
          </a:p>
          <a:p>
            <a:r>
              <a:rPr lang="en-US"/>
              <a:t>To understand the curriculum within the UK and the curriculum within Finland. </a:t>
            </a:r>
          </a:p>
          <a:p>
            <a:r>
              <a:rPr lang="en-US"/>
              <a:t>We will look at the strengths and weaknesses of the UK curriculum, specifically looking at the Welsh Foundation Phase. We will compare this to the Finnish curriculum of the same age. </a:t>
            </a:r>
          </a:p>
          <a:p>
            <a:r>
              <a:rPr lang="en-US"/>
              <a:t>It is also important to see the benefits and drawbacks of each curriculum to see where each can improve or learn from each other. </a:t>
            </a:r>
          </a:p>
        </p:txBody>
      </p:sp>
      <p:sp>
        <p:nvSpPr>
          <p:cNvPr id="4" name="Slide Number Placeholder 3"/>
          <p:cNvSpPr>
            <a:spLocks noGrp="1"/>
          </p:cNvSpPr>
          <p:nvPr>
            <p:ph type="sldNum" sz="quarter" idx="5"/>
          </p:nvPr>
        </p:nvSpPr>
        <p:spPr/>
        <p:txBody>
          <a:bodyPr/>
          <a:lstStyle/>
          <a:p>
            <a:fld id="{AD32A0D5-890F-C947-85E1-F1B0BB120221}" type="slidenum">
              <a:rPr lang="en-US" smtClean="0"/>
              <a:t>2</a:t>
            </a:fld>
            <a:endParaRPr lang="en-US"/>
          </a:p>
        </p:txBody>
      </p:sp>
    </p:spTree>
    <p:extLst>
      <p:ext uri="{BB962C8B-B14F-4D97-AF65-F5344CB8AC3E}">
        <p14:creationId xmlns:p14="http://schemas.microsoft.com/office/powerpoint/2010/main" val="62313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we look at the different curriculum, we first need to know what a curriculum is and a bit more information surrounding it. </a:t>
            </a:r>
          </a:p>
          <a:p>
            <a:r>
              <a:rPr lang="en-US"/>
              <a:t>So a curriculum can be described as a collection of subjects or topics in an educational environment. It can be known as the topics we learn. The curriculum is often approved and put in place the national UK government and is taught across all state schools. Private schools and academies can either choose to follow the national curriculum or they can develop their own. Reviews and reforms can be made to the curriculum when governments see fit. In the UK schools follow the national curriculum. However, in some other countries such as Finland, the curriculums are more localised and it is left to teachers to develop their own curriculums for school as they see fit. Well known philosopher and educator, John Dewey, describes curriculum as a journey full of constant experiences. A continuous reconstruction of topics for a learner to develop from. </a:t>
            </a:r>
          </a:p>
        </p:txBody>
      </p:sp>
      <p:sp>
        <p:nvSpPr>
          <p:cNvPr id="4" name="Slide Number Placeholder 3"/>
          <p:cNvSpPr>
            <a:spLocks noGrp="1"/>
          </p:cNvSpPr>
          <p:nvPr>
            <p:ph type="sldNum" sz="quarter" idx="5"/>
          </p:nvPr>
        </p:nvSpPr>
        <p:spPr/>
        <p:txBody>
          <a:bodyPr/>
          <a:lstStyle/>
          <a:p>
            <a:fld id="{AD32A0D5-890F-C947-85E1-F1B0BB120221}" type="slidenum">
              <a:rPr lang="en-US" smtClean="0"/>
              <a:t>3</a:t>
            </a:fld>
            <a:endParaRPr lang="en-US"/>
          </a:p>
        </p:txBody>
      </p:sp>
    </p:spTree>
    <p:extLst>
      <p:ext uri="{BB962C8B-B14F-4D97-AF65-F5344CB8AC3E}">
        <p14:creationId xmlns:p14="http://schemas.microsoft.com/office/powerpoint/2010/main" val="62363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the Welsh Foundation Phase Curriculum, children usually start school the term after their third birthday and will stay in what is known as the ‘foundation phase’ until they turn 7. </a:t>
            </a:r>
          </a:p>
          <a:p>
            <a:endParaRPr lang="en-US"/>
          </a:p>
          <a:p>
            <a:pPr lvl="0"/>
            <a:r>
              <a:rPr lang="en-US"/>
              <a:t>The main aims of the current foundation phase are set out to </a:t>
            </a:r>
          </a:p>
          <a:p>
            <a:pPr lvl="0"/>
            <a:r>
              <a:rPr lang="en-GB" sz="1200"/>
              <a:t>Raise children’s standards of achievement </a:t>
            </a:r>
          </a:p>
          <a:p>
            <a:pPr lvl="0"/>
            <a:r>
              <a:rPr lang="en-GB" sz="1200"/>
              <a:t>Enhance their positive attitudes to learning </a:t>
            </a:r>
          </a:p>
          <a:p>
            <a:pPr lvl="0"/>
            <a:r>
              <a:rPr lang="en-GB" sz="1200"/>
              <a:t>Address their developing needs </a:t>
            </a:r>
          </a:p>
          <a:p>
            <a:pPr lvl="0"/>
            <a:r>
              <a:rPr lang="en-GB" sz="1200"/>
              <a:t>Enable them to benefit from educational opportunities later in their lives. </a:t>
            </a:r>
          </a:p>
          <a:p>
            <a:pPr lvl="0"/>
            <a:r>
              <a:rPr lang="en-GB" sz="1200"/>
              <a:t>Help them become active citizens within their communities. </a:t>
            </a:r>
            <a:endParaRPr lang="en-US" sz="1200"/>
          </a:p>
          <a:p>
            <a:endParaRPr lang="en-US"/>
          </a:p>
          <a:p>
            <a:r>
              <a:rPr lang="en-US"/>
              <a:t>The Foundation Phase is designed to give ample opportunity to use and expand on their imagination. </a:t>
            </a:r>
          </a:p>
          <a:p>
            <a:endParaRPr lang="en-US"/>
          </a:p>
          <a:p>
            <a:r>
              <a:rPr lang="en-US"/>
              <a:t>The Curriculum framework details the need for children to learn through play and to be allowed to develop at their own pace, the best way to suit their individual needs. </a:t>
            </a:r>
          </a:p>
          <a:p>
            <a:endParaRPr lang="en-US"/>
          </a:p>
          <a:p>
            <a:r>
              <a:rPr lang="en-US"/>
              <a:t>The framework refers to the Rights to Action (2004) and the UNCRC to ensure that all children are given their rights and the chance to be heard. </a:t>
            </a:r>
          </a:p>
          <a:p>
            <a:endParaRPr lang="en-US"/>
          </a:p>
          <a:p>
            <a:r>
              <a:rPr lang="en-US"/>
              <a:t>A new curriculum is due to come into place in 2022. This is known as the Donaldson curriculum as it has been developed by Professor Donaldson after he conducted the successful futures report. In the new curriculum he introduced the 4 core purposes which will be detailed more on the next slide. </a:t>
            </a:r>
          </a:p>
          <a:p>
            <a:endParaRPr lang="en-US"/>
          </a:p>
          <a:p>
            <a:r>
              <a:rPr lang="en-US"/>
              <a:t>The foundation phase was designed to give pupils the chance to use their imagination in a purposeful and effective manner. </a:t>
            </a:r>
          </a:p>
          <a:p>
            <a:endParaRPr lang="en-US"/>
          </a:p>
          <a:p>
            <a:r>
              <a:rPr lang="en-US"/>
              <a:t>Children need space to develop at their own pace and therefore, the foundation phase was created to ensure an environment was made for this development. </a:t>
            </a:r>
          </a:p>
          <a:p>
            <a:endParaRPr lang="en-US"/>
          </a:p>
          <a:p>
            <a:r>
              <a:rPr lang="en-US"/>
              <a:t>Throughout the phase the pupils are encouraged to learn through play and have the chance to explore and learn from their surroundings. </a:t>
            </a:r>
          </a:p>
          <a:p>
            <a:endParaRPr lang="en-US"/>
          </a:p>
        </p:txBody>
      </p:sp>
      <p:sp>
        <p:nvSpPr>
          <p:cNvPr id="4" name="Slide Number Placeholder 3"/>
          <p:cNvSpPr>
            <a:spLocks noGrp="1"/>
          </p:cNvSpPr>
          <p:nvPr>
            <p:ph type="sldNum" sz="quarter" idx="5"/>
          </p:nvPr>
        </p:nvSpPr>
        <p:spPr/>
        <p:txBody>
          <a:bodyPr/>
          <a:lstStyle/>
          <a:p>
            <a:fld id="{AD32A0D5-890F-C947-85E1-F1B0BB120221}" type="slidenum">
              <a:rPr lang="en-US" smtClean="0"/>
              <a:t>4</a:t>
            </a:fld>
            <a:endParaRPr lang="en-US"/>
          </a:p>
        </p:txBody>
      </p:sp>
    </p:spTree>
    <p:extLst>
      <p:ext uri="{BB962C8B-B14F-4D97-AF65-F5344CB8AC3E}">
        <p14:creationId xmlns:p14="http://schemas.microsoft.com/office/powerpoint/2010/main" val="2009666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purposes are meant to make pupils better suited for future employment. These include, creating enterprising creative contributors, ethically informed citizens, healthy and confident individuals and ambitious capable learners. </a:t>
            </a:r>
          </a:p>
          <a:p>
            <a:endParaRPr lang="en-US" dirty="0"/>
          </a:p>
          <a:p>
            <a:r>
              <a:rPr lang="en-US" dirty="0"/>
              <a:t>These 4 purposes were designed with future employment in mind. It has been suggested in the successful future report that if these 4 purposes are what employers seek and by ensuring this is carried through education pupils will be better suited to work after education. </a:t>
            </a:r>
          </a:p>
          <a:p>
            <a:endParaRPr lang="en-US" dirty="0"/>
          </a:p>
          <a:p>
            <a:r>
              <a:rPr lang="en-US" dirty="0"/>
              <a:t>Impact Wales put together this diagram which schools can use as guidance when implanting their curriculum. Teachers of the foundation phase are expected to link their tasks to these 4 purposes and ensure that the pupils all understand them. </a:t>
            </a:r>
          </a:p>
        </p:txBody>
      </p:sp>
      <p:sp>
        <p:nvSpPr>
          <p:cNvPr id="4" name="Slide Number Placeholder 3"/>
          <p:cNvSpPr>
            <a:spLocks noGrp="1"/>
          </p:cNvSpPr>
          <p:nvPr>
            <p:ph type="sldNum" sz="quarter" idx="5"/>
          </p:nvPr>
        </p:nvSpPr>
        <p:spPr/>
        <p:txBody>
          <a:bodyPr/>
          <a:lstStyle/>
          <a:p>
            <a:fld id="{AD32A0D5-890F-C947-85E1-F1B0BB120221}" type="slidenum">
              <a:rPr lang="en-US" smtClean="0"/>
              <a:t>5</a:t>
            </a:fld>
            <a:endParaRPr lang="en-US"/>
          </a:p>
        </p:txBody>
      </p:sp>
    </p:spTree>
    <p:extLst>
      <p:ext uri="{BB962C8B-B14F-4D97-AF65-F5344CB8AC3E}">
        <p14:creationId xmlns:p14="http://schemas.microsoft.com/office/powerpoint/2010/main" val="1969692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From the Successful futures report the 2022 reform has begun. The report saw the current curriculum to be outdated and points of transfer between different educational stages need to be smoother for the pupils. The work with employers meant that the transition from education to future employment could also be made smoother for pupils. This does not immediately concern the foundation phase however, it would be taught from the foundation phase all the way up to when they leave compulsory education.</a:t>
            </a:r>
          </a:p>
          <a:p>
            <a:r>
              <a:rPr lang="en-US"/>
              <a:t>The reform is focused on improving the current education system giving schools more autonomy of the curriculum. Much like well see later with Finland. </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Evidence from Programme for International Student Assessment (PISA) surveys, showed that pupil performance in academic testing’s were not as high in Wales and were not at a level they should be.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‘Systemic change is needed to align the curriculum, examinations and accountability framework with the outcomes we are looking for.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r>
              <a:rPr lang="en-US"/>
              <a:t> </a:t>
            </a:r>
          </a:p>
          <a:p>
            <a:r>
              <a:rPr lang="en-US"/>
              <a:t>Last Point - </a:t>
            </a:r>
            <a:r>
              <a:rPr lang="en-GB" sz="1200"/>
              <a:t>As the Confederation of British Industry (CBI) said in its recent proposals for education, </a:t>
            </a:r>
            <a:endParaRPr lang="en-US"/>
          </a:p>
        </p:txBody>
      </p:sp>
      <p:sp>
        <p:nvSpPr>
          <p:cNvPr id="4" name="Slide Number Placeholder 3"/>
          <p:cNvSpPr>
            <a:spLocks noGrp="1"/>
          </p:cNvSpPr>
          <p:nvPr>
            <p:ph type="sldNum" sz="quarter" idx="5"/>
          </p:nvPr>
        </p:nvSpPr>
        <p:spPr/>
        <p:txBody>
          <a:bodyPr/>
          <a:lstStyle/>
          <a:p>
            <a:fld id="{AD32A0D5-890F-C947-85E1-F1B0BB120221}" type="slidenum">
              <a:rPr lang="en-US" smtClean="0"/>
              <a:t>6</a:t>
            </a:fld>
            <a:endParaRPr lang="en-US"/>
          </a:p>
        </p:txBody>
      </p:sp>
    </p:spTree>
    <p:extLst>
      <p:ext uri="{BB962C8B-B14F-4D97-AF65-F5344CB8AC3E}">
        <p14:creationId xmlns:p14="http://schemas.microsoft.com/office/powerpoint/2010/main" val="2625048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Finnish school curriculum has recently been reformed across 2014 to 2017 with more emphasis on freedom of learning and being given the chance to love learning as opposed of been forced to learn. </a:t>
            </a:r>
          </a:p>
          <a:p>
            <a:endParaRPr lang="en-US" dirty="0"/>
          </a:p>
          <a:p>
            <a:r>
              <a:rPr lang="en-US" dirty="0"/>
              <a:t>In 2015 mid reform it became compulsory for pre school children to attend school. However, before this 98% of children already attended pre school settings. </a:t>
            </a:r>
          </a:p>
          <a:p>
            <a:endParaRPr lang="en-US" dirty="0"/>
          </a:p>
          <a:p>
            <a:r>
              <a:rPr lang="en-US" dirty="0"/>
              <a:t>In Finland childcare is usually subsidized by the government. Half day childcare is free and full day is heavily subsidized by the government and the remainder of the cost is based on the income of the parents. </a:t>
            </a:r>
          </a:p>
          <a:p>
            <a:endParaRPr lang="en-US" dirty="0"/>
          </a:p>
          <a:p>
            <a:r>
              <a:rPr lang="en-US" dirty="0"/>
              <a:t>The aim of the reform was to help children develop ‘learning to learn’ skills. </a:t>
            </a:r>
          </a:p>
          <a:p>
            <a:endParaRPr lang="en-US" dirty="0"/>
          </a:p>
          <a:p>
            <a:r>
              <a:rPr lang="en-US" dirty="0"/>
              <a:t>In Finland the career of teaching is highly respected and paid well. </a:t>
            </a:r>
          </a:p>
          <a:p>
            <a:endParaRPr lang="en-US" dirty="0"/>
          </a:p>
        </p:txBody>
      </p:sp>
      <p:sp>
        <p:nvSpPr>
          <p:cNvPr id="4" name="Slide Number Placeholder 3"/>
          <p:cNvSpPr>
            <a:spLocks noGrp="1"/>
          </p:cNvSpPr>
          <p:nvPr>
            <p:ph type="sldNum" sz="quarter" idx="5"/>
          </p:nvPr>
        </p:nvSpPr>
        <p:spPr/>
        <p:txBody>
          <a:bodyPr/>
          <a:lstStyle/>
          <a:p>
            <a:fld id="{AD32A0D5-890F-C947-85E1-F1B0BB120221}" type="slidenum">
              <a:rPr lang="en-US" smtClean="0"/>
              <a:t>7</a:t>
            </a:fld>
            <a:endParaRPr lang="en-US"/>
          </a:p>
        </p:txBody>
      </p:sp>
    </p:spTree>
    <p:extLst>
      <p:ext uri="{BB962C8B-B14F-4D97-AF65-F5344CB8AC3E}">
        <p14:creationId xmlns:p14="http://schemas.microsoft.com/office/powerpoint/2010/main" val="7806623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Reformed to build on its strengths and to meet the new challenges of the world. </a:t>
            </a:r>
          </a:p>
          <a:p>
            <a:endParaRPr lang="en-GB" sz="1200" dirty="0"/>
          </a:p>
          <a:p>
            <a:r>
              <a:rPr lang="en-GB" sz="1200" dirty="0"/>
              <a:t>There were issues connected especially with meaningfulness of learning, the engagement and well-being of students as well as with educational equality, for which new approaches were developed. </a:t>
            </a:r>
          </a:p>
          <a:p>
            <a:endParaRPr lang="en-GB" sz="1200" dirty="0"/>
          </a:p>
          <a:p>
            <a:r>
              <a:rPr lang="en-GB" sz="1200" dirty="0"/>
              <a:t>The leading principle in the Finnish educational thinking is that equal and high-quality education is the best way to respect children and childhood, and </a:t>
            </a:r>
          </a:p>
          <a:p>
            <a:endParaRPr lang="en-GB" sz="1200" dirty="0"/>
          </a:p>
          <a:p>
            <a:r>
              <a:rPr lang="en-GB" sz="1200" dirty="0"/>
              <a:t>To build a sustainable future for both individuals and the whole country. </a:t>
            </a:r>
          </a:p>
          <a:p>
            <a:endParaRPr lang="en-GB" sz="1200" dirty="0"/>
          </a:p>
          <a:p>
            <a:r>
              <a:rPr lang="en-GB" sz="1200" dirty="0"/>
              <a:t>Promote life-long and life-wide learning, holistic development and well-being of all learners.</a:t>
            </a:r>
          </a:p>
          <a:p>
            <a:endParaRPr lang="en-GB" sz="1200" dirty="0"/>
          </a:p>
          <a:p>
            <a:r>
              <a:rPr lang="en-GB" sz="1200" dirty="0"/>
              <a:t>To improve their skills for living in a sustainable way</a:t>
            </a:r>
            <a:endParaRPr lang="en-US" dirty="0"/>
          </a:p>
        </p:txBody>
      </p:sp>
      <p:sp>
        <p:nvSpPr>
          <p:cNvPr id="4" name="Slide Number Placeholder 3"/>
          <p:cNvSpPr>
            <a:spLocks noGrp="1"/>
          </p:cNvSpPr>
          <p:nvPr>
            <p:ph type="sldNum" sz="quarter" idx="5"/>
          </p:nvPr>
        </p:nvSpPr>
        <p:spPr/>
        <p:txBody>
          <a:bodyPr/>
          <a:lstStyle/>
          <a:p>
            <a:fld id="{AD32A0D5-890F-C947-85E1-F1B0BB120221}" type="slidenum">
              <a:rPr lang="en-US" smtClean="0"/>
              <a:t>8</a:t>
            </a:fld>
            <a:endParaRPr lang="en-US"/>
          </a:p>
        </p:txBody>
      </p:sp>
    </p:spTree>
    <p:extLst>
      <p:ext uri="{BB962C8B-B14F-4D97-AF65-F5344CB8AC3E}">
        <p14:creationId xmlns:p14="http://schemas.microsoft.com/office/powerpoint/2010/main" val="40305065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Program for International Student Assessment is an international assessment that measures and tests the capability of 15-year old's globally in readings, </a:t>
            </a:r>
            <a:r>
              <a:rPr lang="en-US" dirty="0" err="1"/>
              <a:t>maths</a:t>
            </a:r>
            <a:r>
              <a:rPr lang="en-US" dirty="0"/>
              <a:t>, science and literacy every three years. </a:t>
            </a:r>
          </a:p>
          <a:p>
            <a:r>
              <a:rPr lang="en-US" dirty="0"/>
              <a:t>As we can see from the 2018 PISA results both the UK and Finland ranked high. </a:t>
            </a:r>
          </a:p>
          <a:p>
            <a:r>
              <a:rPr lang="en-US" dirty="0"/>
              <a:t>However, Finland higher than the UK. Could this be because of the difference in curriculum? Less testing? More autonomy and respect for teachers? </a:t>
            </a:r>
          </a:p>
          <a:p>
            <a:endParaRPr lang="en-US" dirty="0"/>
          </a:p>
        </p:txBody>
      </p:sp>
      <p:sp>
        <p:nvSpPr>
          <p:cNvPr id="4" name="Slide Number Placeholder 3"/>
          <p:cNvSpPr>
            <a:spLocks noGrp="1"/>
          </p:cNvSpPr>
          <p:nvPr>
            <p:ph type="sldNum" sz="quarter" idx="5"/>
          </p:nvPr>
        </p:nvSpPr>
        <p:spPr/>
        <p:txBody>
          <a:bodyPr/>
          <a:lstStyle/>
          <a:p>
            <a:fld id="{AD32A0D5-890F-C947-85E1-F1B0BB120221}" type="slidenum">
              <a:rPr lang="en-US" smtClean="0"/>
              <a:t>9</a:t>
            </a:fld>
            <a:endParaRPr lang="en-US"/>
          </a:p>
        </p:txBody>
      </p:sp>
    </p:spTree>
    <p:extLst>
      <p:ext uri="{BB962C8B-B14F-4D97-AF65-F5344CB8AC3E}">
        <p14:creationId xmlns:p14="http://schemas.microsoft.com/office/powerpoint/2010/main" val="134033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benefits to the welsh foundation phase curriculum. Its aims to set the foundations for later learning and gives the chance for pupils to develop their imagination, which in turn would allow for pupils to become more creative and artistic. </a:t>
            </a:r>
          </a:p>
          <a:p>
            <a:endParaRPr lang="en-US" dirty="0"/>
          </a:p>
          <a:p>
            <a:r>
              <a:rPr lang="en-US" dirty="0"/>
              <a:t>The use of well planned play, falls under many different types of benefits. Such as physical development as children will be able to develop their fine motor skills as well as their gross motor skills. </a:t>
            </a:r>
          </a:p>
          <a:p>
            <a:endParaRPr lang="en-US" dirty="0"/>
          </a:p>
          <a:p>
            <a:r>
              <a:rPr lang="en-US" dirty="0"/>
              <a:t>The physical side of play can help strengthen muscles and bone structure. </a:t>
            </a:r>
          </a:p>
          <a:p>
            <a:endParaRPr lang="en-US" dirty="0"/>
          </a:p>
          <a:p>
            <a:r>
              <a:rPr lang="en-US" dirty="0"/>
              <a:t>There are also many social benefits to planned play, such as the social interaction between pupils while they are playing or any group work. </a:t>
            </a:r>
          </a:p>
          <a:p>
            <a:endParaRPr lang="en-US" dirty="0"/>
          </a:p>
          <a:p>
            <a:r>
              <a:rPr lang="en-US" dirty="0"/>
              <a:t>Another benefit of the foundation phase is that all learning styles are taken into account which would benefit all children as learning can be made to suit them. </a:t>
            </a:r>
          </a:p>
          <a:p>
            <a:endParaRPr lang="en-US" dirty="0"/>
          </a:p>
          <a:p>
            <a:r>
              <a:rPr lang="en-US" dirty="0"/>
              <a:t>A final benefit is that for all working families who are in need of child care the foundation phase offers free </a:t>
            </a:r>
            <a:r>
              <a:rPr lang="en-US" dirty="0" err="1"/>
              <a:t>experienctial</a:t>
            </a:r>
            <a:r>
              <a:rPr lang="en-US" dirty="0"/>
              <a:t> child care for children the term after their 3</a:t>
            </a:r>
            <a:r>
              <a:rPr lang="en-US" baseline="30000" dirty="0"/>
              <a:t>rd</a:t>
            </a:r>
            <a:r>
              <a:rPr lang="en-US" dirty="0"/>
              <a:t> birthday. </a:t>
            </a:r>
          </a:p>
        </p:txBody>
      </p:sp>
      <p:sp>
        <p:nvSpPr>
          <p:cNvPr id="4" name="Slide Number Placeholder 3"/>
          <p:cNvSpPr>
            <a:spLocks noGrp="1"/>
          </p:cNvSpPr>
          <p:nvPr>
            <p:ph type="sldNum" sz="quarter" idx="5"/>
          </p:nvPr>
        </p:nvSpPr>
        <p:spPr/>
        <p:txBody>
          <a:bodyPr/>
          <a:lstStyle/>
          <a:p>
            <a:fld id="{AD32A0D5-890F-C947-85E1-F1B0BB120221}" type="slidenum">
              <a:rPr lang="en-US" smtClean="0"/>
              <a:t>10</a:t>
            </a:fld>
            <a:endParaRPr lang="en-US"/>
          </a:p>
        </p:txBody>
      </p:sp>
    </p:spTree>
    <p:extLst>
      <p:ext uri="{BB962C8B-B14F-4D97-AF65-F5344CB8AC3E}">
        <p14:creationId xmlns:p14="http://schemas.microsoft.com/office/powerpoint/2010/main" val="23167237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Just as the UK curriculum there are also many benefits of the Finnish Curriculum such as the diverse learning environments where all students of all </a:t>
            </a:r>
            <a:r>
              <a:rPr lang="en-US" dirty="0" err="1"/>
              <a:t>abilties</a:t>
            </a:r>
            <a:r>
              <a:rPr lang="en-US" dirty="0"/>
              <a:t> are taught in the same classroom. </a:t>
            </a:r>
          </a:p>
          <a:p>
            <a:endParaRPr lang="en-US" dirty="0"/>
          </a:p>
          <a:p>
            <a:r>
              <a:rPr lang="en-US" dirty="0"/>
              <a:t>There is no separate SEN or ALN unit all students are taught in mainstream education. </a:t>
            </a:r>
          </a:p>
          <a:p>
            <a:endParaRPr lang="en-US" dirty="0"/>
          </a:p>
          <a:p>
            <a:r>
              <a:rPr lang="en-US" dirty="0"/>
              <a:t>The Finnish curriculum offers pupils the chance to create an experiences to love learning. Which they can carry through life with them. </a:t>
            </a:r>
          </a:p>
          <a:p>
            <a:endParaRPr lang="en-US" dirty="0"/>
          </a:p>
          <a:p>
            <a:r>
              <a:rPr lang="en-US" dirty="0"/>
              <a:t>Have an array of opportunities for interactive activities that in turn promote engagement.</a:t>
            </a:r>
          </a:p>
          <a:p>
            <a:r>
              <a:rPr lang="en-US" dirty="0"/>
              <a:t> </a:t>
            </a:r>
          </a:p>
          <a:p>
            <a:r>
              <a:rPr lang="en-US" dirty="0"/>
              <a:t>Such as outdoor education, children being outdoors and interacting with their surroundings allows them to develop their skills further and gain more knowledge and experience of the world around them. </a:t>
            </a:r>
          </a:p>
          <a:p>
            <a:endParaRPr lang="en-US" dirty="0"/>
          </a:p>
          <a:p>
            <a:r>
              <a:rPr lang="en-US" dirty="0"/>
              <a:t>Much like the Welsh Foundation Phase, </a:t>
            </a:r>
            <a:r>
              <a:rPr lang="en-US" dirty="0" err="1"/>
              <a:t>Finlands</a:t>
            </a:r>
            <a:r>
              <a:rPr lang="en-US" dirty="0"/>
              <a:t> children learn through play and so are able to expand on their social, emotional, and physical skills like I mentioned in the previous slide. </a:t>
            </a:r>
          </a:p>
        </p:txBody>
      </p:sp>
      <p:sp>
        <p:nvSpPr>
          <p:cNvPr id="4" name="Slide Number Placeholder 3"/>
          <p:cNvSpPr>
            <a:spLocks noGrp="1"/>
          </p:cNvSpPr>
          <p:nvPr>
            <p:ph type="sldNum" sz="quarter" idx="5"/>
          </p:nvPr>
        </p:nvSpPr>
        <p:spPr/>
        <p:txBody>
          <a:bodyPr/>
          <a:lstStyle/>
          <a:p>
            <a:fld id="{AD32A0D5-890F-C947-85E1-F1B0BB120221}" type="slidenum">
              <a:rPr lang="en-US" smtClean="0"/>
              <a:t>11</a:t>
            </a:fld>
            <a:endParaRPr lang="en-US"/>
          </a:p>
        </p:txBody>
      </p:sp>
    </p:spTree>
    <p:extLst>
      <p:ext uri="{BB962C8B-B14F-4D97-AF65-F5344CB8AC3E}">
        <p14:creationId xmlns:p14="http://schemas.microsoft.com/office/powerpoint/2010/main" val="18912084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well as benefits there are also some drawbacks highlighted of the Welsh Foundation Phase Curriculum.</a:t>
            </a:r>
          </a:p>
          <a:p>
            <a:endParaRPr lang="en-US" dirty="0"/>
          </a:p>
          <a:p>
            <a:r>
              <a:rPr lang="en-US" dirty="0"/>
              <a:t>For example the BCC produced an article that outlines </a:t>
            </a:r>
            <a:r>
              <a:rPr lang="en-US" dirty="0" err="1"/>
              <a:t>Estyns</a:t>
            </a:r>
            <a:r>
              <a:rPr lang="en-US" dirty="0"/>
              <a:t> finds on the welsh system in 2011. </a:t>
            </a:r>
          </a:p>
          <a:p>
            <a:endParaRPr lang="en-US" dirty="0"/>
          </a:p>
          <a:p>
            <a:r>
              <a:rPr lang="en-US" dirty="0"/>
              <a:t>Which explained how children are not being challenged enough and therefore not being able to develop to their full potential. </a:t>
            </a:r>
          </a:p>
          <a:p>
            <a:endParaRPr lang="en-US" dirty="0"/>
          </a:p>
          <a:p>
            <a:r>
              <a:rPr lang="en-US" dirty="0" err="1"/>
              <a:t>Wightwick</a:t>
            </a:r>
            <a:r>
              <a:rPr lang="en-US" dirty="0"/>
              <a:t> (2017) details how in 2017, the Chief of PISA was concerned with the quality of teaching within Wales.</a:t>
            </a:r>
          </a:p>
          <a:p>
            <a:endParaRPr lang="en-US" dirty="0"/>
          </a:p>
          <a:p>
            <a:r>
              <a:rPr lang="en-US" dirty="0"/>
              <a:t>There was a limited range of quality In pupils work suggesting there was no personal identity to each pupil. </a:t>
            </a:r>
          </a:p>
          <a:p>
            <a:endParaRPr lang="en-US" dirty="0"/>
          </a:p>
          <a:p>
            <a:r>
              <a:rPr lang="en-US" dirty="0"/>
              <a:t>Which could indicate a lack of use of imagination within the practice of the curriculum. </a:t>
            </a:r>
          </a:p>
          <a:p>
            <a:endParaRPr lang="en-US" dirty="0"/>
          </a:p>
          <a:p>
            <a:r>
              <a:rPr lang="en-US" dirty="0"/>
              <a:t>The PISA Chief has also spoken out about his concerns about the quality of welsh teaching. </a:t>
            </a:r>
          </a:p>
          <a:p>
            <a:endParaRPr lang="en-US" dirty="0"/>
          </a:p>
          <a:p>
            <a:r>
              <a:rPr lang="en-GB" sz="1200" b="0" i="0" kern="1200" dirty="0">
                <a:solidFill>
                  <a:schemeClr val="tx1"/>
                </a:solidFill>
                <a:effectLst/>
                <a:latin typeface="+mn-lt"/>
                <a:ea typeface="+mn-ea"/>
                <a:cs typeface="+mn-cs"/>
              </a:rPr>
              <a:t>He said if you look at teachers in Wales, they spend most of their time in the classroom, but we need teachers of the future to do lots of other things outside the classroom, like preparing lessons with others, curriculum implementation and analysing lesson plans and professional development. </a:t>
            </a:r>
            <a:endParaRPr lang="en-US" dirty="0"/>
          </a:p>
        </p:txBody>
      </p:sp>
      <p:sp>
        <p:nvSpPr>
          <p:cNvPr id="4" name="Slide Number Placeholder 3"/>
          <p:cNvSpPr>
            <a:spLocks noGrp="1"/>
          </p:cNvSpPr>
          <p:nvPr>
            <p:ph type="sldNum" sz="quarter" idx="5"/>
          </p:nvPr>
        </p:nvSpPr>
        <p:spPr/>
        <p:txBody>
          <a:bodyPr/>
          <a:lstStyle/>
          <a:p>
            <a:fld id="{AD32A0D5-890F-C947-85E1-F1B0BB120221}" type="slidenum">
              <a:rPr lang="en-US" smtClean="0"/>
              <a:t>12</a:t>
            </a:fld>
            <a:endParaRPr lang="en-US"/>
          </a:p>
        </p:txBody>
      </p:sp>
    </p:spTree>
    <p:extLst>
      <p:ext uri="{BB962C8B-B14F-4D97-AF65-F5344CB8AC3E}">
        <p14:creationId xmlns:p14="http://schemas.microsoft.com/office/powerpoint/2010/main" val="21434756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They pointed to the system's lack of centralized accountability and features like late start times, lack of homework, absence of test assessment, and a culture that celebrates the teaching profession. This is due to the </a:t>
            </a:r>
            <a:r>
              <a:rPr lang="en-US" sz="1200" dirty="0" err="1"/>
              <a:t>auntonomy</a:t>
            </a:r>
            <a:r>
              <a:rPr lang="en-US" sz="1200" dirty="0"/>
              <a:t> given to schools to develop their curriculum.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There has been a recent decline in PISA results. Although still in top ten some question the reason for decline. </a:t>
            </a:r>
          </a:p>
          <a:p>
            <a:r>
              <a:rPr lang="en-US" dirty="0"/>
              <a:t> </a:t>
            </a:r>
          </a:p>
          <a:p>
            <a:r>
              <a:rPr lang="en-US" dirty="0"/>
              <a:t>Gender gap </a:t>
            </a:r>
          </a:p>
          <a:p>
            <a:endParaRPr lang="en-US" dirty="0"/>
          </a:p>
          <a:p>
            <a:r>
              <a:rPr lang="en-US" dirty="0"/>
              <a:t>Reduced power in legal documentation – due to localization it can be hard to determine a set pedagogy when so much autonomy is given. </a:t>
            </a:r>
          </a:p>
        </p:txBody>
      </p:sp>
      <p:sp>
        <p:nvSpPr>
          <p:cNvPr id="4" name="Slide Number Placeholder 3"/>
          <p:cNvSpPr>
            <a:spLocks noGrp="1"/>
          </p:cNvSpPr>
          <p:nvPr>
            <p:ph type="sldNum" sz="quarter" idx="5"/>
          </p:nvPr>
        </p:nvSpPr>
        <p:spPr/>
        <p:txBody>
          <a:bodyPr/>
          <a:lstStyle/>
          <a:p>
            <a:fld id="{AD32A0D5-890F-C947-85E1-F1B0BB120221}" type="slidenum">
              <a:rPr lang="en-US" smtClean="0"/>
              <a:t>13</a:t>
            </a:fld>
            <a:endParaRPr lang="en-US"/>
          </a:p>
        </p:txBody>
      </p:sp>
    </p:spTree>
    <p:extLst>
      <p:ext uri="{BB962C8B-B14F-4D97-AF65-F5344CB8AC3E}">
        <p14:creationId xmlns:p14="http://schemas.microsoft.com/office/powerpoint/2010/main" val="3458886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D32A0D5-890F-C947-85E1-F1B0BB120221}" type="slidenum">
              <a:rPr lang="en-US" smtClean="0"/>
              <a:t>14</a:t>
            </a:fld>
            <a:endParaRPr lang="en-US"/>
          </a:p>
        </p:txBody>
      </p:sp>
    </p:spTree>
    <p:extLst>
      <p:ext uri="{BB962C8B-B14F-4D97-AF65-F5344CB8AC3E}">
        <p14:creationId xmlns:p14="http://schemas.microsoft.com/office/powerpoint/2010/main" val="25373723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D32A0D5-890F-C947-85E1-F1B0BB120221}" type="slidenum">
              <a:rPr lang="en-US" smtClean="0"/>
              <a:t>15</a:t>
            </a:fld>
            <a:endParaRPr lang="en-US"/>
          </a:p>
        </p:txBody>
      </p:sp>
    </p:spTree>
    <p:extLst>
      <p:ext uri="{BB962C8B-B14F-4D97-AF65-F5344CB8AC3E}">
        <p14:creationId xmlns:p14="http://schemas.microsoft.com/office/powerpoint/2010/main" val="2313144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C8AE-21A9-7D44-BA10-DC547804DC0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E715365-569D-CC43-A7BD-64E53B193D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9E04F4-08DE-9F4F-9C4F-BF07CB141963}"/>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13E75629-17B8-E24F-9B44-5657B67D9A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A2F499-E15D-BA46-9CE9-F64D413F6F60}"/>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1042605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A2FF9-3984-F840-9564-1E1DBF89A1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ADD6CF-1A4B-004A-9AFA-266FD125A21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F9F070-3888-3744-8FA7-B082CFE112CE}"/>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36DF575B-8BDF-1548-88A5-4B6DCFA98A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9794E9-9ECE-9C4D-BBCE-9C51EFFD93DF}"/>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308739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7938B-31BD-D94C-933B-6F64AEEB6C7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ECE0E1E-2A42-E441-9C1A-90D3A8BA81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E35EBAA-8730-7E4B-A1DF-C14EC61A4CA6}"/>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7945CC4C-F834-754D-9794-7B902DD722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AAF82E-F2F3-BD41-A420-00BE4F0DECC7}"/>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472582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493F3-927A-D442-B0DE-60639EE9CBC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5319DA-DDCB-2548-ACE6-805F65C78D2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CA8EF6A-DC42-3747-BE99-600368DA54D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AA4FC9-7284-9D4E-A1BD-6AA89278B05D}"/>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6" name="Footer Placeholder 5">
            <a:extLst>
              <a:ext uri="{FF2B5EF4-FFF2-40B4-BE49-F238E27FC236}">
                <a16:creationId xmlns:a16="http://schemas.microsoft.com/office/drawing/2014/main" id="{90535B2F-6D3A-7C4E-807E-FF828AEDFD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8EC7D6-FB15-774E-8EBB-CF2B6A66EFDB}"/>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4215563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5E0CF-08DF-B041-A889-6183D734DF6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DAD250-E8DB-2B44-A43D-027292A01A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EDBF051-358E-5F43-A98B-64F22C9F2D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0D07DB-5099-8F40-B6D3-27420C120A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4B6010-40A1-0B48-8205-7CC851004E7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6CE5FE2-B270-304D-BF4A-6FBE35E27525}"/>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8" name="Footer Placeholder 7">
            <a:extLst>
              <a:ext uri="{FF2B5EF4-FFF2-40B4-BE49-F238E27FC236}">
                <a16:creationId xmlns:a16="http://schemas.microsoft.com/office/drawing/2014/main" id="{82E96135-4651-7A40-9F3F-A526C92C7C3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852081-9586-F549-B415-129AA187859A}"/>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3015664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48320-302E-9348-83CE-D3CB3B2E4C5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009FA76-294D-2644-8B4D-919C1C6BC697}"/>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4" name="Footer Placeholder 3">
            <a:extLst>
              <a:ext uri="{FF2B5EF4-FFF2-40B4-BE49-F238E27FC236}">
                <a16:creationId xmlns:a16="http://schemas.microsoft.com/office/drawing/2014/main" id="{D02AACFF-A95D-9F4A-8512-F13DF78DE62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57574F-DDCB-6B4E-8F3C-60505AC821C0}"/>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4069890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8CEDB4-F3D8-7B4D-92C9-7F57A1563F13}"/>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3" name="Footer Placeholder 2">
            <a:extLst>
              <a:ext uri="{FF2B5EF4-FFF2-40B4-BE49-F238E27FC236}">
                <a16:creationId xmlns:a16="http://schemas.microsoft.com/office/drawing/2014/main" id="{31D6DBC3-0EDA-B54D-8A6F-13A2A6FE743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DC8AF2A-44CB-0F46-9D28-B46E92572F89}"/>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2346420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27604-CD11-974D-8ACE-7C8EB9F62D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B9A6954-BFE0-3248-95BA-5178AF92E3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21C64F-517A-0C40-AC50-3C50D0DC63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FA22C9-BE21-BD47-9380-73F3A3BA0EC2}"/>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6" name="Footer Placeholder 5">
            <a:extLst>
              <a:ext uri="{FF2B5EF4-FFF2-40B4-BE49-F238E27FC236}">
                <a16:creationId xmlns:a16="http://schemas.microsoft.com/office/drawing/2014/main" id="{0F128156-4EEB-5E48-A69E-2BD5E258BE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2666B7-79CE-C641-A338-24C504A72813}"/>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973664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8DF04-F752-3040-9781-24C993F18D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F112712-D5A5-D44F-9EFF-7245A45241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B999F80-11E1-7D45-BEF0-F4A3B6C4A7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717E39-9E2C-D24D-A014-4570A7BEEAA6}"/>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6" name="Footer Placeholder 5">
            <a:extLst>
              <a:ext uri="{FF2B5EF4-FFF2-40B4-BE49-F238E27FC236}">
                <a16:creationId xmlns:a16="http://schemas.microsoft.com/office/drawing/2014/main" id="{9BC766FD-78FD-764C-8E4C-4551EB3F4F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39C617-FA31-1842-8AA7-961AF553CC7F}"/>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251571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20AAD-3037-D24D-8CBD-3D22282EE27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8C7190F-6B9C-FC49-A727-CFDC78AB1F1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7ACB75-D1B2-AF49-AC17-31723BF7BC8B}"/>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D73F6FCA-E2BD-6249-91B7-135C8617AB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C144CF-0A53-0042-874F-839B00E64365}"/>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1886749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928182-EF7B-2343-8E4D-8185BBEE2F3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FF724CD-F6F9-9446-9BD6-8E77778E32E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97AD32-D8F0-DA49-82B4-50A0C371FC4D}"/>
              </a:ext>
            </a:extLst>
          </p:cNvPr>
          <p:cNvSpPr>
            <a:spLocks noGrp="1"/>
          </p:cNvSpPr>
          <p:nvPr>
            <p:ph type="dt" sz="half" idx="10"/>
          </p:nvPr>
        </p:nvSpPr>
        <p:spPr/>
        <p:txBody>
          <a:body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7068C1CB-B9BC-5346-9797-3581075CBB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6B681C-FF30-CE47-AF42-DF34D730040F}"/>
              </a:ext>
            </a:extLst>
          </p:cNvPr>
          <p:cNvSpPr>
            <a:spLocks noGrp="1"/>
          </p:cNvSpPr>
          <p:nvPr>
            <p:ph type="sldNum" sz="quarter" idx="12"/>
          </p:nvPr>
        </p:nvSpPr>
        <p:spPr/>
        <p:txBody>
          <a:bodyPr/>
          <a:lstStyle/>
          <a:p>
            <a:fld id="{42148549-DFA0-5848-B484-334F74C07F47}" type="slidenum">
              <a:rPr lang="en-US" smtClean="0"/>
              <a:t>‹#›</a:t>
            </a:fld>
            <a:endParaRPr lang="en-US"/>
          </a:p>
        </p:txBody>
      </p:sp>
    </p:spTree>
    <p:extLst>
      <p:ext uri="{BB962C8B-B14F-4D97-AF65-F5344CB8AC3E}">
        <p14:creationId xmlns:p14="http://schemas.microsoft.com/office/powerpoint/2010/main" val="567045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CA7503-86F2-F84B-BA21-29E51979CE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4672D97-79D5-B041-B072-D740714E46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917F32-3A7A-6046-960E-D85C3B4BD1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5E5120-F5E7-DF49-8E2B-6B2B73ADB767}" type="datetimeFigureOut">
              <a:rPr lang="en-US" smtClean="0"/>
              <a:t>11/21/20</a:t>
            </a:fld>
            <a:endParaRPr lang="en-US"/>
          </a:p>
        </p:txBody>
      </p:sp>
      <p:sp>
        <p:nvSpPr>
          <p:cNvPr id="5" name="Footer Placeholder 4">
            <a:extLst>
              <a:ext uri="{FF2B5EF4-FFF2-40B4-BE49-F238E27FC236}">
                <a16:creationId xmlns:a16="http://schemas.microsoft.com/office/drawing/2014/main" id="{732DBA0E-4890-B946-ADA5-C008ED9604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7F784B-5219-E241-B1B5-7881E67304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148549-DFA0-5848-B484-334F74C07F47}" type="slidenum">
              <a:rPr lang="en-US" smtClean="0"/>
              <a:t>‹#›</a:t>
            </a:fld>
            <a:endParaRPr lang="en-US"/>
          </a:p>
        </p:txBody>
      </p:sp>
    </p:spTree>
    <p:extLst>
      <p:ext uri="{BB962C8B-B14F-4D97-AF65-F5344CB8AC3E}">
        <p14:creationId xmlns:p14="http://schemas.microsoft.com/office/powerpoint/2010/main" val="363528426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gov.wales/sites/default/files/publications/2018-03/successful-futures.pdf" TargetMode="External"/><Relationship Id="rId3" Type="http://schemas.openxmlformats.org/officeDocument/2006/relationships/hyperlink" Target="https://www.baronarelocation.com/blog/the-advantages-of-the-finnish-education-system" TargetMode="External"/><Relationship Id="rId7" Type="http://schemas.openxmlformats.org/officeDocument/2006/relationships/hyperlink" Target="https://www.impact.wales/resource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www.allianceforchildhood.eu/files/Improving_the_quality_of_Childhood_Vol_7/QOC%20V7%20CH06%20DEF%20WEB.pdf" TargetMode="External"/><Relationship Id="rId5" Type="http://schemas.openxmlformats.org/officeDocument/2006/relationships/hyperlink" Target="https://www.centreforpublicimpact.org/case-study/education-policy-in-finland/" TargetMode="External"/><Relationship Id="rId10" Type="http://schemas.openxmlformats.org/officeDocument/2006/relationships/hyperlink" Target="https://worldpopulationreview.com/country-rankings/education-rankings-by-country" TargetMode="External"/><Relationship Id="rId4" Type="http://schemas.openxmlformats.org/officeDocument/2006/relationships/hyperlink" Target="https://www.bbc.co.uk/news/uk-wales-politics-14898083" TargetMode="External"/><Relationship Id="rId9" Type="http://schemas.openxmlformats.org/officeDocument/2006/relationships/hyperlink" Target="https://hwb.gov.wales/api/storage/d5d8e39c-b534-40cb-a3f5-7e2e126d8077/foundation-phase-framework.pdf"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eb.microsoftstream.com/video/4f1b885a-2f9c-4eaa-ab3c-394a815e3383/?autoplay=true&amp;app=microsoftteams&amp;showinfo=fals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1"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2"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2E0686-A91B-1143-ADDE-6DFCA5E85F4E}"/>
              </a:ext>
            </a:extLst>
          </p:cNvPr>
          <p:cNvSpPr>
            <a:spLocks noGrp="1"/>
          </p:cNvSpPr>
          <p:nvPr>
            <p:ph type="ctrTitle"/>
          </p:nvPr>
        </p:nvSpPr>
        <p:spPr>
          <a:xfrm>
            <a:off x="4038600" y="1939159"/>
            <a:ext cx="7644627" cy="2751086"/>
          </a:xfrm>
        </p:spPr>
        <p:txBody>
          <a:bodyPr>
            <a:normAutofit/>
          </a:bodyPr>
          <a:lstStyle/>
          <a:p>
            <a:pPr algn="r"/>
            <a:r>
              <a:rPr lang="en-US"/>
              <a:t>UK (Wales) Vs Finland Curriculum</a:t>
            </a:r>
          </a:p>
        </p:txBody>
      </p:sp>
      <p:sp>
        <p:nvSpPr>
          <p:cNvPr id="3" name="Subtitle 2">
            <a:extLst>
              <a:ext uri="{FF2B5EF4-FFF2-40B4-BE49-F238E27FC236}">
                <a16:creationId xmlns:a16="http://schemas.microsoft.com/office/drawing/2014/main" id="{3CB838EF-05B5-B144-808B-91D1EFCD85EA}"/>
              </a:ext>
            </a:extLst>
          </p:cNvPr>
          <p:cNvSpPr>
            <a:spLocks noGrp="1"/>
          </p:cNvSpPr>
          <p:nvPr>
            <p:ph type="subTitle" idx="1"/>
          </p:nvPr>
        </p:nvSpPr>
        <p:spPr>
          <a:xfrm>
            <a:off x="4038600" y="4782320"/>
            <a:ext cx="7644627" cy="1329443"/>
          </a:xfrm>
        </p:spPr>
        <p:txBody>
          <a:bodyPr>
            <a:normAutofit/>
          </a:bodyPr>
          <a:lstStyle/>
          <a:p>
            <a:pPr algn="r"/>
            <a:r>
              <a:rPr lang="en-US"/>
              <a:t>Leah Hooper</a:t>
            </a:r>
          </a:p>
        </p:txBody>
      </p:sp>
    </p:spTree>
    <p:extLst>
      <p:ext uri="{BB962C8B-B14F-4D97-AF65-F5344CB8AC3E}">
        <p14:creationId xmlns:p14="http://schemas.microsoft.com/office/powerpoint/2010/main" val="153890117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028196-F083-6948-A0C5-ACB5E7C6EC21}"/>
              </a:ext>
            </a:extLst>
          </p:cNvPr>
          <p:cNvSpPr>
            <a:spLocks noGrp="1"/>
          </p:cNvSpPr>
          <p:nvPr>
            <p:ph type="title"/>
          </p:nvPr>
        </p:nvSpPr>
        <p:spPr>
          <a:xfrm>
            <a:off x="686834" y="1153572"/>
            <a:ext cx="3200400" cy="4461163"/>
          </a:xfrm>
        </p:spPr>
        <p:txBody>
          <a:bodyPr>
            <a:normAutofit/>
          </a:bodyPr>
          <a:lstStyle/>
          <a:p>
            <a:r>
              <a:rPr lang="en-US">
                <a:solidFill>
                  <a:srgbClr val="FFFFFF"/>
                </a:solidFill>
              </a:rPr>
              <a:t>Objectives</a:t>
            </a:r>
          </a:p>
        </p:txBody>
      </p:sp>
      <p:sp>
        <p:nvSpPr>
          <p:cNvPr id="3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45C518-D460-E841-BA28-37038753E964}"/>
              </a:ext>
            </a:extLst>
          </p:cNvPr>
          <p:cNvSpPr>
            <a:spLocks noGrp="1"/>
          </p:cNvSpPr>
          <p:nvPr>
            <p:ph idx="1"/>
          </p:nvPr>
        </p:nvSpPr>
        <p:spPr>
          <a:xfrm>
            <a:off x="4447308" y="591344"/>
            <a:ext cx="6906491" cy="5585619"/>
          </a:xfrm>
        </p:spPr>
        <p:txBody>
          <a:bodyPr anchor="ctr">
            <a:normAutofit lnSpcReduction="10000"/>
          </a:bodyPr>
          <a:lstStyle/>
          <a:p>
            <a:r>
              <a:rPr lang="en-US"/>
              <a:t>To understand what curriculum means. </a:t>
            </a:r>
          </a:p>
          <a:p>
            <a:endParaRPr lang="en-US"/>
          </a:p>
          <a:p>
            <a:r>
              <a:rPr lang="en-US"/>
              <a:t>To understand the two different curriculums. </a:t>
            </a:r>
          </a:p>
          <a:p>
            <a:endParaRPr lang="en-US"/>
          </a:p>
          <a:p>
            <a:r>
              <a:rPr lang="en-US"/>
              <a:t>To see the strengths and weaknesses of the UK (Wales) foundation phase curriculum and the Finnish curriculum of similar ages.</a:t>
            </a:r>
          </a:p>
          <a:p>
            <a:endParaRPr lang="en-US"/>
          </a:p>
          <a:p>
            <a:r>
              <a:rPr lang="en-US"/>
              <a:t>To compare the benefits of each curricular</a:t>
            </a:r>
          </a:p>
          <a:p>
            <a:endParaRPr lang="en-US"/>
          </a:p>
          <a:p>
            <a:r>
              <a:rPr lang="en-US"/>
              <a:t>To compare the drawbacks of each curricular.</a:t>
            </a:r>
          </a:p>
        </p:txBody>
      </p:sp>
    </p:spTree>
    <p:extLst>
      <p:ext uri="{BB962C8B-B14F-4D97-AF65-F5344CB8AC3E}">
        <p14:creationId xmlns:p14="http://schemas.microsoft.com/office/powerpoint/2010/main" val="76767704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0A3F8-12DF-A348-BA36-94F759B07248}"/>
              </a:ext>
            </a:extLst>
          </p:cNvPr>
          <p:cNvSpPr>
            <a:spLocks noGrp="1"/>
          </p:cNvSpPr>
          <p:nvPr>
            <p:ph type="title"/>
          </p:nvPr>
        </p:nvSpPr>
        <p:spPr>
          <a:xfrm>
            <a:off x="956826" y="1112969"/>
            <a:ext cx="3937298" cy="4166010"/>
          </a:xfrm>
        </p:spPr>
        <p:txBody>
          <a:bodyPr>
            <a:normAutofit/>
          </a:bodyPr>
          <a:lstStyle/>
          <a:p>
            <a:r>
              <a:rPr lang="en-US">
                <a:solidFill>
                  <a:srgbClr val="FFFFFF"/>
                </a:solidFill>
              </a:rPr>
              <a:t>What does ‘Curriculum’ mean? </a:t>
            </a:r>
          </a:p>
        </p:txBody>
      </p:sp>
      <p:sp>
        <p:nvSpPr>
          <p:cNvPr id="16" name="Freeform: Shape 1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8E063E6-1CA7-FB4F-B7F7-CDEAEB418EF0}"/>
              </a:ext>
            </a:extLst>
          </p:cNvPr>
          <p:cNvSpPr>
            <a:spLocks noGrp="1"/>
          </p:cNvSpPr>
          <p:nvPr>
            <p:ph idx="1"/>
          </p:nvPr>
        </p:nvSpPr>
        <p:spPr>
          <a:xfrm>
            <a:off x="5977375" y="1112968"/>
            <a:ext cx="5257799" cy="4369859"/>
          </a:xfrm>
        </p:spPr>
        <p:txBody>
          <a:bodyPr anchor="t">
            <a:normAutofit fontScale="92500" lnSpcReduction="10000"/>
          </a:bodyPr>
          <a:lstStyle/>
          <a:p>
            <a:r>
              <a:rPr lang="en-US" sz="2600"/>
              <a:t>Definition of Curriculum. </a:t>
            </a:r>
          </a:p>
          <a:p>
            <a:endParaRPr lang="en-US" sz="2600"/>
          </a:p>
          <a:p>
            <a:r>
              <a:rPr lang="en-US" sz="2600"/>
              <a:t>What is Curriculum?</a:t>
            </a:r>
          </a:p>
          <a:p>
            <a:endParaRPr lang="en-US" sz="2600"/>
          </a:p>
          <a:p>
            <a:r>
              <a:rPr lang="en-US" sz="2600"/>
              <a:t>Who follows it? </a:t>
            </a:r>
          </a:p>
          <a:p>
            <a:endParaRPr lang="en-GB" sz="2600"/>
          </a:p>
          <a:p>
            <a:r>
              <a:rPr lang="en-GB" sz="2600"/>
              <a:t>John Dewey defines curriculum as a constant journey of experiences. </a:t>
            </a:r>
          </a:p>
          <a:p>
            <a:endParaRPr lang="en-GB" sz="2600"/>
          </a:p>
          <a:p>
            <a:r>
              <a:rPr lang="en-GB" sz="2600"/>
              <a:t>It needs to always move with experience to be of any worth.</a:t>
            </a:r>
            <a:endParaRPr lang="en-US" sz="2600"/>
          </a:p>
        </p:txBody>
      </p:sp>
      <p:sp>
        <p:nvSpPr>
          <p:cNvPr id="22" name="Freeform: Shape 2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9733487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457796-9F2A-204F-A13F-3D4505E49FCC}"/>
              </a:ext>
            </a:extLst>
          </p:cNvPr>
          <p:cNvSpPr>
            <a:spLocks noGrp="1"/>
          </p:cNvSpPr>
          <p:nvPr>
            <p:ph idx="1"/>
          </p:nvPr>
        </p:nvSpPr>
        <p:spPr>
          <a:xfrm>
            <a:off x="1032014" y="1257255"/>
            <a:ext cx="5536397" cy="4877731"/>
          </a:xfrm>
        </p:spPr>
        <p:txBody>
          <a:bodyPr>
            <a:normAutofit/>
          </a:bodyPr>
          <a:lstStyle/>
          <a:p>
            <a:r>
              <a:rPr lang="en-US" sz="1500"/>
              <a:t>New Curriculum in 2022 to move with the changing world.</a:t>
            </a:r>
          </a:p>
          <a:p>
            <a:r>
              <a:rPr lang="en-US" sz="1500"/>
              <a:t>Introduction of 4 purposes.</a:t>
            </a:r>
          </a:p>
          <a:p>
            <a:r>
              <a:rPr lang="en-US" sz="1500"/>
              <a:t>Start at the term after 3</a:t>
            </a:r>
            <a:r>
              <a:rPr lang="en-US" sz="1500" baseline="30000"/>
              <a:t>rd</a:t>
            </a:r>
            <a:r>
              <a:rPr lang="en-US" sz="1500"/>
              <a:t> birthday up to 7 years old. </a:t>
            </a:r>
          </a:p>
          <a:p>
            <a:pPr lvl="0"/>
            <a:r>
              <a:rPr lang="en-US" sz="1500"/>
              <a:t>Pupils need ample opportunity to use their imagination.</a:t>
            </a:r>
          </a:p>
          <a:p>
            <a:pPr lvl="0"/>
            <a:r>
              <a:rPr lang="en-US" sz="1500"/>
              <a:t>Must be allowed to develop at their own individual pace. </a:t>
            </a:r>
          </a:p>
          <a:p>
            <a:pPr lvl="0"/>
            <a:r>
              <a:rPr lang="en-US" sz="1500"/>
              <a:t>Under the Rights to Action (2004) and UNCRC all children must be provided with an education that develops their personality and talents. </a:t>
            </a:r>
          </a:p>
          <a:p>
            <a:pPr lvl="0"/>
            <a:r>
              <a:rPr lang="en-GB" sz="1600"/>
              <a:t>There are 5 mains aims set out in the Foundation Phase. </a:t>
            </a:r>
          </a:p>
          <a:p>
            <a:pPr lvl="0"/>
            <a:r>
              <a:rPr lang="en-GB" sz="1600"/>
              <a:t>Raising children’s standards of achievement. </a:t>
            </a:r>
          </a:p>
          <a:p>
            <a:pPr lvl="0"/>
            <a:r>
              <a:rPr lang="en-GB" sz="1600"/>
              <a:t>To enhance their positive attitudes towards learning. </a:t>
            </a:r>
          </a:p>
          <a:p>
            <a:pPr lvl="0"/>
            <a:r>
              <a:rPr lang="en-GB" sz="1600"/>
              <a:t>To address the pupils developing needs</a:t>
            </a:r>
          </a:p>
          <a:p>
            <a:pPr lvl="0"/>
            <a:r>
              <a:rPr lang="en-GB" sz="1600"/>
              <a:t>Enable the children to benefit from education opportunities later in life</a:t>
            </a:r>
          </a:p>
          <a:p>
            <a:pPr lvl="0"/>
            <a:r>
              <a:rPr lang="en-GB" sz="1600"/>
              <a:t>Help to make pupils active citizens within the community.</a:t>
            </a:r>
            <a:endParaRPr lang="en-US" sz="1500"/>
          </a:p>
          <a:p>
            <a:pPr marL="0" indent="0">
              <a:buNone/>
            </a:pPr>
            <a:endParaRPr lang="en-US" sz="1500"/>
          </a:p>
        </p:txBody>
      </p:sp>
      <p:sp>
        <p:nvSpPr>
          <p:cNvPr id="17"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A9D25A-5ADF-E048-922A-1B8056C2024E}"/>
              </a:ext>
            </a:extLst>
          </p:cNvPr>
          <p:cNvSpPr>
            <a:spLocks noGrp="1"/>
          </p:cNvSpPr>
          <p:nvPr>
            <p:ph type="title"/>
          </p:nvPr>
        </p:nvSpPr>
        <p:spPr>
          <a:xfrm>
            <a:off x="7474281" y="1396686"/>
            <a:ext cx="3240506" cy="4064628"/>
          </a:xfrm>
        </p:spPr>
        <p:txBody>
          <a:bodyPr>
            <a:normAutofit/>
          </a:bodyPr>
          <a:lstStyle/>
          <a:p>
            <a:r>
              <a:rPr lang="en-US">
                <a:solidFill>
                  <a:srgbClr val="FFFFFF"/>
                </a:solidFill>
              </a:rPr>
              <a:t>Welsh Curriculum Foundation Phase</a:t>
            </a:r>
          </a:p>
        </p:txBody>
      </p:sp>
      <p:sp>
        <p:nvSpPr>
          <p:cNvPr id="41" name="TextBox 40">
            <a:extLst>
              <a:ext uri="{FF2B5EF4-FFF2-40B4-BE49-F238E27FC236}">
                <a16:creationId xmlns:a16="http://schemas.microsoft.com/office/drawing/2014/main" id="{9018BF18-71F0-41BC-A895-3B1576B2055A}"/>
              </a:ext>
            </a:extLst>
          </p:cNvPr>
          <p:cNvSpPr txBox="1"/>
          <p:nvPr/>
        </p:nvSpPr>
        <p:spPr>
          <a:xfrm>
            <a:off x="10797813" y="248829"/>
            <a:ext cx="184731" cy="630942"/>
          </a:xfrm>
          <a:prstGeom prst="rect">
            <a:avLst/>
          </a:prstGeom>
          <a:noFill/>
        </p:spPr>
        <p:txBody>
          <a:bodyPr wrap="none" rtlCol="0" anchor="ctr" anchorCtr="1">
            <a:spAutoFit/>
          </a:bodyPr>
          <a:lstStyle/>
          <a:p>
            <a:pPr algn="ctr"/>
            <a:endParaRPr lang="en-GB" sz="3500">
              <a:solidFill>
                <a:srgbClr val="6FE0CF"/>
              </a:solidFill>
            </a:endParaRPr>
          </a:p>
        </p:txBody>
      </p:sp>
    </p:spTree>
    <p:extLst>
      <p:ext uri="{BB962C8B-B14F-4D97-AF65-F5344CB8AC3E}">
        <p14:creationId xmlns:p14="http://schemas.microsoft.com/office/powerpoint/2010/main" val="3035354265"/>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FDE8D19A-2C25-904C-AB25-D8A7D4B9BCDC}"/>
              </a:ext>
            </a:extLst>
          </p:cNvPr>
          <p:cNvPicPr>
            <a:picLocks noChangeAspect="1"/>
          </p:cNvPicPr>
          <p:nvPr/>
        </p:nvPicPr>
        <p:blipFill rotWithShape="1">
          <a:blip r:embed="rId3"/>
          <a:srcRect l="965" b="1849"/>
          <a:stretch/>
        </p:blipFill>
        <p:spPr>
          <a:xfrm>
            <a:off x="1657521" y="20453"/>
            <a:ext cx="8876958" cy="6466297"/>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00BEE8C-9861-C847-BFE9-EC9E0319567D}"/>
              </a:ext>
            </a:extLst>
          </p:cNvPr>
          <p:cNvSpPr txBox="1"/>
          <p:nvPr/>
        </p:nvSpPr>
        <p:spPr>
          <a:xfrm>
            <a:off x="9843121" y="6268477"/>
            <a:ext cx="2195384" cy="369332"/>
          </a:xfrm>
          <a:prstGeom prst="rect">
            <a:avLst/>
          </a:prstGeom>
          <a:noFill/>
        </p:spPr>
        <p:txBody>
          <a:bodyPr wrap="square" rtlCol="0">
            <a:spAutoFit/>
          </a:bodyPr>
          <a:lstStyle/>
          <a:p>
            <a:r>
              <a:rPr lang="en-US" dirty="0"/>
              <a:t>Impact Wales (2018) </a:t>
            </a:r>
          </a:p>
        </p:txBody>
      </p:sp>
    </p:spTree>
    <p:extLst>
      <p:ext uri="{BB962C8B-B14F-4D97-AF65-F5344CB8AC3E}">
        <p14:creationId xmlns:p14="http://schemas.microsoft.com/office/powerpoint/2010/main" val="4046853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Rounded Corners 51">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E4E5E-15CA-FA46-9DDE-9952E7759160}"/>
              </a:ext>
            </a:extLst>
          </p:cNvPr>
          <p:cNvSpPr>
            <a:spLocks noGrp="1"/>
          </p:cNvSpPr>
          <p:nvPr>
            <p:ph type="title"/>
          </p:nvPr>
        </p:nvSpPr>
        <p:spPr>
          <a:xfrm>
            <a:off x="956826" y="1112969"/>
            <a:ext cx="3937298" cy="4166010"/>
          </a:xfrm>
        </p:spPr>
        <p:txBody>
          <a:bodyPr>
            <a:normAutofit/>
          </a:bodyPr>
          <a:lstStyle/>
          <a:p>
            <a:r>
              <a:rPr lang="en-US" i="1">
                <a:solidFill>
                  <a:srgbClr val="FFFFFF"/>
                </a:solidFill>
              </a:rPr>
              <a:t>Foundation Phase Reform</a:t>
            </a:r>
          </a:p>
        </p:txBody>
      </p:sp>
      <p:sp>
        <p:nvSpPr>
          <p:cNvPr id="54" name="Freeform: Shape 5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Content Placeholder 5">
            <a:extLst>
              <a:ext uri="{FF2B5EF4-FFF2-40B4-BE49-F238E27FC236}">
                <a16:creationId xmlns:a16="http://schemas.microsoft.com/office/drawing/2014/main" id="{E56473D1-100C-D44F-9FC6-68DCFAE3B879}"/>
              </a:ext>
            </a:extLst>
          </p:cNvPr>
          <p:cNvSpPr>
            <a:spLocks noGrp="1"/>
          </p:cNvSpPr>
          <p:nvPr>
            <p:ph idx="1"/>
          </p:nvPr>
        </p:nvSpPr>
        <p:spPr>
          <a:xfrm>
            <a:off x="5847903" y="1112969"/>
            <a:ext cx="5257799" cy="4889350"/>
          </a:xfrm>
        </p:spPr>
        <p:txBody>
          <a:bodyPr anchor="t">
            <a:normAutofit/>
          </a:bodyPr>
          <a:lstStyle/>
          <a:p>
            <a:r>
              <a:rPr lang="en-GB" sz="2000">
                <a:latin typeface="Arial" panose="020B0604020202020204" pitchFamily="34" charset="0"/>
                <a:cs typeface="Arial" panose="020B0604020202020204" pitchFamily="34" charset="0"/>
              </a:rPr>
              <a:t>Concerns expressed of the transfer between stages. </a:t>
            </a:r>
          </a:p>
          <a:p>
            <a:r>
              <a:rPr lang="en-GB" sz="2000">
                <a:latin typeface="Arial" panose="020B0604020202020204" pitchFamily="34" charset="0"/>
                <a:cs typeface="Arial" panose="020B0604020202020204" pitchFamily="34" charset="0"/>
              </a:rPr>
              <a:t>Curriculum has become outdated. </a:t>
            </a:r>
          </a:p>
          <a:p>
            <a:r>
              <a:rPr lang="en-GB" sz="2000"/>
              <a:t>Employers needs incorporated in the new curriculum.</a:t>
            </a:r>
          </a:p>
          <a:p>
            <a:r>
              <a:rPr lang="en-GB" sz="2000"/>
              <a:t>Evidence from PISA shows that the welsh schools were not performing as they should be. </a:t>
            </a:r>
          </a:p>
          <a:p>
            <a:r>
              <a:rPr lang="en-GB" sz="2000"/>
              <a:t>Schools to have more autonomy (not complete) </a:t>
            </a:r>
          </a:p>
          <a:p>
            <a:r>
              <a:rPr lang="en-GB" sz="2000"/>
              <a:t>Priorities made in certain subjects to improve the future work forces.</a:t>
            </a:r>
          </a:p>
          <a:p>
            <a:endParaRPr lang="en-US" sz="2000"/>
          </a:p>
        </p:txBody>
      </p:sp>
      <p:sp>
        <p:nvSpPr>
          <p:cNvPr id="60" name="Freeform: Shape 59">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6120784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76CA28-D996-EB43-B10B-AD21CEA5B6B6}"/>
              </a:ext>
            </a:extLst>
          </p:cNvPr>
          <p:cNvSpPr>
            <a:spLocks noGrp="1"/>
          </p:cNvSpPr>
          <p:nvPr>
            <p:ph idx="1"/>
          </p:nvPr>
        </p:nvSpPr>
        <p:spPr>
          <a:xfrm>
            <a:off x="907225" y="1668556"/>
            <a:ext cx="5536397" cy="4939440"/>
          </a:xfrm>
        </p:spPr>
        <p:txBody>
          <a:bodyPr>
            <a:normAutofit/>
          </a:bodyPr>
          <a:lstStyle/>
          <a:p>
            <a:r>
              <a:rPr lang="en-US" sz="1800" dirty="0"/>
              <a:t>Recently reformed in 2014-2017</a:t>
            </a:r>
          </a:p>
          <a:p>
            <a:r>
              <a:rPr lang="en-US" sz="1800" dirty="0"/>
              <a:t>Start at the age of 6 – became compulsory after 2015. </a:t>
            </a:r>
          </a:p>
          <a:p>
            <a:r>
              <a:rPr lang="en-US" sz="1800" dirty="0"/>
              <a:t>98% attended anyway before hand. </a:t>
            </a:r>
          </a:p>
          <a:p>
            <a:r>
              <a:rPr lang="en-US" sz="1800" dirty="0"/>
              <a:t>Half day childcare is free but full day is not but heavily subsidized. </a:t>
            </a:r>
          </a:p>
          <a:p>
            <a:r>
              <a:rPr lang="en-US" sz="1800" dirty="0"/>
              <a:t>Parents pay a fee based on their income. </a:t>
            </a:r>
          </a:p>
          <a:p>
            <a:r>
              <a:rPr lang="en-US" sz="1800" dirty="0"/>
              <a:t>Aim is that children develop ‘learning to learn’ skills. </a:t>
            </a:r>
          </a:p>
          <a:p>
            <a:r>
              <a:rPr lang="en-US" sz="1800" dirty="0"/>
              <a:t>There were 3 reform commissions after the second world war which paved the way for the reform. </a:t>
            </a:r>
          </a:p>
          <a:p>
            <a:r>
              <a:rPr lang="en-GB" sz="1800" dirty="0"/>
              <a:t>Teachers and the career of teaching is highly respected </a:t>
            </a:r>
            <a:endParaRPr lang="en-US" sz="1800" dirty="0"/>
          </a:p>
          <a:p>
            <a:r>
              <a:rPr lang="en-GB" sz="1800" dirty="0"/>
              <a:t>Inclusive by nature. </a:t>
            </a:r>
          </a:p>
          <a:p>
            <a:r>
              <a:rPr lang="en-GB" sz="1800" dirty="0"/>
              <a:t>Legislation is based on equality, justice of learning and on the principle of inclusion. </a:t>
            </a:r>
          </a:p>
          <a:p>
            <a:pPr marL="0" indent="0">
              <a:buNone/>
            </a:pPr>
            <a:endParaRPr lang="en-US" sz="1800" dirty="0"/>
          </a:p>
        </p:txBody>
      </p:sp>
      <p:sp>
        <p:nvSpPr>
          <p:cNvPr id="17"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2661EB-67F2-3545-AD39-15607BD3852D}"/>
              </a:ext>
            </a:extLst>
          </p:cNvPr>
          <p:cNvSpPr>
            <a:spLocks noGrp="1"/>
          </p:cNvSpPr>
          <p:nvPr>
            <p:ph type="title"/>
          </p:nvPr>
        </p:nvSpPr>
        <p:spPr>
          <a:xfrm>
            <a:off x="7474281" y="1396686"/>
            <a:ext cx="3240506" cy="4064628"/>
          </a:xfrm>
        </p:spPr>
        <p:txBody>
          <a:bodyPr>
            <a:normAutofit/>
          </a:bodyPr>
          <a:lstStyle/>
          <a:p>
            <a:r>
              <a:rPr lang="en-US" dirty="0">
                <a:solidFill>
                  <a:srgbClr val="FFFFFF"/>
                </a:solidFill>
              </a:rPr>
              <a:t>Finnish Curriculum Preschool </a:t>
            </a:r>
          </a:p>
        </p:txBody>
      </p:sp>
      <p:sp>
        <p:nvSpPr>
          <p:cNvPr id="5" name="TextBox 4">
            <a:extLst>
              <a:ext uri="{FF2B5EF4-FFF2-40B4-BE49-F238E27FC236}">
                <a16:creationId xmlns:a16="http://schemas.microsoft.com/office/drawing/2014/main" id="{F6AEACB6-4D2C-AF44-826E-EFB16D26867E}"/>
              </a:ext>
            </a:extLst>
          </p:cNvPr>
          <p:cNvSpPr txBox="1"/>
          <p:nvPr/>
        </p:nvSpPr>
        <p:spPr>
          <a:xfrm>
            <a:off x="8948446" y="6016624"/>
            <a:ext cx="3240506" cy="646331"/>
          </a:xfrm>
          <a:prstGeom prst="rect">
            <a:avLst/>
          </a:prstGeom>
          <a:noFill/>
        </p:spPr>
        <p:txBody>
          <a:bodyPr wrap="square" rtlCol="0">
            <a:spAutoFit/>
          </a:bodyPr>
          <a:lstStyle/>
          <a:p>
            <a:r>
              <a:rPr lang="en-US" dirty="0"/>
              <a:t>Centre for public information (2020) </a:t>
            </a:r>
          </a:p>
        </p:txBody>
      </p:sp>
    </p:spTree>
    <p:extLst>
      <p:ext uri="{BB962C8B-B14F-4D97-AF65-F5344CB8AC3E}">
        <p14:creationId xmlns:p14="http://schemas.microsoft.com/office/powerpoint/2010/main" val="82883581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81C70-D47D-0649-A8F2-98DF11DEBCE2}"/>
              </a:ext>
            </a:extLst>
          </p:cNvPr>
          <p:cNvSpPr>
            <a:spLocks noGrp="1"/>
          </p:cNvSpPr>
          <p:nvPr>
            <p:ph type="title"/>
          </p:nvPr>
        </p:nvSpPr>
        <p:spPr>
          <a:xfrm>
            <a:off x="686834" y="1153572"/>
            <a:ext cx="3200400" cy="4461163"/>
          </a:xfrm>
        </p:spPr>
        <p:txBody>
          <a:bodyPr>
            <a:normAutofit/>
          </a:bodyPr>
          <a:lstStyle/>
          <a:p>
            <a:r>
              <a:rPr lang="en-US">
                <a:solidFill>
                  <a:srgbClr val="FFFFFF"/>
                </a:solidFill>
              </a:rPr>
              <a:t>Finland’s educational reform</a:t>
            </a:r>
          </a:p>
        </p:txBody>
      </p:sp>
      <p:sp>
        <p:nvSpPr>
          <p:cNvPr id="15"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13C836-88AC-5449-A5C0-12217E9446C7}"/>
              </a:ext>
            </a:extLst>
          </p:cNvPr>
          <p:cNvSpPr>
            <a:spLocks noGrp="1"/>
          </p:cNvSpPr>
          <p:nvPr>
            <p:ph idx="1"/>
          </p:nvPr>
        </p:nvSpPr>
        <p:spPr>
          <a:xfrm>
            <a:off x="4447308" y="591344"/>
            <a:ext cx="6906491" cy="5585619"/>
          </a:xfrm>
        </p:spPr>
        <p:txBody>
          <a:bodyPr anchor="ctr">
            <a:normAutofit/>
          </a:bodyPr>
          <a:lstStyle/>
          <a:p>
            <a:r>
              <a:rPr lang="en-GB" sz="2200" dirty="0"/>
              <a:t>Build on its strengths and move with the times. </a:t>
            </a:r>
          </a:p>
          <a:p>
            <a:endParaRPr lang="en-GB" sz="2200" dirty="0"/>
          </a:p>
          <a:p>
            <a:r>
              <a:rPr lang="en-GB" sz="2200" dirty="0"/>
              <a:t>Issues raised about the meaning fulness of learning which impacted the engagement of learners. </a:t>
            </a:r>
          </a:p>
          <a:p>
            <a:endParaRPr lang="en-GB" sz="2200" dirty="0"/>
          </a:p>
          <a:p>
            <a:r>
              <a:rPr lang="en-GB" sz="2200" dirty="0"/>
              <a:t>Needed high quality education to produced a highly </a:t>
            </a:r>
          </a:p>
          <a:p>
            <a:endParaRPr lang="en-GB" sz="2200" dirty="0"/>
          </a:p>
          <a:p>
            <a:r>
              <a:rPr lang="en-GB" sz="2200" dirty="0"/>
              <a:t>To create a sustainable future for the country and population</a:t>
            </a:r>
          </a:p>
          <a:p>
            <a:endParaRPr lang="en-GB" sz="2200" dirty="0"/>
          </a:p>
          <a:p>
            <a:r>
              <a:rPr lang="en-GB" sz="2200" dirty="0"/>
              <a:t>Encourage life long healthy habits</a:t>
            </a:r>
          </a:p>
          <a:p>
            <a:endParaRPr lang="en-GB" sz="2200" dirty="0"/>
          </a:p>
          <a:p>
            <a:r>
              <a:rPr lang="en-GB" sz="2200" dirty="0"/>
              <a:t>To develop sustainability skills </a:t>
            </a:r>
            <a:endParaRPr lang="en-US" sz="2200" dirty="0"/>
          </a:p>
        </p:txBody>
      </p:sp>
      <p:sp>
        <p:nvSpPr>
          <p:cNvPr id="4" name="TextBox 3">
            <a:extLst>
              <a:ext uri="{FF2B5EF4-FFF2-40B4-BE49-F238E27FC236}">
                <a16:creationId xmlns:a16="http://schemas.microsoft.com/office/drawing/2014/main" id="{8A40D5D3-BF90-9646-B529-9C0B48F960F3}"/>
              </a:ext>
            </a:extLst>
          </p:cNvPr>
          <p:cNvSpPr txBox="1"/>
          <p:nvPr/>
        </p:nvSpPr>
        <p:spPr>
          <a:xfrm>
            <a:off x="10524565" y="6176963"/>
            <a:ext cx="1792941" cy="369332"/>
          </a:xfrm>
          <a:prstGeom prst="rect">
            <a:avLst/>
          </a:prstGeom>
          <a:noFill/>
        </p:spPr>
        <p:txBody>
          <a:bodyPr wrap="square" rtlCol="0">
            <a:spAutoFit/>
          </a:bodyPr>
          <a:lstStyle/>
          <a:p>
            <a:r>
              <a:rPr lang="en-US" dirty="0" err="1"/>
              <a:t>Halinen</a:t>
            </a:r>
            <a:r>
              <a:rPr lang="en-US" dirty="0"/>
              <a:t> (2018)</a:t>
            </a:r>
          </a:p>
        </p:txBody>
      </p:sp>
    </p:spTree>
    <p:extLst>
      <p:ext uri="{BB962C8B-B14F-4D97-AF65-F5344CB8AC3E}">
        <p14:creationId xmlns:p14="http://schemas.microsoft.com/office/powerpoint/2010/main" val="2341252679"/>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2542EEC-4F7C-4AE2-933E-EAC8EB3FA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EFE8D-F1BF-E142-8C9A-087CAC936037}"/>
              </a:ext>
            </a:extLst>
          </p:cNvPr>
          <p:cNvSpPr>
            <a:spLocks noGrp="1"/>
          </p:cNvSpPr>
          <p:nvPr>
            <p:ph type="title"/>
          </p:nvPr>
        </p:nvSpPr>
        <p:spPr>
          <a:xfrm>
            <a:off x="7807150" y="2633977"/>
            <a:ext cx="4036334" cy="2387600"/>
          </a:xfrm>
        </p:spPr>
        <p:txBody>
          <a:bodyPr vert="horz" lIns="91440" tIns="45720" rIns="91440" bIns="45720" rtlCol="0" anchor="t">
            <a:normAutofit/>
          </a:bodyPr>
          <a:lstStyle/>
          <a:p>
            <a:r>
              <a:rPr lang="en-US" sz="5400" dirty="0"/>
              <a:t>PISA results 2018</a:t>
            </a:r>
          </a:p>
        </p:txBody>
      </p:sp>
      <p:sp>
        <p:nvSpPr>
          <p:cNvPr id="12" name="Rectangle 1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824"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5B41A30C-4CFA-9A41-8EF4-8A64B04D29A9}"/>
              </a:ext>
            </a:extLst>
          </p:cNvPr>
          <p:cNvPicPr>
            <a:picLocks noGrp="1" noChangeAspect="1"/>
          </p:cNvPicPr>
          <p:nvPr>
            <p:ph idx="1"/>
          </p:nvPr>
        </p:nvPicPr>
        <p:blipFill rotWithShape="1">
          <a:blip r:embed="rId3"/>
          <a:srcRect r="1" b="4478"/>
          <a:stretch/>
        </p:blipFill>
        <p:spPr>
          <a:xfrm>
            <a:off x="267832" y="230700"/>
            <a:ext cx="7386656" cy="6520693"/>
          </a:xfrm>
          <a:prstGeom prst="rect">
            <a:avLst/>
          </a:prstGeom>
        </p:spPr>
      </p:pic>
      <p:grpSp>
        <p:nvGrpSpPr>
          <p:cNvPr id="16" name="Group 15">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60480" y="3154317"/>
            <a:ext cx="731521" cy="673460"/>
            <a:chOff x="3940602" y="308034"/>
            <a:chExt cx="2116791" cy="3428999"/>
          </a:xfrm>
          <a:solidFill>
            <a:schemeClr val="accent4"/>
          </a:solidFill>
        </p:grpSpPr>
        <p:sp>
          <p:nvSpPr>
            <p:cNvPr id="17" name="Rectangle 16">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4090852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8F754-11A2-6645-AB3F-59E87326E61B}"/>
              </a:ext>
            </a:extLst>
          </p:cNvPr>
          <p:cNvSpPr>
            <a:spLocks noGrp="1"/>
          </p:cNvSpPr>
          <p:nvPr>
            <p:ph type="title"/>
          </p:nvPr>
        </p:nvSpPr>
        <p:spPr>
          <a:xfrm>
            <a:off x="956826" y="1112969"/>
            <a:ext cx="3937298" cy="4166010"/>
          </a:xfrm>
        </p:spPr>
        <p:txBody>
          <a:bodyPr vert="horz" lIns="91440" tIns="45720" rIns="91440" bIns="45720" rtlCol="0" anchor="ctr">
            <a:normAutofit/>
          </a:bodyPr>
          <a:lstStyle/>
          <a:p>
            <a:r>
              <a:rPr lang="en-US" kern="1200" dirty="0">
                <a:solidFill>
                  <a:srgbClr val="FFFFFF"/>
                </a:solidFill>
                <a:latin typeface="+mj-lt"/>
                <a:ea typeface="+mj-ea"/>
                <a:cs typeface="+mj-cs"/>
              </a:rPr>
              <a:t>Benefits of Welsh curriculum </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FFD97990-28EB-844D-A8F9-6533406A451E}"/>
              </a:ext>
            </a:extLst>
          </p:cNvPr>
          <p:cNvSpPr txBox="1"/>
          <p:nvPr/>
        </p:nvSpPr>
        <p:spPr>
          <a:xfrm>
            <a:off x="6022303" y="1275964"/>
            <a:ext cx="5257799" cy="3840020"/>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dirty="0"/>
              <a:t>Offers a foundation for learning.</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Given the opportunity to explore and use imagination. </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The use of well-planned play to help children develop. </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All learning styles taken into account. </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Free education from 3</a:t>
            </a:r>
            <a:r>
              <a:rPr lang="en-US" baseline="30000" dirty="0"/>
              <a:t>rd</a:t>
            </a:r>
            <a:r>
              <a:rPr lang="en-US" dirty="0"/>
              <a:t> birthday.   </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25EDB04B-D617-C949-A317-2CD21E8E0CD3}"/>
              </a:ext>
            </a:extLst>
          </p:cNvPr>
          <p:cNvSpPr txBox="1"/>
          <p:nvPr/>
        </p:nvSpPr>
        <p:spPr>
          <a:xfrm>
            <a:off x="10151419" y="6074089"/>
            <a:ext cx="2590800" cy="369332"/>
          </a:xfrm>
          <a:prstGeom prst="rect">
            <a:avLst/>
          </a:prstGeom>
          <a:noFill/>
        </p:spPr>
        <p:txBody>
          <a:bodyPr wrap="square" rtlCol="0">
            <a:spAutoFit/>
          </a:bodyPr>
          <a:lstStyle/>
          <a:p>
            <a:r>
              <a:rPr lang="en-US" dirty="0"/>
              <a:t>HWB (2020)</a:t>
            </a:r>
          </a:p>
        </p:txBody>
      </p:sp>
    </p:spTree>
    <p:extLst>
      <p:ext uri="{BB962C8B-B14F-4D97-AF65-F5344CB8AC3E}">
        <p14:creationId xmlns:p14="http://schemas.microsoft.com/office/powerpoint/2010/main" val="4162251945"/>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8F754-11A2-6645-AB3F-59E87326E61B}"/>
              </a:ext>
            </a:extLst>
          </p:cNvPr>
          <p:cNvSpPr>
            <a:spLocks noGrp="1"/>
          </p:cNvSpPr>
          <p:nvPr>
            <p:ph type="title"/>
          </p:nvPr>
        </p:nvSpPr>
        <p:spPr>
          <a:xfrm>
            <a:off x="686834" y="591344"/>
            <a:ext cx="3200400" cy="5585619"/>
          </a:xfrm>
        </p:spPr>
        <p:txBody>
          <a:bodyPr vert="horz" lIns="91440" tIns="45720" rIns="91440" bIns="45720" rtlCol="0" anchor="ctr">
            <a:normAutofit/>
          </a:bodyPr>
          <a:lstStyle/>
          <a:p>
            <a:r>
              <a:rPr lang="en-US" kern="1200" dirty="0">
                <a:solidFill>
                  <a:srgbClr val="FFFFFF"/>
                </a:solidFill>
                <a:latin typeface="+mj-lt"/>
                <a:ea typeface="+mj-ea"/>
                <a:cs typeface="+mj-cs"/>
              </a:rPr>
              <a:t>Benefits of Finnish curriculum </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BB7392EC-FC97-4D4F-B60C-1A7ACB6DB738}"/>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342900" indent="-228600">
              <a:lnSpc>
                <a:spcPct val="90000"/>
              </a:lnSpc>
              <a:spcAft>
                <a:spcPts val="600"/>
              </a:spcAft>
              <a:buFont typeface="Arial" panose="020B0604020202020204" pitchFamily="34" charset="0"/>
              <a:buChar char="•"/>
            </a:pPr>
            <a:r>
              <a:rPr lang="en-US" dirty="0"/>
              <a:t>No fees, free resources (text-books </a:t>
            </a:r>
            <a:r>
              <a:rPr lang="en-US" dirty="0" err="1"/>
              <a:t>etc</a:t>
            </a:r>
            <a:r>
              <a:rPr lang="en-US" dirty="0"/>
              <a:t>) </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Teachers in Finland are highly educated,  </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 Diverse learning environments</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 Interactive activities to promote engagement.</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Use of trips and cultural learning</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 Learning through playing is also important.</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All abilities taught in the same classroom. Inclusive by nature. </a:t>
            </a:r>
          </a:p>
          <a:p>
            <a:pPr marL="342900"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endParaRPr lang="en-US" dirty="0"/>
          </a:p>
        </p:txBody>
      </p:sp>
      <p:sp>
        <p:nvSpPr>
          <p:cNvPr id="3" name="TextBox 2">
            <a:extLst>
              <a:ext uri="{FF2B5EF4-FFF2-40B4-BE49-F238E27FC236}">
                <a16:creationId xmlns:a16="http://schemas.microsoft.com/office/drawing/2014/main" id="{80B3D640-8168-A840-AD44-BC9540285113}"/>
              </a:ext>
            </a:extLst>
          </p:cNvPr>
          <p:cNvSpPr txBox="1"/>
          <p:nvPr/>
        </p:nvSpPr>
        <p:spPr>
          <a:xfrm>
            <a:off x="9292281" y="5597611"/>
            <a:ext cx="1915297" cy="369332"/>
          </a:xfrm>
          <a:prstGeom prst="rect">
            <a:avLst/>
          </a:prstGeom>
          <a:noFill/>
        </p:spPr>
        <p:txBody>
          <a:bodyPr wrap="square" rtlCol="0">
            <a:spAutoFit/>
          </a:bodyPr>
          <a:lstStyle/>
          <a:p>
            <a:r>
              <a:rPr lang="en-US" dirty="0" err="1"/>
              <a:t>Baronare</a:t>
            </a:r>
            <a:r>
              <a:rPr lang="en-US" dirty="0"/>
              <a:t> (2019)</a:t>
            </a:r>
          </a:p>
        </p:txBody>
      </p:sp>
    </p:spTree>
    <p:extLst>
      <p:ext uri="{BB962C8B-B14F-4D97-AF65-F5344CB8AC3E}">
        <p14:creationId xmlns:p14="http://schemas.microsoft.com/office/powerpoint/2010/main" val="883008512"/>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C9FAD-A931-C343-B019-642EC3158C01}"/>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Drawbacks of Welsh Curriculum </a:t>
            </a:r>
          </a:p>
        </p:txBody>
      </p:sp>
      <p:sp>
        <p:nvSpPr>
          <p:cNvPr id="29"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C965297B-2A39-9646-9F26-826C26E62A19}"/>
              </a:ext>
            </a:extLst>
          </p:cNvPr>
          <p:cNvSpPr txBox="1"/>
          <p:nvPr/>
        </p:nvSpPr>
        <p:spPr>
          <a:xfrm>
            <a:off x="4447308" y="591344"/>
            <a:ext cx="6906491" cy="5947568"/>
          </a:xfrm>
          <a:prstGeom prst="rect">
            <a:avLst/>
          </a:prstGeom>
        </p:spPr>
        <p:txBody>
          <a:bodyPr vert="horz" lIns="91440" tIns="45720" rIns="91440" bIns="45720" rtlCol="0" anchor="ctr">
            <a:normAutofit/>
          </a:bodyPr>
          <a:lstStyle/>
          <a:p>
            <a:pPr marL="285750" indent="-228600" fontAlgn="base">
              <a:lnSpc>
                <a:spcPct val="90000"/>
              </a:lnSpc>
              <a:spcAft>
                <a:spcPts val="600"/>
              </a:spcAft>
              <a:buFont typeface="Arial" panose="020B0604020202020204" pitchFamily="34" charset="0"/>
              <a:buChar char="•"/>
            </a:pPr>
            <a:r>
              <a:rPr lang="en-US" dirty="0"/>
              <a:t>BBC (2011) details that activities are not challenging enough so children are not learning enough.</a:t>
            </a:r>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r>
              <a:rPr lang="en-US" dirty="0"/>
              <a:t>Government conclusion on </a:t>
            </a:r>
            <a:r>
              <a:rPr lang="en-US" dirty="0" err="1"/>
              <a:t>Estyn’s</a:t>
            </a:r>
            <a:r>
              <a:rPr lang="en-US" dirty="0"/>
              <a:t> finds is that the results are ‘clearly not acceptable.’</a:t>
            </a:r>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r>
              <a:rPr lang="en-US" dirty="0"/>
              <a:t>Limited range of quality in pupil’s work. </a:t>
            </a:r>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r>
              <a:rPr lang="en-US" dirty="0" err="1"/>
              <a:t>Estyn</a:t>
            </a:r>
            <a:r>
              <a:rPr lang="en-US" dirty="0"/>
              <a:t> states that the tasks of the foundation phase are often repetitive.</a:t>
            </a:r>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r>
              <a:rPr lang="en-US" dirty="0"/>
              <a:t>Not offered enough chances to be challenged and improve. </a:t>
            </a:r>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r>
              <a:rPr lang="en-US" dirty="0" err="1"/>
              <a:t>Wightwick</a:t>
            </a:r>
            <a:r>
              <a:rPr lang="en-US" dirty="0"/>
              <a:t> (2017) </a:t>
            </a:r>
            <a:r>
              <a:rPr lang="en-GB" dirty="0"/>
              <a:t>details the Chief of PISA’s concerns about the quality of teaching in Welsh schools. </a:t>
            </a:r>
            <a:endParaRPr lang="en-US" dirty="0"/>
          </a:p>
          <a:p>
            <a:pPr marL="285750" indent="-228600" fontAlgn="base">
              <a:lnSpc>
                <a:spcPct val="90000"/>
              </a:lnSpc>
              <a:spcAft>
                <a:spcPts val="600"/>
              </a:spcAft>
              <a:buFont typeface="Arial" panose="020B0604020202020204" pitchFamily="34" charset="0"/>
              <a:buChar char="•"/>
            </a:pPr>
            <a:endParaRPr lang="en-US" dirty="0"/>
          </a:p>
          <a:p>
            <a:pPr marL="285750" indent="-228600" fontAlgn="base">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1141805132"/>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1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C9FAD-A931-C343-B019-642EC3158C01}"/>
              </a:ext>
            </a:extLst>
          </p:cNvPr>
          <p:cNvSpPr>
            <a:spLocks noGrp="1"/>
          </p:cNvSpPr>
          <p:nvPr>
            <p:ph type="title"/>
          </p:nvPr>
        </p:nvSpPr>
        <p:spPr>
          <a:xfrm>
            <a:off x="1389278" y="1233241"/>
            <a:ext cx="3240506" cy="4064628"/>
          </a:xfrm>
        </p:spPr>
        <p:txBody>
          <a:bodyPr vert="horz" lIns="91440" tIns="45720" rIns="91440" bIns="45720" rtlCol="0" anchor="ctr">
            <a:normAutofit/>
          </a:bodyPr>
          <a:lstStyle/>
          <a:p>
            <a:r>
              <a:rPr lang="en-US" kern="1200">
                <a:solidFill>
                  <a:srgbClr val="FFFFFF"/>
                </a:solidFill>
                <a:latin typeface="+mj-lt"/>
                <a:ea typeface="+mj-ea"/>
                <a:cs typeface="+mj-cs"/>
              </a:rPr>
              <a:t>Drawbacks of Finnish Curriculum </a:t>
            </a:r>
          </a:p>
        </p:txBody>
      </p:sp>
      <p:sp>
        <p:nvSpPr>
          <p:cNvPr id="31" name="Freeform: Shape 2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2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43C43E3F-C8A3-4044-8241-337E2270A519}"/>
              </a:ext>
            </a:extLst>
          </p:cNvPr>
          <p:cNvSpPr txBox="1"/>
          <p:nvPr/>
        </p:nvSpPr>
        <p:spPr>
          <a:xfrm>
            <a:off x="5506643" y="221635"/>
            <a:ext cx="5996099" cy="6037120"/>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Dickenson (2019) describes a lack of centralized accountability</a:t>
            </a:r>
          </a:p>
          <a:p>
            <a:pPr>
              <a:lnSpc>
                <a:spcPct val="90000"/>
              </a:lnSpc>
              <a:spcAft>
                <a:spcPts val="600"/>
              </a:spcAft>
            </a:pPr>
            <a:endParaRPr lang="en-US" dirty="0"/>
          </a:p>
          <a:p>
            <a:pPr indent="-228600">
              <a:lnSpc>
                <a:spcPct val="90000"/>
              </a:lnSpc>
              <a:spcAft>
                <a:spcPts val="600"/>
              </a:spcAft>
              <a:buFont typeface="Arial" panose="020B0604020202020204" pitchFamily="34" charset="0"/>
              <a:buChar char="•"/>
            </a:pPr>
            <a:r>
              <a:rPr lang="en-US" dirty="0"/>
              <a:t>Recent decline in PISA results makes people question its success.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There is still a huge gender gap. More women go onto higher education and have higher reading skills. </a:t>
            </a:r>
            <a:endParaRPr lang="en-US" u="sng"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err="1"/>
              <a:t>Rintakorpi</a:t>
            </a:r>
            <a:r>
              <a:rPr lang="en-US" dirty="0"/>
              <a:t> (2016) explains the reduced power in policy documentation due to issues of clarity with pedagogical leadership problems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
        <p:nvSpPr>
          <p:cNvPr id="28" name="Freeform: Shape 2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5994911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D76D9-9EDE-214F-8815-B53C879DB631}"/>
              </a:ext>
            </a:extLst>
          </p:cNvPr>
          <p:cNvSpPr>
            <a:spLocks noGrp="1"/>
          </p:cNvSpPr>
          <p:nvPr>
            <p:ph type="title"/>
          </p:nvPr>
        </p:nvSpPr>
        <p:spPr>
          <a:xfrm>
            <a:off x="838200" y="365125"/>
            <a:ext cx="5558489" cy="1325563"/>
          </a:xfrm>
        </p:spPr>
        <p:txBody>
          <a:bodyPr>
            <a:normAutofit/>
          </a:bodyPr>
          <a:lstStyle/>
          <a:p>
            <a:r>
              <a:rPr lang="en-US" dirty="0"/>
              <a:t>Conclusion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06123C5-8231-2747-BE36-B13CC164298B}"/>
              </a:ext>
            </a:extLst>
          </p:cNvPr>
          <p:cNvSpPr>
            <a:spLocks noGrp="1"/>
          </p:cNvSpPr>
          <p:nvPr>
            <p:ph idx="1"/>
          </p:nvPr>
        </p:nvSpPr>
        <p:spPr>
          <a:xfrm>
            <a:off x="838200" y="1825625"/>
            <a:ext cx="5558489" cy="4351338"/>
          </a:xfrm>
        </p:spPr>
        <p:txBody>
          <a:bodyPr>
            <a:normAutofit/>
          </a:bodyPr>
          <a:lstStyle/>
          <a:p>
            <a:r>
              <a:rPr lang="en-US" sz="1800" dirty="0"/>
              <a:t>Both curriculums offer a play-based approach. </a:t>
            </a:r>
          </a:p>
          <a:p>
            <a:endParaRPr lang="en-US" sz="1800" dirty="0"/>
          </a:p>
          <a:p>
            <a:r>
              <a:rPr lang="en-US" sz="1800" dirty="0"/>
              <a:t>They both cater for children around the ages or 3-6. </a:t>
            </a:r>
          </a:p>
          <a:p>
            <a:endParaRPr lang="en-US" sz="1800" dirty="0"/>
          </a:p>
          <a:p>
            <a:r>
              <a:rPr lang="en-US" sz="1800" dirty="0"/>
              <a:t>Differences of how the learning environment is structured. UK SEN and Mainstream. Finland all in mainstream. </a:t>
            </a:r>
          </a:p>
          <a:p>
            <a:endParaRPr lang="en-US" sz="1800" dirty="0"/>
          </a:p>
          <a:p>
            <a:r>
              <a:rPr lang="en-US" sz="1800" dirty="0"/>
              <a:t>Wales new reform in 2022 </a:t>
            </a:r>
          </a:p>
          <a:p>
            <a:endParaRPr lang="en-US" sz="1800" dirty="0"/>
          </a:p>
          <a:p>
            <a:r>
              <a:rPr lang="en-US" sz="1800" dirty="0"/>
              <a:t>Finland’s recent form in 2016 </a:t>
            </a:r>
          </a:p>
          <a:p>
            <a:endParaRPr lang="en-US" sz="18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2417893"/>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6182-08F2-CC41-9EBF-A5D3E310D93B}"/>
              </a:ext>
            </a:extLst>
          </p:cNvPr>
          <p:cNvSpPr>
            <a:spLocks noGrp="1"/>
          </p:cNvSpPr>
          <p:nvPr>
            <p:ph type="title"/>
          </p:nvPr>
        </p:nvSpPr>
        <p:spPr>
          <a:xfrm>
            <a:off x="171450" y="-60106"/>
            <a:ext cx="10515600" cy="1325563"/>
          </a:xfrm>
        </p:spPr>
        <p:txBody>
          <a:bodyPr/>
          <a:lstStyle/>
          <a:p>
            <a:r>
              <a:rPr lang="en-US" dirty="0"/>
              <a:t>Reference List </a:t>
            </a:r>
          </a:p>
        </p:txBody>
      </p:sp>
      <p:sp>
        <p:nvSpPr>
          <p:cNvPr id="4" name="TextBox 3">
            <a:extLst>
              <a:ext uri="{FF2B5EF4-FFF2-40B4-BE49-F238E27FC236}">
                <a16:creationId xmlns:a16="http://schemas.microsoft.com/office/drawing/2014/main" id="{59EA88BF-99D0-1148-821C-04EFD1323597}"/>
              </a:ext>
            </a:extLst>
          </p:cNvPr>
          <p:cNvSpPr txBox="1"/>
          <p:nvPr/>
        </p:nvSpPr>
        <p:spPr>
          <a:xfrm>
            <a:off x="171450" y="1265457"/>
            <a:ext cx="11506200" cy="5693866"/>
          </a:xfrm>
          <a:prstGeom prst="rect">
            <a:avLst/>
          </a:prstGeom>
          <a:noFill/>
        </p:spPr>
        <p:txBody>
          <a:bodyPr wrap="square" rtlCol="0">
            <a:spAutoFit/>
          </a:bodyPr>
          <a:lstStyle/>
          <a:p>
            <a:r>
              <a:rPr lang="en-US" sz="1400" dirty="0"/>
              <a:t>Barona relocation (2020) The Advantages of the Finnish Education System. Available at </a:t>
            </a:r>
            <a:r>
              <a:rPr lang="en-US" sz="1400" dirty="0">
                <a:hlinkClick r:id="rId3"/>
              </a:rPr>
              <a:t>https://www.baronarelocation.com/blog/the-advantages-of-the-finnish-education-system</a:t>
            </a:r>
            <a:r>
              <a:rPr lang="en-US" sz="1400" dirty="0"/>
              <a:t> (Accessed on 8</a:t>
            </a:r>
            <a:r>
              <a:rPr lang="en-US" sz="1400" baseline="30000" dirty="0"/>
              <a:t>th</a:t>
            </a:r>
            <a:r>
              <a:rPr lang="en-US" sz="1400" dirty="0"/>
              <a:t> November 2020)</a:t>
            </a:r>
          </a:p>
          <a:p>
            <a:endParaRPr lang="en-US" sz="1400" dirty="0"/>
          </a:p>
          <a:p>
            <a:r>
              <a:rPr lang="en-US" sz="1400" dirty="0"/>
              <a:t>BBC Wales (2011)</a:t>
            </a:r>
            <a:r>
              <a:rPr lang="en-US" sz="1400" i="1" dirty="0"/>
              <a:t> Some Welsh Foundation Phase Pupils ’don’t learn enough’  </a:t>
            </a:r>
            <a:r>
              <a:rPr lang="en-US" sz="1400" dirty="0"/>
              <a:t>BBC Wales. Cardiff. Available at </a:t>
            </a:r>
            <a:endParaRPr lang="en-US" sz="1400" dirty="0">
              <a:hlinkClick r:id="rId4"/>
            </a:endParaRPr>
          </a:p>
          <a:p>
            <a:r>
              <a:rPr lang="en-US" sz="1400" dirty="0">
                <a:hlinkClick r:id="rId4"/>
              </a:rPr>
              <a:t>https://www.bbc.co.uk/news/uk-wales-politics-14898083</a:t>
            </a:r>
            <a:r>
              <a:rPr lang="en-US" sz="1400" dirty="0"/>
              <a:t> </a:t>
            </a:r>
          </a:p>
          <a:p>
            <a:r>
              <a:rPr lang="en-US" sz="1400" dirty="0"/>
              <a:t> (Accessed on 6th November 2020) </a:t>
            </a:r>
          </a:p>
          <a:p>
            <a:endParaRPr lang="en-US" sz="1400" dirty="0"/>
          </a:p>
          <a:p>
            <a:r>
              <a:rPr lang="en-US" sz="1400" dirty="0"/>
              <a:t>Centre for Public Impact (2019) Education reform in Finland and the comprehensive school system. Available at </a:t>
            </a:r>
            <a:r>
              <a:rPr lang="en-US" sz="1400" dirty="0">
                <a:hlinkClick r:id="rId5"/>
              </a:rPr>
              <a:t>https://www.centreforpublicimpact.org/case-study/education-policy-in-finland/</a:t>
            </a:r>
            <a:r>
              <a:rPr lang="en-US" sz="1400" dirty="0"/>
              <a:t>  (Accessed on 8</a:t>
            </a:r>
            <a:r>
              <a:rPr lang="en-US" sz="1400" baseline="30000" dirty="0"/>
              <a:t>th</a:t>
            </a:r>
            <a:r>
              <a:rPr lang="en-US" sz="1400" dirty="0"/>
              <a:t> November 2020)</a:t>
            </a:r>
          </a:p>
          <a:p>
            <a:endParaRPr lang="en-US" sz="1400" dirty="0"/>
          </a:p>
          <a:p>
            <a:r>
              <a:rPr lang="en-US" sz="1400" dirty="0" err="1"/>
              <a:t>Halinen</a:t>
            </a:r>
            <a:r>
              <a:rPr lang="en-US" sz="1400" dirty="0"/>
              <a:t>, I. (2018) The New Educational Curriculum in Finland. Available at </a:t>
            </a:r>
            <a:r>
              <a:rPr lang="en-US" sz="1400" dirty="0">
                <a:hlinkClick r:id="rId6"/>
              </a:rPr>
              <a:t>http://www.allianceforchildhood.eu/files/Improving_the_quality_of_Childhood_Vol_7/QOC%20V7%20CH06%20DEF%20WEB.pdf</a:t>
            </a:r>
            <a:r>
              <a:rPr lang="en-US" sz="1400" dirty="0"/>
              <a:t> (Accessed on 6</a:t>
            </a:r>
            <a:r>
              <a:rPr lang="en-US" sz="1400" baseline="30000" dirty="0"/>
              <a:t>th</a:t>
            </a:r>
            <a:r>
              <a:rPr lang="en-US" sz="1400" dirty="0"/>
              <a:t> </a:t>
            </a:r>
            <a:r>
              <a:rPr lang="en-US" sz="1400" dirty="0" err="1"/>
              <a:t>Novemeber</a:t>
            </a:r>
            <a:r>
              <a:rPr lang="en-US" sz="1400" dirty="0"/>
              <a:t> 2020) </a:t>
            </a:r>
          </a:p>
          <a:p>
            <a:endParaRPr lang="en-US" sz="1400" dirty="0"/>
          </a:p>
          <a:p>
            <a:r>
              <a:rPr lang="en-US" sz="1400" dirty="0"/>
              <a:t>Impact Wales (2018) 4 Purposes of the Welsh Curriculum. Available at </a:t>
            </a:r>
            <a:r>
              <a:rPr lang="en-US" sz="1400" dirty="0">
                <a:hlinkClick r:id="rId7"/>
              </a:rPr>
              <a:t>https://www.impact.wales/resources/</a:t>
            </a:r>
            <a:r>
              <a:rPr lang="en-US" sz="1400" dirty="0"/>
              <a:t>  (Accessed on 3</a:t>
            </a:r>
            <a:r>
              <a:rPr lang="en-US" sz="1400" baseline="30000" dirty="0"/>
              <a:t>rd</a:t>
            </a:r>
            <a:r>
              <a:rPr lang="en-US" sz="1400" dirty="0"/>
              <a:t> November 2020)</a:t>
            </a:r>
          </a:p>
          <a:p>
            <a:endParaRPr lang="en-US" sz="1400" dirty="0"/>
          </a:p>
          <a:p>
            <a:r>
              <a:rPr lang="en-US" sz="1400" dirty="0"/>
              <a:t>Professor Donaldson CB, G. (2015) Successful Futures. Scarlet Design International Ltd. Available at </a:t>
            </a:r>
            <a:r>
              <a:rPr lang="en-US" sz="1400" dirty="0">
                <a:hlinkClick r:id="rId8"/>
              </a:rPr>
              <a:t>https://gov.wales/sites/default/files/publications/2018-03/successful-futures.pdf</a:t>
            </a:r>
            <a:r>
              <a:rPr lang="en-US" sz="1400" dirty="0"/>
              <a:t>  (Accessed on 9</a:t>
            </a:r>
            <a:r>
              <a:rPr lang="en-US" sz="1400" baseline="30000" dirty="0"/>
              <a:t>th</a:t>
            </a:r>
            <a:r>
              <a:rPr lang="en-US" sz="1400" dirty="0"/>
              <a:t> November 2020) </a:t>
            </a:r>
          </a:p>
          <a:p>
            <a:endParaRPr lang="en-US" sz="1400" dirty="0"/>
          </a:p>
          <a:p>
            <a:r>
              <a:rPr lang="en-US" sz="1400" dirty="0"/>
              <a:t>Welsh Government (2015) Foundation Phase Framework. Curriculum for Wales. Available at </a:t>
            </a:r>
            <a:r>
              <a:rPr lang="en-US" sz="1400" dirty="0">
                <a:hlinkClick r:id="rId9"/>
              </a:rPr>
              <a:t>https://hwb.gov.wales/api/storage/d5d8e39c-b534-40cb-a3f5-7e2e126d8077/foundation-phase-framework.pdf</a:t>
            </a:r>
            <a:r>
              <a:rPr lang="en-US" sz="1400" dirty="0"/>
              <a:t> (Accessed on 5</a:t>
            </a:r>
            <a:r>
              <a:rPr lang="en-US" sz="1400" baseline="30000" dirty="0"/>
              <a:t>th</a:t>
            </a:r>
            <a:r>
              <a:rPr lang="en-US" sz="1400" dirty="0"/>
              <a:t> November 2020) </a:t>
            </a:r>
          </a:p>
          <a:p>
            <a:endParaRPr lang="en-US" sz="1400" dirty="0"/>
          </a:p>
          <a:p>
            <a:r>
              <a:rPr lang="en-US" sz="1400" dirty="0"/>
              <a:t>World Population Review. (2020) Education Rankings by Country 2020. Available at </a:t>
            </a:r>
            <a:endParaRPr lang="en-US" sz="1400" dirty="0">
              <a:hlinkClick r:id="rId4"/>
            </a:endParaRPr>
          </a:p>
          <a:p>
            <a:r>
              <a:rPr lang="en-US" sz="1400" dirty="0">
                <a:hlinkClick r:id="rId10"/>
              </a:rPr>
              <a:t>https://worldpopulationreview.com/country-rankings/education-rankings-by-country</a:t>
            </a:r>
            <a:r>
              <a:rPr lang="en-US" sz="1400" dirty="0"/>
              <a:t>  (Accessed on 6</a:t>
            </a:r>
            <a:r>
              <a:rPr lang="en-US" sz="1400" baseline="30000" dirty="0"/>
              <a:t>th</a:t>
            </a:r>
            <a:r>
              <a:rPr lang="en-US" sz="1400" dirty="0"/>
              <a:t> November 2020) </a:t>
            </a:r>
          </a:p>
          <a:p>
            <a:endParaRPr lang="en-US" sz="1400" dirty="0"/>
          </a:p>
          <a:p>
            <a:endParaRPr lang="en-US" sz="1400" dirty="0"/>
          </a:p>
        </p:txBody>
      </p:sp>
    </p:spTree>
    <p:extLst>
      <p:ext uri="{BB962C8B-B14F-4D97-AF65-F5344CB8AC3E}">
        <p14:creationId xmlns:p14="http://schemas.microsoft.com/office/powerpoint/2010/main" val="4024115854"/>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32CB-88B1-4841-95A9-2F8CEA5654DA}"/>
              </a:ext>
            </a:extLst>
          </p:cNvPr>
          <p:cNvSpPr>
            <a:spLocks noGrp="1"/>
          </p:cNvSpPr>
          <p:nvPr>
            <p:ph type="title"/>
          </p:nvPr>
        </p:nvSpPr>
        <p:spPr/>
        <p:txBody>
          <a:bodyPr/>
          <a:lstStyle/>
          <a:p>
            <a:r>
              <a:rPr lang="en-US" dirty="0"/>
              <a:t>Link to presentation</a:t>
            </a:r>
          </a:p>
        </p:txBody>
      </p:sp>
      <p:sp>
        <p:nvSpPr>
          <p:cNvPr id="3" name="Content Placeholder 2">
            <a:extLst>
              <a:ext uri="{FF2B5EF4-FFF2-40B4-BE49-F238E27FC236}">
                <a16:creationId xmlns:a16="http://schemas.microsoft.com/office/drawing/2014/main" id="{4D519CB7-D34F-0747-A0BE-25595373D212}"/>
              </a:ext>
            </a:extLst>
          </p:cNvPr>
          <p:cNvSpPr>
            <a:spLocks noGrp="1"/>
          </p:cNvSpPr>
          <p:nvPr>
            <p:ph idx="1"/>
          </p:nvPr>
        </p:nvSpPr>
        <p:spPr/>
        <p:txBody>
          <a:bodyPr/>
          <a:lstStyle/>
          <a:p>
            <a:pPr marL="0" indent="0">
              <a:buNone/>
            </a:pPr>
            <a:r>
              <a:rPr lang="en-US" dirty="0">
                <a:hlinkClick r:id="rId2"/>
              </a:rPr>
              <a:t>https://web.microsoftstream.com/video/4f1b885a-2f9c-4eaa-ab3c-394a815e3383/?autoplay=true&amp;app=microsoftteams&amp;showinfo=false</a:t>
            </a:r>
            <a:r>
              <a:rPr lang="en-US" dirty="0"/>
              <a:t> </a:t>
            </a:r>
          </a:p>
        </p:txBody>
      </p:sp>
    </p:spTree>
    <p:extLst>
      <p:ext uri="{BB962C8B-B14F-4D97-AF65-F5344CB8AC3E}">
        <p14:creationId xmlns:p14="http://schemas.microsoft.com/office/powerpoint/2010/main" val="8796170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2093</TotalTime>
  <Words>2953</Words>
  <Application>Microsoft Macintosh PowerPoint</Application>
  <PresentationFormat>Widescreen</PresentationFormat>
  <Paragraphs>274</Paragraphs>
  <Slides>16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UK (Wales) Vs Finland Curriculum</vt:lpstr>
      <vt:lpstr>Objectives</vt:lpstr>
      <vt:lpstr>What does ‘Curriculum’ mean? </vt:lpstr>
      <vt:lpstr>Welsh Curriculum Foundation Phase</vt:lpstr>
      <vt:lpstr>PowerPoint Presentation</vt:lpstr>
      <vt:lpstr>Foundation Phase Reform</vt:lpstr>
      <vt:lpstr>Finnish Curriculum Preschool </vt:lpstr>
      <vt:lpstr>Finland’s educational reform</vt:lpstr>
      <vt:lpstr>PISA results 2018</vt:lpstr>
      <vt:lpstr>Benefits of Welsh curriculum </vt:lpstr>
      <vt:lpstr>Benefits of Finnish curriculum </vt:lpstr>
      <vt:lpstr>Drawbacks of Welsh Curriculum </vt:lpstr>
      <vt:lpstr>Drawbacks of Finnish Curriculum </vt:lpstr>
      <vt:lpstr>Conclusion </vt:lpstr>
      <vt:lpstr>Reference List </vt:lpstr>
      <vt:lpstr>Link to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(Wales) Vs Finland Curriculum</dc:title>
  <dc:creator>Leah Kathryn Hooper (1801100)</dc:creator>
  <cp:lastModifiedBy>Leah Kathryn Hooper (1801100)</cp:lastModifiedBy>
  <cp:revision>3</cp:revision>
  <dcterms:created xsi:type="dcterms:W3CDTF">2020-11-16T13:34:30Z</dcterms:created>
  <dcterms:modified xsi:type="dcterms:W3CDTF">2020-11-21T14:20:37Z</dcterms:modified>
</cp:coreProperties>
</file>