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24.xml" ContentType="application/vnd.openxmlformats-officedocument.presentationml.notesSlide+xml"/>
  <Override PartName="/ppt/charts/chart2.xml" ContentType="application/vnd.openxmlformats-officedocument.drawingml.chart+xml"/>
  <Override PartName="/ppt/drawings/drawing2.xml" ContentType="application/vnd.openxmlformats-officedocument.drawingml.chartshapes+xml"/>
  <Override PartName="/ppt/notesSlides/notesSlide25.xml" ContentType="application/vnd.openxmlformats-officedocument.presentationml.notesSlide+xml"/>
  <Override PartName="/ppt/charts/chart3.xml" ContentType="application/vnd.openxmlformats-officedocument.drawingml.chart+xml"/>
  <Override PartName="/ppt/drawings/drawing3.xml" ContentType="application/vnd.openxmlformats-officedocument.drawingml.chartshapes+xml"/>
  <Override PartName="/ppt/notesSlides/notesSlide26.xml" ContentType="application/vnd.openxmlformats-officedocument.presentationml.notesSlide+xml"/>
  <Override PartName="/ppt/charts/chart4.xml" ContentType="application/vnd.openxmlformats-officedocument.drawingml.chart+xml"/>
  <Override PartName="/ppt/drawings/drawing4.xml" ContentType="application/vnd.openxmlformats-officedocument.drawingml.chartshapes+xml"/>
  <Override PartName="/ppt/notesSlides/notesSlide27.xml" ContentType="application/vnd.openxmlformats-officedocument.presentationml.notesSlide+xml"/>
  <Override PartName="/ppt/charts/chart5.xml" ContentType="application/vnd.openxmlformats-officedocument.drawingml.chart+xml"/>
  <Override PartName="/ppt/drawings/drawing5.xml" ContentType="application/vnd.openxmlformats-officedocument.drawingml.chartshapes+xml"/>
  <Override PartName="/ppt/notesSlides/notesSlide28.xml" ContentType="application/vnd.openxmlformats-officedocument.presentationml.notesSlide+xml"/>
  <Override PartName="/ppt/charts/chart6.xml" ContentType="application/vnd.openxmlformats-officedocument.drawingml.chart+xml"/>
  <Override PartName="/ppt/drawings/drawing6.xml" ContentType="application/vnd.openxmlformats-officedocument.drawingml.chartshapes+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64"/>
  </p:notesMasterIdLst>
  <p:handoutMasterIdLst>
    <p:handoutMasterId r:id="rId65"/>
  </p:handoutMasterIdLst>
  <p:sldIdLst>
    <p:sldId id="257" r:id="rId2"/>
    <p:sldId id="258" r:id="rId3"/>
    <p:sldId id="259" r:id="rId4"/>
    <p:sldId id="328" r:id="rId5"/>
    <p:sldId id="329" r:id="rId6"/>
    <p:sldId id="330" r:id="rId7"/>
    <p:sldId id="331" r:id="rId8"/>
    <p:sldId id="332" r:id="rId9"/>
    <p:sldId id="360" r:id="rId10"/>
    <p:sldId id="359" r:id="rId11"/>
    <p:sldId id="361" r:id="rId12"/>
    <p:sldId id="362" r:id="rId13"/>
    <p:sldId id="363" r:id="rId14"/>
    <p:sldId id="334" r:id="rId15"/>
    <p:sldId id="311" r:id="rId16"/>
    <p:sldId id="364" r:id="rId17"/>
    <p:sldId id="365" r:id="rId18"/>
    <p:sldId id="312" r:id="rId19"/>
    <p:sldId id="313" r:id="rId20"/>
    <p:sldId id="342" r:id="rId21"/>
    <p:sldId id="343" r:id="rId22"/>
    <p:sldId id="315" r:id="rId23"/>
    <p:sldId id="348" r:id="rId24"/>
    <p:sldId id="367" r:id="rId25"/>
    <p:sldId id="314" r:id="rId26"/>
    <p:sldId id="368" r:id="rId27"/>
    <p:sldId id="369" r:id="rId28"/>
    <p:sldId id="341" r:id="rId29"/>
    <p:sldId id="336" r:id="rId30"/>
    <p:sldId id="288" r:id="rId31"/>
    <p:sldId id="290" r:id="rId32"/>
    <p:sldId id="291" r:id="rId33"/>
    <p:sldId id="292" r:id="rId34"/>
    <p:sldId id="294" r:id="rId35"/>
    <p:sldId id="295" r:id="rId36"/>
    <p:sldId id="264" r:id="rId37"/>
    <p:sldId id="266" r:id="rId38"/>
    <p:sldId id="338" r:id="rId39"/>
    <p:sldId id="337" r:id="rId40"/>
    <p:sldId id="340" r:id="rId41"/>
    <p:sldId id="339" r:id="rId42"/>
    <p:sldId id="370" r:id="rId43"/>
    <p:sldId id="309" r:id="rId44"/>
    <p:sldId id="319" r:id="rId45"/>
    <p:sldId id="320" r:id="rId46"/>
    <p:sldId id="321" r:id="rId47"/>
    <p:sldId id="333" r:id="rId48"/>
    <p:sldId id="344" r:id="rId49"/>
    <p:sldId id="318" r:id="rId50"/>
    <p:sldId id="349" r:id="rId51"/>
    <p:sldId id="350" r:id="rId52"/>
    <p:sldId id="351" r:id="rId53"/>
    <p:sldId id="352" r:id="rId54"/>
    <p:sldId id="353" r:id="rId55"/>
    <p:sldId id="354" r:id="rId56"/>
    <p:sldId id="355" r:id="rId57"/>
    <p:sldId id="356" r:id="rId58"/>
    <p:sldId id="357" r:id="rId59"/>
    <p:sldId id="358" r:id="rId60"/>
    <p:sldId id="270" r:id="rId61"/>
    <p:sldId id="366" r:id="rId62"/>
    <p:sldId id="37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1"/>
    <p:restoredTop sz="75069"/>
  </p:normalViewPr>
  <p:slideViewPr>
    <p:cSldViewPr snapToGrid="0" snapToObjects="1">
      <p:cViewPr varScale="1">
        <p:scale>
          <a:sx n="84" d="100"/>
          <a:sy n="84" d="100"/>
        </p:scale>
        <p:origin x="1572" y="60"/>
      </p:cViewPr>
      <p:guideLst/>
    </p:cSldViewPr>
  </p:slideViewPr>
  <p:notesTextViewPr>
    <p:cViewPr>
      <p:scale>
        <a:sx n="1" d="1"/>
        <a:sy n="1" d="1"/>
      </p:scale>
      <p:origin x="0" y="0"/>
    </p:cViewPr>
  </p:notesTextViewPr>
  <p:sorterViewPr>
    <p:cViewPr>
      <p:scale>
        <a:sx n="90" d="100"/>
        <a:sy n="90" d="100"/>
      </p:scale>
      <p:origin x="0" y="-997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Workbook3" TargetMode="External"/></Relationships>
</file>

<file path=ppt/charts/_rels/chart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Workbook3" TargetMode="External"/></Relationships>
</file>

<file path=ppt/charts/_rels/chart3.xml.rels><?xml version="1.0" encoding="UTF-8" standalone="yes"?>
<Relationships xmlns="http://schemas.openxmlformats.org/package/2006/relationships"><Relationship Id="rId2" Type="http://schemas.openxmlformats.org/officeDocument/2006/relationships/chartUserShapes" Target="../drawings/drawing3.xml"/><Relationship Id="rId1" Type="http://schemas.openxmlformats.org/officeDocument/2006/relationships/oleObject" Target="Workbook3" TargetMode="External"/></Relationships>
</file>

<file path=ppt/charts/_rels/chart4.xml.rels><?xml version="1.0" encoding="UTF-8" standalone="yes"?>
<Relationships xmlns="http://schemas.openxmlformats.org/package/2006/relationships"><Relationship Id="rId2" Type="http://schemas.openxmlformats.org/officeDocument/2006/relationships/chartUserShapes" Target="../drawings/drawing4.xml"/><Relationship Id="rId1" Type="http://schemas.openxmlformats.org/officeDocument/2006/relationships/oleObject" Target="Workbook3" TargetMode="External"/></Relationships>
</file>

<file path=ppt/charts/_rels/chart5.xml.rels><?xml version="1.0" encoding="UTF-8" standalone="yes"?>
<Relationships xmlns="http://schemas.openxmlformats.org/package/2006/relationships"><Relationship Id="rId2" Type="http://schemas.openxmlformats.org/officeDocument/2006/relationships/chartUserShapes" Target="../drawings/drawing5.xml"/><Relationship Id="rId1" Type="http://schemas.openxmlformats.org/officeDocument/2006/relationships/oleObject" Target="Workbook3" TargetMode="External"/></Relationships>
</file>

<file path=ppt/charts/_rels/chart6.xml.rels><?xml version="1.0" encoding="UTF-8" standalone="yes"?>
<Relationships xmlns="http://schemas.openxmlformats.org/package/2006/relationships"><Relationship Id="rId2" Type="http://schemas.openxmlformats.org/officeDocument/2006/relationships/chartUserShapes" Target="../drawings/drawing6.xml"/><Relationship Id="rId1" Type="http://schemas.openxmlformats.org/officeDocument/2006/relationships/oleObject" Target="Workbook3"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2F03-4B71-8F31-203D2FF451D8}"/>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2F03-4B71-8F31-203D2FF451D8}"/>
            </c:ext>
          </c:extLst>
        </c:ser>
        <c:dLbls>
          <c:showLegendKey val="0"/>
          <c:showVal val="0"/>
          <c:showCatName val="0"/>
          <c:showSerName val="0"/>
          <c:showPercent val="0"/>
          <c:showBubbleSize val="0"/>
        </c:dLbls>
        <c:gapWidth val="150"/>
        <c:axId val="-14299888"/>
        <c:axId val="-20410768"/>
      </c:barChart>
      <c:catAx>
        <c:axId val="-14299888"/>
        <c:scaling>
          <c:orientation val="minMax"/>
        </c:scaling>
        <c:delete val="0"/>
        <c:axPos val="b"/>
        <c:majorTickMark val="none"/>
        <c:minorTickMark val="none"/>
        <c:tickLblPos val="none"/>
        <c:spPr>
          <a:ln w="3175">
            <a:solidFill>
              <a:srgbClr val="808080"/>
            </a:solidFill>
            <a:prstDash val="solid"/>
          </a:ln>
        </c:spPr>
        <c:crossAx val="-20410768"/>
        <c:crosses val="autoZero"/>
        <c:auto val="1"/>
        <c:lblAlgn val="ctr"/>
        <c:lblOffset val="100"/>
        <c:noMultiLvlLbl val="0"/>
      </c:catAx>
      <c:valAx>
        <c:axId val="-20410768"/>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14299888"/>
        <c:crosses val="autoZero"/>
        <c:crossBetween val="between"/>
        <c:majorUnit val="4"/>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7A3B-4B1A-8016-56F078CF0BEB}"/>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7A3B-4B1A-8016-56F078CF0BEB}"/>
            </c:ext>
          </c:extLst>
        </c:ser>
        <c:dLbls>
          <c:showLegendKey val="0"/>
          <c:showVal val="0"/>
          <c:showCatName val="0"/>
          <c:showSerName val="0"/>
          <c:showPercent val="0"/>
          <c:showBubbleSize val="0"/>
        </c:dLbls>
        <c:gapWidth val="150"/>
        <c:axId val="-20340752"/>
        <c:axId val="-20803152"/>
      </c:barChart>
      <c:catAx>
        <c:axId val="-20340752"/>
        <c:scaling>
          <c:orientation val="minMax"/>
        </c:scaling>
        <c:delete val="0"/>
        <c:axPos val="b"/>
        <c:majorTickMark val="none"/>
        <c:minorTickMark val="none"/>
        <c:tickLblPos val="none"/>
        <c:spPr>
          <a:ln w="3175">
            <a:solidFill>
              <a:srgbClr val="808080"/>
            </a:solidFill>
            <a:prstDash val="solid"/>
          </a:ln>
        </c:spPr>
        <c:crossAx val="-20803152"/>
        <c:crosses val="autoZero"/>
        <c:auto val="1"/>
        <c:lblAlgn val="ctr"/>
        <c:lblOffset val="100"/>
        <c:noMultiLvlLbl val="0"/>
      </c:catAx>
      <c:valAx>
        <c:axId val="-20803152"/>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20340752"/>
        <c:crosses val="autoZero"/>
        <c:crossBetween val="between"/>
        <c:majorUnit val="4"/>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EAA2-4AB5-9EB8-63E4FC8211DA}"/>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EAA2-4AB5-9EB8-63E4FC8211DA}"/>
            </c:ext>
          </c:extLst>
        </c:ser>
        <c:dLbls>
          <c:showLegendKey val="0"/>
          <c:showVal val="0"/>
          <c:showCatName val="0"/>
          <c:showSerName val="0"/>
          <c:showPercent val="0"/>
          <c:showBubbleSize val="0"/>
        </c:dLbls>
        <c:gapWidth val="150"/>
        <c:axId val="-21827744"/>
        <c:axId val="-21808000"/>
      </c:barChart>
      <c:catAx>
        <c:axId val="-21827744"/>
        <c:scaling>
          <c:orientation val="minMax"/>
        </c:scaling>
        <c:delete val="0"/>
        <c:axPos val="b"/>
        <c:majorTickMark val="none"/>
        <c:minorTickMark val="none"/>
        <c:tickLblPos val="none"/>
        <c:spPr>
          <a:ln w="3175">
            <a:solidFill>
              <a:srgbClr val="808080"/>
            </a:solidFill>
            <a:prstDash val="solid"/>
          </a:ln>
        </c:spPr>
        <c:crossAx val="-21808000"/>
        <c:crosses val="autoZero"/>
        <c:auto val="1"/>
        <c:lblAlgn val="ctr"/>
        <c:lblOffset val="100"/>
        <c:noMultiLvlLbl val="0"/>
      </c:catAx>
      <c:valAx>
        <c:axId val="-21808000"/>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21827744"/>
        <c:crosses val="autoZero"/>
        <c:crossBetween val="between"/>
        <c:majorUnit val="4"/>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A5F7-4314-8DEB-96E7DA442EC5}"/>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A5F7-4314-8DEB-96E7DA442EC5}"/>
            </c:ext>
          </c:extLst>
        </c:ser>
        <c:dLbls>
          <c:showLegendKey val="0"/>
          <c:showVal val="0"/>
          <c:showCatName val="0"/>
          <c:showSerName val="0"/>
          <c:showPercent val="0"/>
          <c:showBubbleSize val="0"/>
        </c:dLbls>
        <c:gapWidth val="150"/>
        <c:axId val="-14201648"/>
        <c:axId val="-14216112"/>
      </c:barChart>
      <c:catAx>
        <c:axId val="-14201648"/>
        <c:scaling>
          <c:orientation val="minMax"/>
        </c:scaling>
        <c:delete val="0"/>
        <c:axPos val="b"/>
        <c:majorTickMark val="none"/>
        <c:minorTickMark val="none"/>
        <c:tickLblPos val="none"/>
        <c:spPr>
          <a:ln w="3175">
            <a:solidFill>
              <a:srgbClr val="808080"/>
            </a:solidFill>
            <a:prstDash val="solid"/>
          </a:ln>
        </c:spPr>
        <c:crossAx val="-14216112"/>
        <c:crosses val="autoZero"/>
        <c:auto val="1"/>
        <c:lblAlgn val="ctr"/>
        <c:lblOffset val="100"/>
        <c:noMultiLvlLbl val="0"/>
      </c:catAx>
      <c:valAx>
        <c:axId val="-14216112"/>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14201648"/>
        <c:crosses val="autoZero"/>
        <c:crossBetween val="between"/>
        <c:majorUnit val="5"/>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A843-4BEB-B14D-0803C65CCC87}"/>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A843-4BEB-B14D-0803C65CCC87}"/>
            </c:ext>
          </c:extLst>
        </c:ser>
        <c:dLbls>
          <c:showLegendKey val="0"/>
          <c:showVal val="0"/>
          <c:showCatName val="0"/>
          <c:showSerName val="0"/>
          <c:showPercent val="0"/>
          <c:showBubbleSize val="0"/>
        </c:dLbls>
        <c:gapWidth val="150"/>
        <c:axId val="-13826496"/>
        <c:axId val="-14021840"/>
      </c:barChart>
      <c:catAx>
        <c:axId val="-13826496"/>
        <c:scaling>
          <c:orientation val="minMax"/>
        </c:scaling>
        <c:delete val="0"/>
        <c:axPos val="b"/>
        <c:majorTickMark val="none"/>
        <c:minorTickMark val="none"/>
        <c:tickLblPos val="none"/>
        <c:spPr>
          <a:ln w="3175">
            <a:solidFill>
              <a:srgbClr val="808080"/>
            </a:solidFill>
            <a:prstDash val="solid"/>
          </a:ln>
        </c:spPr>
        <c:crossAx val="-14021840"/>
        <c:crosses val="autoZero"/>
        <c:auto val="1"/>
        <c:lblAlgn val="ctr"/>
        <c:lblOffset val="100"/>
        <c:noMultiLvlLbl val="0"/>
      </c:catAx>
      <c:valAx>
        <c:axId val="-14021840"/>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13826496"/>
        <c:crosses val="autoZero"/>
        <c:crossBetween val="between"/>
        <c:majorUnit val="5"/>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B79B-4B6D-9B80-5C7AE596F7BB}"/>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B79B-4B6D-9B80-5C7AE596F7BB}"/>
            </c:ext>
          </c:extLst>
        </c:ser>
        <c:dLbls>
          <c:showLegendKey val="0"/>
          <c:showVal val="0"/>
          <c:showCatName val="0"/>
          <c:showSerName val="0"/>
          <c:showPercent val="0"/>
          <c:showBubbleSize val="0"/>
        </c:dLbls>
        <c:gapWidth val="150"/>
        <c:axId val="-20276240"/>
        <c:axId val="-20263328"/>
      </c:barChart>
      <c:catAx>
        <c:axId val="-20276240"/>
        <c:scaling>
          <c:orientation val="minMax"/>
        </c:scaling>
        <c:delete val="0"/>
        <c:axPos val="b"/>
        <c:majorTickMark val="none"/>
        <c:minorTickMark val="none"/>
        <c:tickLblPos val="none"/>
        <c:spPr>
          <a:ln w="3175">
            <a:solidFill>
              <a:srgbClr val="808080"/>
            </a:solidFill>
            <a:prstDash val="solid"/>
          </a:ln>
        </c:spPr>
        <c:crossAx val="-20263328"/>
        <c:crosses val="autoZero"/>
        <c:auto val="1"/>
        <c:lblAlgn val="ctr"/>
        <c:lblOffset val="100"/>
        <c:noMultiLvlLbl val="0"/>
      </c:catAx>
      <c:valAx>
        <c:axId val="-20263328"/>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20276240"/>
        <c:crosses val="autoZero"/>
        <c:crossBetween val="between"/>
        <c:majorUnit val="5"/>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b="0" i="0" baseline="0" dirty="0"/>
            <a:t>IQ</a:t>
          </a:r>
        </a:p>
      </cdr:txBody>
    </cdr:sp>
  </cdr:relSizeAnchor>
  <cdr:relSizeAnchor xmlns:cdr="http://schemas.openxmlformats.org/drawingml/2006/chartDrawing">
    <cdr:from>
      <cdr:x>0.7637</cdr:x>
      <cdr:y>0.85804</cdr:y>
    </cdr:from>
    <cdr:to>
      <cdr:x>0.96109</cdr:x>
      <cdr:y>0.96058</cdr:y>
    </cdr:to>
    <cdr:sp macro="" textlink="">
      <cdr:nvSpPr>
        <cdr:cNvPr id="6" name="TextBox 5"/>
        <cdr:cNvSpPr txBox="1"/>
      </cdr:nvSpPr>
      <cdr:spPr>
        <a:xfrm xmlns:a="http://schemas.openxmlformats.org/drawingml/2006/main">
          <a:off x="6731055" y="4042823"/>
          <a:ext cx="1739844"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RED APPLES</a:t>
          </a:r>
        </a:p>
      </cdr:txBody>
    </cdr:sp>
  </cdr:relSizeAnchor>
  <cdr:relSizeAnchor xmlns:cdr="http://schemas.openxmlformats.org/drawingml/2006/chartDrawing">
    <cdr:from>
      <cdr:x>0.13256</cdr:x>
      <cdr:y>0.86654</cdr:y>
    </cdr:from>
    <cdr:to>
      <cdr:x>0.3804</cdr:x>
      <cdr:y>0.96058</cdr:y>
    </cdr:to>
    <cdr:sp macro="" textlink="">
      <cdr:nvSpPr>
        <cdr:cNvPr id="7" name="TextBox 6"/>
        <cdr:cNvSpPr txBox="1"/>
      </cdr:nvSpPr>
      <cdr:spPr>
        <a:xfrm xmlns:a="http://schemas.openxmlformats.org/drawingml/2006/main">
          <a:off x="1168399" y="4082876"/>
          <a:ext cx="2184400" cy="443086"/>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NO APPLES</a:t>
          </a:r>
        </a:p>
      </cdr:txBody>
    </cdr:sp>
  </cdr:relSizeAnchor>
  <cdr:relSizeAnchor xmlns:cdr="http://schemas.openxmlformats.org/drawingml/2006/chartDrawing">
    <cdr:from>
      <cdr:x>0.45101</cdr:x>
      <cdr:y>0.85944</cdr:y>
    </cdr:from>
    <cdr:to>
      <cdr:x>0.6513</cdr:x>
      <cdr:y>0.95788</cdr:y>
    </cdr:to>
    <cdr:sp macro="" textlink="">
      <cdr:nvSpPr>
        <cdr:cNvPr id="8" name="TextBox 7"/>
        <cdr:cNvSpPr txBox="1"/>
      </cdr:nvSpPr>
      <cdr:spPr>
        <a:xfrm xmlns:a="http://schemas.openxmlformats.org/drawingml/2006/main">
          <a:off x="3975099" y="4049437"/>
          <a:ext cx="1765300" cy="4638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GREEN APPLES</a:t>
          </a:r>
        </a:p>
      </cdr:txBody>
    </cdr:sp>
  </cdr:relSizeAnchor>
  <cdr:relSizeAnchor xmlns:cdr="http://schemas.openxmlformats.org/drawingml/2006/chartDrawing">
    <cdr:from>
      <cdr:x>0.51441</cdr:x>
      <cdr:y>0.93468</cdr:y>
    </cdr:from>
    <cdr:to>
      <cdr:x>0.62536</cdr:x>
      <cdr:y>1</cdr:y>
    </cdr:to>
    <cdr:sp macro="" textlink="">
      <cdr:nvSpPr>
        <cdr:cNvPr id="9" name="TextBox 8"/>
        <cdr:cNvSpPr txBox="1"/>
      </cdr:nvSpPr>
      <cdr:spPr>
        <a:xfrm xmlns:a="http://schemas.openxmlformats.org/drawingml/2006/main">
          <a:off x="45339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0.79827</cdr:x>
      <cdr:y>0.93468</cdr:y>
    </cdr:from>
    <cdr:to>
      <cdr:x>0.90922</cdr:x>
      <cdr:y>1</cdr:y>
    </cdr:to>
    <cdr:sp macro="" textlink="">
      <cdr:nvSpPr>
        <cdr:cNvPr id="10" name="TextBox 9"/>
        <cdr:cNvSpPr txBox="1"/>
      </cdr:nvSpPr>
      <cdr:spPr>
        <a:xfrm xmlns:a="http://schemas.openxmlformats.org/drawingml/2006/main">
          <a:off x="70358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A8A4A8BE-FA2C-4457-AC44-6AD8BC378EF6}"/>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0.64697</cdr:x>
      <cdr:y>0.18946</cdr:y>
    </cdr:from>
    <cdr:to>
      <cdr:x>0.79395</cdr:x>
      <cdr:y>0.38543</cdr:y>
    </cdr:to>
    <cdr:sp macro="" textlink="">
      <cdr:nvSpPr>
        <cdr:cNvPr id="14" name="TextBox 13"/>
        <cdr:cNvSpPr txBox="1"/>
      </cdr:nvSpPr>
      <cdr:spPr>
        <a:xfrm xmlns:a="http://schemas.openxmlformats.org/drawingml/2006/main">
          <a:off x="5702272" y="892683"/>
          <a:ext cx="1295453" cy="923330"/>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dirty="0"/>
            <a:t>Mean change score = 52</a:t>
          </a:r>
        </a:p>
      </cdr:txBody>
    </cdr:sp>
  </cdr:relSizeAnchor>
</c:userShapes>
</file>

<file path=ppt/drawings/drawing2.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b="0" i="0" baseline="0" dirty="0"/>
            <a:t>IQ</a:t>
          </a:r>
        </a:p>
      </cdr:txBody>
    </cdr:sp>
  </cdr:relSizeAnchor>
  <cdr:relSizeAnchor xmlns:cdr="http://schemas.openxmlformats.org/drawingml/2006/chartDrawing">
    <cdr:from>
      <cdr:x>0.7637</cdr:x>
      <cdr:y>0.85804</cdr:y>
    </cdr:from>
    <cdr:to>
      <cdr:x>0.96109</cdr:x>
      <cdr:y>0.96058</cdr:y>
    </cdr:to>
    <cdr:sp macro="" textlink="">
      <cdr:nvSpPr>
        <cdr:cNvPr id="6" name="TextBox 5"/>
        <cdr:cNvSpPr txBox="1"/>
      </cdr:nvSpPr>
      <cdr:spPr>
        <a:xfrm xmlns:a="http://schemas.openxmlformats.org/drawingml/2006/main">
          <a:off x="6731055" y="4042823"/>
          <a:ext cx="1739844"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RED APPLES</a:t>
          </a:r>
        </a:p>
      </cdr:txBody>
    </cdr:sp>
  </cdr:relSizeAnchor>
  <cdr:relSizeAnchor xmlns:cdr="http://schemas.openxmlformats.org/drawingml/2006/chartDrawing">
    <cdr:from>
      <cdr:x>0.13256</cdr:x>
      <cdr:y>0.86654</cdr:y>
    </cdr:from>
    <cdr:to>
      <cdr:x>0.3804</cdr:x>
      <cdr:y>0.96058</cdr:y>
    </cdr:to>
    <cdr:sp macro="" textlink="">
      <cdr:nvSpPr>
        <cdr:cNvPr id="7" name="TextBox 6"/>
        <cdr:cNvSpPr txBox="1"/>
      </cdr:nvSpPr>
      <cdr:spPr>
        <a:xfrm xmlns:a="http://schemas.openxmlformats.org/drawingml/2006/main">
          <a:off x="1168399" y="4082876"/>
          <a:ext cx="2184400" cy="443086"/>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NO APPLES</a:t>
          </a:r>
        </a:p>
      </cdr:txBody>
    </cdr:sp>
  </cdr:relSizeAnchor>
  <cdr:relSizeAnchor xmlns:cdr="http://schemas.openxmlformats.org/drawingml/2006/chartDrawing">
    <cdr:from>
      <cdr:x>0.45101</cdr:x>
      <cdr:y>0.85944</cdr:y>
    </cdr:from>
    <cdr:to>
      <cdr:x>0.6513</cdr:x>
      <cdr:y>0.95788</cdr:y>
    </cdr:to>
    <cdr:sp macro="" textlink="">
      <cdr:nvSpPr>
        <cdr:cNvPr id="8" name="TextBox 7"/>
        <cdr:cNvSpPr txBox="1"/>
      </cdr:nvSpPr>
      <cdr:spPr>
        <a:xfrm xmlns:a="http://schemas.openxmlformats.org/drawingml/2006/main">
          <a:off x="3975099" y="4049437"/>
          <a:ext cx="1765300" cy="4638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GREEN APPLES</a:t>
          </a:r>
        </a:p>
      </cdr:txBody>
    </cdr:sp>
  </cdr:relSizeAnchor>
  <cdr:relSizeAnchor xmlns:cdr="http://schemas.openxmlformats.org/drawingml/2006/chartDrawing">
    <cdr:from>
      <cdr:x>0.51441</cdr:x>
      <cdr:y>0.93468</cdr:y>
    </cdr:from>
    <cdr:to>
      <cdr:x>0.62536</cdr:x>
      <cdr:y>1</cdr:y>
    </cdr:to>
    <cdr:sp macro="" textlink="">
      <cdr:nvSpPr>
        <cdr:cNvPr id="9" name="TextBox 8"/>
        <cdr:cNvSpPr txBox="1"/>
      </cdr:nvSpPr>
      <cdr:spPr>
        <a:xfrm xmlns:a="http://schemas.openxmlformats.org/drawingml/2006/main">
          <a:off x="45339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0.79827</cdr:x>
      <cdr:y>0.93468</cdr:y>
    </cdr:from>
    <cdr:to>
      <cdr:x>0.90922</cdr:x>
      <cdr:y>1</cdr:y>
    </cdr:to>
    <cdr:sp macro="" textlink="">
      <cdr:nvSpPr>
        <cdr:cNvPr id="10" name="TextBox 9"/>
        <cdr:cNvSpPr txBox="1"/>
      </cdr:nvSpPr>
      <cdr:spPr>
        <a:xfrm xmlns:a="http://schemas.openxmlformats.org/drawingml/2006/main">
          <a:off x="70358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9EF795E2-A89C-4821-9700-A8ACF83B2735}"/>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0.64697</cdr:x>
      <cdr:y>0.18946</cdr:y>
    </cdr:from>
    <cdr:to>
      <cdr:x>0.79395</cdr:x>
      <cdr:y>0.38542</cdr:y>
    </cdr:to>
    <cdr:sp macro="" textlink="">
      <cdr:nvSpPr>
        <cdr:cNvPr id="14" name="TextBox 13"/>
        <cdr:cNvSpPr txBox="1"/>
      </cdr:nvSpPr>
      <cdr:spPr>
        <a:xfrm xmlns:a="http://schemas.openxmlformats.org/drawingml/2006/main">
          <a:off x="5702272" y="892683"/>
          <a:ext cx="1295453" cy="923304"/>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b="1" dirty="0">
              <a:solidFill>
                <a:srgbClr val="3366FF"/>
              </a:solidFill>
            </a:rPr>
            <a:t>EFFECT SIZE:</a:t>
          </a:r>
        </a:p>
        <a:p xmlns:a="http://schemas.openxmlformats.org/drawingml/2006/main">
          <a:r>
            <a:rPr lang="en-US" b="1" i="1" dirty="0">
              <a:solidFill>
                <a:srgbClr val="3366FF"/>
              </a:solidFill>
            </a:rPr>
            <a:t>d </a:t>
          </a:r>
          <a:r>
            <a:rPr lang="en-US" b="1" dirty="0">
              <a:solidFill>
                <a:srgbClr val="3366FF"/>
              </a:solidFill>
            </a:rPr>
            <a:t>= 1.57</a:t>
          </a:r>
          <a:endParaRPr lang="en-US" b="1" i="1" dirty="0">
            <a:solidFill>
              <a:srgbClr val="3366FF"/>
            </a:solidFill>
          </a:endParaRPr>
        </a:p>
      </cdr:txBody>
    </cdr:sp>
  </cdr:relSizeAnchor>
</c:userShapes>
</file>

<file path=ppt/drawings/drawing3.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b="0" i="0" baseline="0" dirty="0"/>
            <a:t>IQ</a:t>
          </a:r>
        </a:p>
      </cdr:txBody>
    </cdr:sp>
  </cdr:relSizeAnchor>
  <cdr:relSizeAnchor xmlns:cdr="http://schemas.openxmlformats.org/drawingml/2006/chartDrawing">
    <cdr:from>
      <cdr:x>0.7637</cdr:x>
      <cdr:y>0.85804</cdr:y>
    </cdr:from>
    <cdr:to>
      <cdr:x>0.96109</cdr:x>
      <cdr:y>0.96058</cdr:y>
    </cdr:to>
    <cdr:sp macro="" textlink="">
      <cdr:nvSpPr>
        <cdr:cNvPr id="6" name="TextBox 5"/>
        <cdr:cNvSpPr txBox="1"/>
      </cdr:nvSpPr>
      <cdr:spPr>
        <a:xfrm xmlns:a="http://schemas.openxmlformats.org/drawingml/2006/main">
          <a:off x="6731055" y="4042823"/>
          <a:ext cx="1739844"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RED APPLES</a:t>
          </a:r>
        </a:p>
      </cdr:txBody>
    </cdr:sp>
  </cdr:relSizeAnchor>
  <cdr:relSizeAnchor xmlns:cdr="http://schemas.openxmlformats.org/drawingml/2006/chartDrawing">
    <cdr:from>
      <cdr:x>0.13256</cdr:x>
      <cdr:y>0.86654</cdr:y>
    </cdr:from>
    <cdr:to>
      <cdr:x>0.3804</cdr:x>
      <cdr:y>0.96058</cdr:y>
    </cdr:to>
    <cdr:sp macro="" textlink="">
      <cdr:nvSpPr>
        <cdr:cNvPr id="7" name="TextBox 6"/>
        <cdr:cNvSpPr txBox="1"/>
      </cdr:nvSpPr>
      <cdr:spPr>
        <a:xfrm xmlns:a="http://schemas.openxmlformats.org/drawingml/2006/main">
          <a:off x="1168399" y="4082876"/>
          <a:ext cx="2184400" cy="443086"/>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NO APPLES</a:t>
          </a:r>
        </a:p>
      </cdr:txBody>
    </cdr:sp>
  </cdr:relSizeAnchor>
  <cdr:relSizeAnchor xmlns:cdr="http://schemas.openxmlformats.org/drawingml/2006/chartDrawing">
    <cdr:from>
      <cdr:x>0.45101</cdr:x>
      <cdr:y>0.85944</cdr:y>
    </cdr:from>
    <cdr:to>
      <cdr:x>0.6513</cdr:x>
      <cdr:y>0.95788</cdr:y>
    </cdr:to>
    <cdr:sp macro="" textlink="">
      <cdr:nvSpPr>
        <cdr:cNvPr id="8" name="TextBox 7"/>
        <cdr:cNvSpPr txBox="1"/>
      </cdr:nvSpPr>
      <cdr:spPr>
        <a:xfrm xmlns:a="http://schemas.openxmlformats.org/drawingml/2006/main">
          <a:off x="3975099" y="4049437"/>
          <a:ext cx="1765300" cy="4638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GREEN APPLES</a:t>
          </a:r>
        </a:p>
      </cdr:txBody>
    </cdr:sp>
  </cdr:relSizeAnchor>
  <cdr:relSizeAnchor xmlns:cdr="http://schemas.openxmlformats.org/drawingml/2006/chartDrawing">
    <cdr:from>
      <cdr:x>0.51441</cdr:x>
      <cdr:y>0.93468</cdr:y>
    </cdr:from>
    <cdr:to>
      <cdr:x>0.62536</cdr:x>
      <cdr:y>1</cdr:y>
    </cdr:to>
    <cdr:sp macro="" textlink="">
      <cdr:nvSpPr>
        <cdr:cNvPr id="9" name="TextBox 8"/>
        <cdr:cNvSpPr txBox="1"/>
      </cdr:nvSpPr>
      <cdr:spPr>
        <a:xfrm xmlns:a="http://schemas.openxmlformats.org/drawingml/2006/main">
          <a:off x="45339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0.79827</cdr:x>
      <cdr:y>0.93468</cdr:y>
    </cdr:from>
    <cdr:to>
      <cdr:x>0.90922</cdr:x>
      <cdr:y>1</cdr:y>
    </cdr:to>
    <cdr:sp macro="" textlink="">
      <cdr:nvSpPr>
        <cdr:cNvPr id="10" name="TextBox 9"/>
        <cdr:cNvSpPr txBox="1"/>
      </cdr:nvSpPr>
      <cdr:spPr>
        <a:xfrm xmlns:a="http://schemas.openxmlformats.org/drawingml/2006/main">
          <a:off x="70358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090C1F63-2D91-4B62-AA8C-FF43B1A7699A}"/>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0.64697</cdr:x>
      <cdr:y>0.18946</cdr:y>
    </cdr:from>
    <cdr:to>
      <cdr:x>0.79395</cdr:x>
      <cdr:y>0.38542</cdr:y>
    </cdr:to>
    <cdr:sp macro="" textlink="">
      <cdr:nvSpPr>
        <cdr:cNvPr id="14" name="TextBox 13"/>
        <cdr:cNvSpPr txBox="1"/>
      </cdr:nvSpPr>
      <cdr:spPr>
        <a:xfrm xmlns:a="http://schemas.openxmlformats.org/drawingml/2006/main">
          <a:off x="5702272" y="892683"/>
          <a:ext cx="1295453" cy="923304"/>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b="1" dirty="0">
              <a:solidFill>
                <a:srgbClr val="3366FF"/>
              </a:solidFill>
            </a:rPr>
            <a:t>EFFECT SIZE:</a:t>
          </a:r>
        </a:p>
        <a:p xmlns:a="http://schemas.openxmlformats.org/drawingml/2006/main">
          <a:r>
            <a:rPr lang="en-US" b="1" i="1" dirty="0">
              <a:solidFill>
                <a:srgbClr val="3366FF"/>
              </a:solidFill>
            </a:rPr>
            <a:t>d </a:t>
          </a:r>
          <a:r>
            <a:rPr lang="en-US" b="1" dirty="0">
              <a:solidFill>
                <a:srgbClr val="3366FF"/>
              </a:solidFill>
            </a:rPr>
            <a:t>= 1.57</a:t>
          </a:r>
          <a:endParaRPr lang="en-US" b="1" i="1" dirty="0">
            <a:solidFill>
              <a:srgbClr val="3366FF"/>
            </a:solidFill>
          </a:endParaRPr>
        </a:p>
      </cdr:txBody>
    </cdr:sp>
  </cdr:relSizeAnchor>
  <cdr:relSizeAnchor xmlns:cdr="http://schemas.openxmlformats.org/drawingml/2006/chartDrawing">
    <cdr:from>
      <cdr:x>0.11095</cdr:x>
      <cdr:y>0.40768</cdr:y>
    </cdr:from>
    <cdr:to>
      <cdr:x>0.93516</cdr:x>
      <cdr:y>0.40768</cdr:y>
    </cdr:to>
    <cdr:cxnSp macro="">
      <cdr:nvCxnSpPr>
        <cdr:cNvPr id="4" name="Straight Connector 3">
          <a:extLst xmlns:a="http://schemas.openxmlformats.org/drawingml/2006/main">
            <a:ext uri="{FF2B5EF4-FFF2-40B4-BE49-F238E27FC236}">
              <a16:creationId xmlns:a16="http://schemas.microsoft.com/office/drawing/2014/main" id="{73955C07-C073-4D3F-BB53-31C770CDEEC0}"/>
            </a:ext>
          </a:extLst>
        </cdr:cNvPr>
        <cdr:cNvCxnSpPr/>
      </cdr:nvCxnSpPr>
      <cdr:spPr>
        <a:xfrm xmlns:a="http://schemas.openxmlformats.org/drawingml/2006/main">
          <a:off x="977899" y="1920862"/>
          <a:ext cx="7264400" cy="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ppt/drawings/drawing4.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dirty="0"/>
            <a:t>WHO-5 Well-being score</a:t>
          </a:r>
        </a:p>
      </cdr:txBody>
    </cdr:sp>
  </cdr:relSizeAnchor>
  <cdr:relSizeAnchor xmlns:cdr="http://schemas.openxmlformats.org/drawingml/2006/chartDrawing">
    <cdr:from>
      <cdr:x>0.75073</cdr:x>
      <cdr:y>0.86074</cdr:y>
    </cdr:from>
    <cdr:to>
      <cdr:x>0.94812</cdr:x>
      <cdr:y>0.96328</cdr:y>
    </cdr:to>
    <cdr:sp macro="" textlink="">
      <cdr:nvSpPr>
        <cdr:cNvPr id="6" name="TextBox 5"/>
        <cdr:cNvSpPr txBox="1"/>
      </cdr:nvSpPr>
      <cdr:spPr>
        <a:xfrm xmlns:a="http://schemas.openxmlformats.org/drawingml/2006/main">
          <a:off x="6616799" y="4055527"/>
          <a:ext cx="1739756"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MINDFULNESS</a:t>
          </a:r>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BECF785D-A233-4A32-9C16-3F4C7A43CC40}"/>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0.14121</cdr:x>
      <cdr:y>0.86115</cdr:y>
    </cdr:from>
    <cdr:to>
      <cdr:x>0.38905</cdr:x>
      <cdr:y>0.95519</cdr:y>
    </cdr:to>
    <cdr:sp macro="" textlink="">
      <cdr:nvSpPr>
        <cdr:cNvPr id="11" name="TextBox 10"/>
        <cdr:cNvSpPr txBox="1"/>
      </cdr:nvSpPr>
      <cdr:spPr>
        <a:xfrm xmlns:a="http://schemas.openxmlformats.org/drawingml/2006/main">
          <a:off x="1244599" y="4057476"/>
          <a:ext cx="2184400" cy="443086"/>
        </a:xfrm>
        <a:prstGeom xmlns:a="http://schemas.openxmlformats.org/drawingml/2006/main" prst="rect">
          <a:avLst/>
        </a:prstGeom>
        <a:solidFill xmlns:a="http://schemas.openxmlformats.org/drawingml/2006/main">
          <a:srgbClr val="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NO</a:t>
          </a:r>
          <a:r>
            <a:rPr lang="en-US" sz="2000" b="1" baseline="0" dirty="0"/>
            <a:t> TREATMENT CONTROL</a:t>
          </a:r>
          <a:endParaRPr lang="en-US" sz="2000" b="1" dirty="0"/>
        </a:p>
      </cdr:txBody>
    </cdr:sp>
  </cdr:relSizeAnchor>
  <cdr:relSizeAnchor xmlns:cdr="http://schemas.openxmlformats.org/drawingml/2006/chartDrawing">
    <cdr:from>
      <cdr:x>0.45389</cdr:x>
      <cdr:y>0.86214</cdr:y>
    </cdr:from>
    <cdr:to>
      <cdr:x>0.65418</cdr:x>
      <cdr:y>0.95788</cdr:y>
    </cdr:to>
    <cdr:sp macro="" textlink="">
      <cdr:nvSpPr>
        <cdr:cNvPr id="13" name="TextBox 12"/>
        <cdr:cNvSpPr txBox="1"/>
      </cdr:nvSpPr>
      <cdr:spPr>
        <a:xfrm xmlns:a="http://schemas.openxmlformats.org/drawingml/2006/main">
          <a:off x="4000499" y="4062137"/>
          <a:ext cx="1765300" cy="4511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INCREASED EXERCISE</a:t>
          </a:r>
        </a:p>
      </cdr:txBody>
    </cdr:sp>
  </cdr:relSizeAnchor>
</c:userShapes>
</file>

<file path=ppt/drawings/drawing5.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dirty="0"/>
            <a:t>WHO-5 Well-being score</a:t>
          </a:r>
        </a:p>
      </cdr:txBody>
    </cdr:sp>
  </cdr:relSizeAnchor>
  <cdr:relSizeAnchor xmlns:cdr="http://schemas.openxmlformats.org/drawingml/2006/chartDrawing">
    <cdr:from>
      <cdr:x>0.75073</cdr:x>
      <cdr:y>0.86074</cdr:y>
    </cdr:from>
    <cdr:to>
      <cdr:x>0.94812</cdr:x>
      <cdr:y>0.96328</cdr:y>
    </cdr:to>
    <cdr:sp macro="" textlink="">
      <cdr:nvSpPr>
        <cdr:cNvPr id="6" name="TextBox 5"/>
        <cdr:cNvSpPr txBox="1"/>
      </cdr:nvSpPr>
      <cdr:spPr>
        <a:xfrm xmlns:a="http://schemas.openxmlformats.org/drawingml/2006/main">
          <a:off x="6616799" y="4055527"/>
          <a:ext cx="1739756"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MINDFULNESS</a:t>
          </a:r>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B5F54EF4-A911-4853-8EA5-FEDFEBF64E91}"/>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0.14121</cdr:x>
      <cdr:y>0.86115</cdr:y>
    </cdr:from>
    <cdr:to>
      <cdr:x>0.38905</cdr:x>
      <cdr:y>0.95519</cdr:y>
    </cdr:to>
    <cdr:sp macro="" textlink="">
      <cdr:nvSpPr>
        <cdr:cNvPr id="11" name="TextBox 10"/>
        <cdr:cNvSpPr txBox="1"/>
      </cdr:nvSpPr>
      <cdr:spPr>
        <a:xfrm xmlns:a="http://schemas.openxmlformats.org/drawingml/2006/main">
          <a:off x="1244599" y="4057476"/>
          <a:ext cx="2184400" cy="443086"/>
        </a:xfrm>
        <a:prstGeom xmlns:a="http://schemas.openxmlformats.org/drawingml/2006/main" prst="rect">
          <a:avLst/>
        </a:prstGeom>
        <a:solidFill xmlns:a="http://schemas.openxmlformats.org/drawingml/2006/main">
          <a:srgbClr val="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NO</a:t>
          </a:r>
          <a:r>
            <a:rPr lang="en-US" sz="2000" b="1" baseline="0" dirty="0"/>
            <a:t> TREATMENT CONTROL</a:t>
          </a:r>
          <a:endParaRPr lang="en-US" sz="2000" b="1" dirty="0"/>
        </a:p>
      </cdr:txBody>
    </cdr:sp>
  </cdr:relSizeAnchor>
  <cdr:relSizeAnchor xmlns:cdr="http://schemas.openxmlformats.org/drawingml/2006/chartDrawing">
    <cdr:from>
      <cdr:x>0.45389</cdr:x>
      <cdr:y>0.86214</cdr:y>
    </cdr:from>
    <cdr:to>
      <cdr:x>0.65418</cdr:x>
      <cdr:y>0.95788</cdr:y>
    </cdr:to>
    <cdr:sp macro="" textlink="">
      <cdr:nvSpPr>
        <cdr:cNvPr id="13" name="TextBox 12"/>
        <cdr:cNvSpPr txBox="1"/>
      </cdr:nvSpPr>
      <cdr:spPr>
        <a:xfrm xmlns:a="http://schemas.openxmlformats.org/drawingml/2006/main">
          <a:off x="4000499" y="4062137"/>
          <a:ext cx="1765300" cy="4511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INCREASED EXERCISE</a:t>
          </a:r>
        </a:p>
      </cdr:txBody>
    </cdr:sp>
  </cdr:relSizeAnchor>
  <cdr:relSizeAnchor xmlns:cdr="http://schemas.openxmlformats.org/drawingml/2006/chartDrawing">
    <cdr:from>
      <cdr:x>0.68012</cdr:x>
      <cdr:y>0.17891</cdr:y>
    </cdr:from>
    <cdr:to>
      <cdr:x>0.79251</cdr:x>
      <cdr:y>0.37567</cdr:y>
    </cdr:to>
    <cdr:sp macro="" textlink="">
      <cdr:nvSpPr>
        <cdr:cNvPr id="3" name="TextBox 2"/>
        <cdr:cNvSpPr txBox="1"/>
      </cdr:nvSpPr>
      <cdr:spPr>
        <a:xfrm xmlns:a="http://schemas.openxmlformats.org/drawingml/2006/main">
          <a:off x="5994399" y="842962"/>
          <a:ext cx="990600" cy="9271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b="1" dirty="0">
              <a:solidFill>
                <a:srgbClr val="3366FF"/>
              </a:solidFill>
            </a:rPr>
            <a:t>EFFECT SIZE:</a:t>
          </a:r>
        </a:p>
        <a:p xmlns:a="http://schemas.openxmlformats.org/drawingml/2006/main">
          <a:r>
            <a:rPr lang="en-US" sz="1800" b="1" i="1" dirty="0">
              <a:solidFill>
                <a:srgbClr val="3366FF"/>
              </a:solidFill>
            </a:rPr>
            <a:t>d </a:t>
          </a:r>
          <a:r>
            <a:rPr lang="en-US" sz="1800" b="1" dirty="0">
              <a:solidFill>
                <a:srgbClr val="3366FF"/>
              </a:solidFill>
            </a:rPr>
            <a:t>= 1.57</a:t>
          </a:r>
          <a:endParaRPr lang="en-US" sz="1800" b="1" i="1" dirty="0">
            <a:solidFill>
              <a:srgbClr val="3366FF"/>
            </a:solidFill>
          </a:endParaRPr>
        </a:p>
        <a:p xmlns:a="http://schemas.openxmlformats.org/drawingml/2006/main">
          <a:endParaRPr lang="en-US" sz="1100" dirty="0"/>
        </a:p>
      </cdr:txBody>
    </cdr:sp>
  </cdr:relSizeAnchor>
</c:userShapes>
</file>

<file path=ppt/drawings/drawing6.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dirty="0"/>
            <a:t>WHO-5 Well-being score</a:t>
          </a:r>
        </a:p>
      </cdr:txBody>
    </cdr:sp>
  </cdr:relSizeAnchor>
  <cdr:relSizeAnchor xmlns:cdr="http://schemas.openxmlformats.org/drawingml/2006/chartDrawing">
    <cdr:from>
      <cdr:x>0.75073</cdr:x>
      <cdr:y>0.86074</cdr:y>
    </cdr:from>
    <cdr:to>
      <cdr:x>0.94812</cdr:x>
      <cdr:y>0.96328</cdr:y>
    </cdr:to>
    <cdr:sp macro="" textlink="">
      <cdr:nvSpPr>
        <cdr:cNvPr id="6" name="TextBox 5"/>
        <cdr:cNvSpPr txBox="1"/>
      </cdr:nvSpPr>
      <cdr:spPr>
        <a:xfrm xmlns:a="http://schemas.openxmlformats.org/drawingml/2006/main">
          <a:off x="6616799" y="4055527"/>
          <a:ext cx="1739756"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MINDFULNESS</a:t>
          </a:r>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F843A560-2B5C-4902-AC53-DE83689F6317}"/>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0.11095</cdr:x>
      <cdr:y>0.40768</cdr:y>
    </cdr:from>
    <cdr:to>
      <cdr:x>0.93516</cdr:x>
      <cdr:y>0.40768</cdr:y>
    </cdr:to>
    <cdr:cxnSp macro="">
      <cdr:nvCxnSpPr>
        <cdr:cNvPr id="4" name="Straight Connector 3">
          <a:extLst xmlns:a="http://schemas.openxmlformats.org/drawingml/2006/main">
            <a:ext uri="{FF2B5EF4-FFF2-40B4-BE49-F238E27FC236}">
              <a16:creationId xmlns:a16="http://schemas.microsoft.com/office/drawing/2014/main" id="{60350301-B90B-4334-A517-1960365B2EE1}"/>
            </a:ext>
          </a:extLst>
        </cdr:cNvPr>
        <cdr:cNvCxnSpPr/>
      </cdr:nvCxnSpPr>
      <cdr:spPr>
        <a:xfrm xmlns:a="http://schemas.openxmlformats.org/drawingml/2006/main">
          <a:off x="977899" y="1920862"/>
          <a:ext cx="7264400" cy="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0.14121</cdr:x>
      <cdr:y>0.86115</cdr:y>
    </cdr:from>
    <cdr:to>
      <cdr:x>0.38905</cdr:x>
      <cdr:y>0.95519</cdr:y>
    </cdr:to>
    <cdr:sp macro="" textlink="">
      <cdr:nvSpPr>
        <cdr:cNvPr id="11" name="TextBox 10"/>
        <cdr:cNvSpPr txBox="1"/>
      </cdr:nvSpPr>
      <cdr:spPr>
        <a:xfrm xmlns:a="http://schemas.openxmlformats.org/drawingml/2006/main">
          <a:off x="1244599" y="4057476"/>
          <a:ext cx="2184400" cy="443086"/>
        </a:xfrm>
        <a:prstGeom xmlns:a="http://schemas.openxmlformats.org/drawingml/2006/main" prst="rect">
          <a:avLst/>
        </a:prstGeom>
        <a:solidFill xmlns:a="http://schemas.openxmlformats.org/drawingml/2006/main">
          <a:srgbClr val="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NO</a:t>
          </a:r>
          <a:r>
            <a:rPr lang="en-US" sz="2000" b="1" baseline="0" dirty="0"/>
            <a:t> TREATMENT CONTROL</a:t>
          </a:r>
          <a:endParaRPr lang="en-US" sz="2000" b="1" dirty="0"/>
        </a:p>
      </cdr:txBody>
    </cdr:sp>
  </cdr:relSizeAnchor>
  <cdr:relSizeAnchor xmlns:cdr="http://schemas.openxmlformats.org/drawingml/2006/chartDrawing">
    <cdr:from>
      <cdr:x>0.45389</cdr:x>
      <cdr:y>0.86214</cdr:y>
    </cdr:from>
    <cdr:to>
      <cdr:x>0.65418</cdr:x>
      <cdr:y>0.95788</cdr:y>
    </cdr:to>
    <cdr:sp macro="" textlink="">
      <cdr:nvSpPr>
        <cdr:cNvPr id="13" name="TextBox 12"/>
        <cdr:cNvSpPr txBox="1"/>
      </cdr:nvSpPr>
      <cdr:spPr>
        <a:xfrm xmlns:a="http://schemas.openxmlformats.org/drawingml/2006/main">
          <a:off x="4000499" y="4062137"/>
          <a:ext cx="1765300" cy="4511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INCREASED EXERCISE</a:t>
          </a:r>
        </a:p>
      </cdr:txBody>
    </cdr:sp>
  </cdr:relSizeAnchor>
  <cdr:relSizeAnchor xmlns:cdr="http://schemas.openxmlformats.org/drawingml/2006/chartDrawing">
    <cdr:from>
      <cdr:x>0.68012</cdr:x>
      <cdr:y>0.17891</cdr:y>
    </cdr:from>
    <cdr:to>
      <cdr:x>0.79251</cdr:x>
      <cdr:y>0.37567</cdr:y>
    </cdr:to>
    <cdr:sp macro="" textlink="">
      <cdr:nvSpPr>
        <cdr:cNvPr id="3" name="TextBox 2"/>
        <cdr:cNvSpPr txBox="1"/>
      </cdr:nvSpPr>
      <cdr:spPr>
        <a:xfrm xmlns:a="http://schemas.openxmlformats.org/drawingml/2006/main">
          <a:off x="5994399" y="842962"/>
          <a:ext cx="990600" cy="9271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b="1" dirty="0">
              <a:solidFill>
                <a:srgbClr val="3366FF"/>
              </a:solidFill>
            </a:rPr>
            <a:t>EFFECT SIZE:</a:t>
          </a:r>
        </a:p>
        <a:p xmlns:a="http://schemas.openxmlformats.org/drawingml/2006/main">
          <a:r>
            <a:rPr lang="en-US" sz="1800" b="1" i="1" dirty="0">
              <a:solidFill>
                <a:srgbClr val="3366FF"/>
              </a:solidFill>
            </a:rPr>
            <a:t>d </a:t>
          </a:r>
          <a:r>
            <a:rPr lang="en-US" sz="1800" b="1" dirty="0">
              <a:solidFill>
                <a:srgbClr val="3366FF"/>
              </a:solidFill>
            </a:rPr>
            <a:t>= 1.57</a:t>
          </a:r>
          <a:endParaRPr lang="en-US" sz="1800" b="1" i="1" dirty="0">
            <a:solidFill>
              <a:srgbClr val="3366FF"/>
            </a:solidFill>
          </a:endParaRPr>
        </a:p>
        <a:p xmlns:a="http://schemas.openxmlformats.org/drawingml/2006/main">
          <a:endParaRPr lang="en-US"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10AB8A-8595-2549-A459-5992031DA607}" type="datetimeFigureOut">
              <a:rPr lang="en-US" smtClean="0"/>
              <a:t>10/26/2023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3F2D3C-9510-524D-9F85-003A21B65D82}" type="slidenum">
              <a:rPr lang="en-US" smtClean="0"/>
              <a:t>‹#›</a:t>
            </a:fld>
            <a:endParaRPr lang="en-US"/>
          </a:p>
        </p:txBody>
      </p:sp>
    </p:spTree>
    <p:extLst>
      <p:ext uri="{BB962C8B-B14F-4D97-AF65-F5344CB8AC3E}">
        <p14:creationId xmlns:p14="http://schemas.microsoft.com/office/powerpoint/2010/main" val="4754438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FCBC83-9026-F144-8DC6-7FA3F2DEE48E}" type="datetimeFigureOut">
              <a:rPr lang="en-US" smtClean="0"/>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2E07EE-53EC-DE4F-BED0-B9499C6F060F}" type="slidenum">
              <a:rPr lang="en-US" smtClean="0"/>
              <a:t>‹#›</a:t>
            </a:fld>
            <a:endParaRPr lang="en-US"/>
          </a:p>
        </p:txBody>
      </p:sp>
    </p:spTree>
    <p:extLst>
      <p:ext uri="{BB962C8B-B14F-4D97-AF65-F5344CB8AC3E}">
        <p14:creationId xmlns:p14="http://schemas.microsoft.com/office/powerpoint/2010/main" val="1987684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a:t>
            </a:fld>
            <a:endParaRPr lang="en-US"/>
          </a:p>
        </p:txBody>
      </p:sp>
    </p:spTree>
    <p:extLst>
      <p:ext uri="{BB962C8B-B14F-4D97-AF65-F5344CB8AC3E}">
        <p14:creationId xmlns:p14="http://schemas.microsoft.com/office/powerpoint/2010/main" val="3654347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7E45C1-0950-4D70-ABAB-915966E83B3D}" type="slidenum">
              <a:rPr lang="en-GB"/>
              <a:pPr/>
              <a:t>4</a:t>
            </a:fld>
            <a:endParaRPr lang="en-GB"/>
          </a:p>
        </p:txBody>
      </p:sp>
      <p:sp>
        <p:nvSpPr>
          <p:cNvPr id="381954" name="Rectangle 2"/>
          <p:cNvSpPr>
            <a:spLocks noGrp="1" noRot="1" noChangeAspect="1" noChangeArrowheads="1" noTextEdit="1"/>
          </p:cNvSpPr>
          <p:nvPr>
            <p:ph type="sldImg"/>
          </p:nvPr>
        </p:nvSpPr>
        <p:spPr>
          <a:ln/>
        </p:spPr>
      </p:sp>
      <p:sp>
        <p:nvSpPr>
          <p:cNvPr id="381955" name="Rectangle 3"/>
          <p:cNvSpPr>
            <a:spLocks noGrp="1" noChangeArrowheads="1"/>
          </p:cNvSpPr>
          <p:nvPr>
            <p:ph type="body" idx="1"/>
          </p:nvPr>
        </p:nvSpPr>
        <p:spPr>
          <a:xfrm>
            <a:off x="913805" y="4343704"/>
            <a:ext cx="5030391" cy="4113892"/>
          </a:xfrm>
        </p:spPr>
        <p:txBody>
          <a:bodyPr/>
          <a:lstStyle/>
          <a:p>
            <a:endParaRPr lang="en-GB" dirty="0"/>
          </a:p>
        </p:txBody>
      </p:sp>
    </p:spTree>
    <p:extLst>
      <p:ext uri="{BB962C8B-B14F-4D97-AF65-F5344CB8AC3E}">
        <p14:creationId xmlns:p14="http://schemas.microsoft.com/office/powerpoint/2010/main" val="174006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B99AD9-13A5-4C9A-9E50-F711E56232D0}" type="slidenum">
              <a:rPr lang="en-GB"/>
              <a:pPr/>
              <a:t>5</a:t>
            </a:fld>
            <a:endParaRPr lang="en-GB"/>
          </a:p>
        </p:txBody>
      </p:sp>
      <p:sp>
        <p:nvSpPr>
          <p:cNvPr id="391170" name="Rectangle 2"/>
          <p:cNvSpPr>
            <a:spLocks noGrp="1" noRot="1" noChangeAspect="1" noChangeArrowheads="1" noTextEdit="1"/>
          </p:cNvSpPr>
          <p:nvPr>
            <p:ph type="sldImg"/>
          </p:nvPr>
        </p:nvSpPr>
        <p:spPr>
          <a:ln/>
        </p:spPr>
      </p:sp>
      <p:sp>
        <p:nvSpPr>
          <p:cNvPr id="391171" name="Rectangle 3"/>
          <p:cNvSpPr>
            <a:spLocks noGrp="1" noChangeArrowheads="1"/>
          </p:cNvSpPr>
          <p:nvPr>
            <p:ph type="body" idx="1"/>
          </p:nvPr>
        </p:nvSpPr>
        <p:spPr>
          <a:xfrm>
            <a:off x="913805" y="4343704"/>
            <a:ext cx="5030391" cy="4113892"/>
          </a:xfrm>
        </p:spPr>
        <p:txBody>
          <a:bodyPr/>
          <a:lstStyle/>
          <a:p>
            <a:endParaRPr lang="en-GB" dirty="0"/>
          </a:p>
        </p:txBody>
      </p:sp>
    </p:spTree>
    <p:extLst>
      <p:ext uri="{BB962C8B-B14F-4D97-AF65-F5344CB8AC3E}">
        <p14:creationId xmlns:p14="http://schemas.microsoft.com/office/powerpoint/2010/main" val="1682816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6</a:t>
            </a:fld>
            <a:endParaRPr lang="en-US"/>
          </a:p>
        </p:txBody>
      </p:sp>
    </p:spTree>
    <p:extLst>
      <p:ext uri="{BB962C8B-B14F-4D97-AF65-F5344CB8AC3E}">
        <p14:creationId xmlns:p14="http://schemas.microsoft.com/office/powerpoint/2010/main" val="3934266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7</a:t>
            </a:fld>
            <a:endParaRPr lang="en-US"/>
          </a:p>
        </p:txBody>
      </p:sp>
    </p:spTree>
    <p:extLst>
      <p:ext uri="{BB962C8B-B14F-4D97-AF65-F5344CB8AC3E}">
        <p14:creationId xmlns:p14="http://schemas.microsoft.com/office/powerpoint/2010/main" val="921455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8</a:t>
            </a:fld>
            <a:endParaRPr lang="en-US"/>
          </a:p>
        </p:txBody>
      </p:sp>
    </p:spTree>
    <p:extLst>
      <p:ext uri="{BB962C8B-B14F-4D97-AF65-F5344CB8AC3E}">
        <p14:creationId xmlns:p14="http://schemas.microsoft.com/office/powerpoint/2010/main" val="3163733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10</a:t>
            </a:fld>
            <a:endParaRPr lang="en-US"/>
          </a:p>
        </p:txBody>
      </p:sp>
    </p:spTree>
    <p:extLst>
      <p:ext uri="{BB962C8B-B14F-4D97-AF65-F5344CB8AC3E}">
        <p14:creationId xmlns:p14="http://schemas.microsoft.com/office/powerpoint/2010/main" val="28908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defTabSz="892442">
              <a:defRPr sz="1100">
                <a:solidFill>
                  <a:schemeClr val="tx1"/>
                </a:solidFill>
                <a:latin typeface="Times New Roman" charset="0"/>
                <a:ea typeface="ＭＳ Ｐゴシック" charset="0"/>
                <a:cs typeface="Arial" charset="0"/>
              </a:defRPr>
            </a:lvl1pPr>
            <a:lvl2pPr marL="685817" indent="-263776" defTabSz="892442">
              <a:defRPr sz="1100">
                <a:solidFill>
                  <a:schemeClr val="tx1"/>
                </a:solidFill>
                <a:latin typeface="Times New Roman" charset="0"/>
                <a:ea typeface="Arial" charset="0"/>
                <a:cs typeface="Arial" charset="0"/>
              </a:defRPr>
            </a:lvl2pPr>
            <a:lvl3pPr marL="1055103" indent="-211021" defTabSz="892442">
              <a:defRPr sz="1100">
                <a:solidFill>
                  <a:schemeClr val="tx1"/>
                </a:solidFill>
                <a:latin typeface="Times New Roman" charset="0"/>
                <a:ea typeface="Arial" charset="0"/>
                <a:cs typeface="Arial" charset="0"/>
              </a:defRPr>
            </a:lvl3pPr>
            <a:lvl4pPr marL="1477145" indent="-211021" defTabSz="892442">
              <a:defRPr sz="1100">
                <a:solidFill>
                  <a:schemeClr val="tx1"/>
                </a:solidFill>
                <a:latin typeface="Times New Roman" charset="0"/>
                <a:ea typeface="Arial" charset="0"/>
                <a:cs typeface="Arial" charset="0"/>
              </a:defRPr>
            </a:lvl4pPr>
            <a:lvl5pPr marL="1899186" indent="-211021" defTabSz="892442">
              <a:defRPr sz="1100">
                <a:solidFill>
                  <a:schemeClr val="tx1"/>
                </a:solidFill>
                <a:latin typeface="Times New Roman" charset="0"/>
                <a:ea typeface="Arial" charset="0"/>
                <a:cs typeface="Arial" charset="0"/>
              </a:defRPr>
            </a:lvl5pPr>
            <a:lvl6pPr marL="2321227"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6pPr>
            <a:lvl7pPr marL="2743269"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7pPr>
            <a:lvl8pPr marL="3165310"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8pPr>
            <a:lvl9pPr marL="3587351"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9pPr>
          </a:lstStyle>
          <a:p>
            <a:fld id="{D5EC3358-FD11-B04F-9F35-648CAA4B1584}" type="slidenum">
              <a:rPr lang="en-GB" sz="1200"/>
              <a:pPr/>
              <a:t>11</a:t>
            </a:fld>
            <a:endParaRPr lang="en-GB" sz="120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eaLnBrk="1" hangingPunct="1"/>
            <a:endParaRPr lang="en-GB" dirty="0"/>
          </a:p>
        </p:txBody>
      </p:sp>
    </p:spTree>
    <p:extLst>
      <p:ext uri="{BB962C8B-B14F-4D97-AF65-F5344CB8AC3E}">
        <p14:creationId xmlns:p14="http://schemas.microsoft.com/office/powerpoint/2010/main" val="1777232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defTabSz="892442">
              <a:defRPr sz="1100">
                <a:solidFill>
                  <a:schemeClr val="tx1"/>
                </a:solidFill>
                <a:latin typeface="Times New Roman" charset="0"/>
                <a:ea typeface="ＭＳ Ｐゴシック" charset="0"/>
                <a:cs typeface="Arial" charset="0"/>
              </a:defRPr>
            </a:lvl1pPr>
            <a:lvl2pPr marL="685817" indent="-263776" defTabSz="892442">
              <a:defRPr sz="1100">
                <a:solidFill>
                  <a:schemeClr val="tx1"/>
                </a:solidFill>
                <a:latin typeface="Times New Roman" charset="0"/>
                <a:ea typeface="Arial" charset="0"/>
                <a:cs typeface="Arial" charset="0"/>
              </a:defRPr>
            </a:lvl2pPr>
            <a:lvl3pPr marL="1055103" indent="-211021" defTabSz="892442">
              <a:defRPr sz="1100">
                <a:solidFill>
                  <a:schemeClr val="tx1"/>
                </a:solidFill>
                <a:latin typeface="Times New Roman" charset="0"/>
                <a:ea typeface="Arial" charset="0"/>
                <a:cs typeface="Arial" charset="0"/>
              </a:defRPr>
            </a:lvl3pPr>
            <a:lvl4pPr marL="1477145" indent="-211021" defTabSz="892442">
              <a:defRPr sz="1100">
                <a:solidFill>
                  <a:schemeClr val="tx1"/>
                </a:solidFill>
                <a:latin typeface="Times New Roman" charset="0"/>
                <a:ea typeface="Arial" charset="0"/>
                <a:cs typeface="Arial" charset="0"/>
              </a:defRPr>
            </a:lvl4pPr>
            <a:lvl5pPr marL="1899186" indent="-211021" defTabSz="892442">
              <a:defRPr sz="1100">
                <a:solidFill>
                  <a:schemeClr val="tx1"/>
                </a:solidFill>
                <a:latin typeface="Times New Roman" charset="0"/>
                <a:ea typeface="Arial" charset="0"/>
                <a:cs typeface="Arial" charset="0"/>
              </a:defRPr>
            </a:lvl5pPr>
            <a:lvl6pPr marL="2321227"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6pPr>
            <a:lvl7pPr marL="2743269"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7pPr>
            <a:lvl8pPr marL="3165310"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8pPr>
            <a:lvl9pPr marL="3587351"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9pPr>
          </a:lstStyle>
          <a:p>
            <a:fld id="{8CF27D67-892C-6749-AA95-C1A3A4BD1B5E}" type="slidenum">
              <a:rPr lang="en-GB" sz="1200"/>
              <a:pPr/>
              <a:t>12</a:t>
            </a:fld>
            <a:endParaRPr lang="en-GB" sz="120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140680" indent="-140680"/>
            <a:endParaRPr lang="en-GB" dirty="0"/>
          </a:p>
        </p:txBody>
      </p:sp>
    </p:spTree>
    <p:extLst>
      <p:ext uri="{BB962C8B-B14F-4D97-AF65-F5344CB8AC3E}">
        <p14:creationId xmlns:p14="http://schemas.microsoft.com/office/powerpoint/2010/main" val="3665635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defTabSz="892442">
              <a:defRPr sz="1100">
                <a:solidFill>
                  <a:schemeClr val="tx1"/>
                </a:solidFill>
                <a:latin typeface="Times New Roman" charset="0"/>
                <a:ea typeface="ＭＳ Ｐゴシック" charset="0"/>
                <a:cs typeface="Arial" charset="0"/>
              </a:defRPr>
            </a:lvl1pPr>
            <a:lvl2pPr marL="685817" indent="-263776" defTabSz="892442">
              <a:defRPr sz="1100">
                <a:solidFill>
                  <a:schemeClr val="tx1"/>
                </a:solidFill>
                <a:latin typeface="Times New Roman" charset="0"/>
                <a:ea typeface="Arial" charset="0"/>
                <a:cs typeface="Arial" charset="0"/>
              </a:defRPr>
            </a:lvl2pPr>
            <a:lvl3pPr marL="1055103" indent="-211021" defTabSz="892442">
              <a:defRPr sz="1100">
                <a:solidFill>
                  <a:schemeClr val="tx1"/>
                </a:solidFill>
                <a:latin typeface="Times New Roman" charset="0"/>
                <a:ea typeface="Arial" charset="0"/>
                <a:cs typeface="Arial" charset="0"/>
              </a:defRPr>
            </a:lvl3pPr>
            <a:lvl4pPr marL="1477145" indent="-211021" defTabSz="892442">
              <a:defRPr sz="1100">
                <a:solidFill>
                  <a:schemeClr val="tx1"/>
                </a:solidFill>
                <a:latin typeface="Times New Roman" charset="0"/>
                <a:ea typeface="Arial" charset="0"/>
                <a:cs typeface="Arial" charset="0"/>
              </a:defRPr>
            </a:lvl4pPr>
            <a:lvl5pPr marL="1899186" indent="-211021" defTabSz="892442">
              <a:defRPr sz="1100">
                <a:solidFill>
                  <a:schemeClr val="tx1"/>
                </a:solidFill>
                <a:latin typeface="Times New Roman" charset="0"/>
                <a:ea typeface="Arial" charset="0"/>
                <a:cs typeface="Arial" charset="0"/>
              </a:defRPr>
            </a:lvl5pPr>
            <a:lvl6pPr marL="2321227"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6pPr>
            <a:lvl7pPr marL="2743269"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7pPr>
            <a:lvl8pPr marL="3165310"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8pPr>
            <a:lvl9pPr marL="3587351"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9pPr>
          </a:lstStyle>
          <a:p>
            <a:fld id="{13EB71FF-6EC8-2E43-B0BA-AEF3CABC2999}" type="slidenum">
              <a:rPr lang="en-GB" sz="1200"/>
              <a:pPr/>
              <a:t>13</a:t>
            </a:fld>
            <a:endParaRPr lang="en-GB" sz="120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140680" indent="-140680"/>
            <a:endParaRPr lang="en-GB" dirty="0"/>
          </a:p>
        </p:txBody>
      </p:sp>
    </p:spTree>
    <p:extLst>
      <p:ext uri="{BB962C8B-B14F-4D97-AF65-F5344CB8AC3E}">
        <p14:creationId xmlns:p14="http://schemas.microsoft.com/office/powerpoint/2010/main" val="27011173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15</a:t>
            </a:fld>
            <a:endParaRPr lang="en-US"/>
          </a:p>
        </p:txBody>
      </p:sp>
    </p:spTree>
    <p:extLst>
      <p:ext uri="{BB962C8B-B14F-4D97-AF65-F5344CB8AC3E}">
        <p14:creationId xmlns:p14="http://schemas.microsoft.com/office/powerpoint/2010/main" val="29713228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2E07EE-53EC-DE4F-BED0-B9499C6F060F}" type="slidenum">
              <a:rPr lang="en-US" smtClean="0"/>
              <a:t>17</a:t>
            </a:fld>
            <a:endParaRPr lang="en-US"/>
          </a:p>
        </p:txBody>
      </p:sp>
    </p:spTree>
    <p:extLst>
      <p:ext uri="{BB962C8B-B14F-4D97-AF65-F5344CB8AC3E}">
        <p14:creationId xmlns:p14="http://schemas.microsoft.com/office/powerpoint/2010/main" val="35658867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18</a:t>
            </a:fld>
            <a:endParaRPr lang="en-US"/>
          </a:p>
        </p:txBody>
      </p:sp>
    </p:spTree>
    <p:extLst>
      <p:ext uri="{BB962C8B-B14F-4D97-AF65-F5344CB8AC3E}">
        <p14:creationId xmlns:p14="http://schemas.microsoft.com/office/powerpoint/2010/main" val="16774564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19</a:t>
            </a:fld>
            <a:endParaRPr lang="en-US"/>
          </a:p>
        </p:txBody>
      </p:sp>
    </p:spTree>
    <p:extLst>
      <p:ext uri="{BB962C8B-B14F-4D97-AF65-F5344CB8AC3E}">
        <p14:creationId xmlns:p14="http://schemas.microsoft.com/office/powerpoint/2010/main" val="2061249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it have happened by chance</a:t>
            </a:r>
          </a:p>
        </p:txBody>
      </p:sp>
      <p:sp>
        <p:nvSpPr>
          <p:cNvPr id="4" name="Slide Number Placeholder 3"/>
          <p:cNvSpPr>
            <a:spLocks noGrp="1"/>
          </p:cNvSpPr>
          <p:nvPr>
            <p:ph type="sldNum" sz="quarter" idx="10"/>
          </p:nvPr>
        </p:nvSpPr>
        <p:spPr/>
        <p:txBody>
          <a:bodyPr/>
          <a:lstStyle/>
          <a:p>
            <a:fld id="{732E07EE-53EC-DE4F-BED0-B9499C6F060F}" type="slidenum">
              <a:rPr lang="en-US" smtClean="0"/>
              <a:t>23</a:t>
            </a:fld>
            <a:endParaRPr lang="en-US"/>
          </a:p>
        </p:txBody>
      </p:sp>
    </p:spTree>
    <p:extLst>
      <p:ext uri="{BB962C8B-B14F-4D97-AF65-F5344CB8AC3E}">
        <p14:creationId xmlns:p14="http://schemas.microsoft.com/office/powerpoint/2010/main" val="2989140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2E07EE-53EC-DE4F-BED0-B9499C6F060F}" type="slidenum">
              <a:rPr lang="en-US" smtClean="0"/>
              <a:t>24</a:t>
            </a:fld>
            <a:endParaRPr lang="en-US"/>
          </a:p>
        </p:txBody>
      </p:sp>
    </p:spTree>
    <p:extLst>
      <p:ext uri="{BB962C8B-B14F-4D97-AF65-F5344CB8AC3E}">
        <p14:creationId xmlns:p14="http://schemas.microsoft.com/office/powerpoint/2010/main" val="3912829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26</a:t>
            </a:fld>
            <a:endParaRPr lang="en-US"/>
          </a:p>
        </p:txBody>
      </p:sp>
    </p:spTree>
    <p:extLst>
      <p:ext uri="{BB962C8B-B14F-4D97-AF65-F5344CB8AC3E}">
        <p14:creationId xmlns:p14="http://schemas.microsoft.com/office/powerpoint/2010/main" val="3009186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29</a:t>
            </a:fld>
            <a:endParaRPr lang="en-US"/>
          </a:p>
        </p:txBody>
      </p:sp>
    </p:spTree>
    <p:extLst>
      <p:ext uri="{BB962C8B-B14F-4D97-AF65-F5344CB8AC3E}">
        <p14:creationId xmlns:p14="http://schemas.microsoft.com/office/powerpoint/2010/main" val="31469491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33</a:t>
            </a:fld>
            <a:endParaRPr lang="en-US"/>
          </a:p>
        </p:txBody>
      </p:sp>
    </p:spTree>
    <p:extLst>
      <p:ext uri="{BB962C8B-B14F-4D97-AF65-F5344CB8AC3E}">
        <p14:creationId xmlns:p14="http://schemas.microsoft.com/office/powerpoint/2010/main" val="15591736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2E07EE-53EC-DE4F-BED0-B9499C6F060F}" type="slidenum">
              <a:rPr lang="en-US" smtClean="0"/>
              <a:t>50</a:t>
            </a:fld>
            <a:endParaRPr lang="en-US"/>
          </a:p>
        </p:txBody>
      </p:sp>
    </p:spTree>
    <p:extLst>
      <p:ext uri="{BB962C8B-B14F-4D97-AF65-F5344CB8AC3E}">
        <p14:creationId xmlns:p14="http://schemas.microsoft.com/office/powerpoint/2010/main" val="40288212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51</a:t>
            </a:fld>
            <a:endParaRPr lang="en-US"/>
          </a:p>
        </p:txBody>
      </p:sp>
    </p:spTree>
    <p:extLst>
      <p:ext uri="{BB962C8B-B14F-4D97-AF65-F5344CB8AC3E}">
        <p14:creationId xmlns:p14="http://schemas.microsoft.com/office/powerpoint/2010/main" val="14119223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52</a:t>
            </a:fld>
            <a:endParaRPr lang="en-US"/>
          </a:p>
        </p:txBody>
      </p:sp>
    </p:spTree>
    <p:extLst>
      <p:ext uri="{BB962C8B-B14F-4D97-AF65-F5344CB8AC3E}">
        <p14:creationId xmlns:p14="http://schemas.microsoft.com/office/powerpoint/2010/main" val="15306383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54</a:t>
            </a:fld>
            <a:endParaRPr lang="en-US"/>
          </a:p>
        </p:txBody>
      </p:sp>
    </p:spTree>
    <p:extLst>
      <p:ext uri="{BB962C8B-B14F-4D97-AF65-F5344CB8AC3E}">
        <p14:creationId xmlns:p14="http://schemas.microsoft.com/office/powerpoint/2010/main" val="17028575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55</a:t>
            </a:fld>
            <a:endParaRPr lang="en-US"/>
          </a:p>
        </p:txBody>
      </p:sp>
    </p:spTree>
    <p:extLst>
      <p:ext uri="{BB962C8B-B14F-4D97-AF65-F5344CB8AC3E}">
        <p14:creationId xmlns:p14="http://schemas.microsoft.com/office/powerpoint/2010/main" val="602684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56</a:t>
            </a:fld>
            <a:endParaRPr lang="en-US"/>
          </a:p>
        </p:txBody>
      </p:sp>
    </p:spTree>
    <p:extLst>
      <p:ext uri="{BB962C8B-B14F-4D97-AF65-F5344CB8AC3E}">
        <p14:creationId xmlns:p14="http://schemas.microsoft.com/office/powerpoint/2010/main" val="2734697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57</a:t>
            </a:fld>
            <a:endParaRPr lang="en-US"/>
          </a:p>
        </p:txBody>
      </p:sp>
    </p:spTree>
    <p:extLst>
      <p:ext uri="{BB962C8B-B14F-4D97-AF65-F5344CB8AC3E}">
        <p14:creationId xmlns:p14="http://schemas.microsoft.com/office/powerpoint/2010/main" val="20612174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58</a:t>
            </a:fld>
            <a:endParaRPr lang="en-US"/>
          </a:p>
        </p:txBody>
      </p:sp>
    </p:spTree>
    <p:extLst>
      <p:ext uri="{BB962C8B-B14F-4D97-AF65-F5344CB8AC3E}">
        <p14:creationId xmlns:p14="http://schemas.microsoft.com/office/powerpoint/2010/main" val="2687009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59</a:t>
            </a:fld>
            <a:endParaRPr lang="en-US"/>
          </a:p>
        </p:txBody>
      </p:sp>
    </p:spTree>
    <p:extLst>
      <p:ext uri="{BB962C8B-B14F-4D97-AF65-F5344CB8AC3E}">
        <p14:creationId xmlns:p14="http://schemas.microsoft.com/office/powerpoint/2010/main" val="10266272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60</a:t>
            </a:fld>
            <a:endParaRPr lang="en-US"/>
          </a:p>
        </p:txBody>
      </p:sp>
    </p:spTree>
    <p:extLst>
      <p:ext uri="{BB962C8B-B14F-4D97-AF65-F5344CB8AC3E}">
        <p14:creationId xmlns:p14="http://schemas.microsoft.com/office/powerpoint/2010/main" val="15793827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61</a:t>
            </a:fld>
            <a:endParaRPr lang="en-US"/>
          </a:p>
        </p:txBody>
      </p:sp>
    </p:spTree>
    <p:extLst>
      <p:ext uri="{BB962C8B-B14F-4D97-AF65-F5344CB8AC3E}">
        <p14:creationId xmlns:p14="http://schemas.microsoft.com/office/powerpoint/2010/main" val="3843194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F0FEC99-7343-024E-9BF9-061A9351ECA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294822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0FEC99-7343-024E-9BF9-061A9351ECA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841454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0FEC99-7343-024E-9BF9-061A9351ECA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146520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0FEC99-7343-024E-9BF9-061A9351ECA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201564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F0FEC99-7343-024E-9BF9-061A9351ECAF}" type="datetimeFigureOut">
              <a:rPr lang="en-US" smtClean="0"/>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116554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F0FEC99-7343-024E-9BF9-061A9351ECAF}" type="datetimeFigureOut">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219844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0FEC99-7343-024E-9BF9-061A9351ECAF}" type="datetimeFigureOut">
              <a:rPr lang="en-US" smtClean="0"/>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2049466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0FEC99-7343-024E-9BF9-061A9351ECA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884982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0FEC99-7343-024E-9BF9-061A9351ECAF}"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217461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0FEC99-7343-024E-9BF9-061A9351ECA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649846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0FEC99-7343-024E-9BF9-061A9351ECAF}"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2022553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0FEC99-7343-024E-9BF9-061A9351ECAF}" type="datetimeFigureOut">
              <a:rPr lang="en-US" smtClean="0"/>
              <a:t>10/26/2023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632342-E738-304D-AA42-D551D2E168EF}" type="slidenum">
              <a:rPr lang="en-US" smtClean="0"/>
              <a:t>‹#›</a:t>
            </a:fld>
            <a:endParaRPr lang="en-US"/>
          </a:p>
        </p:txBody>
      </p:sp>
    </p:spTree>
    <p:extLst>
      <p:ext uri="{BB962C8B-B14F-4D97-AF65-F5344CB8AC3E}">
        <p14:creationId xmlns:p14="http://schemas.microsoft.com/office/powerpoint/2010/main" val="18085189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image" Target="../media/image5.JP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19.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image" Target="../media/image6.JP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image" Target="../media/image6.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2.png"/><Relationship Id="rId4" Type="http://schemas.openxmlformats.org/officeDocument/2006/relationships/image" Target="../media/image8.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image" Target="../media/image9.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image" Target="../media/image9.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2.png"/><Relationship Id="rId4" Type="http://schemas.openxmlformats.org/officeDocument/2006/relationships/image" Target="../media/image10.jpeg"/></Relationships>
</file>

<file path=ppt/slides/_rels/slide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21.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23.xml"/></Relationships>
</file>

<file path=ppt/slides/_rels/slide5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2.png"/><Relationship Id="rId5" Type="http://schemas.openxmlformats.org/officeDocument/2006/relationships/chart" Target="../charts/chart3.xml"/><Relationship Id="rId4" Type="http://schemas.openxmlformats.org/officeDocument/2006/relationships/notesSlide" Target="../notesSlides/notesSlide25.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2.png"/><Relationship Id="rId5" Type="http://schemas.openxmlformats.org/officeDocument/2006/relationships/chart" Target="../charts/chart4.xml"/><Relationship Id="rId4" Type="http://schemas.openxmlformats.org/officeDocument/2006/relationships/notesSlide" Target="../notesSlides/notesSlide26.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2.png"/><Relationship Id="rId5" Type="http://schemas.openxmlformats.org/officeDocument/2006/relationships/chart" Target="../charts/chart5.xml"/><Relationship Id="rId4" Type="http://schemas.openxmlformats.org/officeDocument/2006/relationships/notesSlide" Target="../notesSlides/notesSlide27.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2.png"/><Relationship Id="rId5" Type="http://schemas.openxmlformats.org/officeDocument/2006/relationships/chart" Target="../charts/chart6.xml"/><Relationship Id="rId4" Type="http://schemas.openxmlformats.org/officeDocument/2006/relationships/notesSlide" Target="../notesSlides/notesSlide28.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29.xml"/></Relationships>
</file>

<file path=ppt/slides/_rels/slide6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s://www.freepngimg.com/png/85354-text-question-blog-questions-logo-any" TargetMode="External"/><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44BD3709-049B-4A9E-9D5E-9B69F1D8B85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Group designs: Basics of analysis and interpreting statistical output</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Review JJC</a:t>
            </a:r>
          </a:p>
        </p:txBody>
      </p:sp>
    </p:spTree>
    <p:extLst>
      <p:ext uri="{BB962C8B-B14F-4D97-AF65-F5344CB8AC3E}">
        <p14:creationId xmlns:p14="http://schemas.microsoft.com/office/powerpoint/2010/main" val="1114027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0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a:t>
            </a:r>
          </a:p>
        </p:txBody>
      </p:sp>
      <p:sp>
        <p:nvSpPr>
          <p:cNvPr id="3" name="Content Placeholder 2"/>
          <p:cNvSpPr>
            <a:spLocks noGrp="1"/>
          </p:cNvSpPr>
          <p:nvPr>
            <p:ph idx="1"/>
          </p:nvPr>
        </p:nvSpPr>
        <p:spPr/>
        <p:txBody>
          <a:bodyPr>
            <a:normAutofit/>
          </a:bodyPr>
          <a:lstStyle/>
          <a:p>
            <a:pPr>
              <a:buFont typeface="Wingdings" charset="2"/>
              <a:buChar char="Ø"/>
            </a:pPr>
            <a:r>
              <a:rPr lang="en-US" dirty="0"/>
              <a:t>Recap on group designs</a:t>
            </a:r>
          </a:p>
          <a:p>
            <a:pPr>
              <a:buFont typeface="Wingdings" charset="2"/>
              <a:buChar char="Ø"/>
            </a:pPr>
            <a:r>
              <a:rPr lang="en-US" dirty="0"/>
              <a:t>Quantitative analyses and interpretation</a:t>
            </a:r>
          </a:p>
          <a:p>
            <a:pPr>
              <a:buFontTx/>
              <a:buChar char="-"/>
            </a:pPr>
            <a:r>
              <a:rPr lang="en-US" dirty="0"/>
              <a:t>What analyses are typically used?</a:t>
            </a:r>
          </a:p>
          <a:p>
            <a:pPr>
              <a:buFontTx/>
              <a:buChar char="-"/>
            </a:pPr>
            <a:r>
              <a:rPr lang="en-US" dirty="0"/>
              <a:t>Some important key concepts</a:t>
            </a:r>
          </a:p>
          <a:p>
            <a:pPr>
              <a:buFontTx/>
              <a:buChar char="-"/>
            </a:pPr>
            <a:r>
              <a:rPr lang="en-US" dirty="0"/>
              <a:t>Understanding </a:t>
            </a:r>
            <a:r>
              <a:rPr lang="en-US" i="1" dirty="0"/>
              <a:t>statistical significance </a:t>
            </a:r>
            <a:r>
              <a:rPr lang="en-US" dirty="0"/>
              <a:t>and </a:t>
            </a:r>
            <a:r>
              <a:rPr lang="en-US" i="1" dirty="0"/>
              <a:t>effect sizes</a:t>
            </a:r>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55680" y="5872163"/>
            <a:ext cx="609600" cy="609600"/>
          </a:xfrm>
          <a:prstGeom prst="rect">
            <a:avLst/>
          </a:prstGeom>
        </p:spPr>
      </p:pic>
    </p:spTree>
    <p:extLst>
      <p:ext uri="{BB962C8B-B14F-4D97-AF65-F5344CB8AC3E}">
        <p14:creationId xmlns:p14="http://schemas.microsoft.com/office/powerpoint/2010/main" val="16231883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1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7127" y="434825"/>
            <a:ext cx="8229600" cy="1143000"/>
          </a:xfrm>
        </p:spPr>
        <p:txBody>
          <a:bodyPr>
            <a:normAutofit/>
          </a:bodyPr>
          <a:lstStyle/>
          <a:p>
            <a:r>
              <a:rPr lang="en-US" dirty="0"/>
              <a:t>Following the session, you should</a:t>
            </a:r>
            <a:r>
              <a:rPr lang="is-IS" dirty="0"/>
              <a:t>…</a:t>
            </a:r>
            <a:endParaRPr lang="en-US" dirty="0"/>
          </a:p>
        </p:txBody>
      </p:sp>
      <p:sp>
        <p:nvSpPr>
          <p:cNvPr id="3" name="Content Placeholder 2"/>
          <p:cNvSpPr>
            <a:spLocks noGrp="1"/>
          </p:cNvSpPr>
          <p:nvPr>
            <p:ph idx="1"/>
          </p:nvPr>
        </p:nvSpPr>
        <p:spPr>
          <a:xfrm>
            <a:off x="1265326" y="2046770"/>
            <a:ext cx="8913202" cy="4811230"/>
          </a:xfrm>
        </p:spPr>
        <p:txBody>
          <a:bodyPr>
            <a:normAutofit/>
          </a:bodyPr>
          <a:lstStyle/>
          <a:p>
            <a:pPr marL="971550" lvl="1" indent="-514350">
              <a:lnSpc>
                <a:spcPct val="150000"/>
              </a:lnSpc>
              <a:buFont typeface="+mj-lt"/>
              <a:buAutoNum type="arabicPeriod"/>
            </a:pPr>
            <a:r>
              <a:rPr lang="en-US" dirty="0"/>
              <a:t>Have a general understanding of how data obtained using group designs are analysed</a:t>
            </a:r>
          </a:p>
          <a:p>
            <a:pPr marL="971550" lvl="1" indent="-514350">
              <a:lnSpc>
                <a:spcPct val="150000"/>
              </a:lnSpc>
              <a:buFont typeface="+mj-lt"/>
              <a:buAutoNum type="arabicPeriod"/>
            </a:pPr>
            <a:r>
              <a:rPr lang="en-US" dirty="0"/>
              <a:t>Understand the concept of statistical significance </a:t>
            </a:r>
          </a:p>
          <a:p>
            <a:pPr marL="971550" lvl="1" indent="-514350">
              <a:lnSpc>
                <a:spcPct val="150000"/>
              </a:lnSpc>
              <a:buFont typeface="+mj-lt"/>
              <a:buAutoNum type="arabicPeriod"/>
            </a:pPr>
            <a:r>
              <a:rPr lang="en-US" dirty="0"/>
              <a:t>Understand the concept of effect size </a:t>
            </a:r>
          </a:p>
        </p:txBody>
      </p:sp>
    </p:spTree>
    <p:extLst>
      <p:ext uri="{BB962C8B-B14F-4D97-AF65-F5344CB8AC3E}">
        <p14:creationId xmlns:p14="http://schemas.microsoft.com/office/powerpoint/2010/main" val="1152461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Rectangle 2"/>
          <p:cNvSpPr>
            <a:spLocks noGrp="1" noChangeArrowheads="1"/>
          </p:cNvSpPr>
          <p:nvPr>
            <p:ph type="title"/>
          </p:nvPr>
        </p:nvSpPr>
        <p:spPr>
          <a:xfrm>
            <a:off x="1336402" y="392167"/>
            <a:ext cx="7772400" cy="914400"/>
          </a:xfrm>
        </p:spPr>
        <p:txBody>
          <a:bodyPr/>
          <a:lstStyle/>
          <a:p>
            <a:r>
              <a:rPr lang="en-GB" dirty="0"/>
              <a:t>Research Designs</a:t>
            </a:r>
          </a:p>
        </p:txBody>
      </p:sp>
      <p:sp>
        <p:nvSpPr>
          <p:cNvPr id="380931" name="Rectangle 3"/>
          <p:cNvSpPr>
            <a:spLocks noGrp="1" noChangeArrowheads="1"/>
          </p:cNvSpPr>
          <p:nvPr>
            <p:ph type="body" idx="1"/>
          </p:nvPr>
        </p:nvSpPr>
        <p:spPr>
          <a:xfrm>
            <a:off x="1418897" y="1701272"/>
            <a:ext cx="9186041" cy="4720549"/>
          </a:xfrm>
        </p:spPr>
        <p:txBody>
          <a:bodyPr>
            <a:normAutofit/>
          </a:bodyPr>
          <a:lstStyle/>
          <a:p>
            <a:pPr>
              <a:lnSpc>
                <a:spcPct val="90000"/>
              </a:lnSpc>
              <a:buFont typeface="Wingdings" pitchFamily="2" charset="2"/>
              <a:buNone/>
            </a:pPr>
            <a:r>
              <a:rPr lang="en-GB" dirty="0"/>
              <a:t>Group Designs:</a:t>
            </a:r>
          </a:p>
          <a:p>
            <a:pPr>
              <a:lnSpc>
                <a:spcPct val="160000"/>
              </a:lnSpc>
            </a:pPr>
            <a:r>
              <a:rPr lang="en-GB" dirty="0"/>
              <a:t>Methodology used to determine the relationship between the independent variable and dependent variable for a group of participants (ideally enabling extrapolation to the population)</a:t>
            </a:r>
          </a:p>
          <a:p>
            <a:pPr marL="0" indent="0">
              <a:buNone/>
            </a:pPr>
            <a:endParaRPr lang="en-GB" dirty="0"/>
          </a:p>
          <a:p>
            <a:pPr marL="0" indent="0">
              <a:buNone/>
            </a:pPr>
            <a:endParaRPr lang="en-GB"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57560" y="5684520"/>
            <a:ext cx="609600" cy="609600"/>
          </a:xfrm>
          <a:prstGeom prst="rect">
            <a:avLst/>
          </a:prstGeom>
        </p:spPr>
      </p:pic>
    </p:spTree>
    <p:extLst>
      <p:ext uri="{BB962C8B-B14F-4D97-AF65-F5344CB8AC3E}">
        <p14:creationId xmlns:p14="http://schemas.microsoft.com/office/powerpoint/2010/main" val="224763357"/>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13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146" name="Rectangle 2"/>
          <p:cNvSpPr>
            <a:spLocks noGrp="1" noChangeArrowheads="1"/>
          </p:cNvSpPr>
          <p:nvPr>
            <p:ph type="title"/>
          </p:nvPr>
        </p:nvSpPr>
        <p:spPr>
          <a:xfrm>
            <a:off x="1452016" y="517124"/>
            <a:ext cx="7772400" cy="914400"/>
          </a:xfrm>
        </p:spPr>
        <p:txBody>
          <a:bodyPr/>
          <a:lstStyle/>
          <a:p>
            <a:r>
              <a:rPr lang="en-GB" dirty="0"/>
              <a:t>Group Designs</a:t>
            </a:r>
          </a:p>
        </p:txBody>
      </p:sp>
      <p:sp>
        <p:nvSpPr>
          <p:cNvPr id="390147" name="Rectangle 3"/>
          <p:cNvSpPr>
            <a:spLocks noGrp="1" noChangeArrowheads="1"/>
          </p:cNvSpPr>
          <p:nvPr>
            <p:ph type="body" idx="1"/>
          </p:nvPr>
        </p:nvSpPr>
        <p:spPr>
          <a:xfrm>
            <a:off x="937725" y="1706428"/>
            <a:ext cx="9028386" cy="4481146"/>
          </a:xfrm>
        </p:spPr>
        <p:txBody>
          <a:bodyPr>
            <a:normAutofit/>
          </a:bodyPr>
          <a:lstStyle/>
          <a:p>
            <a:pPr marL="0" indent="0">
              <a:lnSpc>
                <a:spcPct val="150000"/>
              </a:lnSpc>
              <a:buNone/>
            </a:pPr>
            <a:r>
              <a:rPr lang="en-GB" dirty="0"/>
              <a:t>Typically:</a:t>
            </a:r>
          </a:p>
          <a:p>
            <a:pPr>
              <a:lnSpc>
                <a:spcPct val="150000"/>
              </a:lnSpc>
            </a:pPr>
            <a:r>
              <a:rPr lang="en-GB" dirty="0"/>
              <a:t>Two groups are compared before an intervention.</a:t>
            </a:r>
          </a:p>
          <a:p>
            <a:pPr>
              <a:lnSpc>
                <a:spcPct val="150000"/>
              </a:lnSpc>
            </a:pPr>
            <a:r>
              <a:rPr lang="en-GB" dirty="0"/>
              <a:t>Often, one group receives an intervention and one does not.</a:t>
            </a:r>
          </a:p>
          <a:p>
            <a:pPr>
              <a:lnSpc>
                <a:spcPct val="150000"/>
              </a:lnSpc>
            </a:pPr>
            <a:r>
              <a:rPr lang="en-GB" dirty="0"/>
              <a:t>They are compared again after the intervention to determine if the intervention was successful.</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28960" y="5775960"/>
            <a:ext cx="609600" cy="609600"/>
          </a:xfrm>
          <a:prstGeom prst="rect">
            <a:avLst/>
          </a:prstGeom>
        </p:spPr>
      </p:pic>
    </p:spTree>
    <p:extLst>
      <p:ext uri="{BB962C8B-B14F-4D97-AF65-F5344CB8AC3E}">
        <p14:creationId xmlns:p14="http://schemas.microsoft.com/office/powerpoint/2010/main" val="1794035415"/>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981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group design</a:t>
            </a:r>
          </a:p>
        </p:txBody>
      </p:sp>
      <p:sp>
        <p:nvSpPr>
          <p:cNvPr id="3" name="Content Placeholder 2"/>
          <p:cNvSpPr>
            <a:spLocks noGrp="1"/>
          </p:cNvSpPr>
          <p:nvPr>
            <p:ph idx="1"/>
          </p:nvPr>
        </p:nvSpPr>
        <p:spPr/>
        <p:txBody>
          <a:bodyPr/>
          <a:lstStyle/>
          <a:p>
            <a:pPr>
              <a:buFont typeface="Wingdings" charset="2"/>
              <a:buChar char="Ø"/>
            </a:pPr>
            <a:r>
              <a:rPr lang="en-US" b="1" dirty="0"/>
              <a:t>One group pre-test/post-test design</a:t>
            </a:r>
          </a:p>
          <a:p>
            <a:pPr>
              <a:buFontTx/>
              <a:buChar char="-"/>
            </a:pPr>
            <a:r>
              <a:rPr lang="en-US" dirty="0"/>
              <a:t>Pre-test measures of the dependent variable taken</a:t>
            </a:r>
          </a:p>
          <a:p>
            <a:pPr>
              <a:buFontTx/>
              <a:buChar char="-"/>
            </a:pPr>
            <a:r>
              <a:rPr lang="en-US" dirty="0"/>
              <a:t>Intervention implemented</a:t>
            </a:r>
          </a:p>
          <a:p>
            <a:pPr>
              <a:buFontTx/>
              <a:buChar char="-"/>
            </a:pPr>
            <a:r>
              <a:rPr lang="en-US" dirty="0"/>
              <a:t>Post-test measures of the dependent variable taken</a:t>
            </a:r>
          </a:p>
          <a:p>
            <a:pPr>
              <a:buFontTx/>
              <a:buChar char="-"/>
            </a:pPr>
            <a:r>
              <a:rPr lang="en-US" b="1" i="1" dirty="0"/>
              <a:t>No control group</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85120" y="5567363"/>
            <a:ext cx="609600" cy="609600"/>
          </a:xfrm>
          <a:prstGeom prst="rect">
            <a:avLst/>
          </a:prstGeom>
        </p:spPr>
      </p:pic>
    </p:spTree>
    <p:extLst>
      <p:ext uri="{BB962C8B-B14F-4D97-AF65-F5344CB8AC3E}">
        <p14:creationId xmlns:p14="http://schemas.microsoft.com/office/powerpoint/2010/main" val="7293011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49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group design</a:t>
            </a:r>
          </a:p>
        </p:txBody>
      </p:sp>
      <p:sp>
        <p:nvSpPr>
          <p:cNvPr id="3" name="Content Placeholder 2"/>
          <p:cNvSpPr>
            <a:spLocks noGrp="1"/>
          </p:cNvSpPr>
          <p:nvPr>
            <p:ph idx="1"/>
          </p:nvPr>
        </p:nvSpPr>
        <p:spPr/>
        <p:txBody>
          <a:bodyPr/>
          <a:lstStyle/>
          <a:p>
            <a:pPr>
              <a:buFont typeface="Wingdings" charset="2"/>
              <a:buChar char="Ø"/>
            </a:pPr>
            <a:r>
              <a:rPr lang="en-US" b="1" dirty="0"/>
              <a:t>Pre-test/Post-test designs with a control group</a:t>
            </a:r>
          </a:p>
          <a:p>
            <a:pPr>
              <a:buFontTx/>
              <a:buChar char="-"/>
            </a:pPr>
            <a:r>
              <a:rPr lang="en-US" dirty="0"/>
              <a:t>Two or more groups of participants</a:t>
            </a:r>
          </a:p>
          <a:p>
            <a:pPr>
              <a:buFontTx/>
              <a:buChar char="-"/>
            </a:pPr>
            <a:r>
              <a:rPr lang="en-US" dirty="0"/>
              <a:t>Pre-test measures of dependent variable</a:t>
            </a:r>
          </a:p>
          <a:p>
            <a:pPr>
              <a:buFontTx/>
              <a:buChar char="-"/>
            </a:pPr>
            <a:r>
              <a:rPr lang="en-US" dirty="0"/>
              <a:t>One group receives the intervention/IV</a:t>
            </a:r>
          </a:p>
          <a:p>
            <a:pPr>
              <a:buFontTx/>
              <a:buChar char="-"/>
            </a:pPr>
            <a:r>
              <a:rPr lang="en-US" dirty="0"/>
              <a:t>One group receives no intervention, or ‘treatment as usual’ </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61320" y="5567363"/>
            <a:ext cx="609600" cy="609600"/>
          </a:xfrm>
          <a:prstGeom prst="rect">
            <a:avLst/>
          </a:prstGeom>
        </p:spPr>
      </p:pic>
    </p:spTree>
    <p:extLst>
      <p:ext uri="{BB962C8B-B14F-4D97-AF65-F5344CB8AC3E}">
        <p14:creationId xmlns:p14="http://schemas.microsoft.com/office/powerpoint/2010/main" val="16758428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64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group design</a:t>
            </a:r>
          </a:p>
        </p:txBody>
      </p:sp>
      <p:sp>
        <p:nvSpPr>
          <p:cNvPr id="3" name="Content Placeholder 2"/>
          <p:cNvSpPr>
            <a:spLocks noGrp="1"/>
          </p:cNvSpPr>
          <p:nvPr>
            <p:ph idx="1"/>
          </p:nvPr>
        </p:nvSpPr>
        <p:spPr>
          <a:xfrm>
            <a:off x="914401" y="1690688"/>
            <a:ext cx="9065173" cy="4769069"/>
          </a:xfrm>
        </p:spPr>
        <p:txBody>
          <a:bodyPr>
            <a:normAutofit/>
          </a:bodyPr>
          <a:lstStyle/>
          <a:p>
            <a:pPr>
              <a:buFont typeface="Wingdings" charset="2"/>
              <a:buChar char="Ø"/>
            </a:pPr>
            <a:r>
              <a:rPr lang="en-US" b="1" dirty="0"/>
              <a:t>Pre-test/Post-test designs with a control group</a:t>
            </a:r>
          </a:p>
          <a:p>
            <a:pPr>
              <a:buFontTx/>
              <a:buChar char="-"/>
            </a:pPr>
            <a:r>
              <a:rPr lang="en-US" dirty="0"/>
              <a:t>This is a common general approach to evaluation research (in education &amp; other disciplines)</a:t>
            </a:r>
          </a:p>
          <a:p>
            <a:pPr>
              <a:buFontTx/>
              <a:buChar char="-"/>
            </a:pPr>
            <a:r>
              <a:rPr lang="en-US" dirty="0"/>
              <a:t>There are a number of different designs that fall into this general category, 2 examples being:</a:t>
            </a:r>
          </a:p>
          <a:p>
            <a:pPr marL="514350" indent="-514350">
              <a:buAutoNum type="arabicPeriod"/>
            </a:pPr>
            <a:r>
              <a:rPr lang="en-US" dirty="0"/>
              <a:t>Randomised Controlled Trials (RCTs)</a:t>
            </a:r>
          </a:p>
          <a:p>
            <a:pPr marL="514350" indent="-514350">
              <a:buAutoNum type="arabicPeriod"/>
            </a:pPr>
            <a:r>
              <a:rPr lang="en-US" dirty="0"/>
              <a:t>Matched-group design </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10800" y="5410200"/>
            <a:ext cx="609600" cy="609600"/>
          </a:xfrm>
          <a:prstGeom prst="rect">
            <a:avLst/>
          </a:prstGeom>
        </p:spPr>
      </p:pic>
    </p:spTree>
    <p:extLst>
      <p:ext uri="{BB962C8B-B14F-4D97-AF65-F5344CB8AC3E}">
        <p14:creationId xmlns:p14="http://schemas.microsoft.com/office/powerpoint/2010/main" val="16430184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42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Matched Control Groups</a:t>
            </a:r>
          </a:p>
        </p:txBody>
      </p:sp>
      <p:sp>
        <p:nvSpPr>
          <p:cNvPr id="3" name="Content Placeholder 2"/>
          <p:cNvSpPr>
            <a:spLocks noGrp="1"/>
          </p:cNvSpPr>
          <p:nvPr>
            <p:ph idx="1"/>
          </p:nvPr>
        </p:nvSpPr>
        <p:spPr/>
        <p:txBody>
          <a:bodyPr>
            <a:normAutofit/>
          </a:bodyPr>
          <a:lstStyle/>
          <a:p>
            <a:r>
              <a:rPr lang="en-GB" dirty="0"/>
              <a:t>When true randomisation is not possible, the experimenter may try and “match” the two groups on relevant variables. </a:t>
            </a:r>
          </a:p>
          <a:p>
            <a:endParaRPr lang="en-GB" dirty="0"/>
          </a:p>
          <a:p>
            <a:r>
              <a:rPr lang="en-GB" dirty="0"/>
              <a:t>If a researcher is interested in measuring exam stress, she may “match” the subjects in groups based on the pre-intervention stress scores. </a:t>
            </a:r>
          </a:p>
          <a:p>
            <a:endParaRPr lang="en-GB" dirty="0"/>
          </a:p>
          <a:p>
            <a:r>
              <a:rPr lang="en-GB" dirty="0"/>
              <a:t>We often match participants on IQ, parent income, parent education, gender, age. </a:t>
            </a:r>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60280" y="5872163"/>
            <a:ext cx="609600" cy="609600"/>
          </a:xfrm>
          <a:prstGeom prst="rect">
            <a:avLst/>
          </a:prstGeom>
        </p:spPr>
      </p:pic>
    </p:spTree>
    <p:extLst>
      <p:ext uri="{BB962C8B-B14F-4D97-AF65-F5344CB8AC3E}">
        <p14:creationId xmlns:p14="http://schemas.microsoft.com/office/powerpoint/2010/main" val="18763661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6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Quasi Experimental Design</a:t>
            </a:r>
          </a:p>
        </p:txBody>
      </p:sp>
      <p:sp>
        <p:nvSpPr>
          <p:cNvPr id="3" name="Content Placeholder 2"/>
          <p:cNvSpPr>
            <a:spLocks noGrp="1"/>
          </p:cNvSpPr>
          <p:nvPr>
            <p:ph idx="1"/>
          </p:nvPr>
        </p:nvSpPr>
        <p:spPr/>
        <p:txBody>
          <a:bodyPr/>
          <a:lstStyle/>
          <a:p>
            <a:r>
              <a:rPr lang="en-GB" dirty="0"/>
              <a:t>Often true experiments are impossible in education research</a:t>
            </a:r>
          </a:p>
          <a:p>
            <a:endParaRPr lang="en-GB" dirty="0"/>
          </a:p>
          <a:p>
            <a:r>
              <a:rPr lang="en-GB" dirty="0"/>
              <a:t>It is not possible to randomly allocate participants and experiments need to be conducted in the natural setting</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95560" y="5318760"/>
            <a:ext cx="609600" cy="609600"/>
          </a:xfrm>
          <a:prstGeom prst="rect">
            <a:avLst/>
          </a:prstGeom>
        </p:spPr>
      </p:pic>
    </p:spTree>
    <p:extLst>
      <p:ext uri="{BB962C8B-B14F-4D97-AF65-F5344CB8AC3E}">
        <p14:creationId xmlns:p14="http://schemas.microsoft.com/office/powerpoint/2010/main" val="31951766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805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p:txBody>
          <a:bodyPr anchor="ctr"/>
          <a:lstStyle/>
          <a:p>
            <a:pPr eaLnBrk="1" hangingPunct="1"/>
            <a:r>
              <a:rPr lang="en-GB" dirty="0">
                <a:cs typeface="Arial" charset="0"/>
              </a:rPr>
              <a:t>Quasi-Experimental Designs</a:t>
            </a:r>
          </a:p>
        </p:txBody>
      </p:sp>
      <p:sp>
        <p:nvSpPr>
          <p:cNvPr id="30723" name="Rectangle 3"/>
          <p:cNvSpPr>
            <a:spLocks noGrp="1" noChangeArrowheads="1"/>
          </p:cNvSpPr>
          <p:nvPr>
            <p:ph type="body" idx="4294967295"/>
          </p:nvPr>
        </p:nvSpPr>
        <p:spPr/>
        <p:txBody>
          <a:bodyPr>
            <a:noAutofit/>
          </a:bodyPr>
          <a:lstStyle/>
          <a:p>
            <a:pPr eaLnBrk="1" hangingPunct="1"/>
            <a:r>
              <a:rPr lang="en-GB" dirty="0">
                <a:cs typeface="Arial" charset="0"/>
              </a:rPr>
              <a:t>The strength of the pre-test/ post-test designs are that the investigator controls who gets what treatment and when.</a:t>
            </a:r>
          </a:p>
          <a:p>
            <a:pPr eaLnBrk="1" hangingPunct="1"/>
            <a:r>
              <a:rPr lang="en-GB" dirty="0">
                <a:cs typeface="Arial" charset="0"/>
              </a:rPr>
              <a:t>Participants are randomly assigned to decrease threats to validity</a:t>
            </a:r>
          </a:p>
          <a:p>
            <a:pPr eaLnBrk="1" hangingPunct="1"/>
            <a:r>
              <a:rPr lang="en-GB" dirty="0">
                <a:cs typeface="Arial" charset="0"/>
              </a:rPr>
              <a:t>BUT: Sometimes difficult to do this in an educational setting – withholding what could possible be a highly effective programme has ethical implications, resources to implement the intervention across settings – teacher time, space, cost</a:t>
            </a:r>
          </a:p>
        </p:txBody>
      </p:sp>
    </p:spTree>
    <p:extLst>
      <p:ext uri="{BB962C8B-B14F-4D97-AF65-F5344CB8AC3E}">
        <p14:creationId xmlns:p14="http://schemas.microsoft.com/office/powerpoint/2010/main" val="27553904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9" name="Rectangle 3"/>
          <p:cNvSpPr>
            <a:spLocks noGrp="1" noChangeArrowheads="1"/>
          </p:cNvSpPr>
          <p:nvPr>
            <p:ph type="body" idx="4294967295"/>
          </p:nvPr>
        </p:nvSpPr>
        <p:spPr/>
        <p:txBody>
          <a:bodyPr>
            <a:normAutofit/>
          </a:bodyPr>
          <a:lstStyle/>
          <a:p>
            <a:pPr eaLnBrk="1" hangingPunct="1">
              <a:lnSpc>
                <a:spcPct val="80000"/>
              </a:lnSpc>
              <a:buFont typeface="Wingdings" charset="0"/>
              <a:buNone/>
            </a:pPr>
            <a:r>
              <a:rPr lang="en-GB" b="1" dirty="0">
                <a:cs typeface="Arial" charset="0"/>
              </a:rPr>
              <a:t>‘Non equivalent groups’ pre-test/post test design</a:t>
            </a:r>
          </a:p>
          <a:p>
            <a:pPr eaLnBrk="1" hangingPunct="1">
              <a:lnSpc>
                <a:spcPct val="80000"/>
              </a:lnSpc>
            </a:pPr>
            <a:r>
              <a:rPr lang="en-GB" dirty="0">
                <a:cs typeface="Arial" charset="0"/>
              </a:rPr>
              <a:t>Minimum of 2 groups</a:t>
            </a:r>
          </a:p>
          <a:p>
            <a:pPr eaLnBrk="1" hangingPunct="1">
              <a:lnSpc>
                <a:spcPct val="80000"/>
              </a:lnSpc>
            </a:pPr>
            <a:r>
              <a:rPr lang="en-GB" dirty="0">
                <a:cs typeface="Arial" charset="0"/>
              </a:rPr>
              <a:t>One group receives treatment, the other group does not</a:t>
            </a:r>
          </a:p>
          <a:p>
            <a:pPr eaLnBrk="1" hangingPunct="1">
              <a:lnSpc>
                <a:spcPct val="80000"/>
              </a:lnSpc>
            </a:pPr>
            <a:r>
              <a:rPr lang="en-GB" dirty="0">
                <a:cs typeface="Arial" charset="0"/>
              </a:rPr>
              <a:t>Measures the effect of the intervention by the change from pre-test to post-test </a:t>
            </a:r>
          </a:p>
          <a:p>
            <a:pPr eaLnBrk="1" hangingPunct="1">
              <a:lnSpc>
                <a:spcPct val="80000"/>
              </a:lnSpc>
            </a:pPr>
            <a:r>
              <a:rPr lang="en-GB" dirty="0">
                <a:cs typeface="Arial" charset="0"/>
              </a:rPr>
              <a:t>Not randomly assigned</a:t>
            </a:r>
          </a:p>
          <a:p>
            <a:pPr marL="0" indent="0">
              <a:lnSpc>
                <a:spcPct val="80000"/>
              </a:lnSpc>
              <a:buNone/>
            </a:pPr>
            <a:r>
              <a:rPr lang="en-GB" dirty="0">
                <a:cs typeface="Arial" charset="0"/>
              </a:rPr>
              <a:t>- Perhaps in ‘clusters’, but not randomly assigned clusters (e.g., separate classrooms)</a:t>
            </a:r>
          </a:p>
        </p:txBody>
      </p:sp>
      <p:sp>
        <p:nvSpPr>
          <p:cNvPr id="4" name="Rectangle 2"/>
          <p:cNvSpPr txBox="1">
            <a:spLocks noChangeArrowheads="1"/>
          </p:cNvSpPr>
          <p:nvPr/>
        </p:nvSpPr>
        <p:spPr>
          <a:xfrm>
            <a:off x="1981200" y="274638"/>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a:cs typeface="Arial" charset="0"/>
              </a:rPr>
              <a:t>Quasi-Experimental Designs</a:t>
            </a:r>
            <a:endParaRPr lang="en-GB" dirty="0">
              <a:cs typeface="Arial"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39400" y="5745480"/>
            <a:ext cx="609600" cy="609600"/>
          </a:xfrm>
          <a:prstGeom prst="rect">
            <a:avLst/>
          </a:prstGeom>
        </p:spPr>
      </p:pic>
    </p:spTree>
    <p:extLst>
      <p:ext uri="{BB962C8B-B14F-4D97-AF65-F5344CB8AC3E}">
        <p14:creationId xmlns:p14="http://schemas.microsoft.com/office/powerpoint/2010/main" val="39844626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7" restart="whenNotActive" fill="hold" evtFilter="cancelBubble" nodeType="interactiveSeq">
                <p:stCondLst>
                  <p:cond evt="onClick" delay="0">
                    <p:tgtEl>
                      <p:spTgt spid="2"/>
                    </p:tgtEl>
                  </p:cond>
                </p:stCondLst>
                <p:endSync evt="end" delay="0">
                  <p:rtn val="all"/>
                </p:endSync>
                <p:childTnLst>
                  <p:par>
                    <p:cTn id="28" fill="hold">
                      <p:stCondLst>
                        <p:cond delay="0"/>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64508" fill="hold"/>
                                        <p:tgtEl>
                                          <p:spTgt spid="2"/>
                                        </p:tgtEl>
                                      </p:cBhvr>
                                    </p:cmd>
                                  </p:childTnLst>
                                </p:cTn>
                              </p:par>
                            </p:childTnLst>
                          </p:cTn>
                        </p:par>
                      </p:childTnLst>
                    </p:cTn>
                  </p:par>
                </p:childTnLst>
              </p:cTn>
              <p:nextCondLst>
                <p:cond evt="onClick" delay="0">
                  <p:tgtEl>
                    <p:spTgt spid="2"/>
                  </p:tgtEl>
                </p:cond>
              </p:nextCondLst>
            </p:seq>
            <p:audio>
              <p:cMediaNode vol="80000">
                <p:cTn id="32" fill="hold" display="0">
                  <p:stCondLst>
                    <p:cond delay="indefinite"/>
                  </p:stCondLst>
                  <p:endCondLst>
                    <p:cond evt="onStopAudio" delay="0">
                      <p:tgtEl>
                        <p:sldTgt/>
                      </p:tgtEl>
                    </p:cond>
                  </p:endCondLst>
                </p:cTn>
                <p:tgtEl>
                  <p:spTgt spid="2"/>
                </p:tgtEl>
              </p:cMediaNode>
            </p:audio>
          </p:childTnLst>
        </p:cTn>
      </p:par>
    </p:tnLst>
    <p:bldLst>
      <p:bldP spid="34819"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3" name="Rectangle 3"/>
          <p:cNvSpPr>
            <a:spLocks noGrp="1" noChangeArrowheads="1"/>
          </p:cNvSpPr>
          <p:nvPr>
            <p:ph type="body" idx="4294967295"/>
          </p:nvPr>
        </p:nvSpPr>
        <p:spPr/>
        <p:txBody>
          <a:bodyPr/>
          <a:lstStyle/>
          <a:p>
            <a:pPr eaLnBrk="1" hangingPunct="1">
              <a:lnSpc>
                <a:spcPct val="90000"/>
              </a:lnSpc>
              <a:buFont typeface="Wingdings" charset="0"/>
              <a:buNone/>
            </a:pPr>
            <a:r>
              <a:rPr lang="en-GB" b="1" dirty="0">
                <a:cs typeface="Arial" charset="0"/>
              </a:rPr>
              <a:t>‘Non equivalent groups’ pre-test- post-test design</a:t>
            </a:r>
            <a:endParaRPr lang="en-GB" dirty="0">
              <a:cs typeface="Arial" charset="0"/>
            </a:endParaRPr>
          </a:p>
          <a:p>
            <a:pPr eaLnBrk="1" hangingPunct="1">
              <a:lnSpc>
                <a:spcPct val="90000"/>
              </a:lnSpc>
            </a:pPr>
            <a:r>
              <a:rPr lang="en-GB" dirty="0">
                <a:cs typeface="Arial" charset="0"/>
              </a:rPr>
              <a:t>Helps rule out some threats to internal validity by having a control group, but major threat to internal validity is the </a:t>
            </a:r>
            <a:r>
              <a:rPr lang="en-GB" dirty="0" err="1">
                <a:cs typeface="Arial" charset="0"/>
              </a:rPr>
              <a:t>unrandomised</a:t>
            </a:r>
            <a:r>
              <a:rPr lang="en-GB" dirty="0">
                <a:cs typeface="Arial" charset="0"/>
              </a:rPr>
              <a:t> selection</a:t>
            </a:r>
          </a:p>
          <a:p>
            <a:pPr eaLnBrk="1" hangingPunct="1">
              <a:lnSpc>
                <a:spcPct val="90000"/>
              </a:lnSpc>
            </a:pPr>
            <a:r>
              <a:rPr lang="en-GB" dirty="0">
                <a:cs typeface="Arial" charset="0"/>
              </a:rPr>
              <a:t>Threats to Internal Validity (e.g., historical factors) might differ between the two groups</a:t>
            </a:r>
          </a:p>
          <a:p>
            <a:pPr eaLnBrk="1" hangingPunct="1">
              <a:lnSpc>
                <a:spcPct val="90000"/>
              </a:lnSpc>
            </a:pPr>
            <a:r>
              <a:rPr lang="en-GB" dirty="0">
                <a:cs typeface="Arial" charset="0"/>
              </a:rPr>
              <a:t>Strength of the design depends on how similar the two groups are </a:t>
            </a:r>
          </a:p>
          <a:p>
            <a:pPr eaLnBrk="1" hangingPunct="1">
              <a:lnSpc>
                <a:spcPct val="90000"/>
              </a:lnSpc>
            </a:pPr>
            <a:endParaRPr lang="en-GB" dirty="0">
              <a:latin typeface="Tahoma" charset="0"/>
              <a:cs typeface="Arial" charset="0"/>
            </a:endParaRPr>
          </a:p>
          <a:p>
            <a:pPr eaLnBrk="1" hangingPunct="1">
              <a:lnSpc>
                <a:spcPct val="90000"/>
              </a:lnSpc>
            </a:pPr>
            <a:endParaRPr lang="en-GB" dirty="0">
              <a:latin typeface="Tahoma" charset="0"/>
              <a:cs typeface="Arial" charset="0"/>
            </a:endParaRPr>
          </a:p>
        </p:txBody>
      </p:sp>
      <p:sp>
        <p:nvSpPr>
          <p:cNvPr id="4" name="Rectangle 2"/>
          <p:cNvSpPr txBox="1">
            <a:spLocks noChangeArrowheads="1"/>
          </p:cNvSpPr>
          <p:nvPr/>
        </p:nvSpPr>
        <p:spPr>
          <a:xfrm>
            <a:off x="1981200" y="274638"/>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a:cs typeface="Arial" charset="0"/>
              </a:rPr>
              <a:t>Quasi-Experimental Designs</a:t>
            </a:r>
            <a:endParaRPr lang="en-GB" dirty="0">
              <a:cs typeface="Arial"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04120" y="5567363"/>
            <a:ext cx="609600" cy="609600"/>
          </a:xfrm>
          <a:prstGeom prst="rect">
            <a:avLst/>
          </a:prstGeom>
        </p:spPr>
      </p:pic>
    </p:spTree>
    <p:extLst>
      <p:ext uri="{BB962C8B-B14F-4D97-AF65-F5344CB8AC3E}">
        <p14:creationId xmlns:p14="http://schemas.microsoft.com/office/powerpoint/2010/main" val="21485841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2"/>
                    </p:tgtEl>
                  </p:cond>
                </p:stCondLst>
                <p:endSync evt="end" delay="0">
                  <p:rtn val="all"/>
                </p:endSync>
                <p:childTnLst>
                  <p:par>
                    <p:cTn id="20" fill="hold">
                      <p:stCondLst>
                        <p:cond delay="0"/>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51239" fill="hold"/>
                                        <p:tgtEl>
                                          <p:spTgt spid="2"/>
                                        </p:tgtEl>
                                      </p:cBhvr>
                                    </p:cmd>
                                  </p:childTnLst>
                                </p:cTn>
                              </p:par>
                            </p:childTnLst>
                          </p:cTn>
                        </p:par>
                      </p:childTnLst>
                    </p:cTn>
                  </p:par>
                </p:childTnLst>
              </p:cTn>
              <p:nextCondLst>
                <p:cond evt="onClick" delay="0">
                  <p:tgtEl>
                    <p:spTgt spid="2"/>
                  </p:tgtEl>
                </p:cond>
              </p:nextCondLst>
            </p:seq>
            <p:audio>
              <p:cMediaNode vol="80000">
                <p:cTn id="24" fill="hold" display="0">
                  <p:stCondLst>
                    <p:cond delay="indefinite"/>
                  </p:stCondLst>
                  <p:endCondLst>
                    <p:cond evt="onStopAudio" delay="0">
                      <p:tgtEl>
                        <p:sldTgt/>
                      </p:tgtEl>
                    </p:cond>
                  </p:endCondLst>
                </p:cTn>
                <p:tgtEl>
                  <p:spTgt spid="2"/>
                </p:tgtEl>
              </p:cMediaNode>
            </p:audio>
          </p:childTnLst>
        </p:cTn>
      </p:par>
    </p:tnLst>
    <p:bldLst>
      <p:bldP spid="3584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4268" y="967290"/>
            <a:ext cx="6320883" cy="4820192"/>
          </a:xfrm>
        </p:spPr>
        <p:txBody>
          <a:bodyPr/>
          <a:lstStyle/>
          <a:p>
            <a:pPr algn="ctr"/>
            <a:r>
              <a:rPr lang="en-US" dirty="0"/>
              <a:t>Quantitative analyses and interpretation</a:t>
            </a:r>
          </a:p>
        </p:txBody>
      </p:sp>
    </p:spTree>
    <p:extLst>
      <p:ext uri="{BB962C8B-B14F-4D97-AF65-F5344CB8AC3E}">
        <p14:creationId xmlns:p14="http://schemas.microsoft.com/office/powerpoint/2010/main" val="1529390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Data Analysis</a:t>
            </a:r>
          </a:p>
        </p:txBody>
      </p:sp>
      <p:sp>
        <p:nvSpPr>
          <p:cNvPr id="3" name="Content Placeholder 2"/>
          <p:cNvSpPr>
            <a:spLocks noGrp="1"/>
          </p:cNvSpPr>
          <p:nvPr>
            <p:ph idx="1"/>
          </p:nvPr>
        </p:nvSpPr>
        <p:spPr>
          <a:xfrm>
            <a:off x="718457" y="1825624"/>
            <a:ext cx="10635343" cy="4689475"/>
          </a:xfrm>
        </p:spPr>
        <p:txBody>
          <a:bodyPr>
            <a:normAutofit/>
          </a:bodyPr>
          <a:lstStyle/>
          <a:p>
            <a:r>
              <a:rPr lang="en-GB" dirty="0"/>
              <a:t>Numerical Data</a:t>
            </a:r>
          </a:p>
          <a:p>
            <a:r>
              <a:rPr lang="en-GB" dirty="0"/>
              <a:t>Software packages are usually used to analyse data (and explaining statistical formulae is beyond the scope of this course!) An example is SPSS.</a:t>
            </a:r>
          </a:p>
          <a:p>
            <a:r>
              <a:rPr lang="en-GB" dirty="0"/>
              <a:t>We typically use and describe both descriptive data and inferential statistics when describing and reporting findings</a:t>
            </a:r>
          </a:p>
          <a:p>
            <a:pPr marL="0" indent="0">
              <a:buNone/>
            </a:pPr>
            <a:endParaRPr lang="en-GB" dirty="0"/>
          </a:p>
          <a:p>
            <a:pPr marL="0" indent="0">
              <a:buNone/>
            </a:pP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87000" y="5699760"/>
            <a:ext cx="609600" cy="609600"/>
          </a:xfrm>
          <a:prstGeom prst="rect">
            <a:avLst/>
          </a:prstGeom>
        </p:spPr>
      </p:pic>
    </p:spTree>
    <p:extLst>
      <p:ext uri="{BB962C8B-B14F-4D97-AF65-F5344CB8AC3E}">
        <p14:creationId xmlns:p14="http://schemas.microsoft.com/office/powerpoint/2010/main" val="13269210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52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Descriptive Data</a:t>
            </a:r>
          </a:p>
        </p:txBody>
      </p:sp>
      <p:sp>
        <p:nvSpPr>
          <p:cNvPr id="3" name="Content Placeholder 2"/>
          <p:cNvSpPr>
            <a:spLocks noGrp="1"/>
          </p:cNvSpPr>
          <p:nvPr>
            <p:ph idx="1"/>
          </p:nvPr>
        </p:nvSpPr>
        <p:spPr/>
        <p:txBody>
          <a:bodyPr>
            <a:normAutofit/>
          </a:bodyPr>
          <a:lstStyle/>
          <a:p>
            <a:r>
              <a:rPr lang="en-GB" dirty="0"/>
              <a:t>Describe the data so that researchers can consider their findings. </a:t>
            </a:r>
          </a:p>
          <a:p>
            <a:pPr marL="0" indent="0">
              <a:lnSpc>
                <a:spcPct val="150000"/>
              </a:lnSpc>
              <a:buNone/>
            </a:pPr>
            <a:r>
              <a:rPr lang="en-GB" dirty="0"/>
              <a:t>These generally include:</a:t>
            </a:r>
          </a:p>
          <a:p>
            <a:pPr lvl="1">
              <a:lnSpc>
                <a:spcPct val="150000"/>
              </a:lnSpc>
            </a:pPr>
            <a:r>
              <a:rPr lang="en-GB" b="1" dirty="0"/>
              <a:t>Mean</a:t>
            </a:r>
            <a:r>
              <a:rPr lang="en-GB" dirty="0"/>
              <a:t> (average score)</a:t>
            </a:r>
          </a:p>
          <a:p>
            <a:pPr lvl="1">
              <a:lnSpc>
                <a:spcPct val="150000"/>
              </a:lnSpc>
            </a:pPr>
            <a:r>
              <a:rPr lang="en-GB" b="1" dirty="0"/>
              <a:t>Standard Deviation </a:t>
            </a:r>
            <a:r>
              <a:rPr lang="en-GB" dirty="0"/>
              <a:t>– average distance each score is from the mean. A low standard deviation means that scores cluster together, and a high standard deviation means that there is a large variation in scores. </a:t>
            </a:r>
          </a:p>
          <a:p>
            <a:pPr lvl="1">
              <a:lnSpc>
                <a:spcPct val="150000"/>
              </a:lnSpc>
            </a:pPr>
            <a:r>
              <a:rPr lang="en-GB" b="1" dirty="0"/>
              <a:t>Range</a:t>
            </a:r>
            <a:r>
              <a:rPr lang="en-GB" dirty="0"/>
              <a:t> – the difference between the highest and lowest scores</a:t>
            </a:r>
          </a:p>
          <a:p>
            <a:pPr lvl="1"/>
            <a:endParaRPr lang="en-GB" dirty="0"/>
          </a:p>
          <a:p>
            <a:pPr lvl="1"/>
            <a:endParaRPr lang="en-GB" dirty="0"/>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77600" y="5872163"/>
            <a:ext cx="609600" cy="609600"/>
          </a:xfrm>
          <a:prstGeom prst="rect">
            <a:avLst/>
          </a:prstGeom>
        </p:spPr>
      </p:pic>
    </p:spTree>
    <p:extLst>
      <p:ext uri="{BB962C8B-B14F-4D97-AF65-F5344CB8AC3E}">
        <p14:creationId xmlns:p14="http://schemas.microsoft.com/office/powerpoint/2010/main" val="2367107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996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974E-ACAD-4B69-9384-3A4F0B67A4D1}"/>
              </a:ext>
            </a:extLst>
          </p:cNvPr>
          <p:cNvSpPr>
            <a:spLocks noGrp="1"/>
          </p:cNvSpPr>
          <p:nvPr>
            <p:ph type="title"/>
          </p:nvPr>
        </p:nvSpPr>
        <p:spPr/>
        <p:txBody>
          <a:bodyPr/>
          <a:lstStyle/>
          <a:p>
            <a:r>
              <a:rPr lang="en-GB" dirty="0"/>
              <a:t>Inferential statistics</a:t>
            </a:r>
          </a:p>
        </p:txBody>
      </p:sp>
      <p:sp>
        <p:nvSpPr>
          <p:cNvPr id="3" name="Content Placeholder 2">
            <a:extLst>
              <a:ext uri="{FF2B5EF4-FFF2-40B4-BE49-F238E27FC236}">
                <a16:creationId xmlns:a16="http://schemas.microsoft.com/office/drawing/2014/main" id="{68DF1098-F26C-4651-B84A-B01AB4FD59A2}"/>
              </a:ext>
            </a:extLst>
          </p:cNvPr>
          <p:cNvSpPr>
            <a:spLocks noGrp="1"/>
          </p:cNvSpPr>
          <p:nvPr>
            <p:ph idx="1"/>
          </p:nvPr>
        </p:nvSpPr>
        <p:spPr/>
        <p:txBody>
          <a:bodyPr/>
          <a:lstStyle/>
          <a:p>
            <a:pPr marL="0" indent="0">
              <a:buNone/>
            </a:pPr>
            <a:r>
              <a:rPr lang="en-GB" dirty="0"/>
              <a:t>Statistical Analysis to:</a:t>
            </a:r>
          </a:p>
          <a:p>
            <a:pPr>
              <a:lnSpc>
                <a:spcPct val="150000"/>
              </a:lnSpc>
            </a:pPr>
            <a:r>
              <a:rPr lang="en-GB" dirty="0"/>
              <a:t>Seek group differences or patterns (compare averages)</a:t>
            </a:r>
          </a:p>
          <a:p>
            <a:pPr>
              <a:lnSpc>
                <a:spcPct val="150000"/>
              </a:lnSpc>
            </a:pPr>
            <a:r>
              <a:rPr lang="en-GB" dirty="0"/>
              <a:t>Control influences further</a:t>
            </a:r>
          </a:p>
          <a:p>
            <a:pPr>
              <a:lnSpc>
                <a:spcPct val="150000"/>
              </a:lnSpc>
            </a:pPr>
            <a:r>
              <a:rPr lang="en-GB" dirty="0"/>
              <a:t>Identify the impact of variables on each other and on an outcome. </a:t>
            </a:r>
          </a:p>
          <a:p>
            <a:pPr>
              <a:lnSpc>
                <a:spcPct val="150000"/>
              </a:lnSpc>
            </a:pPr>
            <a:r>
              <a:rPr lang="en-GB" dirty="0"/>
              <a:t>Identify causal relations</a:t>
            </a:r>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73640" y="5702300"/>
            <a:ext cx="609600" cy="609600"/>
          </a:xfrm>
          <a:prstGeom prst="rect">
            <a:avLst/>
          </a:prstGeom>
        </p:spPr>
      </p:pic>
    </p:spTree>
    <p:extLst>
      <p:ext uri="{BB962C8B-B14F-4D97-AF65-F5344CB8AC3E}">
        <p14:creationId xmlns:p14="http://schemas.microsoft.com/office/powerpoint/2010/main" val="41288520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3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Null Hypothesis</a:t>
            </a:r>
          </a:p>
        </p:txBody>
      </p:sp>
      <p:sp>
        <p:nvSpPr>
          <p:cNvPr id="3" name="Content Placeholder 2"/>
          <p:cNvSpPr>
            <a:spLocks noGrp="1"/>
          </p:cNvSpPr>
          <p:nvPr>
            <p:ph idx="1"/>
          </p:nvPr>
        </p:nvSpPr>
        <p:spPr>
          <a:xfrm>
            <a:off x="776908" y="1636230"/>
            <a:ext cx="10739231" cy="5221770"/>
          </a:xfrm>
        </p:spPr>
        <p:txBody>
          <a:bodyPr>
            <a:normAutofit/>
          </a:bodyPr>
          <a:lstStyle/>
          <a:p>
            <a:pPr>
              <a:lnSpc>
                <a:spcPct val="150000"/>
              </a:lnSpc>
            </a:pPr>
            <a:r>
              <a:rPr lang="en-GB" dirty="0"/>
              <a:t>The Null hypothesis is the default assumption of all science, and assumes that there is no difference between groups. </a:t>
            </a:r>
          </a:p>
          <a:p>
            <a:pPr>
              <a:lnSpc>
                <a:spcPct val="150000"/>
              </a:lnSpc>
            </a:pPr>
            <a:r>
              <a:rPr lang="en-GB" dirty="0"/>
              <a:t>For example, our null hypothesis may state “</a:t>
            </a:r>
            <a:r>
              <a:rPr lang="en-GB" i="1" dirty="0"/>
              <a:t>there will be no significant difference between the intervention group and the control group</a:t>
            </a:r>
            <a:r>
              <a:rPr lang="en-GB" dirty="0"/>
              <a:t>”</a:t>
            </a:r>
          </a:p>
          <a:p>
            <a:pPr>
              <a:lnSpc>
                <a:spcPct val="150000"/>
              </a:lnSpc>
            </a:pPr>
            <a:r>
              <a:rPr lang="en-GB" dirty="0"/>
              <a:t>Essentially – what we would expect to see if the intervention is no more effective than what typically happens in this setting</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01739" y="365125"/>
            <a:ext cx="609600" cy="609600"/>
          </a:xfrm>
          <a:prstGeom prst="rect">
            <a:avLst/>
          </a:prstGeom>
        </p:spPr>
      </p:pic>
    </p:spTree>
    <p:extLst>
      <p:ext uri="{BB962C8B-B14F-4D97-AF65-F5344CB8AC3E}">
        <p14:creationId xmlns:p14="http://schemas.microsoft.com/office/powerpoint/2010/main" val="20914431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140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reason for statistical analysis</a:t>
            </a:r>
          </a:p>
        </p:txBody>
      </p:sp>
      <p:sp>
        <p:nvSpPr>
          <p:cNvPr id="3" name="Content Placeholder 2"/>
          <p:cNvSpPr>
            <a:spLocks noGrp="1"/>
          </p:cNvSpPr>
          <p:nvPr>
            <p:ph idx="1"/>
          </p:nvPr>
        </p:nvSpPr>
        <p:spPr>
          <a:xfrm>
            <a:off x="728870" y="1853165"/>
            <a:ext cx="10624930" cy="4613206"/>
          </a:xfrm>
        </p:spPr>
        <p:txBody>
          <a:bodyPr>
            <a:normAutofit/>
          </a:bodyPr>
          <a:lstStyle/>
          <a:p>
            <a:pPr>
              <a:lnSpc>
                <a:spcPct val="150000"/>
              </a:lnSpc>
            </a:pPr>
            <a:r>
              <a:rPr lang="en-GB" dirty="0"/>
              <a:t>Test the Null Hypothesis</a:t>
            </a:r>
          </a:p>
          <a:p>
            <a:pPr>
              <a:lnSpc>
                <a:spcPct val="150000"/>
              </a:lnSpc>
            </a:pPr>
            <a:r>
              <a:rPr lang="en-GB" dirty="0"/>
              <a:t>If there are differences between two groups, the statistical test will help convince us that the differences did not happen by chance</a:t>
            </a:r>
          </a:p>
          <a:p>
            <a:pPr>
              <a:lnSpc>
                <a:spcPct val="150000"/>
              </a:lnSpc>
            </a:pPr>
            <a:r>
              <a:rPr lang="en-GB" dirty="0"/>
              <a:t>Significance Levels are an agreed upon criteria that the the difference did not happen by chance. </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44200" y="723106"/>
            <a:ext cx="609600" cy="609600"/>
          </a:xfrm>
          <a:prstGeom prst="rect">
            <a:avLst/>
          </a:prstGeom>
        </p:spPr>
      </p:pic>
    </p:spTree>
    <p:extLst>
      <p:ext uri="{BB962C8B-B14F-4D97-AF65-F5344CB8AC3E}">
        <p14:creationId xmlns:p14="http://schemas.microsoft.com/office/powerpoint/2010/main" val="8720660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536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0692" y="1457874"/>
            <a:ext cx="6764022" cy="2123658"/>
          </a:xfrm>
          <a:prstGeom prst="rect">
            <a:avLst/>
          </a:prstGeom>
          <a:noFill/>
        </p:spPr>
        <p:txBody>
          <a:bodyPr wrap="square" rtlCol="0">
            <a:spAutoFit/>
          </a:bodyPr>
          <a:lstStyle/>
          <a:p>
            <a:pPr algn="ctr"/>
            <a:r>
              <a:rPr lang="en-US" sz="4400" dirty="0"/>
              <a:t>Interpreting group design research: Statistical significance and Effect sizes </a:t>
            </a:r>
          </a:p>
        </p:txBody>
      </p:sp>
    </p:spTree>
    <p:extLst>
      <p:ext uri="{BB962C8B-B14F-4D97-AF65-F5344CB8AC3E}">
        <p14:creationId xmlns:p14="http://schemas.microsoft.com/office/powerpoint/2010/main" val="1610572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69062" y="456975"/>
            <a:ext cx="7853877" cy="1323439"/>
          </a:xfrm>
          <a:prstGeom prst="rect">
            <a:avLst/>
          </a:prstGeom>
          <a:noFill/>
        </p:spPr>
        <p:txBody>
          <a:bodyPr wrap="square" rtlCol="0">
            <a:spAutoFit/>
          </a:bodyPr>
          <a:lstStyle/>
          <a:p>
            <a:pPr algn="ctr"/>
            <a:r>
              <a:rPr lang="en-US" sz="4000" dirty="0"/>
              <a:t>What is statistical significance in group design research?</a:t>
            </a:r>
          </a:p>
        </p:txBody>
      </p:sp>
      <p:sp>
        <p:nvSpPr>
          <p:cNvPr id="3" name="TextBox 2"/>
          <p:cNvSpPr txBox="1"/>
          <p:nvPr/>
        </p:nvSpPr>
        <p:spPr>
          <a:xfrm>
            <a:off x="1177636" y="2182676"/>
            <a:ext cx="9836728" cy="3903504"/>
          </a:xfrm>
          <a:prstGeom prst="rect">
            <a:avLst/>
          </a:prstGeom>
          <a:noFill/>
        </p:spPr>
        <p:txBody>
          <a:bodyPr wrap="square" rtlCol="0">
            <a:spAutoFit/>
          </a:bodyPr>
          <a:lstStyle/>
          <a:p>
            <a:pPr marL="342900" indent="-342900">
              <a:lnSpc>
                <a:spcPct val="150000"/>
              </a:lnSpc>
              <a:buFont typeface="Wingdings" charset="2"/>
              <a:buChar char="Ø"/>
            </a:pPr>
            <a:r>
              <a:rPr lang="en-US" sz="2800" dirty="0"/>
              <a:t>The likelihood or </a:t>
            </a:r>
            <a:r>
              <a:rPr lang="en-US" sz="2800" b="1" dirty="0"/>
              <a:t>probability</a:t>
            </a:r>
            <a:r>
              <a:rPr lang="en-US" sz="2800" dirty="0"/>
              <a:t> that the difference we observe is the result of the independent variable rather than due to chance</a:t>
            </a:r>
          </a:p>
          <a:p>
            <a:pPr marL="342900" indent="-342900">
              <a:lnSpc>
                <a:spcPct val="150000"/>
              </a:lnSpc>
              <a:buFont typeface="Wingdings" charset="2"/>
              <a:buChar char="Ø"/>
            </a:pPr>
            <a:r>
              <a:rPr lang="en-US" sz="2800" dirty="0"/>
              <a:t>Difference in the dependent variable(s) :</a:t>
            </a:r>
          </a:p>
          <a:p>
            <a:pPr marL="342900" indent="-342900">
              <a:lnSpc>
                <a:spcPct val="150000"/>
              </a:lnSpc>
              <a:buFontTx/>
              <a:buChar char="-"/>
            </a:pPr>
            <a:r>
              <a:rPr lang="en-US" sz="2800" dirty="0"/>
              <a:t>between groups, and/or </a:t>
            </a:r>
          </a:p>
          <a:p>
            <a:pPr marL="342900" indent="-342900">
              <a:lnSpc>
                <a:spcPct val="150000"/>
              </a:lnSpc>
              <a:buFontTx/>
              <a:buChar char="-"/>
            </a:pPr>
            <a:r>
              <a:rPr lang="en-US" sz="2800" dirty="0"/>
              <a:t>between times of testing (pre and post-test)</a:t>
            </a:r>
          </a:p>
        </p:txBody>
      </p:sp>
    </p:spTree>
    <p:extLst>
      <p:ext uri="{BB962C8B-B14F-4D97-AF65-F5344CB8AC3E}">
        <p14:creationId xmlns:p14="http://schemas.microsoft.com/office/powerpoint/2010/main" val="2008187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type="body" idx="1"/>
          </p:nvPr>
        </p:nvSpPr>
        <p:spPr>
          <a:xfrm>
            <a:off x="993913" y="1844675"/>
            <a:ext cx="9718016" cy="4708525"/>
          </a:xfrm>
        </p:spPr>
        <p:txBody>
          <a:bodyPr>
            <a:normAutofit lnSpcReduction="10000"/>
          </a:bodyPr>
          <a:lstStyle/>
          <a:p>
            <a:pPr marL="0" indent="0">
              <a:buNone/>
            </a:pPr>
            <a:r>
              <a:rPr lang="en-GB" dirty="0"/>
              <a:t>Statistical analyses enable us to determine statistical significance</a:t>
            </a:r>
          </a:p>
          <a:p>
            <a:r>
              <a:rPr lang="en-GB" dirty="0"/>
              <a:t>These work out the </a:t>
            </a:r>
            <a:r>
              <a:rPr lang="en-GB" b="1" dirty="0"/>
              <a:t>probability that the results </a:t>
            </a:r>
            <a:r>
              <a:rPr lang="en-GB" dirty="0"/>
              <a:t>(difference in means) </a:t>
            </a:r>
            <a:r>
              <a:rPr lang="en-GB" b="1" dirty="0"/>
              <a:t>occurred by chance</a:t>
            </a:r>
          </a:p>
          <a:p>
            <a:r>
              <a:rPr lang="en-GB" dirty="0"/>
              <a:t>A generally agreed upon level of confidence of .05 or .01 is a criterion for determining if something is statistically significant. </a:t>
            </a:r>
          </a:p>
          <a:p>
            <a:pPr marL="0" indent="0">
              <a:buNone/>
            </a:pPr>
            <a:r>
              <a:rPr lang="en-GB" dirty="0"/>
              <a:t>.05 would suggest there is a 5% chance of obtaining this result by chance</a:t>
            </a:r>
          </a:p>
          <a:p>
            <a:pPr marL="0" indent="0">
              <a:buNone/>
            </a:pPr>
            <a:r>
              <a:rPr lang="en-GB" dirty="0"/>
              <a:t>.01 would suggest there is a 1% chance of obtaining this result by chance</a:t>
            </a:r>
          </a:p>
          <a:p>
            <a:r>
              <a:rPr lang="en-GB" dirty="0"/>
              <a:t>These are referred to as </a:t>
            </a:r>
            <a:r>
              <a:rPr lang="en-GB" i="1" dirty="0"/>
              <a:t>p</a:t>
            </a:r>
            <a:r>
              <a:rPr lang="en-GB" dirty="0"/>
              <a:t>-values and are usually expressed as p&lt;.05 or p&lt;.01. </a:t>
            </a:r>
          </a:p>
          <a:p>
            <a:endParaRPr lang="en-US" dirty="0"/>
          </a:p>
        </p:txBody>
      </p:sp>
      <p:sp>
        <p:nvSpPr>
          <p:cNvPr id="5" name="TextBox 4"/>
          <p:cNvSpPr txBox="1"/>
          <p:nvPr/>
        </p:nvSpPr>
        <p:spPr>
          <a:xfrm>
            <a:off x="2169062" y="228375"/>
            <a:ext cx="7853877" cy="1323439"/>
          </a:xfrm>
          <a:prstGeom prst="rect">
            <a:avLst/>
          </a:prstGeom>
          <a:noFill/>
        </p:spPr>
        <p:txBody>
          <a:bodyPr wrap="square" rtlCol="0">
            <a:spAutoFit/>
          </a:bodyPr>
          <a:lstStyle/>
          <a:p>
            <a:pPr algn="ctr"/>
            <a:r>
              <a:rPr lang="en-US" sz="4000" dirty="0"/>
              <a:t>What is statistical significance in group design research?</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76560" y="5943600"/>
            <a:ext cx="609600" cy="609600"/>
          </a:xfrm>
          <a:prstGeom prst="rect">
            <a:avLst/>
          </a:prstGeom>
        </p:spPr>
      </p:pic>
    </p:spTree>
    <p:extLst>
      <p:ext uri="{BB962C8B-B14F-4D97-AF65-F5344CB8AC3E}">
        <p14:creationId xmlns:p14="http://schemas.microsoft.com/office/powerpoint/2010/main" val="5389073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15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69062" y="422339"/>
            <a:ext cx="7853877" cy="1323439"/>
          </a:xfrm>
          <a:prstGeom prst="rect">
            <a:avLst/>
          </a:prstGeom>
          <a:noFill/>
        </p:spPr>
        <p:txBody>
          <a:bodyPr wrap="square" rtlCol="0">
            <a:spAutoFit/>
          </a:bodyPr>
          <a:lstStyle/>
          <a:p>
            <a:pPr algn="ctr"/>
            <a:r>
              <a:rPr lang="en-US" sz="4000" dirty="0"/>
              <a:t>What is statistical significance in group design research?</a:t>
            </a:r>
          </a:p>
        </p:txBody>
      </p:sp>
      <p:sp>
        <p:nvSpPr>
          <p:cNvPr id="3" name="TextBox 2"/>
          <p:cNvSpPr txBox="1"/>
          <p:nvPr/>
        </p:nvSpPr>
        <p:spPr>
          <a:xfrm>
            <a:off x="530087" y="1745778"/>
            <a:ext cx="10555056" cy="4893647"/>
          </a:xfrm>
          <a:prstGeom prst="rect">
            <a:avLst/>
          </a:prstGeom>
          <a:noFill/>
        </p:spPr>
        <p:txBody>
          <a:bodyPr wrap="square" rtlCol="0">
            <a:spAutoFit/>
          </a:bodyPr>
          <a:lstStyle/>
          <a:p>
            <a:pPr marL="342900" indent="-342900">
              <a:lnSpc>
                <a:spcPct val="150000"/>
              </a:lnSpc>
              <a:buFont typeface="Wingdings" charset="2"/>
              <a:buChar char="Ø"/>
            </a:pPr>
            <a:r>
              <a:rPr lang="en-US" sz="2600" b="1" dirty="0"/>
              <a:t>Common analyses to determine statistical significance: </a:t>
            </a:r>
          </a:p>
          <a:p>
            <a:pPr marL="342900" indent="-342900">
              <a:lnSpc>
                <a:spcPct val="150000"/>
              </a:lnSpc>
              <a:buFontTx/>
              <a:buChar char="-"/>
            </a:pPr>
            <a:r>
              <a:rPr lang="en-US" sz="2600" b="1" dirty="0"/>
              <a:t>T-test</a:t>
            </a:r>
            <a:r>
              <a:rPr lang="en-US" sz="2600" dirty="0"/>
              <a:t> – is the difference between the means/averages of two groups’. Is there a </a:t>
            </a:r>
            <a:r>
              <a:rPr lang="en-GB" sz="2600" dirty="0"/>
              <a:t>significant difference between the means or averages of two groups or is the difference by chance?</a:t>
            </a:r>
          </a:p>
          <a:p>
            <a:pPr marL="342900" indent="-342900">
              <a:lnSpc>
                <a:spcPct val="150000"/>
              </a:lnSpc>
              <a:buFontTx/>
              <a:buChar char="-"/>
            </a:pPr>
            <a:r>
              <a:rPr lang="en-US" sz="2600" b="1" dirty="0"/>
              <a:t>ANOVA</a:t>
            </a:r>
            <a:r>
              <a:rPr lang="en-US" sz="2600" dirty="0"/>
              <a:t> (Analysis of Variance) – allows comparison of means across 3 or more groups. Which are </a:t>
            </a:r>
            <a:r>
              <a:rPr lang="en-US" sz="2600" i="1" dirty="0"/>
              <a:t>significantly</a:t>
            </a:r>
            <a:r>
              <a:rPr lang="en-US" sz="2600" dirty="0"/>
              <a:t> different from one another?</a:t>
            </a:r>
          </a:p>
          <a:p>
            <a:pPr marL="342900" indent="-342900">
              <a:lnSpc>
                <a:spcPct val="150000"/>
              </a:lnSpc>
              <a:buFontTx/>
              <a:buChar char="-"/>
            </a:pPr>
            <a:r>
              <a:rPr lang="en-US" sz="2600" b="1" dirty="0"/>
              <a:t>ANCOVA </a:t>
            </a:r>
            <a:r>
              <a:rPr lang="en-US" sz="2600" dirty="0"/>
              <a:t>(Analysis of Covariance) – similar to ANOVA, but can ‘control’ for pre-test differences</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13339" y="6334625"/>
            <a:ext cx="609600" cy="609600"/>
          </a:xfrm>
          <a:prstGeom prst="rect">
            <a:avLst/>
          </a:prstGeom>
        </p:spPr>
      </p:pic>
    </p:spTree>
    <p:extLst>
      <p:ext uri="{BB962C8B-B14F-4D97-AF65-F5344CB8AC3E}">
        <p14:creationId xmlns:p14="http://schemas.microsoft.com/office/powerpoint/2010/main" val="8768411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285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69062" y="422339"/>
            <a:ext cx="7853877" cy="1323439"/>
          </a:xfrm>
          <a:prstGeom prst="rect">
            <a:avLst/>
          </a:prstGeom>
          <a:noFill/>
        </p:spPr>
        <p:txBody>
          <a:bodyPr wrap="square" rtlCol="0">
            <a:spAutoFit/>
          </a:bodyPr>
          <a:lstStyle/>
          <a:p>
            <a:pPr algn="ctr"/>
            <a:r>
              <a:rPr lang="en-US" sz="4000" dirty="0"/>
              <a:t>What is statistical significance in group design research?</a:t>
            </a:r>
          </a:p>
        </p:txBody>
      </p:sp>
      <p:sp>
        <p:nvSpPr>
          <p:cNvPr id="3" name="TextBox 2"/>
          <p:cNvSpPr txBox="1"/>
          <p:nvPr/>
        </p:nvSpPr>
        <p:spPr>
          <a:xfrm>
            <a:off x="530087" y="1745778"/>
            <a:ext cx="10555056" cy="4231415"/>
          </a:xfrm>
          <a:prstGeom prst="rect">
            <a:avLst/>
          </a:prstGeom>
          <a:noFill/>
        </p:spPr>
        <p:txBody>
          <a:bodyPr wrap="square" rtlCol="0">
            <a:spAutoFit/>
          </a:bodyPr>
          <a:lstStyle/>
          <a:p>
            <a:pPr marL="342900" indent="-342900">
              <a:lnSpc>
                <a:spcPct val="150000"/>
              </a:lnSpc>
              <a:buFont typeface="Wingdings" charset="2"/>
              <a:buChar char="Ø"/>
            </a:pPr>
            <a:r>
              <a:rPr lang="en-US" sz="2600" b="1" dirty="0"/>
              <a:t>Common analyses to determine statistical significance: </a:t>
            </a:r>
          </a:p>
          <a:p>
            <a:pPr marL="342900" indent="-342900">
              <a:lnSpc>
                <a:spcPct val="150000"/>
              </a:lnSpc>
              <a:buFontTx/>
              <a:buChar char="-"/>
            </a:pPr>
            <a:r>
              <a:rPr lang="en-US" sz="2600" b="1" dirty="0"/>
              <a:t>MANOVA </a:t>
            </a:r>
            <a:r>
              <a:rPr lang="en-US" sz="2600" dirty="0"/>
              <a:t>(Multivariate analysis of variance) </a:t>
            </a:r>
            <a:r>
              <a:rPr lang="en-US" sz="2600" b="1" dirty="0"/>
              <a:t>– </a:t>
            </a:r>
            <a:r>
              <a:rPr lang="en-US" sz="2600" dirty="0" err="1"/>
              <a:t>analyse</a:t>
            </a:r>
            <a:r>
              <a:rPr lang="en-US" sz="2600" dirty="0"/>
              <a:t> differences among groups on several dependent variables at once</a:t>
            </a:r>
          </a:p>
          <a:p>
            <a:pPr marL="342900" indent="-342900">
              <a:lnSpc>
                <a:spcPct val="150000"/>
              </a:lnSpc>
              <a:buFontTx/>
              <a:buChar char="-"/>
            </a:pPr>
            <a:r>
              <a:rPr lang="en-US" sz="2600" b="1" dirty="0"/>
              <a:t>Chi-square </a:t>
            </a:r>
            <a:r>
              <a:rPr lang="en-US" sz="2600" dirty="0"/>
              <a:t>– compare frequencies across groups or categories (typically one Independent Variable and one Dependent Variable) – </a:t>
            </a:r>
            <a:r>
              <a:rPr lang="en-US" sz="2600" i="1" dirty="0"/>
              <a:t>‘allows you to determine if what you observe in a distribution of frequencies is what you would expect to occur by chance’ </a:t>
            </a:r>
            <a:r>
              <a:rPr lang="en-US" sz="2600" dirty="0"/>
              <a:t>(Salkind, 2017, p.316)</a:t>
            </a:r>
            <a:endParaRPr lang="en-US" sz="2600" b="1" dirty="0"/>
          </a:p>
        </p:txBody>
      </p:sp>
    </p:spTree>
    <p:extLst>
      <p:ext uri="{BB962C8B-B14F-4D97-AF65-F5344CB8AC3E}">
        <p14:creationId xmlns:p14="http://schemas.microsoft.com/office/powerpoint/2010/main" val="35404578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88C5C4-0653-4E52-B0E4-E03EE1BE77A1}"/>
              </a:ext>
            </a:extLst>
          </p:cNvPr>
          <p:cNvSpPr txBox="1"/>
          <p:nvPr/>
        </p:nvSpPr>
        <p:spPr>
          <a:xfrm>
            <a:off x="1298713" y="1811419"/>
            <a:ext cx="8648325" cy="2123658"/>
          </a:xfrm>
          <a:prstGeom prst="rect">
            <a:avLst/>
          </a:prstGeom>
          <a:noFill/>
        </p:spPr>
        <p:txBody>
          <a:bodyPr wrap="square" rtlCol="0">
            <a:spAutoFit/>
          </a:bodyPr>
          <a:lstStyle/>
          <a:p>
            <a:pPr algn="ctr"/>
            <a:endParaRPr lang="en-GB" sz="4400" b="1" dirty="0"/>
          </a:p>
          <a:p>
            <a:r>
              <a:rPr lang="en-GB" sz="4400" dirty="0"/>
              <a:t>Identifying &amp; reporting quantitative data in your own research</a:t>
            </a:r>
          </a:p>
        </p:txBody>
      </p:sp>
    </p:spTree>
    <p:extLst>
      <p:ext uri="{BB962C8B-B14F-4D97-AF65-F5344CB8AC3E}">
        <p14:creationId xmlns:p14="http://schemas.microsoft.com/office/powerpoint/2010/main" val="30972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FA782-60BA-4EDB-9641-79A72CE3CD9F}"/>
              </a:ext>
            </a:extLst>
          </p:cNvPr>
          <p:cNvSpPr>
            <a:spLocks noGrp="1"/>
          </p:cNvSpPr>
          <p:nvPr>
            <p:ph type="title"/>
          </p:nvPr>
        </p:nvSpPr>
        <p:spPr>
          <a:xfrm>
            <a:off x="534326" y="264511"/>
            <a:ext cx="9784080" cy="1508760"/>
          </a:xfrm>
        </p:spPr>
        <p:txBody>
          <a:bodyPr/>
          <a:lstStyle/>
          <a:p>
            <a:r>
              <a:rPr lang="en-GB" cap="none" dirty="0"/>
              <a:t>Identifying quantitative data in your research</a:t>
            </a:r>
          </a:p>
        </p:txBody>
      </p:sp>
      <p:sp>
        <p:nvSpPr>
          <p:cNvPr id="3" name="Content Placeholder 2">
            <a:extLst>
              <a:ext uri="{FF2B5EF4-FFF2-40B4-BE49-F238E27FC236}">
                <a16:creationId xmlns:a16="http://schemas.microsoft.com/office/drawing/2014/main" id="{1A0DCD78-0080-4D11-A531-B42E79FB71EF}"/>
              </a:ext>
            </a:extLst>
          </p:cNvPr>
          <p:cNvSpPr>
            <a:spLocks noGrp="1"/>
          </p:cNvSpPr>
          <p:nvPr>
            <p:ph idx="1"/>
          </p:nvPr>
        </p:nvSpPr>
        <p:spPr>
          <a:xfrm>
            <a:off x="711733" y="2189944"/>
            <a:ext cx="9784080" cy="4206240"/>
          </a:xfrm>
        </p:spPr>
        <p:txBody>
          <a:bodyPr/>
          <a:lstStyle/>
          <a:p>
            <a:pPr>
              <a:buFontTx/>
              <a:buChar char="-"/>
            </a:pPr>
            <a:r>
              <a:rPr lang="en-GB" sz="2800" dirty="0"/>
              <a:t>Descriptive information about your participants?</a:t>
            </a:r>
          </a:p>
          <a:p>
            <a:pPr>
              <a:buFontTx/>
              <a:buChar char="-"/>
            </a:pPr>
            <a:r>
              <a:rPr lang="en-GB" sz="2800" dirty="0"/>
              <a:t>Any data from scaled questions? (e.g., Strongly agree – Strongly disagree)</a:t>
            </a:r>
          </a:p>
          <a:p>
            <a:pPr>
              <a:buFontTx/>
              <a:buChar char="-"/>
            </a:pPr>
            <a:r>
              <a:rPr lang="en-GB" sz="2800" dirty="0"/>
              <a:t>Any separate groups for comparison?</a:t>
            </a:r>
          </a:p>
          <a:p>
            <a:pPr>
              <a:buFont typeface="Wingdings" panose="05000000000000000000" pitchFamily="2" charset="2"/>
              <a:buChar char="Ø"/>
            </a:pPr>
            <a:r>
              <a:rPr lang="en-GB" sz="2800" dirty="0"/>
              <a:t>What are you interested in finding out from these data?</a:t>
            </a:r>
          </a:p>
          <a:p>
            <a:pPr marL="0" indent="0">
              <a:buNone/>
            </a:pP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18406" y="5786584"/>
            <a:ext cx="609600" cy="609600"/>
          </a:xfrm>
          <a:prstGeom prst="rect">
            <a:avLst/>
          </a:prstGeom>
        </p:spPr>
      </p:pic>
    </p:spTree>
    <p:extLst>
      <p:ext uri="{BB962C8B-B14F-4D97-AF65-F5344CB8AC3E}">
        <p14:creationId xmlns:p14="http://schemas.microsoft.com/office/powerpoint/2010/main" val="28562235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758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AA7A-04D2-4BB6-9678-EC9C4DF20321}"/>
              </a:ext>
            </a:extLst>
          </p:cNvPr>
          <p:cNvSpPr>
            <a:spLocks noGrp="1"/>
          </p:cNvSpPr>
          <p:nvPr>
            <p:ph type="title"/>
          </p:nvPr>
        </p:nvSpPr>
        <p:spPr/>
        <p:txBody>
          <a:bodyPr/>
          <a:lstStyle/>
          <a:p>
            <a:r>
              <a:rPr lang="en-GB" cap="none" dirty="0"/>
              <a:t>Descriptive information about your participants</a:t>
            </a:r>
          </a:p>
        </p:txBody>
      </p:sp>
      <p:pic>
        <p:nvPicPr>
          <p:cNvPr id="6" name="Picture 5">
            <a:extLst>
              <a:ext uri="{FF2B5EF4-FFF2-40B4-BE49-F238E27FC236}">
                <a16:creationId xmlns:a16="http://schemas.microsoft.com/office/drawing/2014/main" id="{58F46F27-3BB1-40F2-9A97-3DBEF351448A}"/>
              </a:ext>
            </a:extLst>
          </p:cNvPr>
          <p:cNvPicPr>
            <a:picLocks noChangeAspect="1"/>
          </p:cNvPicPr>
          <p:nvPr/>
        </p:nvPicPr>
        <p:blipFill rotWithShape="1">
          <a:blip r:embed="rId4"/>
          <a:srcRect r="48492" b="1376"/>
          <a:stretch/>
        </p:blipFill>
        <p:spPr>
          <a:xfrm>
            <a:off x="3013799" y="1690688"/>
            <a:ext cx="5626617" cy="5526208"/>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16640" y="2514600"/>
            <a:ext cx="609600" cy="609600"/>
          </a:xfrm>
          <a:prstGeom prst="rect">
            <a:avLst/>
          </a:prstGeom>
        </p:spPr>
      </p:pic>
    </p:spTree>
    <p:extLst>
      <p:ext uri="{BB962C8B-B14F-4D97-AF65-F5344CB8AC3E}">
        <p14:creationId xmlns:p14="http://schemas.microsoft.com/office/powerpoint/2010/main" val="3665075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880"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logo&#10;&#10;Description generated with very high confidence">
            <a:extLst>
              <a:ext uri="{FF2B5EF4-FFF2-40B4-BE49-F238E27FC236}">
                <a16:creationId xmlns:a16="http://schemas.microsoft.com/office/drawing/2014/main" id="{EA129CD3-2007-439D-B4AF-703DB7D5B4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14602" y="1952418"/>
            <a:ext cx="7478054" cy="4262161"/>
          </a:xfrm>
          <a:prstGeom prst="rect">
            <a:avLst/>
          </a:prstGeom>
          <a:solidFill>
            <a:schemeClr val="bg1"/>
          </a:solidFill>
        </p:spPr>
      </p:pic>
      <p:sp>
        <p:nvSpPr>
          <p:cNvPr id="2" name="Title 1">
            <a:extLst>
              <a:ext uri="{FF2B5EF4-FFF2-40B4-BE49-F238E27FC236}">
                <a16:creationId xmlns:a16="http://schemas.microsoft.com/office/drawing/2014/main" id="{8337AA7A-04D2-4BB6-9678-EC9C4DF20321}"/>
              </a:ext>
            </a:extLst>
          </p:cNvPr>
          <p:cNvSpPr>
            <a:spLocks noGrp="1"/>
          </p:cNvSpPr>
          <p:nvPr>
            <p:ph type="title"/>
          </p:nvPr>
        </p:nvSpPr>
        <p:spPr/>
        <p:txBody>
          <a:bodyPr/>
          <a:lstStyle/>
          <a:p>
            <a:r>
              <a:rPr lang="en-GB" cap="none" dirty="0"/>
              <a:t>Descriptive information about your participants</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16640" y="5604979"/>
            <a:ext cx="609600" cy="609600"/>
          </a:xfrm>
          <a:prstGeom prst="rect">
            <a:avLst/>
          </a:prstGeom>
        </p:spPr>
      </p:pic>
    </p:spTree>
    <p:extLst>
      <p:ext uri="{BB962C8B-B14F-4D97-AF65-F5344CB8AC3E}">
        <p14:creationId xmlns:p14="http://schemas.microsoft.com/office/powerpoint/2010/main" val="10804358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942"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4BE3-73C7-43AB-8DED-ABE2454155C3}"/>
              </a:ext>
            </a:extLst>
          </p:cNvPr>
          <p:cNvSpPr>
            <a:spLocks noGrp="1"/>
          </p:cNvSpPr>
          <p:nvPr>
            <p:ph type="title"/>
          </p:nvPr>
        </p:nvSpPr>
        <p:spPr>
          <a:xfrm>
            <a:off x="597557" y="323505"/>
            <a:ext cx="9784080" cy="1508760"/>
          </a:xfrm>
        </p:spPr>
        <p:txBody>
          <a:bodyPr/>
          <a:lstStyle/>
          <a:p>
            <a:r>
              <a:rPr lang="en-GB" b="1" cap="none" dirty="0"/>
              <a:t>Describing data</a:t>
            </a:r>
          </a:p>
        </p:txBody>
      </p:sp>
      <p:sp>
        <p:nvSpPr>
          <p:cNvPr id="3" name="TextBox 2">
            <a:extLst>
              <a:ext uri="{FF2B5EF4-FFF2-40B4-BE49-F238E27FC236}">
                <a16:creationId xmlns:a16="http://schemas.microsoft.com/office/drawing/2014/main" id="{6B222533-87C3-4B69-85BF-7C376E83E6F9}"/>
              </a:ext>
            </a:extLst>
          </p:cNvPr>
          <p:cNvSpPr txBox="1"/>
          <p:nvPr/>
        </p:nvSpPr>
        <p:spPr>
          <a:xfrm>
            <a:off x="563822" y="1663361"/>
            <a:ext cx="10055016" cy="4467057"/>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You need to summarise the main features of your data – in a meaningful way that makes sense of your data in relation to your research questions</a:t>
            </a:r>
          </a:p>
          <a:p>
            <a:endParaRPr lang="en-GB" sz="2400" dirty="0"/>
          </a:p>
          <a:p>
            <a:pPr lvl="2">
              <a:lnSpc>
                <a:spcPct val="150000"/>
              </a:lnSpc>
            </a:pPr>
            <a:r>
              <a:rPr lang="en-GB" sz="2400" b="1" dirty="0"/>
              <a:t>2 main descriptive statistics</a:t>
            </a:r>
            <a:r>
              <a:rPr lang="en-GB" sz="2400" dirty="0"/>
              <a:t>:</a:t>
            </a:r>
          </a:p>
          <a:p>
            <a:pPr marL="1200150" lvl="2" indent="-285750">
              <a:lnSpc>
                <a:spcPct val="150000"/>
              </a:lnSpc>
              <a:buFont typeface="Arial" panose="020B0604020202020204" pitchFamily="34" charset="0"/>
              <a:buChar char="•"/>
            </a:pPr>
            <a:r>
              <a:rPr lang="en-GB" sz="2400" dirty="0"/>
              <a:t>Average (</a:t>
            </a:r>
            <a:r>
              <a:rPr lang="en-GB" sz="2400" i="1" dirty="0"/>
              <a:t>mean, median, mode</a:t>
            </a:r>
            <a:r>
              <a:rPr lang="en-GB" sz="2400" dirty="0"/>
              <a:t>)</a:t>
            </a:r>
          </a:p>
          <a:p>
            <a:pPr marL="1200150" lvl="2" indent="-285750">
              <a:lnSpc>
                <a:spcPct val="150000"/>
              </a:lnSpc>
              <a:buFont typeface="Arial" panose="020B0604020202020204" pitchFamily="34" charset="0"/>
              <a:buChar char="•"/>
            </a:pPr>
            <a:r>
              <a:rPr lang="en-GB" sz="2400" dirty="0"/>
              <a:t>Variability (how much do the scores differ across the sample? </a:t>
            </a:r>
            <a:r>
              <a:rPr lang="en-GB" sz="2400" i="1" dirty="0"/>
              <a:t>Standard deviation, range</a:t>
            </a:r>
            <a:r>
              <a:rPr lang="en-GB" sz="2400" dirty="0"/>
              <a:t>)</a:t>
            </a:r>
          </a:p>
          <a:p>
            <a:pPr lvl="2" indent="-558800">
              <a:lnSpc>
                <a:spcPct val="150000"/>
              </a:lnSpc>
              <a:buFont typeface="Wingdings" panose="05000000000000000000" pitchFamily="2" charset="2"/>
              <a:buChar char="Ø"/>
            </a:pPr>
            <a:r>
              <a:rPr lang="en-GB" sz="2400" dirty="0"/>
              <a:t>These can give an overview of what is happening and the general patterns in your data</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18838" y="5974080"/>
            <a:ext cx="609600" cy="609600"/>
          </a:xfrm>
          <a:prstGeom prst="rect">
            <a:avLst/>
          </a:prstGeom>
        </p:spPr>
      </p:pic>
    </p:spTree>
    <p:extLst>
      <p:ext uri="{BB962C8B-B14F-4D97-AF65-F5344CB8AC3E}">
        <p14:creationId xmlns:p14="http://schemas.microsoft.com/office/powerpoint/2010/main" val="34604947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112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a:t>Calculating means and comparing data</a:t>
            </a:r>
          </a:p>
        </p:txBody>
      </p:sp>
      <p:sp>
        <p:nvSpPr>
          <p:cNvPr id="3" name="Content Placeholder 2"/>
          <p:cNvSpPr>
            <a:spLocks noGrp="1"/>
          </p:cNvSpPr>
          <p:nvPr>
            <p:ph sz="half" idx="1"/>
          </p:nvPr>
        </p:nvSpPr>
        <p:spPr>
          <a:xfrm>
            <a:off x="914399" y="3303975"/>
            <a:ext cx="10062016" cy="2710250"/>
          </a:xfrm>
        </p:spPr>
        <p:txBody>
          <a:bodyPr>
            <a:normAutofit fontScale="85000" lnSpcReduction="10000"/>
          </a:bodyPr>
          <a:lstStyle/>
          <a:p>
            <a:pPr marL="0" indent="0">
              <a:buNone/>
            </a:pPr>
            <a:r>
              <a:rPr lang="en-GB" dirty="0"/>
              <a:t>You might want to calculate:</a:t>
            </a:r>
          </a:p>
          <a:p>
            <a:r>
              <a:rPr lang="en-GB" dirty="0"/>
              <a:t> the mean (average) age of participants, the average years of experience, etc.,</a:t>
            </a:r>
          </a:p>
          <a:p>
            <a:r>
              <a:rPr lang="en-GB" dirty="0"/>
              <a:t>the mean response to ‘scaled responses’ from a questionnaire in order to compare the average response across questions </a:t>
            </a:r>
          </a:p>
          <a:p>
            <a:r>
              <a:rPr lang="en-GB" dirty="0"/>
              <a:t>the mean responses of different groups of participants (e.g., males/females, teachers/parents, teachers/children, parents/children, etc.,)</a:t>
            </a:r>
          </a:p>
        </p:txBody>
      </p:sp>
      <p:sp>
        <p:nvSpPr>
          <p:cNvPr id="4" name="Content Placeholder 3"/>
          <p:cNvSpPr>
            <a:spLocks noGrp="1"/>
          </p:cNvSpPr>
          <p:nvPr>
            <p:ph sz="half" idx="2"/>
          </p:nvPr>
        </p:nvSpPr>
        <p:spPr>
          <a:xfrm>
            <a:off x="914399" y="2064313"/>
            <a:ext cx="9720650" cy="1085463"/>
          </a:xfrm>
        </p:spPr>
        <p:txBody>
          <a:bodyPr>
            <a:normAutofit fontScale="85000" lnSpcReduction="10000"/>
          </a:bodyPr>
          <a:lstStyle/>
          <a:p>
            <a:pPr>
              <a:buFont typeface="Wingdings" panose="05000000000000000000" pitchFamily="2" charset="2"/>
              <a:buChar char="Ø"/>
            </a:pPr>
            <a:r>
              <a:rPr lang="en-GB" dirty="0"/>
              <a:t>You need to consider your research questions when deciding whether it would be useful to calculate the means (average) and to compare responses across questions you have asked or groups of participants</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44200" y="6014225"/>
            <a:ext cx="609600" cy="609600"/>
          </a:xfrm>
          <a:prstGeom prst="rect">
            <a:avLst/>
          </a:prstGeom>
        </p:spPr>
      </p:pic>
    </p:spTree>
    <p:extLst>
      <p:ext uri="{BB962C8B-B14F-4D97-AF65-F5344CB8AC3E}">
        <p14:creationId xmlns:p14="http://schemas.microsoft.com/office/powerpoint/2010/main" val="3100515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417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786170" y="2011680"/>
            <a:ext cx="4754880" cy="4206240"/>
          </a:xfrm>
        </p:spPr>
        <p:txBody>
          <a:bodyPr>
            <a:normAutofit lnSpcReduction="10000"/>
          </a:bodyPr>
          <a:lstStyle/>
          <a:p>
            <a:pPr marL="0" indent="0">
              <a:buNone/>
            </a:pPr>
            <a:r>
              <a:rPr lang="en-GB" b="1" dirty="0"/>
              <a:t>Calculating the mean age</a:t>
            </a:r>
          </a:p>
          <a:p>
            <a:pPr marL="0" indent="0">
              <a:buNone/>
            </a:pPr>
            <a:r>
              <a:rPr lang="en-GB" dirty="0"/>
              <a:t>If you have asked for specific ages (rather than providing age categories), you can calculate the mean age as below:</a:t>
            </a:r>
          </a:p>
          <a:p>
            <a:pPr marL="514350" indent="-514350">
              <a:buAutoNum type="arabicPeriod"/>
            </a:pPr>
            <a:r>
              <a:rPr lang="en-GB" dirty="0"/>
              <a:t>Add together all the ages provided by your respondents</a:t>
            </a:r>
          </a:p>
          <a:p>
            <a:pPr marL="514350" indent="-514350">
              <a:buAutoNum type="arabicPeriod"/>
            </a:pPr>
            <a:r>
              <a:rPr lang="en-GB" dirty="0"/>
              <a:t>Divide by the total number of respondents</a:t>
            </a:r>
          </a:p>
        </p:txBody>
      </p:sp>
      <p:sp>
        <p:nvSpPr>
          <p:cNvPr id="6" name="Content Placeholder 5"/>
          <p:cNvSpPr>
            <a:spLocks noGrp="1"/>
          </p:cNvSpPr>
          <p:nvPr>
            <p:ph sz="half" idx="2"/>
          </p:nvPr>
        </p:nvSpPr>
        <p:spPr>
          <a:xfrm>
            <a:off x="6292752" y="1866582"/>
            <a:ext cx="5181600" cy="4351338"/>
          </a:xfrm>
        </p:spPr>
        <p:txBody>
          <a:bodyPr>
            <a:normAutofit lnSpcReduction="10000"/>
          </a:bodyPr>
          <a:lstStyle/>
          <a:p>
            <a:pPr marL="0" indent="0">
              <a:buNone/>
            </a:pPr>
            <a:r>
              <a:rPr lang="en-GB" dirty="0"/>
              <a:t>E.g.,</a:t>
            </a:r>
          </a:p>
          <a:p>
            <a:pPr marL="0" indent="0">
              <a:buNone/>
            </a:pPr>
            <a:r>
              <a:rPr lang="en-GB" dirty="0"/>
              <a:t>7 participants</a:t>
            </a:r>
          </a:p>
          <a:p>
            <a:pPr marL="0" indent="0">
              <a:buNone/>
            </a:pPr>
            <a:r>
              <a:rPr lang="en-GB" dirty="0"/>
              <a:t>Ages: 18, 19, 22, 18, 42, 21, 19</a:t>
            </a:r>
          </a:p>
          <a:p>
            <a:pPr marL="0" indent="0">
              <a:buNone/>
            </a:pPr>
            <a:r>
              <a:rPr lang="en-GB" dirty="0"/>
              <a:t>= 159 / 7</a:t>
            </a:r>
          </a:p>
          <a:p>
            <a:pPr marL="0" indent="0">
              <a:buNone/>
            </a:pPr>
            <a:r>
              <a:rPr lang="en-GB" dirty="0"/>
              <a:t>= 22.71 years</a:t>
            </a:r>
          </a:p>
          <a:p>
            <a:pPr marL="0" indent="0">
              <a:buNone/>
            </a:pPr>
            <a:endParaRPr lang="en-GB" dirty="0"/>
          </a:p>
        </p:txBody>
      </p:sp>
      <p:sp>
        <p:nvSpPr>
          <p:cNvPr id="8" name="Left-Right Arrow 7"/>
          <p:cNvSpPr/>
          <p:nvPr/>
        </p:nvSpPr>
        <p:spPr>
          <a:xfrm>
            <a:off x="5873579" y="4217774"/>
            <a:ext cx="5933302" cy="2527601"/>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 also report the range in some form (e.g., ‘The average age of respondents was 22.71 years (ranging from 18-42 years)’.</a:t>
            </a:r>
          </a:p>
        </p:txBody>
      </p:sp>
      <p:sp>
        <p:nvSpPr>
          <p:cNvPr id="9" name="Title 1">
            <a:extLst>
              <a:ext uri="{FF2B5EF4-FFF2-40B4-BE49-F238E27FC236}">
                <a16:creationId xmlns:a16="http://schemas.microsoft.com/office/drawing/2014/main" id="{D36DA429-06DA-48E4-B23B-BD8C819FB853}"/>
              </a:ext>
            </a:extLst>
          </p:cNvPr>
          <p:cNvSpPr txBox="1">
            <a:spLocks/>
          </p:cNvSpPr>
          <p:nvPr/>
        </p:nvSpPr>
        <p:spPr>
          <a:xfrm>
            <a:off x="1414312" y="230099"/>
            <a:ext cx="9784080" cy="1508760"/>
          </a:xfrm>
          <a:prstGeom prst="rect">
            <a:avLst/>
          </a:prstGeom>
        </p:spPr>
        <p:txBody>
          <a:bodyPr vert="horz" lIns="91440" tIns="45720" rIns="91440" bIns="45720" rtlCol="0" anchor="ctr">
            <a:normAutofit/>
          </a:bodyPr>
          <a:lst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a:lstStyle>
          <a:p>
            <a:r>
              <a:rPr lang="en-GB" cap="none" dirty="0">
                <a:solidFill>
                  <a:schemeClr val="tx1"/>
                </a:solidFill>
              </a:rPr>
              <a:t>Calculating means and comparing data</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583328" y="5913120"/>
            <a:ext cx="609600" cy="609600"/>
          </a:xfrm>
          <a:prstGeom prst="rect">
            <a:avLst/>
          </a:prstGeom>
        </p:spPr>
      </p:pic>
    </p:spTree>
    <p:extLst>
      <p:ext uri="{BB962C8B-B14F-4D97-AF65-F5344CB8AC3E}">
        <p14:creationId xmlns:p14="http://schemas.microsoft.com/office/powerpoint/2010/main" val="332718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1" presetClass="mediacall" presetSubtype="0" fill="hold" nodeType="clickEffect">
                                  <p:stCondLst>
                                    <p:cond delay="0"/>
                                  </p:stCondLst>
                                  <p:childTnLst>
                                    <p:cmd type="call" cmd="playFrom(0.0)">
                                      <p:cBhvr>
                                        <p:cTn id="11" dur="46758" fill="hold"/>
                                        <p:tgtEl>
                                          <p:spTgt spid="2"/>
                                        </p:tgtEl>
                                      </p:cBhvr>
                                    </p:cmd>
                                  </p:childTnLst>
                                </p:cTn>
                              </p:par>
                            </p:childTnLst>
                          </p:cTn>
                        </p:par>
                      </p:childTnLst>
                    </p:cTn>
                  </p:par>
                </p:childTnLst>
              </p:cTn>
              <p:nextCondLst>
                <p:cond evt="onClick" delay="0">
                  <p:tgtEl>
                    <p:spTgt spid="2"/>
                  </p:tgtEl>
                </p:cond>
              </p:nextCondLst>
            </p:seq>
            <p:audio>
              <p:cMediaNode vol="80000">
                <p:cTn id="12" fill="hold" display="0">
                  <p:stCondLst>
                    <p:cond delay="indefinite"/>
                  </p:stCondLst>
                  <p:endCondLst>
                    <p:cond evt="onStopAudio" delay="0">
                      <p:tgtEl>
                        <p:sldTgt/>
                      </p:tgtEl>
                    </p:cond>
                  </p:endCondLst>
                </p:cTn>
                <p:tgtEl>
                  <p:spTgt spid="2"/>
                </p:tgtEl>
              </p:cMediaNode>
            </p:audio>
          </p:childTnLst>
        </p:cTn>
      </p:par>
    </p:tnLst>
    <p:bldLst>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lstStyle/>
          <a:p>
            <a:pPr marL="0" indent="0">
              <a:buNone/>
            </a:pPr>
            <a:r>
              <a:rPr lang="en-GB" b="1" dirty="0"/>
              <a:t>Calculating mean scale responses</a:t>
            </a:r>
          </a:p>
          <a:p>
            <a:pPr marL="0" indent="0">
              <a:buNone/>
            </a:pPr>
            <a:r>
              <a:rPr lang="en-GB" dirty="0"/>
              <a:t>If you used </a:t>
            </a:r>
            <a:r>
              <a:rPr lang="en-GB" i="1" dirty="0"/>
              <a:t>numbered </a:t>
            </a:r>
            <a:r>
              <a:rPr lang="en-GB" dirty="0"/>
              <a:t>or </a:t>
            </a:r>
            <a:r>
              <a:rPr lang="en-GB" i="1" dirty="0"/>
              <a:t>scaled </a:t>
            </a:r>
            <a:r>
              <a:rPr lang="en-GB" dirty="0"/>
              <a:t>responses on your scales, you can calculate the mean score for the question as below:</a:t>
            </a:r>
          </a:p>
          <a:p>
            <a:pPr marL="514350" indent="-514350">
              <a:buAutoNum type="arabicPeriod"/>
            </a:pPr>
            <a:r>
              <a:rPr lang="en-GB" dirty="0"/>
              <a:t>Add the individual scores given by your respondents</a:t>
            </a:r>
          </a:p>
          <a:p>
            <a:pPr marL="514350" indent="-514350">
              <a:buAutoNum type="arabicPeriod"/>
            </a:pPr>
            <a:r>
              <a:rPr lang="en-GB" dirty="0"/>
              <a:t>Divide by the total number of responses given</a:t>
            </a:r>
          </a:p>
          <a:p>
            <a:pPr marL="0" indent="0">
              <a:buNone/>
            </a:pPr>
            <a:endParaRPr lang="en-GB" b="1" dirty="0"/>
          </a:p>
        </p:txBody>
      </p:sp>
      <p:sp>
        <p:nvSpPr>
          <p:cNvPr id="6" name="Content Placeholder 5"/>
          <p:cNvSpPr>
            <a:spLocks noGrp="1"/>
          </p:cNvSpPr>
          <p:nvPr>
            <p:ph sz="half" idx="2"/>
          </p:nvPr>
        </p:nvSpPr>
        <p:spPr/>
        <p:txBody>
          <a:bodyPr/>
          <a:lstStyle/>
          <a:p>
            <a:pPr marL="0" indent="0">
              <a:buNone/>
            </a:pPr>
            <a:r>
              <a:rPr lang="en-GB" dirty="0"/>
              <a:t>E.g., </a:t>
            </a:r>
          </a:p>
          <a:p>
            <a:pPr marL="0" indent="0">
              <a:buNone/>
            </a:pPr>
            <a:r>
              <a:rPr lang="en-GB" dirty="0"/>
              <a:t>Scale = 1 (very poor) – 5 (excellent)</a:t>
            </a:r>
          </a:p>
          <a:p>
            <a:pPr marL="0" indent="0">
              <a:buNone/>
            </a:pPr>
            <a:endParaRPr lang="en-GB" dirty="0"/>
          </a:p>
          <a:p>
            <a:pPr marL="0" indent="0">
              <a:buNone/>
            </a:pPr>
            <a:endParaRPr lang="en-GB" dirty="0"/>
          </a:p>
          <a:p>
            <a:pPr marL="0" indent="0">
              <a:buNone/>
            </a:pPr>
            <a:endParaRPr lang="en-GB" dirty="0"/>
          </a:p>
          <a:p>
            <a:pPr marL="0" indent="0">
              <a:buNone/>
            </a:pPr>
            <a:r>
              <a:rPr lang="en-GB" dirty="0"/>
              <a:t>3+3+3+4 = 13</a:t>
            </a:r>
          </a:p>
          <a:p>
            <a:pPr marL="0" indent="0">
              <a:buNone/>
            </a:pPr>
            <a:r>
              <a:rPr lang="en-GB" dirty="0"/>
              <a:t>13/4 = 3.25</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3342738"/>
            <a:ext cx="5324475" cy="1524000"/>
          </a:xfrm>
          <a:prstGeom prst="rect">
            <a:avLst/>
          </a:prstGeom>
        </p:spPr>
      </p:pic>
      <p:sp>
        <p:nvSpPr>
          <p:cNvPr id="8" name="Title 1">
            <a:extLst>
              <a:ext uri="{FF2B5EF4-FFF2-40B4-BE49-F238E27FC236}">
                <a16:creationId xmlns:a16="http://schemas.microsoft.com/office/drawing/2014/main" id="{8E932C31-6782-406A-844E-920466DEC129}"/>
              </a:ext>
            </a:extLst>
          </p:cNvPr>
          <p:cNvSpPr>
            <a:spLocks noGrp="1"/>
          </p:cNvSpPr>
          <p:nvPr>
            <p:ph type="title"/>
          </p:nvPr>
        </p:nvSpPr>
        <p:spPr>
          <a:xfrm>
            <a:off x="1202919" y="284176"/>
            <a:ext cx="9784080" cy="1508760"/>
          </a:xfrm>
        </p:spPr>
        <p:txBody>
          <a:bodyPr/>
          <a:lstStyle/>
          <a:p>
            <a:r>
              <a:rPr lang="en-GB" cap="none" dirty="0"/>
              <a:t>Calculating means and comparing data</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77538" y="6079051"/>
            <a:ext cx="609600" cy="609600"/>
          </a:xfrm>
          <a:prstGeom prst="rect">
            <a:avLst/>
          </a:prstGeom>
        </p:spPr>
      </p:pic>
    </p:spTree>
    <p:extLst>
      <p:ext uri="{BB962C8B-B14F-4D97-AF65-F5344CB8AC3E}">
        <p14:creationId xmlns:p14="http://schemas.microsoft.com/office/powerpoint/2010/main" val="3438087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08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694037" y="1784436"/>
            <a:ext cx="5181600" cy="4351338"/>
          </a:xfrm>
        </p:spPr>
        <p:txBody>
          <a:bodyPr/>
          <a:lstStyle/>
          <a:p>
            <a:pPr marL="0" indent="0">
              <a:buNone/>
            </a:pPr>
            <a:r>
              <a:rPr lang="en-GB" dirty="0"/>
              <a:t>E.g., </a:t>
            </a:r>
          </a:p>
          <a:p>
            <a:pPr marL="0" indent="0">
              <a:buNone/>
            </a:pPr>
            <a:r>
              <a:rPr lang="en-GB" dirty="0"/>
              <a:t>Scale = 1 (very poor) – 5 (excellent)</a:t>
            </a:r>
          </a:p>
          <a:p>
            <a:pPr marL="0" indent="0">
              <a:buNone/>
            </a:pPr>
            <a:endParaRPr lang="en-GB" dirty="0"/>
          </a:p>
          <a:p>
            <a:pPr marL="0" indent="0">
              <a:buNone/>
            </a:pPr>
            <a:endParaRPr lang="en-GB" dirty="0"/>
          </a:p>
          <a:p>
            <a:pPr marL="0" indent="0">
              <a:buNone/>
            </a:pPr>
            <a:endParaRPr lang="en-GB" dirty="0"/>
          </a:p>
          <a:p>
            <a:pPr marL="0" indent="0">
              <a:buNone/>
            </a:pPr>
            <a:r>
              <a:rPr lang="en-GB" dirty="0"/>
              <a:t>3+3+3+4 = 13</a:t>
            </a:r>
          </a:p>
          <a:p>
            <a:pPr marL="0" indent="0">
              <a:buNone/>
            </a:pPr>
            <a:r>
              <a:rPr lang="en-GB" dirty="0"/>
              <a:t>13/4 = 3.25</a:t>
            </a: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1162" y="3198105"/>
            <a:ext cx="5324475" cy="1524000"/>
          </a:xfrm>
          <a:prstGeom prst="rect">
            <a:avLst/>
          </a:prstGeom>
        </p:spPr>
      </p:pic>
      <p:sp>
        <p:nvSpPr>
          <p:cNvPr id="3" name="Content Placeholder 2"/>
          <p:cNvSpPr>
            <a:spLocks noGrp="1"/>
          </p:cNvSpPr>
          <p:nvPr>
            <p:ph sz="half" idx="1"/>
          </p:nvPr>
        </p:nvSpPr>
        <p:spPr>
          <a:xfrm>
            <a:off x="6459238" y="2089236"/>
            <a:ext cx="5181600" cy="4351338"/>
          </a:xfrm>
        </p:spPr>
        <p:txBody>
          <a:bodyPr/>
          <a:lstStyle/>
          <a:p>
            <a:r>
              <a:rPr lang="en-GB" dirty="0"/>
              <a:t>Considering this example, if you had a number of questions using this scale, you could compare the means across questions.</a:t>
            </a:r>
          </a:p>
          <a:p>
            <a:pPr marL="0" indent="0">
              <a:buNone/>
            </a:pPr>
            <a:r>
              <a:rPr lang="en-GB" dirty="0"/>
              <a:t>E.g., </a:t>
            </a:r>
          </a:p>
          <a:p>
            <a:pPr marL="0" indent="0">
              <a:buNone/>
            </a:pPr>
            <a:r>
              <a:rPr lang="en-GB" dirty="0"/>
              <a:t>‘The mean agreement relating to provision in schools was 3.25 on a 5-point scale, whereas the mean agreement relating to provision in the community was only 1.75.’</a:t>
            </a:r>
          </a:p>
        </p:txBody>
      </p:sp>
      <p:sp>
        <p:nvSpPr>
          <p:cNvPr id="8" name="Title 1">
            <a:extLst>
              <a:ext uri="{FF2B5EF4-FFF2-40B4-BE49-F238E27FC236}">
                <a16:creationId xmlns:a16="http://schemas.microsoft.com/office/drawing/2014/main" id="{B080BB08-2D86-48CE-A497-475C61F7731F}"/>
              </a:ext>
            </a:extLst>
          </p:cNvPr>
          <p:cNvSpPr>
            <a:spLocks noGrp="1"/>
          </p:cNvSpPr>
          <p:nvPr>
            <p:ph type="title"/>
          </p:nvPr>
        </p:nvSpPr>
        <p:spPr>
          <a:xfrm>
            <a:off x="1202919" y="284176"/>
            <a:ext cx="9784080" cy="1508760"/>
          </a:xfrm>
        </p:spPr>
        <p:txBody>
          <a:bodyPr/>
          <a:lstStyle/>
          <a:p>
            <a:r>
              <a:rPr lang="en-GB" cap="none" dirty="0"/>
              <a:t>Calculating means and comparing data</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03320" y="6127274"/>
            <a:ext cx="609600" cy="609600"/>
          </a:xfrm>
          <a:prstGeom prst="rect">
            <a:avLst/>
          </a:prstGeom>
        </p:spPr>
      </p:pic>
    </p:spTree>
    <p:extLst>
      <p:ext uri="{BB962C8B-B14F-4D97-AF65-F5344CB8AC3E}">
        <p14:creationId xmlns:p14="http://schemas.microsoft.com/office/powerpoint/2010/main" val="7815229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294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615378" y="1630017"/>
            <a:ext cx="5311347" cy="5014893"/>
          </a:xfrm>
        </p:spPr>
        <p:txBody>
          <a:bodyPr>
            <a:normAutofit fontScale="92500" lnSpcReduction="20000"/>
          </a:bodyPr>
          <a:lstStyle/>
          <a:p>
            <a:pPr marL="0" indent="0">
              <a:buNone/>
            </a:pPr>
            <a:r>
              <a:rPr lang="en-GB" dirty="0"/>
              <a:t>E.g., </a:t>
            </a:r>
          </a:p>
          <a:p>
            <a:pPr marL="0" indent="0">
              <a:buNone/>
            </a:pPr>
            <a:r>
              <a:rPr lang="en-GB" dirty="0"/>
              <a:t>Scale = 5 point scale and no neutral midpoint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Number each response category</a:t>
            </a:r>
          </a:p>
          <a:p>
            <a:pPr marL="0" indent="0">
              <a:buNone/>
            </a:pPr>
            <a:r>
              <a:rPr lang="en-GB" dirty="0"/>
              <a:t>1 = not at all</a:t>
            </a:r>
          </a:p>
          <a:p>
            <a:pPr marL="0" indent="0">
              <a:buNone/>
            </a:pPr>
            <a:r>
              <a:rPr lang="en-GB" dirty="0"/>
              <a:t>2 = not very etc.,</a:t>
            </a:r>
          </a:p>
          <a:p>
            <a:pPr marL="0" indent="0">
              <a:buNone/>
            </a:pPr>
            <a:r>
              <a:rPr lang="en-GB" dirty="0"/>
              <a:t>Add all responses and divide by number of responses (as before)</a:t>
            </a:r>
          </a:p>
        </p:txBody>
      </p:sp>
      <p:sp>
        <p:nvSpPr>
          <p:cNvPr id="3" name="Content Placeholder 2"/>
          <p:cNvSpPr>
            <a:spLocks noGrp="1"/>
          </p:cNvSpPr>
          <p:nvPr>
            <p:ph sz="half" idx="1"/>
          </p:nvPr>
        </p:nvSpPr>
        <p:spPr>
          <a:xfrm>
            <a:off x="6777681" y="2502191"/>
            <a:ext cx="5181600" cy="1436559"/>
          </a:xfrm>
        </p:spPr>
        <p:txBody>
          <a:bodyPr>
            <a:normAutofit fontScale="92500" lnSpcReduction="20000"/>
          </a:bodyPr>
          <a:lstStyle/>
          <a:p>
            <a:r>
              <a:rPr lang="en-GB" dirty="0"/>
              <a:t>With this particular example, what problem might you encounter if you report the mean response only?</a:t>
            </a:r>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10" y="2724665"/>
            <a:ext cx="6238875" cy="1524000"/>
          </a:xfrm>
          <a:prstGeom prst="rect">
            <a:avLst/>
          </a:prstGeom>
        </p:spPr>
      </p:pic>
      <p:sp>
        <p:nvSpPr>
          <p:cNvPr id="8" name="Title 1">
            <a:extLst>
              <a:ext uri="{FF2B5EF4-FFF2-40B4-BE49-F238E27FC236}">
                <a16:creationId xmlns:a16="http://schemas.microsoft.com/office/drawing/2014/main" id="{3B1AAFA3-FA85-4742-BAB3-DB8A76D5F9D2}"/>
              </a:ext>
            </a:extLst>
          </p:cNvPr>
          <p:cNvSpPr>
            <a:spLocks noGrp="1"/>
          </p:cNvSpPr>
          <p:nvPr>
            <p:ph type="title"/>
          </p:nvPr>
        </p:nvSpPr>
        <p:spPr>
          <a:xfrm>
            <a:off x="1202919" y="284176"/>
            <a:ext cx="9784080" cy="1508760"/>
          </a:xfrm>
        </p:spPr>
        <p:txBody>
          <a:bodyPr/>
          <a:lstStyle/>
          <a:p>
            <a:r>
              <a:rPr lang="en-GB" cap="none" dirty="0"/>
              <a:t>Calculating means and comparing data</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77399" y="5638800"/>
            <a:ext cx="609600" cy="609600"/>
          </a:xfrm>
          <a:prstGeom prst="rect">
            <a:avLst/>
          </a:prstGeom>
        </p:spPr>
      </p:pic>
    </p:spTree>
    <p:extLst>
      <p:ext uri="{BB962C8B-B14F-4D97-AF65-F5344CB8AC3E}">
        <p14:creationId xmlns:p14="http://schemas.microsoft.com/office/powerpoint/2010/main" val="33128662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354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639097" y="1630017"/>
            <a:ext cx="5355135" cy="4949225"/>
          </a:xfrm>
        </p:spPr>
        <p:txBody>
          <a:bodyPr>
            <a:normAutofit fontScale="92500" lnSpcReduction="20000"/>
          </a:bodyPr>
          <a:lstStyle/>
          <a:p>
            <a:pPr marL="0" indent="0">
              <a:buNone/>
            </a:pPr>
            <a:r>
              <a:rPr lang="en-GB" dirty="0"/>
              <a:t>E.g., </a:t>
            </a:r>
          </a:p>
          <a:p>
            <a:pPr marL="0" indent="0">
              <a:buNone/>
            </a:pPr>
            <a:r>
              <a:rPr lang="en-GB" dirty="0"/>
              <a:t>Scale = 5 point scale and no neutral midpoint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Number each response category</a:t>
            </a:r>
          </a:p>
          <a:p>
            <a:pPr marL="0" indent="0">
              <a:buNone/>
            </a:pPr>
            <a:r>
              <a:rPr lang="en-GB" dirty="0"/>
              <a:t>1 = not at all</a:t>
            </a:r>
          </a:p>
          <a:p>
            <a:pPr marL="0" indent="0">
              <a:buNone/>
            </a:pPr>
            <a:r>
              <a:rPr lang="en-GB" dirty="0"/>
              <a:t>2 = not very etc.,</a:t>
            </a:r>
          </a:p>
          <a:p>
            <a:pPr marL="0" indent="0">
              <a:buNone/>
            </a:pPr>
            <a:r>
              <a:rPr lang="en-GB" dirty="0"/>
              <a:t>Add all responses and divide by number of responses (as before)</a:t>
            </a:r>
          </a:p>
        </p:txBody>
      </p:sp>
      <p:sp>
        <p:nvSpPr>
          <p:cNvPr id="3" name="Content Placeholder 2"/>
          <p:cNvSpPr>
            <a:spLocks noGrp="1"/>
          </p:cNvSpPr>
          <p:nvPr>
            <p:ph sz="half" idx="1"/>
          </p:nvPr>
        </p:nvSpPr>
        <p:spPr>
          <a:xfrm>
            <a:off x="6549082" y="1926030"/>
            <a:ext cx="5181600" cy="1312990"/>
          </a:xfrm>
        </p:spPr>
        <p:txBody>
          <a:bodyPr>
            <a:normAutofit fontScale="92500" lnSpcReduction="20000"/>
          </a:bodyPr>
          <a:lstStyle/>
          <a:p>
            <a:r>
              <a:rPr lang="en-GB" dirty="0"/>
              <a:t>With this particular example, what problem might you encounter if you report the mean response only?</a:t>
            </a:r>
          </a:p>
          <a:p>
            <a:endParaRPr lang="en-GB" dirty="0"/>
          </a:p>
          <a:p>
            <a:endParaRPr lang="en-GB" dirty="0"/>
          </a:p>
          <a:p>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10" y="2724665"/>
            <a:ext cx="6238875" cy="1524000"/>
          </a:xfrm>
          <a:prstGeom prst="rect">
            <a:avLst/>
          </a:prstGeom>
        </p:spPr>
      </p:pic>
      <p:sp>
        <p:nvSpPr>
          <p:cNvPr id="5" name="Rounded Rectangle 4"/>
          <p:cNvSpPr/>
          <p:nvPr/>
        </p:nvSpPr>
        <p:spPr>
          <a:xfrm>
            <a:off x="6549082" y="3215890"/>
            <a:ext cx="2734961" cy="8484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mean response = 3.16</a:t>
            </a:r>
          </a:p>
        </p:txBody>
      </p:sp>
      <p:sp>
        <p:nvSpPr>
          <p:cNvPr id="7" name="Rounded Rectangle 6"/>
          <p:cNvSpPr/>
          <p:nvPr/>
        </p:nvSpPr>
        <p:spPr>
          <a:xfrm>
            <a:off x="6804721" y="4420529"/>
            <a:ext cx="4448432" cy="2042984"/>
          </a:xfrm>
          <a:prstGeom prst="round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When you are interested in the patterns of the responses across participants, using the mean responses in this way can skew the data and misrepresent how participants actually responded. This is particularly problematic with small sample sizes.</a:t>
            </a:r>
          </a:p>
        </p:txBody>
      </p:sp>
      <p:sp>
        <p:nvSpPr>
          <p:cNvPr id="10" name="Title 1">
            <a:extLst>
              <a:ext uri="{FF2B5EF4-FFF2-40B4-BE49-F238E27FC236}">
                <a16:creationId xmlns:a16="http://schemas.microsoft.com/office/drawing/2014/main" id="{72AF7D9D-D9FE-4B68-B6F5-E32E71AEA6FB}"/>
              </a:ext>
            </a:extLst>
          </p:cNvPr>
          <p:cNvSpPr>
            <a:spLocks noGrp="1"/>
          </p:cNvSpPr>
          <p:nvPr>
            <p:ph type="title"/>
          </p:nvPr>
        </p:nvSpPr>
        <p:spPr>
          <a:xfrm>
            <a:off x="1202919" y="284176"/>
            <a:ext cx="9784080" cy="1508760"/>
          </a:xfrm>
        </p:spPr>
        <p:txBody>
          <a:bodyPr/>
          <a:lstStyle/>
          <a:p>
            <a:r>
              <a:rPr lang="en-GB" cap="none" dirty="0"/>
              <a:t>Calculating means and comparing data</a:t>
            </a:r>
          </a:p>
        </p:txBody>
      </p:sp>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709160" y="6579242"/>
            <a:ext cx="609600" cy="609600"/>
          </a:xfrm>
          <a:prstGeom prst="rect">
            <a:avLst/>
          </a:prstGeom>
        </p:spPr>
      </p:pic>
    </p:spTree>
    <p:extLst>
      <p:ext uri="{BB962C8B-B14F-4D97-AF65-F5344CB8AC3E}">
        <p14:creationId xmlns:p14="http://schemas.microsoft.com/office/powerpoint/2010/main" val="34566776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823"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806245" y="2048574"/>
            <a:ext cx="10367567" cy="4424984"/>
          </a:xfrm>
        </p:spPr>
        <p:txBody>
          <a:bodyPr>
            <a:normAutofit/>
          </a:bodyPr>
          <a:lstStyle/>
          <a:p>
            <a:pPr marL="0" indent="0">
              <a:buNone/>
            </a:pPr>
            <a:r>
              <a:rPr lang="en-GB" sz="2400" dirty="0"/>
              <a:t>However,</a:t>
            </a:r>
          </a:p>
          <a:p>
            <a:pPr marL="0" indent="0">
              <a:buNone/>
            </a:pPr>
            <a:r>
              <a:rPr lang="en-GB" sz="2400" dirty="0"/>
              <a:t>It can still be useful to calculate mean agreement scores/ responses in order to make some general comparisons across questions and/or across groups of participants</a:t>
            </a:r>
          </a:p>
          <a:p>
            <a:pPr marL="0" indent="0">
              <a:buNone/>
            </a:pPr>
            <a:r>
              <a:rPr lang="en-GB" sz="2400" dirty="0"/>
              <a:t>For example: </a:t>
            </a:r>
          </a:p>
          <a:p>
            <a:pPr>
              <a:buFont typeface="Wingdings" panose="05000000000000000000" pitchFamily="2" charset="2"/>
              <a:buChar char="Ø"/>
            </a:pPr>
            <a:r>
              <a:rPr lang="en-GB" sz="2400" dirty="0"/>
              <a:t>You may have such data from both teachers and parents, or teachers and children, or children or teachers in different schools</a:t>
            </a:r>
          </a:p>
          <a:p>
            <a:pPr>
              <a:buFont typeface="Wingdings" panose="05000000000000000000" pitchFamily="2" charset="2"/>
              <a:buChar char="Ø"/>
            </a:pPr>
            <a:r>
              <a:rPr lang="en-GB" sz="2400" dirty="0"/>
              <a:t>Using the mean agreement scores/responses for each of these groups, you can calculate whether there is a </a:t>
            </a:r>
            <a:r>
              <a:rPr lang="en-GB" sz="2400" i="1" dirty="0"/>
              <a:t>statistically significant difference</a:t>
            </a:r>
            <a:r>
              <a:rPr lang="en-GB" sz="2400" dirty="0"/>
              <a:t> in responses between the groups for each question</a:t>
            </a:r>
          </a:p>
          <a:p>
            <a:pPr marL="0" indent="0">
              <a:buNone/>
            </a:pPr>
            <a:endParaRPr lang="en-GB" sz="2400" dirty="0"/>
          </a:p>
        </p:txBody>
      </p:sp>
    </p:spTree>
    <p:extLst>
      <p:ext uri="{BB962C8B-B14F-4D97-AF65-F5344CB8AC3E}">
        <p14:creationId xmlns:p14="http://schemas.microsoft.com/office/powerpoint/2010/main" val="18855958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p:txBody>
          <a:bodyPr/>
          <a:lstStyle/>
          <a:p>
            <a:pPr marL="0" indent="0">
              <a:buNone/>
            </a:pPr>
            <a:r>
              <a:rPr lang="en-GB" dirty="0"/>
              <a:t>Example – comparing mean scores across questions:</a:t>
            </a:r>
          </a:p>
          <a:p>
            <a:pPr marL="0" indent="0">
              <a:buNone/>
            </a:pPr>
            <a:r>
              <a:rPr lang="en-GB" dirty="0"/>
              <a:t>‘The mean agreement relating to provision in schools was 3.25 on a 5-point scale, whereas the mean agreement relating to provision in the community was only 1.75.’</a:t>
            </a:r>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86D3E85F-EDA6-491F-9186-7DBA63D99132}"/>
              </a:ext>
            </a:extLst>
          </p:cNvPr>
          <p:cNvGraphicFramePr>
            <a:graphicFrameLocks noGrp="1"/>
          </p:cNvGraphicFramePr>
          <p:nvPr/>
        </p:nvGraphicFramePr>
        <p:xfrm>
          <a:off x="1202918" y="3558540"/>
          <a:ext cx="9784080" cy="2787929"/>
        </p:xfrm>
        <a:graphic>
          <a:graphicData uri="http://schemas.openxmlformats.org/drawingml/2006/table">
            <a:tbl>
              <a:tblPr firstRow="1" bandRow="1">
                <a:tableStyleId>{5C22544A-7EE6-4342-B048-85BDC9FD1C3A}</a:tableStyleId>
              </a:tblPr>
              <a:tblGrid>
                <a:gridCol w="1630680">
                  <a:extLst>
                    <a:ext uri="{9D8B030D-6E8A-4147-A177-3AD203B41FA5}">
                      <a16:colId xmlns:a16="http://schemas.microsoft.com/office/drawing/2014/main" val="1669366454"/>
                    </a:ext>
                  </a:extLst>
                </a:gridCol>
                <a:gridCol w="1630680">
                  <a:extLst>
                    <a:ext uri="{9D8B030D-6E8A-4147-A177-3AD203B41FA5}">
                      <a16:colId xmlns:a16="http://schemas.microsoft.com/office/drawing/2014/main" val="3353088446"/>
                    </a:ext>
                  </a:extLst>
                </a:gridCol>
                <a:gridCol w="1630680">
                  <a:extLst>
                    <a:ext uri="{9D8B030D-6E8A-4147-A177-3AD203B41FA5}">
                      <a16:colId xmlns:a16="http://schemas.microsoft.com/office/drawing/2014/main" val="3496369857"/>
                    </a:ext>
                  </a:extLst>
                </a:gridCol>
                <a:gridCol w="1630680">
                  <a:extLst>
                    <a:ext uri="{9D8B030D-6E8A-4147-A177-3AD203B41FA5}">
                      <a16:colId xmlns:a16="http://schemas.microsoft.com/office/drawing/2014/main" val="2702305499"/>
                    </a:ext>
                  </a:extLst>
                </a:gridCol>
                <a:gridCol w="1630680">
                  <a:extLst>
                    <a:ext uri="{9D8B030D-6E8A-4147-A177-3AD203B41FA5}">
                      <a16:colId xmlns:a16="http://schemas.microsoft.com/office/drawing/2014/main" val="2839890338"/>
                    </a:ext>
                  </a:extLst>
                </a:gridCol>
                <a:gridCol w="1630680">
                  <a:extLst>
                    <a:ext uri="{9D8B030D-6E8A-4147-A177-3AD203B41FA5}">
                      <a16:colId xmlns:a16="http://schemas.microsoft.com/office/drawing/2014/main" val="3828769354"/>
                    </a:ext>
                  </a:extLst>
                </a:gridCol>
              </a:tblGrid>
              <a:tr h="639834">
                <a:tc>
                  <a:txBody>
                    <a:bodyPr/>
                    <a:lstStyle/>
                    <a:p>
                      <a:endParaRPr lang="en-GB" dirty="0"/>
                    </a:p>
                  </a:txBody>
                  <a:tcPr/>
                </a:tc>
                <a:tc>
                  <a:txBody>
                    <a:bodyPr/>
                    <a:lstStyle/>
                    <a:p>
                      <a:pPr algn="ctr"/>
                      <a:r>
                        <a:rPr lang="en-GB" sz="2400" dirty="0"/>
                        <a:t>1</a:t>
                      </a:r>
                    </a:p>
                  </a:txBody>
                  <a:tcPr/>
                </a:tc>
                <a:tc>
                  <a:txBody>
                    <a:bodyPr/>
                    <a:lstStyle/>
                    <a:p>
                      <a:pPr algn="ctr"/>
                      <a:r>
                        <a:rPr lang="en-GB" sz="2400" dirty="0"/>
                        <a:t>2</a:t>
                      </a:r>
                    </a:p>
                  </a:txBody>
                  <a:tcPr/>
                </a:tc>
                <a:tc>
                  <a:txBody>
                    <a:bodyPr/>
                    <a:lstStyle/>
                    <a:p>
                      <a:pPr algn="ctr"/>
                      <a:r>
                        <a:rPr lang="en-GB" sz="2400" dirty="0"/>
                        <a:t>3</a:t>
                      </a:r>
                    </a:p>
                  </a:txBody>
                  <a:tcPr/>
                </a:tc>
                <a:tc>
                  <a:txBody>
                    <a:bodyPr/>
                    <a:lstStyle/>
                    <a:p>
                      <a:pPr algn="ctr"/>
                      <a:r>
                        <a:rPr lang="en-GB" sz="2400" dirty="0"/>
                        <a:t>4</a:t>
                      </a:r>
                    </a:p>
                  </a:txBody>
                  <a:tcPr/>
                </a:tc>
                <a:tc>
                  <a:txBody>
                    <a:bodyPr/>
                    <a:lstStyle/>
                    <a:p>
                      <a:pPr algn="ctr"/>
                      <a:r>
                        <a:rPr lang="en-GB" sz="2400" dirty="0"/>
                        <a:t>5</a:t>
                      </a:r>
                    </a:p>
                  </a:txBody>
                  <a:tcPr/>
                </a:tc>
                <a:extLst>
                  <a:ext uri="{0D108BD9-81ED-4DB2-BD59-A6C34878D82A}">
                    <a16:rowId xmlns:a16="http://schemas.microsoft.com/office/drawing/2014/main" val="1072336397"/>
                  </a:ext>
                </a:extLst>
              </a:tr>
              <a:tr h="959375">
                <a:tc>
                  <a:txBody>
                    <a:bodyPr/>
                    <a:lstStyle/>
                    <a:p>
                      <a:r>
                        <a:rPr lang="en-GB" sz="2400" dirty="0"/>
                        <a:t>Provision in schools</a:t>
                      </a:r>
                    </a:p>
                  </a:txBody>
                  <a:tcPr/>
                </a:tc>
                <a:tc>
                  <a:txBody>
                    <a:bodyPr/>
                    <a:lstStyle/>
                    <a:p>
                      <a:pPr algn="ctr"/>
                      <a:r>
                        <a:rPr lang="en-GB" sz="2400" dirty="0"/>
                        <a:t>0</a:t>
                      </a:r>
                    </a:p>
                  </a:txBody>
                  <a:tcPr/>
                </a:tc>
                <a:tc>
                  <a:txBody>
                    <a:bodyPr/>
                    <a:lstStyle/>
                    <a:p>
                      <a:pPr algn="ctr"/>
                      <a:r>
                        <a:rPr lang="en-GB" sz="2400" dirty="0"/>
                        <a:t>2</a:t>
                      </a:r>
                    </a:p>
                  </a:txBody>
                  <a:tcPr/>
                </a:tc>
                <a:tc>
                  <a:txBody>
                    <a:bodyPr/>
                    <a:lstStyle/>
                    <a:p>
                      <a:pPr algn="ctr"/>
                      <a:r>
                        <a:rPr lang="en-GB" sz="2400" dirty="0"/>
                        <a:t>10</a:t>
                      </a:r>
                    </a:p>
                  </a:txBody>
                  <a:tcPr/>
                </a:tc>
                <a:tc>
                  <a:txBody>
                    <a:bodyPr/>
                    <a:lstStyle/>
                    <a:p>
                      <a:pPr algn="ctr"/>
                      <a:r>
                        <a:rPr lang="en-GB" sz="2400" dirty="0"/>
                        <a:t>20</a:t>
                      </a:r>
                    </a:p>
                  </a:txBody>
                  <a:tcPr/>
                </a:tc>
                <a:tc>
                  <a:txBody>
                    <a:bodyPr/>
                    <a:lstStyle/>
                    <a:p>
                      <a:pPr algn="ctr"/>
                      <a:r>
                        <a:rPr lang="en-GB" sz="2400" dirty="0"/>
                        <a:t>5</a:t>
                      </a:r>
                    </a:p>
                  </a:txBody>
                  <a:tcPr/>
                </a:tc>
                <a:extLst>
                  <a:ext uri="{0D108BD9-81ED-4DB2-BD59-A6C34878D82A}">
                    <a16:rowId xmlns:a16="http://schemas.microsoft.com/office/drawing/2014/main" val="2071321725"/>
                  </a:ext>
                </a:extLst>
              </a:tr>
              <a:tr h="959375">
                <a:tc>
                  <a:txBody>
                    <a:bodyPr/>
                    <a:lstStyle/>
                    <a:p>
                      <a:r>
                        <a:rPr lang="en-GB" sz="2400" dirty="0"/>
                        <a:t>Provision in the community</a:t>
                      </a:r>
                    </a:p>
                  </a:txBody>
                  <a:tcPr/>
                </a:tc>
                <a:tc>
                  <a:txBody>
                    <a:bodyPr/>
                    <a:lstStyle/>
                    <a:p>
                      <a:pPr algn="ctr"/>
                      <a:r>
                        <a:rPr lang="en-GB" sz="2400" dirty="0"/>
                        <a:t>7</a:t>
                      </a:r>
                    </a:p>
                  </a:txBody>
                  <a:tcPr/>
                </a:tc>
                <a:tc>
                  <a:txBody>
                    <a:bodyPr/>
                    <a:lstStyle/>
                    <a:p>
                      <a:pPr algn="ctr"/>
                      <a:r>
                        <a:rPr lang="en-GB" sz="2400" dirty="0"/>
                        <a:t>25</a:t>
                      </a:r>
                    </a:p>
                  </a:txBody>
                  <a:tcPr/>
                </a:tc>
                <a:tc>
                  <a:txBody>
                    <a:bodyPr/>
                    <a:lstStyle/>
                    <a:p>
                      <a:pPr algn="ctr"/>
                      <a:r>
                        <a:rPr lang="en-GB" sz="2400" dirty="0"/>
                        <a:t>5</a:t>
                      </a:r>
                    </a:p>
                  </a:txBody>
                  <a:tcPr/>
                </a:tc>
                <a:tc>
                  <a:txBody>
                    <a:bodyPr/>
                    <a:lstStyle/>
                    <a:p>
                      <a:pPr algn="ctr"/>
                      <a:r>
                        <a:rPr lang="en-GB" sz="2400" dirty="0"/>
                        <a:t>0</a:t>
                      </a:r>
                    </a:p>
                  </a:txBody>
                  <a:tcPr/>
                </a:tc>
                <a:tc>
                  <a:txBody>
                    <a:bodyPr/>
                    <a:lstStyle/>
                    <a:p>
                      <a:pPr algn="ctr"/>
                      <a:r>
                        <a:rPr lang="en-GB" sz="2400" dirty="0"/>
                        <a:t>0</a:t>
                      </a:r>
                    </a:p>
                  </a:txBody>
                  <a:tcPr/>
                </a:tc>
                <a:extLst>
                  <a:ext uri="{0D108BD9-81ED-4DB2-BD59-A6C34878D82A}">
                    <a16:rowId xmlns:a16="http://schemas.microsoft.com/office/drawing/2014/main" val="1477502709"/>
                  </a:ext>
                </a:extLst>
              </a:tr>
            </a:tbl>
          </a:graphicData>
        </a:graphic>
      </p:graphicFrame>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32401" y="6176963"/>
            <a:ext cx="609600" cy="609600"/>
          </a:xfrm>
          <a:prstGeom prst="rect">
            <a:avLst/>
          </a:prstGeom>
        </p:spPr>
      </p:pic>
    </p:spTree>
    <p:extLst>
      <p:ext uri="{BB962C8B-B14F-4D97-AF65-F5344CB8AC3E}">
        <p14:creationId xmlns:p14="http://schemas.microsoft.com/office/powerpoint/2010/main" val="42125963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2014"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5646419" y="2122805"/>
            <a:ext cx="6037809" cy="4206240"/>
          </a:xfrm>
        </p:spPr>
        <p:txBody>
          <a:bodyPr>
            <a:normAutofit/>
          </a:bodyPr>
          <a:lstStyle/>
          <a:p>
            <a:pPr marL="0" indent="0">
              <a:buNone/>
            </a:pPr>
            <a:r>
              <a:rPr lang="en-GB" sz="2600" dirty="0"/>
              <a:t>Example – comparing mean scores across questions:</a:t>
            </a:r>
          </a:p>
          <a:p>
            <a:pPr marL="0" indent="0">
              <a:buNone/>
            </a:pPr>
            <a:r>
              <a:rPr lang="en-GB" sz="2600" dirty="0"/>
              <a:t>We can input these data into SPSS to obtain descriptive statistics and to conduct a t-test to determine if there is a significant difference in scores between these two questions.</a:t>
            </a:r>
          </a:p>
          <a:p>
            <a:pPr marL="0" indent="0">
              <a:buNone/>
            </a:pPr>
            <a:endParaRPr lang="en-GB" sz="2600" dirty="0"/>
          </a:p>
          <a:p>
            <a:pPr marL="0" indent="0">
              <a:buNone/>
            </a:pPr>
            <a:endParaRPr lang="en-GB" sz="2600" dirty="0"/>
          </a:p>
        </p:txBody>
      </p:sp>
      <p:pic>
        <p:nvPicPr>
          <p:cNvPr id="6" name="Picture 5" descr="A screenshot of a cell phone&#10;&#10;Description generated with very high confidence">
            <a:extLst>
              <a:ext uri="{FF2B5EF4-FFF2-40B4-BE49-F238E27FC236}">
                <a16:creationId xmlns:a16="http://schemas.microsoft.com/office/drawing/2014/main" id="{2ADC818A-D41F-40E5-BE66-C6733E059E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655" y="1466030"/>
            <a:ext cx="4457700" cy="5264150"/>
          </a:xfrm>
          <a:prstGeom prst="rect">
            <a:avLst/>
          </a:prstGeom>
        </p:spPr>
      </p:pic>
    </p:spTree>
    <p:extLst>
      <p:ext uri="{BB962C8B-B14F-4D97-AF65-F5344CB8AC3E}">
        <p14:creationId xmlns:p14="http://schemas.microsoft.com/office/powerpoint/2010/main" val="2467413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1202918" y="2011680"/>
            <a:ext cx="10163171" cy="4206240"/>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99E5D364-9FA2-4882-A4D1-A16926F13CC9}"/>
              </a:ext>
            </a:extLst>
          </p:cNvPr>
          <p:cNvPicPr>
            <a:picLocks noChangeAspect="1"/>
          </p:cNvPicPr>
          <p:nvPr/>
        </p:nvPicPr>
        <p:blipFill>
          <a:blip r:embed="rId4"/>
          <a:stretch>
            <a:fillRect/>
          </a:stretch>
        </p:blipFill>
        <p:spPr>
          <a:xfrm>
            <a:off x="384997" y="2681108"/>
            <a:ext cx="6970791" cy="1673543"/>
          </a:xfrm>
          <a:prstGeom prst="rect">
            <a:avLst/>
          </a:prstGeom>
        </p:spPr>
      </p:pic>
      <p:sp>
        <p:nvSpPr>
          <p:cNvPr id="6" name="TextBox 5">
            <a:extLst>
              <a:ext uri="{FF2B5EF4-FFF2-40B4-BE49-F238E27FC236}">
                <a16:creationId xmlns:a16="http://schemas.microsoft.com/office/drawing/2014/main" id="{B2BF2D0D-6D3A-442E-9C0C-C4CA13E37992}"/>
              </a:ext>
            </a:extLst>
          </p:cNvPr>
          <p:cNvSpPr txBox="1"/>
          <p:nvPr/>
        </p:nvSpPr>
        <p:spPr>
          <a:xfrm>
            <a:off x="7700132" y="2914471"/>
            <a:ext cx="3813441" cy="1200329"/>
          </a:xfrm>
          <a:prstGeom prst="rect">
            <a:avLst/>
          </a:prstGeom>
          <a:noFill/>
        </p:spPr>
        <p:txBody>
          <a:bodyPr wrap="square" rtlCol="0">
            <a:spAutoFit/>
          </a:bodyPr>
          <a:lstStyle/>
          <a:p>
            <a:r>
              <a:rPr lang="en-GB" sz="2400" dirty="0"/>
              <a:t>The first data this t-test provide are the </a:t>
            </a:r>
            <a:r>
              <a:rPr lang="en-GB" sz="2400" i="1" dirty="0"/>
              <a:t>MEAN </a:t>
            </a:r>
            <a:r>
              <a:rPr lang="en-GB" sz="2400" dirty="0"/>
              <a:t>and the </a:t>
            </a:r>
            <a:r>
              <a:rPr lang="en-GB" sz="2400" i="1" dirty="0"/>
              <a:t>STANDARD DEVIATION</a:t>
            </a:r>
            <a:endParaRPr lang="en-GB" sz="2400" dirty="0"/>
          </a:p>
        </p:txBody>
      </p:sp>
      <p:sp>
        <p:nvSpPr>
          <p:cNvPr id="7" name="Rectangle 6">
            <a:extLst>
              <a:ext uri="{FF2B5EF4-FFF2-40B4-BE49-F238E27FC236}">
                <a16:creationId xmlns:a16="http://schemas.microsoft.com/office/drawing/2014/main" id="{ABD66323-CCAA-450E-9473-C4828ECFCBC3}"/>
              </a:ext>
            </a:extLst>
          </p:cNvPr>
          <p:cNvSpPr/>
          <p:nvPr/>
        </p:nvSpPr>
        <p:spPr>
          <a:xfrm>
            <a:off x="1202918" y="4710390"/>
            <a:ext cx="8924307" cy="1006429"/>
          </a:xfrm>
          <a:prstGeom prst="rect">
            <a:avLst/>
          </a:prstGeom>
        </p:spPr>
        <p:txBody>
          <a:bodyPr wrap="square">
            <a:spAutoFit/>
          </a:bodyPr>
          <a:lstStyle/>
          <a:p>
            <a:pPr lvl="0" defTabSz="914400">
              <a:lnSpc>
                <a:spcPct val="90000"/>
              </a:lnSpc>
              <a:spcBef>
                <a:spcPts val="1200"/>
              </a:spcBef>
              <a:spcAft>
                <a:spcPts val="200"/>
              </a:spcAft>
              <a:buClr>
                <a:prstClr val="white"/>
              </a:buClr>
            </a:pPr>
            <a:r>
              <a:rPr lang="en-GB" sz="2200" dirty="0">
                <a:solidFill>
                  <a:prstClr val="white"/>
                </a:solidFill>
              </a:rPr>
              <a:t>‘The mean agreement relating to provision in schools was 3.75 (</a:t>
            </a:r>
            <a:r>
              <a:rPr lang="en-GB" sz="2200" i="1" dirty="0">
                <a:solidFill>
                  <a:prstClr val="white"/>
                </a:solidFill>
              </a:rPr>
              <a:t>SD=0.76) </a:t>
            </a:r>
            <a:r>
              <a:rPr lang="en-GB" sz="2200" dirty="0">
                <a:solidFill>
                  <a:prstClr val="white"/>
                </a:solidFill>
              </a:rPr>
              <a:t>on a 5-point scale, whereas the mean agreement relating to provision in the community was only 1.95 </a:t>
            </a:r>
            <a:r>
              <a:rPr lang="en-GB" sz="2200" i="1" dirty="0">
                <a:solidFill>
                  <a:prstClr val="white"/>
                </a:solidFill>
              </a:rPr>
              <a:t>(SD=0.57).’</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3920" y="5858871"/>
            <a:ext cx="609600" cy="609600"/>
          </a:xfrm>
          <a:prstGeom prst="rect">
            <a:avLst/>
          </a:prstGeom>
        </p:spPr>
      </p:pic>
    </p:spTree>
    <p:extLst>
      <p:ext uri="{BB962C8B-B14F-4D97-AF65-F5344CB8AC3E}">
        <p14:creationId xmlns:p14="http://schemas.microsoft.com/office/powerpoint/2010/main" val="37631846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151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1202918" y="2011680"/>
            <a:ext cx="10163171" cy="4206240"/>
          </a:xfrm>
        </p:spPr>
        <p:txBody>
          <a:bodyPr/>
          <a:lstStyle/>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B2BF2D0D-6D3A-442E-9C0C-C4CA13E37992}"/>
              </a:ext>
            </a:extLst>
          </p:cNvPr>
          <p:cNvSpPr txBox="1"/>
          <p:nvPr/>
        </p:nvSpPr>
        <p:spPr>
          <a:xfrm>
            <a:off x="630739" y="4052137"/>
            <a:ext cx="9713198" cy="2308324"/>
          </a:xfrm>
          <a:prstGeom prst="rect">
            <a:avLst/>
          </a:prstGeom>
          <a:noFill/>
        </p:spPr>
        <p:txBody>
          <a:bodyPr wrap="square" rtlCol="0">
            <a:spAutoFit/>
          </a:bodyPr>
          <a:lstStyle/>
          <a:p>
            <a:r>
              <a:rPr lang="en-GB" sz="2400" dirty="0"/>
              <a:t>The other data of interest is the results of the t-test – this tells us whether the difference between the scores on these two questions is statistically significant.</a:t>
            </a:r>
          </a:p>
          <a:p>
            <a:endParaRPr lang="en-GB" sz="2400" dirty="0"/>
          </a:p>
          <a:p>
            <a:r>
              <a:rPr lang="en-GB" sz="2400" dirty="0"/>
              <a:t>We are particularly interested in the </a:t>
            </a:r>
            <a:r>
              <a:rPr lang="en-GB" sz="2400" i="1" dirty="0"/>
              <a:t>t </a:t>
            </a:r>
            <a:r>
              <a:rPr lang="en-GB" sz="2400" dirty="0"/>
              <a:t>statistic, the degrees of freedom (</a:t>
            </a:r>
            <a:r>
              <a:rPr lang="en-GB" sz="2400" dirty="0" err="1"/>
              <a:t>df</a:t>
            </a:r>
            <a:r>
              <a:rPr lang="en-GB" sz="2400" dirty="0"/>
              <a:t>) and the significance level.</a:t>
            </a:r>
          </a:p>
        </p:txBody>
      </p:sp>
      <p:pic>
        <p:nvPicPr>
          <p:cNvPr id="4" name="Picture 3">
            <a:extLst>
              <a:ext uri="{FF2B5EF4-FFF2-40B4-BE49-F238E27FC236}">
                <a16:creationId xmlns:a16="http://schemas.microsoft.com/office/drawing/2014/main" id="{7C9D9D9A-549B-4762-920E-6E475710A945}"/>
              </a:ext>
            </a:extLst>
          </p:cNvPr>
          <p:cNvPicPr>
            <a:picLocks noChangeAspect="1"/>
          </p:cNvPicPr>
          <p:nvPr/>
        </p:nvPicPr>
        <p:blipFill>
          <a:blip r:embed="rId4"/>
          <a:stretch>
            <a:fillRect/>
          </a:stretch>
        </p:blipFill>
        <p:spPr>
          <a:xfrm>
            <a:off x="181493" y="1966985"/>
            <a:ext cx="11400582" cy="1978299"/>
          </a:xfrm>
          <a:prstGeom prst="rect">
            <a:avLst/>
          </a:prstGeom>
        </p:spPr>
      </p:pic>
      <p:sp>
        <p:nvSpPr>
          <p:cNvPr id="5" name="Oval 4">
            <a:extLst>
              <a:ext uri="{FF2B5EF4-FFF2-40B4-BE49-F238E27FC236}">
                <a16:creationId xmlns:a16="http://schemas.microsoft.com/office/drawing/2014/main" id="{CA91B136-35E3-4319-BE64-BF00CB4CB03A}"/>
              </a:ext>
            </a:extLst>
          </p:cNvPr>
          <p:cNvSpPr/>
          <p:nvPr/>
        </p:nvSpPr>
        <p:spPr>
          <a:xfrm>
            <a:off x="8662219" y="3086684"/>
            <a:ext cx="757084" cy="626892"/>
          </a:xfrm>
          <a:prstGeom prst="ellipse">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FEFBEE2-C546-43D4-8B50-26D8265E0D9D}"/>
              </a:ext>
            </a:extLst>
          </p:cNvPr>
          <p:cNvSpPr/>
          <p:nvPr/>
        </p:nvSpPr>
        <p:spPr>
          <a:xfrm>
            <a:off x="10279075" y="3013483"/>
            <a:ext cx="1302999" cy="840762"/>
          </a:xfrm>
          <a:prstGeom prst="ellipse">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70A5D49B-8551-4B41-BC3C-68B065998D56}"/>
              </a:ext>
            </a:extLst>
          </p:cNvPr>
          <p:cNvSpPr/>
          <p:nvPr/>
        </p:nvSpPr>
        <p:spPr>
          <a:xfrm>
            <a:off x="9509976" y="3115554"/>
            <a:ext cx="757084" cy="626892"/>
          </a:xfrm>
          <a:prstGeom prst="ellipse">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25774" y="6055661"/>
            <a:ext cx="609600" cy="609600"/>
          </a:xfrm>
          <a:prstGeom prst="rect">
            <a:avLst/>
          </a:prstGeom>
        </p:spPr>
      </p:pic>
    </p:spTree>
    <p:extLst>
      <p:ext uri="{BB962C8B-B14F-4D97-AF65-F5344CB8AC3E}">
        <p14:creationId xmlns:p14="http://schemas.microsoft.com/office/powerpoint/2010/main" val="18513158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467"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1202918" y="2011680"/>
            <a:ext cx="10163171" cy="4206240"/>
          </a:xfrm>
        </p:spPr>
        <p:txBody>
          <a:bodyPr/>
          <a:lstStyle/>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B2BF2D0D-6D3A-442E-9C0C-C4CA13E37992}"/>
              </a:ext>
            </a:extLst>
          </p:cNvPr>
          <p:cNvSpPr txBox="1"/>
          <p:nvPr/>
        </p:nvSpPr>
        <p:spPr>
          <a:xfrm>
            <a:off x="1202918" y="4114800"/>
            <a:ext cx="9713198" cy="2308324"/>
          </a:xfrm>
          <a:prstGeom prst="rect">
            <a:avLst/>
          </a:prstGeom>
          <a:noFill/>
          <a:ln>
            <a:solidFill>
              <a:schemeClr val="tx1"/>
            </a:solidFill>
          </a:ln>
        </p:spPr>
        <p:txBody>
          <a:bodyPr wrap="square" rtlCol="0">
            <a:spAutoFit/>
          </a:bodyPr>
          <a:lstStyle/>
          <a:p>
            <a:r>
              <a:rPr lang="en-GB" sz="2400" dirty="0"/>
              <a:t>‘‘The mean agreement relating to provision in schools was 3.75 (</a:t>
            </a:r>
            <a:r>
              <a:rPr lang="en-GB" sz="2400" i="1" dirty="0"/>
              <a:t>SD=0.76) </a:t>
            </a:r>
            <a:r>
              <a:rPr lang="en-GB" sz="2400" dirty="0"/>
              <a:t>on a 5-point scale, whereas the mean agreement relating to provision in the community was only 1.95 </a:t>
            </a:r>
            <a:r>
              <a:rPr lang="en-GB" sz="2400" i="1" dirty="0"/>
              <a:t>(SD=0.57). </a:t>
            </a:r>
            <a:r>
              <a:rPr lang="en-GB" sz="2400" dirty="0"/>
              <a:t>A paired samples t-test was conducted to compare agreement scores across these two questions. There was a significant difference in the agreement scores relating to provision in schools and scores relating to provision in the community; </a:t>
            </a:r>
            <a:r>
              <a:rPr lang="en-GB" sz="2400" i="1" dirty="0"/>
              <a:t>t</a:t>
            </a:r>
            <a:r>
              <a:rPr lang="en-GB" sz="2400" dirty="0"/>
              <a:t>(36)=27.74, </a:t>
            </a:r>
            <a:r>
              <a:rPr lang="en-GB" sz="2400" i="1" dirty="0"/>
              <a:t>p=.00”</a:t>
            </a:r>
            <a:endParaRPr lang="en-GB" sz="2400" dirty="0"/>
          </a:p>
        </p:txBody>
      </p:sp>
      <p:pic>
        <p:nvPicPr>
          <p:cNvPr id="4" name="Picture 3">
            <a:extLst>
              <a:ext uri="{FF2B5EF4-FFF2-40B4-BE49-F238E27FC236}">
                <a16:creationId xmlns:a16="http://schemas.microsoft.com/office/drawing/2014/main" id="{7C9D9D9A-549B-4762-920E-6E475710A945}"/>
              </a:ext>
            </a:extLst>
          </p:cNvPr>
          <p:cNvPicPr>
            <a:picLocks noChangeAspect="1"/>
          </p:cNvPicPr>
          <p:nvPr/>
        </p:nvPicPr>
        <p:blipFill>
          <a:blip r:embed="rId4"/>
          <a:stretch>
            <a:fillRect/>
          </a:stretch>
        </p:blipFill>
        <p:spPr>
          <a:xfrm>
            <a:off x="181493" y="1966985"/>
            <a:ext cx="11400582" cy="1978299"/>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61289" y="723106"/>
            <a:ext cx="609600" cy="609600"/>
          </a:xfrm>
          <a:prstGeom prst="rect">
            <a:avLst/>
          </a:prstGeom>
        </p:spPr>
      </p:pic>
    </p:spTree>
    <p:extLst>
      <p:ext uri="{BB962C8B-B14F-4D97-AF65-F5344CB8AC3E}">
        <p14:creationId xmlns:p14="http://schemas.microsoft.com/office/powerpoint/2010/main" val="12279464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700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6E08-7BDA-4477-B9DF-0551B16C8FE0}"/>
              </a:ext>
            </a:extLst>
          </p:cNvPr>
          <p:cNvSpPr>
            <a:spLocks noGrp="1"/>
          </p:cNvSpPr>
          <p:nvPr>
            <p:ph type="title"/>
          </p:nvPr>
        </p:nvSpPr>
        <p:spPr>
          <a:xfrm>
            <a:off x="838200" y="2644500"/>
            <a:ext cx="10515600" cy="1325563"/>
          </a:xfrm>
        </p:spPr>
        <p:txBody>
          <a:bodyPr>
            <a:noAutofit/>
          </a:bodyPr>
          <a:lstStyle/>
          <a:p>
            <a:pPr algn="ctr">
              <a:lnSpc>
                <a:spcPct val="150000"/>
              </a:lnSpc>
            </a:pPr>
            <a:r>
              <a:rPr lang="en-GB" sz="5200" b="1" dirty="0"/>
              <a:t>Some additional tips on </a:t>
            </a:r>
            <a:br>
              <a:rPr lang="en-GB" sz="5200" b="1" dirty="0"/>
            </a:br>
            <a:r>
              <a:rPr lang="en-GB" sz="5200" b="1" dirty="0"/>
              <a:t>presenting your data…</a:t>
            </a:r>
          </a:p>
        </p:txBody>
      </p:sp>
    </p:spTree>
    <p:extLst>
      <p:ext uri="{BB962C8B-B14F-4D97-AF65-F5344CB8AC3E}">
        <p14:creationId xmlns:p14="http://schemas.microsoft.com/office/powerpoint/2010/main" val="1812074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232" y="384790"/>
            <a:ext cx="10515600" cy="1325563"/>
          </a:xfrm>
        </p:spPr>
        <p:txBody>
          <a:bodyPr>
            <a:normAutofit/>
          </a:bodyPr>
          <a:lstStyle/>
          <a:p>
            <a:r>
              <a:rPr lang="en-GB" cap="none" dirty="0"/>
              <a:t>Alternatives to pie charts and</a:t>
            </a:r>
            <a:br>
              <a:rPr lang="en-GB" cap="none" dirty="0"/>
            </a:br>
            <a:r>
              <a:rPr lang="en-GB" b="1" cap="none" dirty="0"/>
              <a:t>avoiding one graph or table per item/question</a:t>
            </a:r>
          </a:p>
        </p:txBody>
      </p:sp>
      <p:pic>
        <p:nvPicPr>
          <p:cNvPr id="1026" name="Picture 2" descr="Image result for bar graphs likert scale data in exce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9782" y="2014905"/>
            <a:ext cx="7781925" cy="40957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642232" y="6110655"/>
            <a:ext cx="2549768" cy="646331"/>
          </a:xfrm>
          <a:prstGeom prst="rect">
            <a:avLst/>
          </a:prstGeom>
          <a:noFill/>
        </p:spPr>
        <p:txBody>
          <a:bodyPr wrap="square" rtlCol="0">
            <a:spAutoFit/>
          </a:bodyPr>
          <a:lstStyle/>
          <a:p>
            <a:r>
              <a:rPr lang="en-GB" dirty="0"/>
              <a:t>Example from stephanieevergreen.com</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842760" y="6415207"/>
            <a:ext cx="609600" cy="609600"/>
          </a:xfrm>
          <a:prstGeom prst="rect">
            <a:avLst/>
          </a:prstGeom>
        </p:spPr>
      </p:pic>
    </p:spTree>
    <p:extLst>
      <p:ext uri="{BB962C8B-B14F-4D97-AF65-F5344CB8AC3E}">
        <p14:creationId xmlns:p14="http://schemas.microsoft.com/office/powerpoint/2010/main" val="41349650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2068"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232" y="384790"/>
            <a:ext cx="10515600" cy="1325563"/>
          </a:xfrm>
        </p:spPr>
        <p:txBody>
          <a:bodyPr>
            <a:normAutofit/>
          </a:bodyPr>
          <a:lstStyle/>
          <a:p>
            <a:r>
              <a:rPr lang="en-GB" cap="none" dirty="0"/>
              <a:t>Alternatives to pie charts and</a:t>
            </a:r>
            <a:br>
              <a:rPr lang="en-GB" cap="none" dirty="0"/>
            </a:br>
            <a:r>
              <a:rPr lang="en-GB" b="1" cap="none" dirty="0"/>
              <a:t>avoiding one graph or table per item/question</a:t>
            </a:r>
          </a:p>
        </p:txBody>
      </p:sp>
      <p:pic>
        <p:nvPicPr>
          <p:cNvPr id="3" name="Picture 2">
            <a:extLst>
              <a:ext uri="{FF2B5EF4-FFF2-40B4-BE49-F238E27FC236}">
                <a16:creationId xmlns:a16="http://schemas.microsoft.com/office/drawing/2014/main" id="{07A98C83-4DAC-4A22-9DF6-5697F88B93C8}"/>
              </a:ext>
            </a:extLst>
          </p:cNvPr>
          <p:cNvPicPr>
            <a:picLocks noChangeAspect="1"/>
          </p:cNvPicPr>
          <p:nvPr/>
        </p:nvPicPr>
        <p:blipFill>
          <a:blip r:embed="rId2"/>
          <a:stretch>
            <a:fillRect/>
          </a:stretch>
        </p:blipFill>
        <p:spPr>
          <a:xfrm>
            <a:off x="543232" y="2079452"/>
            <a:ext cx="7318968" cy="4044902"/>
          </a:xfrm>
          <a:prstGeom prst="rect">
            <a:avLst/>
          </a:prstGeom>
        </p:spPr>
      </p:pic>
      <p:sp>
        <p:nvSpPr>
          <p:cNvPr id="4" name="TextBox 3">
            <a:extLst>
              <a:ext uri="{FF2B5EF4-FFF2-40B4-BE49-F238E27FC236}">
                <a16:creationId xmlns:a16="http://schemas.microsoft.com/office/drawing/2014/main" id="{99352A6D-7B9D-4B8E-86BD-420D15A5B188}"/>
              </a:ext>
            </a:extLst>
          </p:cNvPr>
          <p:cNvSpPr txBox="1"/>
          <p:nvPr/>
        </p:nvSpPr>
        <p:spPr>
          <a:xfrm>
            <a:off x="8250865" y="2690036"/>
            <a:ext cx="3056232" cy="2677656"/>
          </a:xfrm>
          <a:prstGeom prst="rect">
            <a:avLst/>
          </a:prstGeom>
          <a:noFill/>
        </p:spPr>
        <p:txBody>
          <a:bodyPr wrap="square" rtlCol="0">
            <a:spAutoFit/>
          </a:bodyPr>
          <a:lstStyle/>
          <a:p>
            <a:r>
              <a:rPr lang="en-GB" sz="2400" dirty="0"/>
              <a:t>Consider grouping similar or related information together in one graph to enable a comparison to be drawn across the data visually</a:t>
            </a:r>
          </a:p>
        </p:txBody>
      </p:sp>
    </p:spTree>
    <p:extLst>
      <p:ext uri="{BB962C8B-B14F-4D97-AF65-F5344CB8AC3E}">
        <p14:creationId xmlns:p14="http://schemas.microsoft.com/office/powerpoint/2010/main" val="27141383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232" y="384790"/>
            <a:ext cx="10515600" cy="1325563"/>
          </a:xfrm>
        </p:spPr>
        <p:txBody>
          <a:bodyPr>
            <a:normAutofit/>
          </a:bodyPr>
          <a:lstStyle/>
          <a:p>
            <a:r>
              <a:rPr lang="en-GB" cap="none" dirty="0"/>
              <a:t>Alternatives to pie charts and</a:t>
            </a:r>
            <a:br>
              <a:rPr lang="en-GB" cap="none" dirty="0"/>
            </a:br>
            <a:r>
              <a:rPr lang="en-GB" b="1" cap="none" dirty="0"/>
              <a:t>avoiding one graph or table per item/question</a:t>
            </a:r>
          </a:p>
        </p:txBody>
      </p:sp>
      <p:sp>
        <p:nvSpPr>
          <p:cNvPr id="4" name="TextBox 3">
            <a:extLst>
              <a:ext uri="{FF2B5EF4-FFF2-40B4-BE49-F238E27FC236}">
                <a16:creationId xmlns:a16="http://schemas.microsoft.com/office/drawing/2014/main" id="{99352A6D-7B9D-4B8E-86BD-420D15A5B188}"/>
              </a:ext>
            </a:extLst>
          </p:cNvPr>
          <p:cNvSpPr txBox="1"/>
          <p:nvPr/>
        </p:nvSpPr>
        <p:spPr>
          <a:xfrm>
            <a:off x="8250865" y="2690036"/>
            <a:ext cx="3056232" cy="1938992"/>
          </a:xfrm>
          <a:prstGeom prst="rect">
            <a:avLst/>
          </a:prstGeom>
          <a:noFill/>
        </p:spPr>
        <p:txBody>
          <a:bodyPr wrap="square" rtlCol="0">
            <a:spAutoFit/>
          </a:bodyPr>
          <a:lstStyle/>
          <a:p>
            <a:r>
              <a:rPr lang="en-GB" sz="2400" dirty="0"/>
              <a:t>Displaying the data for both groups together like this can also allow for some interesting visual analysis</a:t>
            </a:r>
          </a:p>
        </p:txBody>
      </p:sp>
      <p:pic>
        <p:nvPicPr>
          <p:cNvPr id="5" name="Picture 4">
            <a:extLst>
              <a:ext uri="{FF2B5EF4-FFF2-40B4-BE49-F238E27FC236}">
                <a16:creationId xmlns:a16="http://schemas.microsoft.com/office/drawing/2014/main" id="{7F9CFE75-E833-41B6-8EB4-569CC03B6A34}"/>
              </a:ext>
            </a:extLst>
          </p:cNvPr>
          <p:cNvPicPr>
            <a:picLocks noChangeAspect="1"/>
          </p:cNvPicPr>
          <p:nvPr/>
        </p:nvPicPr>
        <p:blipFill>
          <a:blip r:embed="rId2"/>
          <a:stretch>
            <a:fillRect/>
          </a:stretch>
        </p:blipFill>
        <p:spPr>
          <a:xfrm>
            <a:off x="493289" y="2313331"/>
            <a:ext cx="7166211" cy="3906716"/>
          </a:xfrm>
          <a:prstGeom prst="rect">
            <a:avLst/>
          </a:prstGeom>
        </p:spPr>
      </p:pic>
    </p:spTree>
    <p:extLst>
      <p:ext uri="{BB962C8B-B14F-4D97-AF65-F5344CB8AC3E}">
        <p14:creationId xmlns:p14="http://schemas.microsoft.com/office/powerpoint/2010/main" val="20684950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232" y="384790"/>
            <a:ext cx="10515600" cy="1325563"/>
          </a:xfrm>
        </p:spPr>
        <p:txBody>
          <a:bodyPr>
            <a:normAutofit/>
          </a:bodyPr>
          <a:lstStyle/>
          <a:p>
            <a:r>
              <a:rPr lang="en-GB" cap="none" dirty="0"/>
              <a:t>Alternatives to pie charts and</a:t>
            </a:r>
            <a:br>
              <a:rPr lang="en-GB" cap="none" dirty="0"/>
            </a:br>
            <a:r>
              <a:rPr lang="en-GB" b="1" cap="none" dirty="0"/>
              <a:t>avoiding one graph or table per item/question</a:t>
            </a:r>
          </a:p>
        </p:txBody>
      </p:sp>
      <p:pic>
        <p:nvPicPr>
          <p:cNvPr id="3" name="Picture 2">
            <a:extLst>
              <a:ext uri="{FF2B5EF4-FFF2-40B4-BE49-F238E27FC236}">
                <a16:creationId xmlns:a16="http://schemas.microsoft.com/office/drawing/2014/main" id="{F9BA78B0-90D2-4342-BA73-544875A13FB1}"/>
              </a:ext>
            </a:extLst>
          </p:cNvPr>
          <p:cNvPicPr>
            <a:picLocks noChangeAspect="1"/>
          </p:cNvPicPr>
          <p:nvPr/>
        </p:nvPicPr>
        <p:blipFill>
          <a:blip r:embed="rId2"/>
          <a:stretch>
            <a:fillRect/>
          </a:stretch>
        </p:blipFill>
        <p:spPr>
          <a:xfrm>
            <a:off x="362231" y="2100293"/>
            <a:ext cx="7478978" cy="4077223"/>
          </a:xfrm>
          <a:prstGeom prst="rect">
            <a:avLst/>
          </a:prstGeom>
        </p:spPr>
      </p:pic>
      <p:sp>
        <p:nvSpPr>
          <p:cNvPr id="7" name="TextBox 6">
            <a:extLst>
              <a:ext uri="{FF2B5EF4-FFF2-40B4-BE49-F238E27FC236}">
                <a16:creationId xmlns:a16="http://schemas.microsoft.com/office/drawing/2014/main" id="{2CED6175-9A2D-4A11-A4F2-93A2167D3618}"/>
              </a:ext>
            </a:extLst>
          </p:cNvPr>
          <p:cNvSpPr txBox="1"/>
          <p:nvPr/>
        </p:nvSpPr>
        <p:spPr>
          <a:xfrm>
            <a:off x="8083717" y="2061412"/>
            <a:ext cx="3056232" cy="4154984"/>
          </a:xfrm>
          <a:prstGeom prst="rect">
            <a:avLst/>
          </a:prstGeom>
          <a:noFill/>
        </p:spPr>
        <p:txBody>
          <a:bodyPr wrap="square" rtlCol="0">
            <a:spAutoFit/>
          </a:bodyPr>
          <a:lstStyle/>
          <a:p>
            <a:r>
              <a:rPr lang="en-GB" sz="2400" dirty="0"/>
              <a:t>Displaying the data for both groups together like this can also allow for some interesting visual analysis</a:t>
            </a:r>
          </a:p>
          <a:p>
            <a:endParaRPr lang="en-GB" sz="2400" dirty="0"/>
          </a:p>
          <a:p>
            <a:r>
              <a:rPr lang="en-GB" sz="2400" dirty="0"/>
              <a:t>(You could also add data labels if you think it facilitates the communication of the data)</a:t>
            </a:r>
          </a:p>
        </p:txBody>
      </p:sp>
    </p:spTree>
    <p:extLst>
      <p:ext uri="{BB962C8B-B14F-4D97-AF65-F5344CB8AC3E}">
        <p14:creationId xmlns:p14="http://schemas.microsoft.com/office/powerpoint/2010/main" val="31957502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54061" y="432751"/>
            <a:ext cx="10515600" cy="1325562"/>
          </a:xfrm>
        </p:spPr>
        <p:txBody>
          <a:bodyPr/>
          <a:lstStyle/>
          <a:p>
            <a:r>
              <a:rPr lang="en-GB" cap="none" dirty="0">
                <a:solidFill>
                  <a:schemeClr val="tx1"/>
                </a:solidFill>
              </a:rPr>
              <a:t>Breaking down data into useful and relevant categories</a:t>
            </a:r>
          </a:p>
        </p:txBody>
      </p:sp>
      <p:pic>
        <p:nvPicPr>
          <p:cNvPr id="2050" name="Picture 2" descr="Image result for likert scale results tab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061" y="1758313"/>
            <a:ext cx="8051493" cy="4454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539183" y="5566357"/>
            <a:ext cx="1799304" cy="646331"/>
          </a:xfrm>
          <a:prstGeom prst="rect">
            <a:avLst/>
          </a:prstGeom>
          <a:noFill/>
        </p:spPr>
        <p:txBody>
          <a:bodyPr wrap="square" rtlCol="0">
            <a:spAutoFit/>
          </a:bodyPr>
          <a:lstStyle/>
          <a:p>
            <a:r>
              <a:rPr lang="en-GB" dirty="0"/>
              <a:t>Nesbitt &amp; Martin (2011)</a:t>
            </a:r>
          </a:p>
        </p:txBody>
      </p:sp>
      <p:sp>
        <p:nvSpPr>
          <p:cNvPr id="7" name="TextBox 6"/>
          <p:cNvSpPr txBox="1"/>
          <p:nvPr/>
        </p:nvSpPr>
        <p:spPr>
          <a:xfrm>
            <a:off x="9094839" y="2212110"/>
            <a:ext cx="2477729" cy="3231654"/>
          </a:xfrm>
          <a:prstGeom prst="rect">
            <a:avLst/>
          </a:prstGeom>
          <a:noFill/>
        </p:spPr>
        <p:txBody>
          <a:bodyPr wrap="square" rtlCol="0">
            <a:spAutoFit/>
          </a:bodyPr>
          <a:lstStyle/>
          <a:p>
            <a:r>
              <a:rPr lang="en-GB" sz="2000" dirty="0"/>
              <a:t>Are there relevant categories for your research questions?</a:t>
            </a:r>
          </a:p>
          <a:p>
            <a:endParaRPr lang="en-GB" dirty="0"/>
          </a:p>
          <a:p>
            <a:r>
              <a:rPr lang="en-GB" dirty="0"/>
              <a:t>E.g., are you interested in whether males or females responded differently? Or whether people with experience of something responded differently?</a:t>
            </a:r>
          </a:p>
        </p:txBody>
      </p:sp>
    </p:spTree>
    <p:extLst>
      <p:ext uri="{BB962C8B-B14F-4D97-AF65-F5344CB8AC3E}">
        <p14:creationId xmlns:p14="http://schemas.microsoft.com/office/powerpoint/2010/main" val="13303818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6715" y="361336"/>
            <a:ext cx="7853877" cy="707886"/>
          </a:xfrm>
          <a:prstGeom prst="rect">
            <a:avLst/>
          </a:prstGeom>
          <a:noFill/>
        </p:spPr>
        <p:txBody>
          <a:bodyPr wrap="square" rtlCol="0">
            <a:spAutoFit/>
          </a:bodyPr>
          <a:lstStyle/>
          <a:p>
            <a:pPr algn="ctr"/>
            <a:r>
              <a:rPr lang="en-US" sz="4000" dirty="0"/>
              <a:t>What do inferential statistics tell us?</a:t>
            </a:r>
          </a:p>
        </p:txBody>
      </p:sp>
      <p:sp>
        <p:nvSpPr>
          <p:cNvPr id="3" name="TextBox 2"/>
          <p:cNvSpPr txBox="1"/>
          <p:nvPr/>
        </p:nvSpPr>
        <p:spPr>
          <a:xfrm>
            <a:off x="940904" y="1278254"/>
            <a:ext cx="10045749" cy="5380832"/>
          </a:xfrm>
          <a:prstGeom prst="rect">
            <a:avLst/>
          </a:prstGeom>
          <a:noFill/>
        </p:spPr>
        <p:txBody>
          <a:bodyPr wrap="square" rtlCol="0">
            <a:spAutoFit/>
          </a:bodyPr>
          <a:lstStyle/>
          <a:p>
            <a:r>
              <a:rPr lang="en-US" sz="3200" dirty="0"/>
              <a:t>The output from these analyses tells us </a:t>
            </a:r>
            <a:r>
              <a:rPr lang="en-US" sz="3200" i="1" dirty="0"/>
              <a:t>how likely it is the results were due to chance</a:t>
            </a:r>
          </a:p>
          <a:p>
            <a:endParaRPr lang="en-US" sz="3200" i="1" dirty="0"/>
          </a:p>
          <a:p>
            <a:pPr marL="457200" indent="-457200">
              <a:lnSpc>
                <a:spcPct val="150000"/>
              </a:lnSpc>
              <a:buFont typeface="Arial"/>
              <a:buChar char="•"/>
            </a:pPr>
            <a:r>
              <a:rPr lang="en-US" sz="2800" dirty="0"/>
              <a:t>In the form of a </a:t>
            </a:r>
            <a:r>
              <a:rPr lang="en-US" sz="2800" i="1" dirty="0"/>
              <a:t>p</a:t>
            </a:r>
            <a:r>
              <a:rPr lang="en-US" sz="2800" dirty="0"/>
              <a:t>-value</a:t>
            </a:r>
          </a:p>
          <a:p>
            <a:pPr marL="457200" indent="-457200">
              <a:lnSpc>
                <a:spcPct val="150000"/>
              </a:lnSpc>
              <a:buFont typeface="Arial"/>
              <a:buChar char="•"/>
            </a:pPr>
            <a:r>
              <a:rPr lang="en-US" sz="2800" dirty="0"/>
              <a:t>Typically, if </a:t>
            </a:r>
            <a:r>
              <a:rPr lang="en-US" sz="2800" i="1" dirty="0"/>
              <a:t>p </a:t>
            </a:r>
            <a:r>
              <a:rPr lang="en-US" sz="2800" dirty="0"/>
              <a:t>is </a:t>
            </a:r>
            <a:r>
              <a:rPr lang="en-US" sz="2800" b="1" dirty="0"/>
              <a:t>less than .05 = statistically significant </a:t>
            </a:r>
            <a:r>
              <a:rPr lang="en-US" sz="2800" dirty="0"/>
              <a:t>(depending on the significance level used)</a:t>
            </a:r>
            <a:endParaRPr lang="en-US" sz="2800" b="1" dirty="0"/>
          </a:p>
          <a:p>
            <a:pPr>
              <a:lnSpc>
                <a:spcPct val="150000"/>
              </a:lnSpc>
            </a:pPr>
            <a:r>
              <a:rPr lang="en-US" sz="2800" dirty="0"/>
              <a:t>= there is less than a 5% chance the difference is due to chance</a:t>
            </a:r>
          </a:p>
          <a:p>
            <a:pPr marL="457200" indent="-457200">
              <a:lnSpc>
                <a:spcPct val="150000"/>
              </a:lnSpc>
              <a:buFont typeface="Arial"/>
              <a:buChar char="•"/>
            </a:pPr>
            <a:r>
              <a:rPr lang="en-US" sz="2800" i="1" dirty="0"/>
              <a:t>p &lt; .05 = statistically significant</a:t>
            </a:r>
          </a:p>
          <a:p>
            <a:pPr marL="457200" indent="-457200">
              <a:lnSpc>
                <a:spcPct val="150000"/>
              </a:lnSpc>
              <a:buFont typeface="Arial"/>
              <a:buChar char="•"/>
            </a:pPr>
            <a:r>
              <a:rPr lang="en-US" sz="2800" i="1" dirty="0"/>
              <a:t>p = .05-.075 </a:t>
            </a:r>
            <a:r>
              <a:rPr lang="en-US" sz="2800" dirty="0"/>
              <a:t>sometimes referred to as ‘marginally significant’</a:t>
            </a:r>
            <a:endParaRPr lang="en-US" sz="2800" i="1"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77053" y="2209800"/>
            <a:ext cx="609600" cy="609600"/>
          </a:xfrm>
          <a:prstGeom prst="rect">
            <a:avLst/>
          </a:prstGeom>
        </p:spPr>
      </p:pic>
    </p:spTree>
    <p:extLst>
      <p:ext uri="{BB962C8B-B14F-4D97-AF65-F5344CB8AC3E}">
        <p14:creationId xmlns:p14="http://schemas.microsoft.com/office/powerpoint/2010/main" val="1761711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4"/>
                    </p:tgtEl>
                  </p:cond>
                </p:stCondLst>
                <p:endSync evt="end" delay="0">
                  <p:rtn val="all"/>
                </p:endSync>
                <p:childTnLst>
                  <p:par>
                    <p:cTn id="10" fill="hold">
                      <p:stCondLst>
                        <p:cond delay="0"/>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33453" fill="hold"/>
                                        <p:tgtEl>
                                          <p:spTgt spid="4"/>
                                        </p:tgtEl>
                                      </p:cBhvr>
                                    </p:cmd>
                                  </p:childTnLst>
                                </p:cTn>
                              </p:par>
                            </p:childTnLst>
                          </p:cTn>
                        </p:par>
                      </p:childTnLst>
                    </p:cTn>
                  </p:par>
                </p:childTnLst>
              </p:cTn>
              <p:nextCondLst>
                <p:cond evt="onClick" delay="0">
                  <p:tgtEl>
                    <p:spTgt spid="4"/>
                  </p:tgtEl>
                </p:cond>
              </p:nextCondLst>
            </p:seq>
            <p:audio>
              <p:cMediaNode vol="80000">
                <p:cTn id="14"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Power</a:t>
            </a:r>
          </a:p>
        </p:txBody>
      </p:sp>
      <p:sp>
        <p:nvSpPr>
          <p:cNvPr id="3" name="Content Placeholder 2"/>
          <p:cNvSpPr>
            <a:spLocks noGrp="1"/>
          </p:cNvSpPr>
          <p:nvPr>
            <p:ph idx="1"/>
          </p:nvPr>
        </p:nvSpPr>
        <p:spPr>
          <a:xfrm>
            <a:off x="838200" y="2175978"/>
            <a:ext cx="10515600" cy="4351338"/>
          </a:xfrm>
        </p:spPr>
        <p:txBody>
          <a:bodyPr/>
          <a:lstStyle/>
          <a:p>
            <a:r>
              <a:rPr lang="en-GB" dirty="0"/>
              <a:t>The larger the sample size, the less difference is needed to see statistically significant results </a:t>
            </a:r>
          </a:p>
          <a:p>
            <a:endParaRPr lang="en-GB" dirty="0"/>
          </a:p>
          <a:p>
            <a:r>
              <a:rPr lang="en-GB" dirty="0"/>
              <a:t>This is known as “power”</a:t>
            </a:r>
          </a:p>
          <a:p>
            <a:pPr marL="0" indent="0">
              <a:buNone/>
            </a:pPr>
            <a:endParaRPr lang="en-GB" dirty="0"/>
          </a:p>
          <a:p>
            <a:r>
              <a:rPr lang="en-GB" dirty="0"/>
              <a:t> If a </a:t>
            </a:r>
            <a:r>
              <a:rPr lang="en-GB" b="1" dirty="0"/>
              <a:t>large sample size </a:t>
            </a:r>
            <a:r>
              <a:rPr lang="en-GB" dirty="0"/>
              <a:t>is used it is </a:t>
            </a:r>
            <a:r>
              <a:rPr lang="en-GB" b="1" dirty="0"/>
              <a:t>more likely that trivial differences are over-emphasised</a:t>
            </a:r>
            <a:r>
              <a:rPr lang="en-GB" dirty="0"/>
              <a:t>, and if </a:t>
            </a:r>
            <a:r>
              <a:rPr lang="en-GB" b="1" dirty="0"/>
              <a:t>too small a sample</a:t>
            </a:r>
            <a:r>
              <a:rPr lang="en-GB" dirty="0"/>
              <a:t> is used, </a:t>
            </a:r>
            <a:r>
              <a:rPr lang="en-GB" b="1" dirty="0"/>
              <a:t>differences </a:t>
            </a:r>
            <a:r>
              <a:rPr lang="en-GB" dirty="0"/>
              <a:t>between groups </a:t>
            </a:r>
            <a:r>
              <a:rPr lang="en-GB" b="1" dirty="0"/>
              <a:t>may not be detected</a:t>
            </a:r>
            <a:r>
              <a:rPr lang="en-GB" dirty="0"/>
              <a:t>. </a:t>
            </a:r>
          </a:p>
        </p:txBody>
      </p:sp>
      <p:sp>
        <p:nvSpPr>
          <p:cNvPr id="4" name="Lightning Bolt 3">
            <a:extLst>
              <a:ext uri="{FF2B5EF4-FFF2-40B4-BE49-F238E27FC236}">
                <a16:creationId xmlns:a16="http://schemas.microsoft.com/office/drawing/2014/main" id="{589C765A-0BAA-49CD-BE29-E32A7954F132}"/>
              </a:ext>
            </a:extLst>
          </p:cNvPr>
          <p:cNvSpPr/>
          <p:nvPr/>
        </p:nvSpPr>
        <p:spPr>
          <a:xfrm>
            <a:off x="3145732" y="119270"/>
            <a:ext cx="1616764" cy="1460500"/>
          </a:xfrm>
          <a:prstGeom prst="lightningBolt">
            <a:avLst/>
          </a:prstGeom>
          <a:solidFill>
            <a:schemeClr val="accent2"/>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Lightning Bolt 4">
            <a:extLst>
              <a:ext uri="{FF2B5EF4-FFF2-40B4-BE49-F238E27FC236}">
                <a16:creationId xmlns:a16="http://schemas.microsoft.com/office/drawing/2014/main" id="{7DAE3B2E-8C12-4AA0-B2F8-0596C0907B12}"/>
              </a:ext>
            </a:extLst>
          </p:cNvPr>
          <p:cNvSpPr/>
          <p:nvPr/>
        </p:nvSpPr>
        <p:spPr>
          <a:xfrm flipH="1">
            <a:off x="7465940" y="119270"/>
            <a:ext cx="1466023" cy="1571418"/>
          </a:xfrm>
          <a:prstGeom prst="lightningBolt">
            <a:avLst/>
          </a:prstGeom>
          <a:solidFill>
            <a:schemeClr val="accent2"/>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83424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0719" y="326470"/>
            <a:ext cx="8950563" cy="1325563"/>
          </a:xfrm>
        </p:spPr>
        <p:txBody>
          <a:bodyPr/>
          <a:lstStyle/>
          <a:p>
            <a:pPr algn="ctr"/>
            <a:r>
              <a:rPr lang="en-US" b="1" dirty="0"/>
              <a:t>Effect size vs. statistical significance</a:t>
            </a:r>
          </a:p>
        </p:txBody>
      </p:sp>
      <p:pic>
        <p:nvPicPr>
          <p:cNvPr id="1026" name="Picture 2" descr="Image result for chance">
            <a:extLst>
              <a:ext uri="{FF2B5EF4-FFF2-40B4-BE49-F238E27FC236}">
                <a16:creationId xmlns:a16="http://schemas.microsoft.com/office/drawing/2014/main" id="{BA575D85-B573-4EF1-805C-ABDB99E84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9843" y="1922427"/>
            <a:ext cx="1721954" cy="166908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cxnSp>
        <p:nvCxnSpPr>
          <p:cNvPr id="4" name="Straight Connector 3">
            <a:extLst>
              <a:ext uri="{FF2B5EF4-FFF2-40B4-BE49-F238E27FC236}">
                <a16:creationId xmlns:a16="http://schemas.microsoft.com/office/drawing/2014/main" id="{42011FE0-C118-42E0-A4E0-D4E27D996656}"/>
              </a:ext>
            </a:extLst>
          </p:cNvPr>
          <p:cNvCxnSpPr>
            <a:cxnSpLocks/>
          </p:cNvCxnSpPr>
          <p:nvPr/>
        </p:nvCxnSpPr>
        <p:spPr>
          <a:xfrm flipV="1">
            <a:off x="1815962" y="3372891"/>
            <a:ext cx="8560076" cy="1881596"/>
          </a:xfrm>
          <a:prstGeom prst="line">
            <a:avLst/>
          </a:prstGeom>
          <a:ln w="269875"/>
        </p:spPr>
        <p:style>
          <a:lnRef idx="3">
            <a:schemeClr val="accent1"/>
          </a:lnRef>
          <a:fillRef idx="0">
            <a:schemeClr val="accent1"/>
          </a:fillRef>
          <a:effectRef idx="2">
            <a:schemeClr val="accent1"/>
          </a:effectRef>
          <a:fontRef idx="minor">
            <a:schemeClr val="tx1"/>
          </a:fontRef>
        </p:style>
      </p:cxnSp>
      <p:sp>
        <p:nvSpPr>
          <p:cNvPr id="8" name="Isosceles Triangle 7">
            <a:extLst>
              <a:ext uri="{FF2B5EF4-FFF2-40B4-BE49-F238E27FC236}">
                <a16:creationId xmlns:a16="http://schemas.microsoft.com/office/drawing/2014/main" id="{396DB78E-3A13-44FF-94B4-B5F93E3152BF}"/>
              </a:ext>
            </a:extLst>
          </p:cNvPr>
          <p:cNvSpPr/>
          <p:nvPr/>
        </p:nvSpPr>
        <p:spPr>
          <a:xfrm>
            <a:off x="5035826" y="4465983"/>
            <a:ext cx="2120348" cy="157700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Image result for small medium large">
            <a:extLst>
              <a:ext uri="{FF2B5EF4-FFF2-40B4-BE49-F238E27FC236}">
                <a16:creationId xmlns:a16="http://schemas.microsoft.com/office/drawing/2014/main" id="{7D32763C-FAFB-4920-B038-34E0064CF1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9107" y="2337630"/>
            <a:ext cx="3465257" cy="22074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7147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Effect size</a:t>
            </a:r>
          </a:p>
        </p:txBody>
      </p:sp>
      <p:sp>
        <p:nvSpPr>
          <p:cNvPr id="3" name="TextBox 2"/>
          <p:cNvSpPr txBox="1"/>
          <p:nvPr/>
        </p:nvSpPr>
        <p:spPr>
          <a:xfrm>
            <a:off x="944217" y="1690688"/>
            <a:ext cx="9102436" cy="4616648"/>
          </a:xfrm>
          <a:prstGeom prst="rect">
            <a:avLst/>
          </a:prstGeom>
          <a:noFill/>
        </p:spPr>
        <p:txBody>
          <a:bodyPr wrap="square" rtlCol="0">
            <a:spAutoFit/>
          </a:bodyPr>
          <a:lstStyle/>
          <a:p>
            <a:pPr marL="457200" indent="-457200">
              <a:lnSpc>
                <a:spcPct val="150000"/>
              </a:lnSpc>
              <a:buFont typeface="Wingdings" charset="2"/>
              <a:buChar char="Ø"/>
            </a:pPr>
            <a:r>
              <a:rPr lang="en-US" sz="2800" dirty="0"/>
              <a:t>The </a:t>
            </a:r>
            <a:r>
              <a:rPr lang="en-US" sz="2800" b="1" dirty="0"/>
              <a:t>magnitude</a:t>
            </a:r>
            <a:r>
              <a:rPr lang="en-US" sz="2800" dirty="0"/>
              <a:t> of the change/difference </a:t>
            </a:r>
          </a:p>
          <a:p>
            <a:pPr>
              <a:lnSpc>
                <a:spcPct val="150000"/>
              </a:lnSpc>
            </a:pPr>
            <a:r>
              <a:rPr lang="en-US" sz="2800" dirty="0"/>
              <a:t>– Between pre and post intervention</a:t>
            </a:r>
          </a:p>
          <a:p>
            <a:pPr>
              <a:lnSpc>
                <a:spcPct val="150000"/>
              </a:lnSpc>
            </a:pPr>
            <a:r>
              <a:rPr lang="en-US" sz="2800" dirty="0"/>
              <a:t>– Between intervention and control groups</a:t>
            </a:r>
          </a:p>
          <a:p>
            <a:pPr marL="457200" indent="-457200">
              <a:lnSpc>
                <a:spcPct val="150000"/>
              </a:lnSpc>
              <a:buFont typeface="Wingdings" charset="2"/>
              <a:buChar char="Ø"/>
            </a:pPr>
            <a:r>
              <a:rPr lang="en-US" sz="2800" dirty="0"/>
              <a:t>Cohen’s d effect sizes:</a:t>
            </a:r>
          </a:p>
          <a:p>
            <a:pPr>
              <a:lnSpc>
                <a:spcPct val="150000"/>
              </a:lnSpc>
            </a:pPr>
            <a:r>
              <a:rPr lang="en-US" sz="2800" dirty="0"/>
              <a:t>0.2 = </a:t>
            </a:r>
            <a:r>
              <a:rPr lang="en-US" sz="2800" i="1" dirty="0"/>
              <a:t>Small</a:t>
            </a:r>
          </a:p>
          <a:p>
            <a:pPr>
              <a:lnSpc>
                <a:spcPct val="150000"/>
              </a:lnSpc>
            </a:pPr>
            <a:r>
              <a:rPr lang="en-US" sz="2800" dirty="0"/>
              <a:t>0.5 = </a:t>
            </a:r>
            <a:r>
              <a:rPr lang="en-US" sz="2800" i="1" dirty="0"/>
              <a:t>Moderate</a:t>
            </a:r>
          </a:p>
          <a:p>
            <a:pPr>
              <a:lnSpc>
                <a:spcPct val="150000"/>
              </a:lnSpc>
            </a:pPr>
            <a:r>
              <a:rPr lang="en-US" sz="2800" dirty="0"/>
              <a:t>0.8 = </a:t>
            </a:r>
            <a:r>
              <a:rPr lang="en-US" sz="2800" i="1" dirty="0"/>
              <a:t>Large</a:t>
            </a:r>
          </a:p>
        </p:txBody>
      </p:sp>
      <p:pic>
        <p:nvPicPr>
          <p:cNvPr id="4" name="Picture 4" descr="Image result for small medium large">
            <a:extLst>
              <a:ext uri="{FF2B5EF4-FFF2-40B4-BE49-F238E27FC236}">
                <a16:creationId xmlns:a16="http://schemas.microsoft.com/office/drawing/2014/main" id="{484DA71C-AC90-4BAF-A30C-65C1274A93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84464" y="4063609"/>
            <a:ext cx="3465257" cy="22074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40121" y="418306"/>
            <a:ext cx="609600" cy="609600"/>
          </a:xfrm>
          <a:prstGeom prst="rect">
            <a:avLst/>
          </a:prstGeom>
        </p:spPr>
      </p:pic>
    </p:spTree>
    <p:extLst>
      <p:ext uri="{BB962C8B-B14F-4D97-AF65-F5344CB8AC3E}">
        <p14:creationId xmlns:p14="http://schemas.microsoft.com/office/powerpoint/2010/main" val="8019884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04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Effect size &gt; Statistical significance </a:t>
            </a:r>
            <a:endParaRPr lang="en-US" b="1" dirty="0"/>
          </a:p>
        </p:txBody>
      </p:sp>
      <p:sp>
        <p:nvSpPr>
          <p:cNvPr id="3" name="TextBox 2"/>
          <p:cNvSpPr txBox="1"/>
          <p:nvPr/>
        </p:nvSpPr>
        <p:spPr>
          <a:xfrm>
            <a:off x="1521278" y="1976547"/>
            <a:ext cx="9149443" cy="4247317"/>
          </a:xfrm>
          <a:prstGeom prst="rect">
            <a:avLst/>
          </a:prstGeom>
          <a:noFill/>
        </p:spPr>
        <p:txBody>
          <a:bodyPr wrap="square" rtlCol="0">
            <a:spAutoFit/>
          </a:bodyPr>
          <a:lstStyle/>
          <a:p>
            <a:pPr>
              <a:lnSpc>
                <a:spcPct val="150000"/>
              </a:lnSpc>
            </a:pPr>
            <a:r>
              <a:rPr lang="en-US" sz="2800" dirty="0"/>
              <a:t>“Statistical significance (p) is the least interesting thing about the results. You should describe the results in terms of measures of magnitude –not just, does a treatment affect people, but how much does it affect them.”</a:t>
            </a:r>
          </a:p>
          <a:p>
            <a:pPr>
              <a:lnSpc>
                <a:spcPct val="150000"/>
              </a:lnSpc>
            </a:pPr>
            <a:endParaRPr lang="en-US" sz="2800" dirty="0"/>
          </a:p>
          <a:p>
            <a:pPr>
              <a:lnSpc>
                <a:spcPct val="150000"/>
              </a:lnSpc>
            </a:pPr>
            <a:r>
              <a:rPr lang="en-US" sz="2800" dirty="0"/>
              <a:t>-</a:t>
            </a:r>
            <a:r>
              <a:rPr lang="en-US" sz="2800" i="1" dirty="0"/>
              <a:t>Gene V. Glass (cited in Sullivan, 2012)</a:t>
            </a:r>
            <a:endParaRPr lang="en-US" sz="2800" dirty="0"/>
          </a:p>
          <a:p>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61121" y="5614264"/>
            <a:ext cx="609600" cy="609600"/>
          </a:xfrm>
          <a:prstGeom prst="rect">
            <a:avLst/>
          </a:prstGeom>
        </p:spPr>
      </p:pic>
    </p:spTree>
    <p:extLst>
      <p:ext uri="{BB962C8B-B14F-4D97-AF65-F5344CB8AC3E}">
        <p14:creationId xmlns:p14="http://schemas.microsoft.com/office/powerpoint/2010/main" val="4843513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345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3509" y="1648690"/>
            <a:ext cx="10328564" cy="4401205"/>
          </a:xfrm>
          <a:prstGeom prst="rect">
            <a:avLst/>
          </a:prstGeom>
          <a:noFill/>
        </p:spPr>
        <p:txBody>
          <a:bodyPr wrap="square" rtlCol="0">
            <a:spAutoFit/>
          </a:bodyPr>
          <a:lstStyle/>
          <a:p>
            <a:pPr marL="457200" indent="-457200">
              <a:buFont typeface="Wingdings" charset="2"/>
              <a:buChar char="Ø"/>
            </a:pPr>
            <a:r>
              <a:rPr lang="en-US" sz="2800" baseline="0" dirty="0"/>
              <a:t>Statistical</a:t>
            </a:r>
            <a:r>
              <a:rPr lang="en-US" sz="2800" dirty="0"/>
              <a:t> significance</a:t>
            </a:r>
            <a:r>
              <a:rPr lang="en-US" sz="2800" baseline="0" dirty="0"/>
              <a:t> doesn’t tell us the whole story.</a:t>
            </a:r>
            <a:endParaRPr lang="en-US" sz="2800" dirty="0"/>
          </a:p>
          <a:p>
            <a:pPr marL="457200" indent="-457200">
              <a:buFont typeface="Wingdings" charset="2"/>
              <a:buChar char="Ø"/>
            </a:pPr>
            <a:r>
              <a:rPr lang="en-US" sz="2800" baseline="0" dirty="0"/>
              <a:t>Main issue – </a:t>
            </a:r>
            <a:r>
              <a:rPr lang="en-US" sz="2800" u="sng" baseline="0" dirty="0"/>
              <a:t>does not tell us about the magnitude of the change</a:t>
            </a:r>
            <a:r>
              <a:rPr lang="en-US" sz="2800" baseline="0" dirty="0"/>
              <a:t>, and this information is especially important in the context of applied research and evaluations of interventions.</a:t>
            </a:r>
          </a:p>
          <a:p>
            <a:pPr marL="457200" indent="-457200">
              <a:buFont typeface="Wingdings" charset="2"/>
              <a:buChar char="Ø"/>
            </a:pPr>
            <a:r>
              <a:rPr lang="en-US" sz="2800" baseline="0" dirty="0"/>
              <a:t>Other issues – with a large enough sample size, we might find a statistically significant difference, when in fact there is no real / detectable effect.</a:t>
            </a:r>
          </a:p>
          <a:p>
            <a:pPr marL="457200" indent="-457200">
              <a:buFont typeface="Wingdings" charset="2"/>
              <a:buChar char="Ø"/>
            </a:pPr>
            <a:r>
              <a:rPr lang="en-US" sz="2800" baseline="0" dirty="0"/>
              <a:t>Effect size on the other hand – tells us about the magnitude of the change, and is not influenced by sample size. This is useful for both very large sample sizes, and smaller n studies.</a:t>
            </a:r>
            <a:endParaRPr lang="en-US" sz="2800" dirty="0"/>
          </a:p>
        </p:txBody>
      </p:sp>
      <p:sp>
        <p:nvSpPr>
          <p:cNvPr id="4" name="Title 1"/>
          <p:cNvSpPr>
            <a:spLocks noGrp="1"/>
          </p:cNvSpPr>
          <p:nvPr>
            <p:ph type="title"/>
          </p:nvPr>
        </p:nvSpPr>
        <p:spPr>
          <a:xfrm>
            <a:off x="1780309" y="170727"/>
            <a:ext cx="10515600" cy="1325563"/>
          </a:xfrm>
        </p:spPr>
        <p:txBody>
          <a:bodyPr/>
          <a:lstStyle/>
          <a:p>
            <a:r>
              <a:rPr lang="en-GB" b="1" dirty="0"/>
              <a:t>Effect size &gt; Statistical significance </a:t>
            </a:r>
            <a:endParaRPr lang="en-US" b="1" dirty="0"/>
          </a:p>
        </p:txBody>
      </p:sp>
    </p:spTree>
    <p:extLst>
      <p:ext uri="{BB962C8B-B14F-4D97-AF65-F5344CB8AC3E}">
        <p14:creationId xmlns:p14="http://schemas.microsoft.com/office/powerpoint/2010/main" val="7319225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sp>
        <p:nvSpPr>
          <p:cNvPr id="13" name="Rectangle 12"/>
          <p:cNvSpPr/>
          <p:nvPr/>
        </p:nvSpPr>
        <p:spPr>
          <a:xfrm>
            <a:off x="2387600" y="1490401"/>
            <a:ext cx="228600" cy="4069421"/>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p:cNvSpPr txBox="1"/>
          <p:nvPr/>
        </p:nvSpPr>
        <p:spPr>
          <a:xfrm>
            <a:off x="2133600" y="1490400"/>
            <a:ext cx="482600" cy="400110"/>
          </a:xfrm>
          <a:prstGeom prst="rect">
            <a:avLst/>
          </a:prstGeom>
          <a:solidFill>
            <a:schemeClr val="bg1"/>
          </a:solidFill>
        </p:spPr>
        <p:txBody>
          <a:bodyPr wrap="square" rtlCol="0">
            <a:spAutoFit/>
          </a:bodyPr>
          <a:lstStyle/>
          <a:p>
            <a:r>
              <a:rPr lang="en-US" sz="1000" dirty="0"/>
              <a:t>160</a:t>
            </a:r>
          </a:p>
          <a:p>
            <a:endParaRPr lang="en-US" sz="1000" dirty="0"/>
          </a:p>
        </p:txBody>
      </p:sp>
      <p:sp>
        <p:nvSpPr>
          <p:cNvPr id="5" name="TextBox 4"/>
          <p:cNvSpPr txBox="1"/>
          <p:nvPr/>
        </p:nvSpPr>
        <p:spPr>
          <a:xfrm>
            <a:off x="2133600" y="5313601"/>
            <a:ext cx="482600" cy="246221"/>
          </a:xfrm>
          <a:prstGeom prst="rect">
            <a:avLst/>
          </a:prstGeom>
          <a:solidFill>
            <a:schemeClr val="bg1"/>
          </a:solidFill>
        </p:spPr>
        <p:txBody>
          <a:bodyPr wrap="square" rtlCol="0">
            <a:spAutoFit/>
          </a:bodyPr>
          <a:lstStyle/>
          <a:p>
            <a:r>
              <a:rPr lang="en-US" sz="1000" dirty="0"/>
              <a:t>100</a:t>
            </a:r>
          </a:p>
        </p:txBody>
      </p:sp>
      <p:sp>
        <p:nvSpPr>
          <p:cNvPr id="6" name="TextBox 5"/>
          <p:cNvSpPr txBox="1"/>
          <p:nvPr/>
        </p:nvSpPr>
        <p:spPr>
          <a:xfrm>
            <a:off x="2133600" y="4676401"/>
            <a:ext cx="482600" cy="246221"/>
          </a:xfrm>
          <a:prstGeom prst="rect">
            <a:avLst/>
          </a:prstGeom>
          <a:solidFill>
            <a:schemeClr val="bg1"/>
          </a:solidFill>
        </p:spPr>
        <p:txBody>
          <a:bodyPr wrap="square" rtlCol="0">
            <a:spAutoFit/>
          </a:bodyPr>
          <a:lstStyle/>
          <a:p>
            <a:r>
              <a:rPr lang="en-US" sz="1000" dirty="0"/>
              <a:t>110</a:t>
            </a:r>
          </a:p>
        </p:txBody>
      </p:sp>
      <p:sp>
        <p:nvSpPr>
          <p:cNvPr id="8" name="TextBox 7"/>
          <p:cNvSpPr txBox="1"/>
          <p:nvPr/>
        </p:nvSpPr>
        <p:spPr>
          <a:xfrm>
            <a:off x="2133600" y="4003201"/>
            <a:ext cx="482600" cy="246221"/>
          </a:xfrm>
          <a:prstGeom prst="rect">
            <a:avLst/>
          </a:prstGeom>
          <a:solidFill>
            <a:schemeClr val="bg1"/>
          </a:solidFill>
        </p:spPr>
        <p:txBody>
          <a:bodyPr wrap="square" rtlCol="0">
            <a:spAutoFit/>
          </a:bodyPr>
          <a:lstStyle/>
          <a:p>
            <a:r>
              <a:rPr lang="en-US" sz="1000" dirty="0"/>
              <a:t>120</a:t>
            </a:r>
          </a:p>
        </p:txBody>
      </p:sp>
      <p:sp>
        <p:nvSpPr>
          <p:cNvPr id="9" name="TextBox 8"/>
          <p:cNvSpPr txBox="1"/>
          <p:nvPr/>
        </p:nvSpPr>
        <p:spPr>
          <a:xfrm>
            <a:off x="2133600" y="3402001"/>
            <a:ext cx="482600" cy="246221"/>
          </a:xfrm>
          <a:prstGeom prst="rect">
            <a:avLst/>
          </a:prstGeom>
          <a:solidFill>
            <a:schemeClr val="bg1"/>
          </a:solidFill>
        </p:spPr>
        <p:txBody>
          <a:bodyPr wrap="square" rtlCol="0">
            <a:spAutoFit/>
          </a:bodyPr>
          <a:lstStyle/>
          <a:p>
            <a:r>
              <a:rPr lang="en-US" sz="1000" dirty="0"/>
              <a:t>130</a:t>
            </a:r>
          </a:p>
        </p:txBody>
      </p:sp>
      <p:sp>
        <p:nvSpPr>
          <p:cNvPr id="10" name="TextBox 9"/>
          <p:cNvSpPr txBox="1"/>
          <p:nvPr/>
        </p:nvSpPr>
        <p:spPr>
          <a:xfrm>
            <a:off x="2133600" y="2764801"/>
            <a:ext cx="482600" cy="246221"/>
          </a:xfrm>
          <a:prstGeom prst="rect">
            <a:avLst/>
          </a:prstGeom>
          <a:solidFill>
            <a:schemeClr val="bg1"/>
          </a:solidFill>
        </p:spPr>
        <p:txBody>
          <a:bodyPr wrap="square" rtlCol="0">
            <a:spAutoFit/>
          </a:bodyPr>
          <a:lstStyle/>
          <a:p>
            <a:r>
              <a:rPr lang="en-US" sz="1000" dirty="0"/>
              <a:t>140</a:t>
            </a:r>
          </a:p>
        </p:txBody>
      </p:sp>
      <p:sp>
        <p:nvSpPr>
          <p:cNvPr id="11" name="TextBox 10"/>
          <p:cNvSpPr txBox="1"/>
          <p:nvPr/>
        </p:nvSpPr>
        <p:spPr>
          <a:xfrm>
            <a:off x="2133600" y="2127601"/>
            <a:ext cx="482600" cy="246221"/>
          </a:xfrm>
          <a:prstGeom prst="rect">
            <a:avLst/>
          </a:prstGeom>
          <a:solidFill>
            <a:schemeClr val="bg1"/>
          </a:solidFill>
        </p:spPr>
        <p:txBody>
          <a:bodyPr wrap="square" rtlCol="0">
            <a:spAutoFit/>
          </a:bodyPr>
          <a:lstStyle/>
          <a:p>
            <a:r>
              <a:rPr lang="en-US" sz="1000" dirty="0"/>
              <a:t>150</a:t>
            </a:r>
          </a:p>
        </p:txBody>
      </p:sp>
      <p:sp>
        <p:nvSpPr>
          <p:cNvPr id="7" name="TextBox 6"/>
          <p:cNvSpPr txBox="1"/>
          <p:nvPr/>
        </p:nvSpPr>
        <p:spPr>
          <a:xfrm>
            <a:off x="3594100" y="58850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054600" y="3910391"/>
            <a:ext cx="1295400" cy="923330"/>
          </a:xfrm>
          <a:prstGeom prst="rect">
            <a:avLst/>
          </a:prstGeom>
          <a:noFill/>
        </p:spPr>
        <p:txBody>
          <a:bodyPr wrap="square" rtlCol="0">
            <a:spAutoFit/>
          </a:bodyPr>
          <a:lstStyle/>
          <a:p>
            <a:r>
              <a:rPr lang="en-US" dirty="0"/>
              <a:t>Mean change score = 13</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89300" y="381000"/>
            <a:ext cx="609600" cy="609600"/>
          </a:xfrm>
          <a:prstGeom prst="rect">
            <a:avLst/>
          </a:prstGeom>
        </p:spPr>
      </p:pic>
    </p:spTree>
    <p:extLst>
      <p:ext uri="{BB962C8B-B14F-4D97-AF65-F5344CB8AC3E}">
        <p14:creationId xmlns:p14="http://schemas.microsoft.com/office/powerpoint/2010/main" val="6359006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82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3"/>
          </a:graphicData>
        </a:graphic>
      </p:graphicFrame>
      <p:sp>
        <p:nvSpPr>
          <p:cNvPr id="13" name="Rectangle 12"/>
          <p:cNvSpPr/>
          <p:nvPr/>
        </p:nvSpPr>
        <p:spPr>
          <a:xfrm>
            <a:off x="2387600" y="1490401"/>
            <a:ext cx="228600" cy="4069421"/>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p:cNvSpPr txBox="1"/>
          <p:nvPr/>
        </p:nvSpPr>
        <p:spPr>
          <a:xfrm>
            <a:off x="2133600" y="1490400"/>
            <a:ext cx="482600" cy="400110"/>
          </a:xfrm>
          <a:prstGeom prst="rect">
            <a:avLst/>
          </a:prstGeom>
          <a:solidFill>
            <a:schemeClr val="bg1"/>
          </a:solidFill>
        </p:spPr>
        <p:txBody>
          <a:bodyPr wrap="square" rtlCol="0">
            <a:spAutoFit/>
          </a:bodyPr>
          <a:lstStyle/>
          <a:p>
            <a:r>
              <a:rPr lang="en-US" sz="1000" dirty="0"/>
              <a:t>160</a:t>
            </a:r>
          </a:p>
          <a:p>
            <a:endParaRPr lang="en-US" sz="1000" dirty="0"/>
          </a:p>
        </p:txBody>
      </p:sp>
      <p:sp>
        <p:nvSpPr>
          <p:cNvPr id="5" name="TextBox 4"/>
          <p:cNvSpPr txBox="1"/>
          <p:nvPr/>
        </p:nvSpPr>
        <p:spPr>
          <a:xfrm>
            <a:off x="2133600" y="5313601"/>
            <a:ext cx="482600" cy="246221"/>
          </a:xfrm>
          <a:prstGeom prst="rect">
            <a:avLst/>
          </a:prstGeom>
          <a:solidFill>
            <a:schemeClr val="bg1"/>
          </a:solidFill>
        </p:spPr>
        <p:txBody>
          <a:bodyPr wrap="square" rtlCol="0">
            <a:spAutoFit/>
          </a:bodyPr>
          <a:lstStyle/>
          <a:p>
            <a:r>
              <a:rPr lang="en-US" sz="1000" dirty="0"/>
              <a:t>100</a:t>
            </a:r>
          </a:p>
        </p:txBody>
      </p:sp>
      <p:sp>
        <p:nvSpPr>
          <p:cNvPr id="6" name="TextBox 5"/>
          <p:cNvSpPr txBox="1"/>
          <p:nvPr/>
        </p:nvSpPr>
        <p:spPr>
          <a:xfrm>
            <a:off x="2133600" y="4676401"/>
            <a:ext cx="482600" cy="246221"/>
          </a:xfrm>
          <a:prstGeom prst="rect">
            <a:avLst/>
          </a:prstGeom>
          <a:solidFill>
            <a:schemeClr val="bg1"/>
          </a:solidFill>
        </p:spPr>
        <p:txBody>
          <a:bodyPr wrap="square" rtlCol="0">
            <a:spAutoFit/>
          </a:bodyPr>
          <a:lstStyle/>
          <a:p>
            <a:r>
              <a:rPr lang="en-US" sz="1000" dirty="0"/>
              <a:t>110</a:t>
            </a:r>
          </a:p>
        </p:txBody>
      </p:sp>
      <p:sp>
        <p:nvSpPr>
          <p:cNvPr id="8" name="TextBox 7"/>
          <p:cNvSpPr txBox="1"/>
          <p:nvPr/>
        </p:nvSpPr>
        <p:spPr>
          <a:xfrm>
            <a:off x="2133600" y="4003201"/>
            <a:ext cx="482600" cy="246221"/>
          </a:xfrm>
          <a:prstGeom prst="rect">
            <a:avLst/>
          </a:prstGeom>
          <a:solidFill>
            <a:schemeClr val="bg1"/>
          </a:solidFill>
        </p:spPr>
        <p:txBody>
          <a:bodyPr wrap="square" rtlCol="0">
            <a:spAutoFit/>
          </a:bodyPr>
          <a:lstStyle/>
          <a:p>
            <a:r>
              <a:rPr lang="en-US" sz="1000" dirty="0"/>
              <a:t>120</a:t>
            </a:r>
          </a:p>
        </p:txBody>
      </p:sp>
      <p:sp>
        <p:nvSpPr>
          <p:cNvPr id="9" name="TextBox 8"/>
          <p:cNvSpPr txBox="1"/>
          <p:nvPr/>
        </p:nvSpPr>
        <p:spPr>
          <a:xfrm>
            <a:off x="2133600" y="3402001"/>
            <a:ext cx="482600" cy="246221"/>
          </a:xfrm>
          <a:prstGeom prst="rect">
            <a:avLst/>
          </a:prstGeom>
          <a:solidFill>
            <a:schemeClr val="bg1"/>
          </a:solidFill>
        </p:spPr>
        <p:txBody>
          <a:bodyPr wrap="square" rtlCol="0">
            <a:spAutoFit/>
          </a:bodyPr>
          <a:lstStyle/>
          <a:p>
            <a:r>
              <a:rPr lang="en-US" sz="1000" dirty="0"/>
              <a:t>130</a:t>
            </a:r>
          </a:p>
        </p:txBody>
      </p:sp>
      <p:sp>
        <p:nvSpPr>
          <p:cNvPr id="10" name="TextBox 9"/>
          <p:cNvSpPr txBox="1"/>
          <p:nvPr/>
        </p:nvSpPr>
        <p:spPr>
          <a:xfrm>
            <a:off x="2133600" y="2764801"/>
            <a:ext cx="482600" cy="246221"/>
          </a:xfrm>
          <a:prstGeom prst="rect">
            <a:avLst/>
          </a:prstGeom>
          <a:solidFill>
            <a:schemeClr val="bg1"/>
          </a:solidFill>
        </p:spPr>
        <p:txBody>
          <a:bodyPr wrap="square" rtlCol="0">
            <a:spAutoFit/>
          </a:bodyPr>
          <a:lstStyle/>
          <a:p>
            <a:r>
              <a:rPr lang="en-US" sz="1000" dirty="0"/>
              <a:t>140</a:t>
            </a:r>
          </a:p>
        </p:txBody>
      </p:sp>
      <p:sp>
        <p:nvSpPr>
          <p:cNvPr id="11" name="TextBox 10"/>
          <p:cNvSpPr txBox="1"/>
          <p:nvPr/>
        </p:nvSpPr>
        <p:spPr>
          <a:xfrm>
            <a:off x="2133600" y="2127601"/>
            <a:ext cx="482600" cy="246221"/>
          </a:xfrm>
          <a:prstGeom prst="rect">
            <a:avLst/>
          </a:prstGeom>
          <a:solidFill>
            <a:schemeClr val="bg1"/>
          </a:solidFill>
        </p:spPr>
        <p:txBody>
          <a:bodyPr wrap="square" rtlCol="0">
            <a:spAutoFit/>
          </a:bodyPr>
          <a:lstStyle/>
          <a:p>
            <a:r>
              <a:rPr lang="en-US" sz="1000" dirty="0"/>
              <a:t>150</a:t>
            </a:r>
          </a:p>
        </p:txBody>
      </p:sp>
      <p:sp>
        <p:nvSpPr>
          <p:cNvPr id="7" name="TextBox 6"/>
          <p:cNvSpPr txBox="1"/>
          <p:nvPr/>
        </p:nvSpPr>
        <p:spPr>
          <a:xfrm>
            <a:off x="3594100" y="58850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4973782" y="3546764"/>
            <a:ext cx="1554018" cy="646331"/>
          </a:xfrm>
          <a:prstGeom prst="rect">
            <a:avLst/>
          </a:prstGeom>
          <a:noFill/>
        </p:spPr>
        <p:txBody>
          <a:bodyPr wrap="square" rtlCol="0">
            <a:spAutoFit/>
          </a:bodyPr>
          <a:lstStyle/>
          <a:p>
            <a:r>
              <a:rPr lang="en-US" b="1" dirty="0">
                <a:solidFill>
                  <a:srgbClr val="3366FF"/>
                </a:solidFill>
              </a:rPr>
              <a:t>EFFECT SIZE:</a:t>
            </a:r>
          </a:p>
          <a:p>
            <a:r>
              <a:rPr lang="en-US" b="1" i="1" dirty="0">
                <a:solidFill>
                  <a:srgbClr val="3366FF"/>
                </a:solidFill>
              </a:rPr>
              <a:t>d </a:t>
            </a:r>
            <a:r>
              <a:rPr lang="en-US" b="1" dirty="0">
                <a:solidFill>
                  <a:srgbClr val="3366FF"/>
                </a:solidFill>
              </a:rPr>
              <a:t>= 0.5</a:t>
            </a:r>
            <a:endParaRPr lang="en-US" b="1" i="1" dirty="0">
              <a:solidFill>
                <a:srgbClr val="3366FF"/>
              </a:solidFill>
            </a:endParaRPr>
          </a:p>
        </p:txBody>
      </p:sp>
      <p:sp>
        <p:nvSpPr>
          <p:cNvPr id="17" name="TextBox 16"/>
          <p:cNvSpPr txBox="1"/>
          <p:nvPr/>
        </p:nvSpPr>
        <p:spPr>
          <a:xfrm>
            <a:off x="2743200" y="1011873"/>
            <a:ext cx="2882900" cy="1754327"/>
          </a:xfrm>
          <a:prstGeom prst="rect">
            <a:avLst/>
          </a:prstGeom>
          <a:solidFill>
            <a:srgbClr val="FFFFFF"/>
          </a:solidFill>
        </p:spPr>
        <p:txBody>
          <a:bodyPr wrap="square" rtlCol="0">
            <a:spAutoFit/>
          </a:bodyPr>
          <a:lstStyle/>
          <a:p>
            <a:r>
              <a:rPr lang="en-US" b="1" dirty="0">
                <a:solidFill>
                  <a:srgbClr val="3366FF"/>
                </a:solidFill>
              </a:rPr>
              <a:t>EFFECT SIZE (Cohen’s </a:t>
            </a:r>
            <a:r>
              <a:rPr lang="en-US" b="1" i="1" dirty="0">
                <a:solidFill>
                  <a:srgbClr val="3366FF"/>
                </a:solidFill>
              </a:rPr>
              <a:t>d</a:t>
            </a:r>
            <a:r>
              <a:rPr lang="en-US" b="1" dirty="0">
                <a:solidFill>
                  <a:srgbClr val="3366FF"/>
                </a:solidFill>
              </a:rPr>
              <a:t>) =</a:t>
            </a:r>
          </a:p>
          <a:p>
            <a:r>
              <a:rPr lang="en-US" b="1" dirty="0">
                <a:solidFill>
                  <a:srgbClr val="3366FF"/>
                </a:solidFill>
              </a:rPr>
              <a:t> </a:t>
            </a:r>
          </a:p>
          <a:p>
            <a:r>
              <a:rPr lang="en-US" b="1" dirty="0">
                <a:solidFill>
                  <a:srgbClr val="3366FF"/>
                </a:solidFill>
              </a:rPr>
              <a:t>    Mean change scores</a:t>
            </a:r>
          </a:p>
          <a:p>
            <a:endParaRPr lang="en-US" b="1" dirty="0">
              <a:solidFill>
                <a:srgbClr val="3366FF"/>
              </a:solidFill>
            </a:endParaRPr>
          </a:p>
          <a:p>
            <a:r>
              <a:rPr lang="en-US" b="1" dirty="0">
                <a:solidFill>
                  <a:srgbClr val="3366FF"/>
                </a:solidFill>
              </a:rPr>
              <a:t>Pooled standard deviation</a:t>
            </a:r>
          </a:p>
          <a:p>
            <a:endParaRPr lang="en-US" dirty="0"/>
          </a:p>
        </p:txBody>
      </p:sp>
      <p:cxnSp>
        <p:nvCxnSpPr>
          <p:cNvPr id="18" name="Straight Connector 17"/>
          <p:cNvCxnSpPr/>
          <p:nvPr/>
        </p:nvCxnSpPr>
        <p:spPr>
          <a:xfrm>
            <a:off x="2832100" y="2026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6154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sp>
        <p:nvSpPr>
          <p:cNvPr id="13" name="Rectangle 12"/>
          <p:cNvSpPr/>
          <p:nvPr/>
        </p:nvSpPr>
        <p:spPr>
          <a:xfrm>
            <a:off x="2387600" y="1490401"/>
            <a:ext cx="228600" cy="4069421"/>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p:cNvSpPr txBox="1"/>
          <p:nvPr/>
        </p:nvSpPr>
        <p:spPr>
          <a:xfrm>
            <a:off x="2133600" y="1490400"/>
            <a:ext cx="482600" cy="400110"/>
          </a:xfrm>
          <a:prstGeom prst="rect">
            <a:avLst/>
          </a:prstGeom>
          <a:solidFill>
            <a:schemeClr val="bg1"/>
          </a:solidFill>
        </p:spPr>
        <p:txBody>
          <a:bodyPr wrap="square" rtlCol="0">
            <a:spAutoFit/>
          </a:bodyPr>
          <a:lstStyle/>
          <a:p>
            <a:r>
              <a:rPr lang="en-US" sz="1000" dirty="0"/>
              <a:t>160</a:t>
            </a:r>
          </a:p>
          <a:p>
            <a:endParaRPr lang="en-US" sz="1000" dirty="0"/>
          </a:p>
        </p:txBody>
      </p:sp>
      <p:sp>
        <p:nvSpPr>
          <p:cNvPr id="5" name="TextBox 4"/>
          <p:cNvSpPr txBox="1"/>
          <p:nvPr/>
        </p:nvSpPr>
        <p:spPr>
          <a:xfrm>
            <a:off x="2133600" y="5313601"/>
            <a:ext cx="482600" cy="246221"/>
          </a:xfrm>
          <a:prstGeom prst="rect">
            <a:avLst/>
          </a:prstGeom>
          <a:solidFill>
            <a:schemeClr val="bg1"/>
          </a:solidFill>
        </p:spPr>
        <p:txBody>
          <a:bodyPr wrap="square" rtlCol="0">
            <a:spAutoFit/>
          </a:bodyPr>
          <a:lstStyle/>
          <a:p>
            <a:r>
              <a:rPr lang="en-US" sz="1000" dirty="0"/>
              <a:t>100</a:t>
            </a:r>
          </a:p>
        </p:txBody>
      </p:sp>
      <p:sp>
        <p:nvSpPr>
          <p:cNvPr id="6" name="TextBox 5"/>
          <p:cNvSpPr txBox="1"/>
          <p:nvPr/>
        </p:nvSpPr>
        <p:spPr>
          <a:xfrm>
            <a:off x="2133600" y="4676401"/>
            <a:ext cx="482600" cy="246221"/>
          </a:xfrm>
          <a:prstGeom prst="rect">
            <a:avLst/>
          </a:prstGeom>
          <a:solidFill>
            <a:schemeClr val="bg1"/>
          </a:solidFill>
        </p:spPr>
        <p:txBody>
          <a:bodyPr wrap="square" rtlCol="0">
            <a:spAutoFit/>
          </a:bodyPr>
          <a:lstStyle/>
          <a:p>
            <a:r>
              <a:rPr lang="en-US" sz="1000" dirty="0"/>
              <a:t>110</a:t>
            </a:r>
          </a:p>
        </p:txBody>
      </p:sp>
      <p:sp>
        <p:nvSpPr>
          <p:cNvPr id="8" name="TextBox 7"/>
          <p:cNvSpPr txBox="1"/>
          <p:nvPr/>
        </p:nvSpPr>
        <p:spPr>
          <a:xfrm>
            <a:off x="2133600" y="4003201"/>
            <a:ext cx="482600" cy="246221"/>
          </a:xfrm>
          <a:prstGeom prst="rect">
            <a:avLst/>
          </a:prstGeom>
          <a:solidFill>
            <a:schemeClr val="bg1"/>
          </a:solidFill>
        </p:spPr>
        <p:txBody>
          <a:bodyPr wrap="square" rtlCol="0">
            <a:spAutoFit/>
          </a:bodyPr>
          <a:lstStyle/>
          <a:p>
            <a:r>
              <a:rPr lang="en-US" sz="1000" dirty="0"/>
              <a:t>120</a:t>
            </a:r>
          </a:p>
        </p:txBody>
      </p:sp>
      <p:sp>
        <p:nvSpPr>
          <p:cNvPr id="9" name="TextBox 8"/>
          <p:cNvSpPr txBox="1"/>
          <p:nvPr/>
        </p:nvSpPr>
        <p:spPr>
          <a:xfrm>
            <a:off x="2133600" y="3402001"/>
            <a:ext cx="482600" cy="246221"/>
          </a:xfrm>
          <a:prstGeom prst="rect">
            <a:avLst/>
          </a:prstGeom>
          <a:solidFill>
            <a:schemeClr val="bg1"/>
          </a:solidFill>
        </p:spPr>
        <p:txBody>
          <a:bodyPr wrap="square" rtlCol="0">
            <a:spAutoFit/>
          </a:bodyPr>
          <a:lstStyle/>
          <a:p>
            <a:r>
              <a:rPr lang="en-US" sz="1000" dirty="0"/>
              <a:t>130</a:t>
            </a:r>
          </a:p>
        </p:txBody>
      </p:sp>
      <p:sp>
        <p:nvSpPr>
          <p:cNvPr id="10" name="TextBox 9"/>
          <p:cNvSpPr txBox="1"/>
          <p:nvPr/>
        </p:nvSpPr>
        <p:spPr>
          <a:xfrm>
            <a:off x="2133600" y="2764801"/>
            <a:ext cx="482600" cy="246221"/>
          </a:xfrm>
          <a:prstGeom prst="rect">
            <a:avLst/>
          </a:prstGeom>
          <a:solidFill>
            <a:schemeClr val="bg1"/>
          </a:solidFill>
        </p:spPr>
        <p:txBody>
          <a:bodyPr wrap="square" rtlCol="0">
            <a:spAutoFit/>
          </a:bodyPr>
          <a:lstStyle/>
          <a:p>
            <a:r>
              <a:rPr lang="en-US" sz="1000" dirty="0"/>
              <a:t>140</a:t>
            </a:r>
          </a:p>
        </p:txBody>
      </p:sp>
      <p:sp>
        <p:nvSpPr>
          <p:cNvPr id="11" name="TextBox 10"/>
          <p:cNvSpPr txBox="1"/>
          <p:nvPr/>
        </p:nvSpPr>
        <p:spPr>
          <a:xfrm>
            <a:off x="2133600" y="2127601"/>
            <a:ext cx="482600" cy="246221"/>
          </a:xfrm>
          <a:prstGeom prst="rect">
            <a:avLst/>
          </a:prstGeom>
          <a:solidFill>
            <a:schemeClr val="bg1"/>
          </a:solidFill>
        </p:spPr>
        <p:txBody>
          <a:bodyPr wrap="square" rtlCol="0">
            <a:spAutoFit/>
          </a:bodyPr>
          <a:lstStyle/>
          <a:p>
            <a:r>
              <a:rPr lang="en-US" sz="1000" dirty="0"/>
              <a:t>150</a:t>
            </a:r>
          </a:p>
        </p:txBody>
      </p:sp>
      <p:sp>
        <p:nvSpPr>
          <p:cNvPr id="7" name="TextBox 6"/>
          <p:cNvSpPr txBox="1"/>
          <p:nvPr/>
        </p:nvSpPr>
        <p:spPr>
          <a:xfrm>
            <a:off x="3594100" y="58850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232400" y="3541084"/>
            <a:ext cx="1295400" cy="923330"/>
          </a:xfrm>
          <a:prstGeom prst="rect">
            <a:avLst/>
          </a:prstGeom>
          <a:noFill/>
        </p:spPr>
        <p:txBody>
          <a:bodyPr wrap="square" rtlCol="0">
            <a:spAutoFit/>
          </a:bodyPr>
          <a:lstStyle/>
          <a:p>
            <a:r>
              <a:rPr lang="en-US" b="1" dirty="0">
                <a:solidFill>
                  <a:srgbClr val="3366FF"/>
                </a:solidFill>
              </a:rPr>
              <a:t>EFFECT SIZE:</a:t>
            </a:r>
          </a:p>
          <a:p>
            <a:r>
              <a:rPr lang="en-US" b="1" i="1" dirty="0">
                <a:solidFill>
                  <a:srgbClr val="3366FF"/>
                </a:solidFill>
              </a:rPr>
              <a:t>d </a:t>
            </a:r>
            <a:r>
              <a:rPr lang="en-US" b="1" dirty="0">
                <a:solidFill>
                  <a:srgbClr val="3366FF"/>
                </a:solidFill>
              </a:rPr>
              <a:t>= 0.5</a:t>
            </a:r>
            <a:endParaRPr lang="en-US" b="1" i="1" dirty="0">
              <a:solidFill>
                <a:srgbClr val="3366FF"/>
              </a:solidFill>
            </a:endParaRPr>
          </a:p>
        </p:txBody>
      </p:sp>
      <p:cxnSp>
        <p:nvCxnSpPr>
          <p:cNvPr id="15" name="Straight Arrow Connector 14"/>
          <p:cNvCxnSpPr/>
          <p:nvPr/>
        </p:nvCxnSpPr>
        <p:spPr>
          <a:xfrm flipH="1">
            <a:off x="3924300" y="2854180"/>
            <a:ext cx="444500" cy="397021"/>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4483100" y="2489200"/>
            <a:ext cx="1143000" cy="584776"/>
          </a:xfrm>
          <a:prstGeom prst="rect">
            <a:avLst/>
          </a:prstGeom>
          <a:noFill/>
        </p:spPr>
        <p:txBody>
          <a:bodyPr wrap="square" rtlCol="0">
            <a:spAutoFit/>
          </a:bodyPr>
          <a:lstStyle/>
          <a:p>
            <a:r>
              <a:rPr lang="en-US" sz="1600" dirty="0"/>
              <a:t>Mensa cut off point</a:t>
            </a:r>
          </a:p>
        </p:txBody>
      </p:sp>
      <p:sp>
        <p:nvSpPr>
          <p:cNvPr id="19" name="TextBox 18"/>
          <p:cNvSpPr txBox="1"/>
          <p:nvPr/>
        </p:nvSpPr>
        <p:spPr>
          <a:xfrm>
            <a:off x="2743200" y="730746"/>
            <a:ext cx="2882900" cy="1754327"/>
          </a:xfrm>
          <a:prstGeom prst="rect">
            <a:avLst/>
          </a:prstGeom>
          <a:solidFill>
            <a:srgbClr val="FFFFFF"/>
          </a:solidFill>
        </p:spPr>
        <p:txBody>
          <a:bodyPr wrap="square" rtlCol="0">
            <a:spAutoFit/>
          </a:bodyPr>
          <a:lstStyle/>
          <a:p>
            <a:r>
              <a:rPr lang="en-US" b="1" dirty="0">
                <a:solidFill>
                  <a:srgbClr val="3366FF"/>
                </a:solidFill>
              </a:rPr>
              <a:t>EFFECT SIZE (Cohen’s </a:t>
            </a:r>
            <a:r>
              <a:rPr lang="en-US" b="1" i="1" dirty="0">
                <a:solidFill>
                  <a:srgbClr val="3366FF"/>
                </a:solidFill>
              </a:rPr>
              <a:t>d</a:t>
            </a:r>
            <a:r>
              <a:rPr lang="en-US" b="1" dirty="0">
                <a:solidFill>
                  <a:srgbClr val="3366FF"/>
                </a:solidFill>
              </a:rPr>
              <a:t>) =</a:t>
            </a:r>
          </a:p>
          <a:p>
            <a:r>
              <a:rPr lang="en-US" b="1" dirty="0">
                <a:solidFill>
                  <a:srgbClr val="3366FF"/>
                </a:solidFill>
              </a:rPr>
              <a:t> </a:t>
            </a:r>
          </a:p>
          <a:p>
            <a:r>
              <a:rPr lang="en-US" b="1" dirty="0">
                <a:solidFill>
                  <a:srgbClr val="3366FF"/>
                </a:solidFill>
              </a:rPr>
              <a:t>    Mean change scores</a:t>
            </a:r>
          </a:p>
          <a:p>
            <a:endParaRPr lang="en-US" b="1" dirty="0">
              <a:solidFill>
                <a:srgbClr val="3366FF"/>
              </a:solidFill>
            </a:endParaRPr>
          </a:p>
          <a:p>
            <a:r>
              <a:rPr lang="en-US" b="1" dirty="0">
                <a:solidFill>
                  <a:srgbClr val="3366FF"/>
                </a:solidFill>
              </a:rPr>
              <a:t>Pooled standard deviation</a:t>
            </a:r>
          </a:p>
          <a:p>
            <a:endParaRPr lang="en-US" dirty="0"/>
          </a:p>
        </p:txBody>
      </p:sp>
      <p:cxnSp>
        <p:nvCxnSpPr>
          <p:cNvPr id="21" name="Straight Connector 20"/>
          <p:cNvCxnSpPr/>
          <p:nvPr/>
        </p:nvCxnSpPr>
        <p:spPr>
          <a:xfrm>
            <a:off x="2832100" y="1772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78000" y="5682001"/>
            <a:ext cx="609600" cy="609600"/>
          </a:xfrm>
          <a:prstGeom prst="rect">
            <a:avLst/>
          </a:prstGeom>
        </p:spPr>
      </p:pic>
    </p:spTree>
    <p:extLst>
      <p:ext uri="{BB962C8B-B14F-4D97-AF65-F5344CB8AC3E}">
        <p14:creationId xmlns:p14="http://schemas.microsoft.com/office/powerpoint/2010/main" val="17869240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822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0" name="TextBox 9"/>
          <p:cNvSpPr txBox="1"/>
          <p:nvPr/>
        </p:nvSpPr>
        <p:spPr>
          <a:xfrm>
            <a:off x="3505200" y="43483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sp>
        <p:nvSpPr>
          <p:cNvPr id="11" name="TextBox 10"/>
          <p:cNvSpPr txBox="1"/>
          <p:nvPr/>
        </p:nvSpPr>
        <p:spPr>
          <a:xfrm>
            <a:off x="6197601" y="345291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sp>
        <p:nvSpPr>
          <p:cNvPr id="12" name="TextBox 11"/>
          <p:cNvSpPr txBox="1"/>
          <p:nvPr/>
        </p:nvSpPr>
        <p:spPr>
          <a:xfrm>
            <a:off x="8820156" y="118458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sp>
        <p:nvSpPr>
          <p:cNvPr id="2" name="TextBox 1"/>
          <p:cNvSpPr txBox="1"/>
          <p:nvPr/>
        </p:nvSpPr>
        <p:spPr>
          <a:xfrm>
            <a:off x="13309600" y="2171700"/>
            <a:ext cx="184666" cy="369332"/>
          </a:xfrm>
          <a:prstGeom prst="rect">
            <a:avLst/>
          </a:prstGeom>
          <a:noFill/>
        </p:spPr>
        <p:txBody>
          <a:bodyPr wrap="none" rtlCol="0">
            <a:spAutoFit/>
          </a:bodyPr>
          <a:lstStyle/>
          <a:p>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9200"/>
            <a:ext cx="609600" cy="609600"/>
          </a:xfrm>
          <a:prstGeom prst="rect">
            <a:avLst/>
          </a:prstGeom>
        </p:spPr>
      </p:pic>
    </p:spTree>
    <p:extLst>
      <p:ext uri="{BB962C8B-B14F-4D97-AF65-F5344CB8AC3E}">
        <p14:creationId xmlns:p14="http://schemas.microsoft.com/office/powerpoint/2010/main" val="5912013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802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054600" y="3910391"/>
            <a:ext cx="1295400" cy="923330"/>
          </a:xfrm>
          <a:prstGeom prst="rect">
            <a:avLst/>
          </a:prstGeom>
          <a:noFill/>
        </p:spPr>
        <p:txBody>
          <a:bodyPr wrap="square" rtlCol="0">
            <a:spAutoFit/>
          </a:bodyPr>
          <a:lstStyle/>
          <a:p>
            <a:r>
              <a:rPr lang="en-US" b="1" dirty="0">
                <a:solidFill>
                  <a:srgbClr val="3366FF"/>
                </a:solidFill>
              </a:rPr>
              <a:t>EFFECT SIZE:</a:t>
            </a:r>
          </a:p>
          <a:p>
            <a:r>
              <a:rPr lang="en-US" b="1" i="1" dirty="0">
                <a:solidFill>
                  <a:srgbClr val="3366FF"/>
                </a:solidFill>
              </a:rPr>
              <a:t>d </a:t>
            </a:r>
            <a:r>
              <a:rPr lang="en-US" b="1" dirty="0">
                <a:solidFill>
                  <a:srgbClr val="3366FF"/>
                </a:solidFill>
              </a:rPr>
              <a:t>= 0.5</a:t>
            </a:r>
            <a:endParaRPr lang="en-US" b="1" i="1" dirty="0">
              <a:solidFill>
                <a:srgbClr val="3366FF"/>
              </a:solidFill>
            </a:endParaRPr>
          </a:p>
        </p:txBody>
      </p:sp>
      <p:cxnSp>
        <p:nvCxnSpPr>
          <p:cNvPr id="23" name="Straight Connector 22"/>
          <p:cNvCxnSpPr/>
          <p:nvPr/>
        </p:nvCxnSpPr>
        <p:spPr>
          <a:xfrm>
            <a:off x="2832100" y="2026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2743200" y="730746"/>
            <a:ext cx="2882900" cy="1754327"/>
          </a:xfrm>
          <a:prstGeom prst="rect">
            <a:avLst/>
          </a:prstGeom>
          <a:solidFill>
            <a:srgbClr val="FFFFFF"/>
          </a:solidFill>
        </p:spPr>
        <p:txBody>
          <a:bodyPr wrap="square" rtlCol="0">
            <a:spAutoFit/>
          </a:bodyPr>
          <a:lstStyle/>
          <a:p>
            <a:r>
              <a:rPr lang="en-US" b="1" dirty="0">
                <a:solidFill>
                  <a:srgbClr val="3366FF"/>
                </a:solidFill>
              </a:rPr>
              <a:t>EFFECT SIZE (Cohen’s </a:t>
            </a:r>
            <a:r>
              <a:rPr lang="en-US" b="1" i="1" dirty="0">
                <a:solidFill>
                  <a:srgbClr val="3366FF"/>
                </a:solidFill>
              </a:rPr>
              <a:t>d</a:t>
            </a:r>
            <a:r>
              <a:rPr lang="en-US" b="1" dirty="0">
                <a:solidFill>
                  <a:srgbClr val="3366FF"/>
                </a:solidFill>
              </a:rPr>
              <a:t>) =</a:t>
            </a:r>
          </a:p>
          <a:p>
            <a:r>
              <a:rPr lang="en-US" b="1" dirty="0">
                <a:solidFill>
                  <a:srgbClr val="3366FF"/>
                </a:solidFill>
              </a:rPr>
              <a:t> </a:t>
            </a:r>
          </a:p>
          <a:p>
            <a:r>
              <a:rPr lang="en-US" b="1" dirty="0">
                <a:solidFill>
                  <a:srgbClr val="3366FF"/>
                </a:solidFill>
              </a:rPr>
              <a:t>    Mean change scores</a:t>
            </a:r>
          </a:p>
          <a:p>
            <a:endParaRPr lang="en-US" b="1" dirty="0">
              <a:solidFill>
                <a:srgbClr val="3366FF"/>
              </a:solidFill>
            </a:endParaRPr>
          </a:p>
          <a:p>
            <a:r>
              <a:rPr lang="en-US" b="1" dirty="0">
                <a:solidFill>
                  <a:srgbClr val="3366FF"/>
                </a:solidFill>
              </a:rPr>
              <a:t>Pooled standard deviation</a:t>
            </a:r>
          </a:p>
          <a:p>
            <a:endParaRPr lang="en-US" dirty="0"/>
          </a:p>
        </p:txBody>
      </p:sp>
      <p:cxnSp>
        <p:nvCxnSpPr>
          <p:cNvPr id="25" name="Straight Connector 24"/>
          <p:cNvCxnSpPr/>
          <p:nvPr/>
        </p:nvCxnSpPr>
        <p:spPr>
          <a:xfrm>
            <a:off x="2832100" y="1772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3505200" y="43483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sp>
        <p:nvSpPr>
          <p:cNvPr id="11" name="TextBox 10"/>
          <p:cNvSpPr txBox="1"/>
          <p:nvPr/>
        </p:nvSpPr>
        <p:spPr>
          <a:xfrm>
            <a:off x="6197601" y="345291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sp>
        <p:nvSpPr>
          <p:cNvPr id="12" name="TextBox 11"/>
          <p:cNvSpPr txBox="1"/>
          <p:nvPr/>
        </p:nvSpPr>
        <p:spPr>
          <a:xfrm>
            <a:off x="8820156" y="118458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35101" y="5879790"/>
            <a:ext cx="609600" cy="609600"/>
          </a:xfrm>
          <a:prstGeom prst="rect">
            <a:avLst/>
          </a:prstGeom>
        </p:spPr>
      </p:pic>
    </p:spTree>
    <p:extLst>
      <p:ext uri="{BB962C8B-B14F-4D97-AF65-F5344CB8AC3E}">
        <p14:creationId xmlns:p14="http://schemas.microsoft.com/office/powerpoint/2010/main" val="18223169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88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054600" y="3910391"/>
            <a:ext cx="1295400" cy="923330"/>
          </a:xfrm>
          <a:prstGeom prst="rect">
            <a:avLst/>
          </a:prstGeom>
          <a:noFill/>
        </p:spPr>
        <p:txBody>
          <a:bodyPr wrap="square" rtlCol="0">
            <a:spAutoFit/>
          </a:bodyPr>
          <a:lstStyle/>
          <a:p>
            <a:r>
              <a:rPr lang="en-US" b="1" dirty="0">
                <a:solidFill>
                  <a:srgbClr val="3366FF"/>
                </a:solidFill>
              </a:rPr>
              <a:t>EFFECT SIZE:</a:t>
            </a:r>
          </a:p>
          <a:p>
            <a:r>
              <a:rPr lang="en-US" b="1" i="1" dirty="0">
                <a:solidFill>
                  <a:srgbClr val="3366FF"/>
                </a:solidFill>
              </a:rPr>
              <a:t>d </a:t>
            </a:r>
            <a:r>
              <a:rPr lang="en-US" b="1" dirty="0">
                <a:solidFill>
                  <a:srgbClr val="3366FF"/>
                </a:solidFill>
              </a:rPr>
              <a:t>= 0.5</a:t>
            </a:r>
            <a:endParaRPr lang="en-US" b="1" i="1" dirty="0">
              <a:solidFill>
                <a:srgbClr val="3366FF"/>
              </a:solidFill>
            </a:endParaRPr>
          </a:p>
        </p:txBody>
      </p:sp>
      <p:cxnSp>
        <p:nvCxnSpPr>
          <p:cNvPr id="15" name="Straight Arrow Connector 14"/>
          <p:cNvCxnSpPr/>
          <p:nvPr/>
        </p:nvCxnSpPr>
        <p:spPr>
          <a:xfrm flipH="1">
            <a:off x="3924300" y="2854180"/>
            <a:ext cx="444500" cy="397021"/>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4483100" y="2489200"/>
            <a:ext cx="1143000" cy="584776"/>
          </a:xfrm>
          <a:prstGeom prst="rect">
            <a:avLst/>
          </a:prstGeom>
          <a:noFill/>
        </p:spPr>
        <p:txBody>
          <a:bodyPr wrap="square" rtlCol="0">
            <a:spAutoFit/>
          </a:bodyPr>
          <a:lstStyle/>
          <a:p>
            <a:r>
              <a:rPr lang="en-US" sz="1600" dirty="0"/>
              <a:t>Poor well-being</a:t>
            </a:r>
          </a:p>
        </p:txBody>
      </p:sp>
      <p:cxnSp>
        <p:nvCxnSpPr>
          <p:cNvPr id="23" name="Straight Connector 22"/>
          <p:cNvCxnSpPr/>
          <p:nvPr/>
        </p:nvCxnSpPr>
        <p:spPr>
          <a:xfrm>
            <a:off x="2832100" y="2026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2743200" y="730746"/>
            <a:ext cx="2882900" cy="1754327"/>
          </a:xfrm>
          <a:prstGeom prst="rect">
            <a:avLst/>
          </a:prstGeom>
          <a:solidFill>
            <a:srgbClr val="FFFFFF"/>
          </a:solidFill>
        </p:spPr>
        <p:txBody>
          <a:bodyPr wrap="square" rtlCol="0">
            <a:spAutoFit/>
          </a:bodyPr>
          <a:lstStyle/>
          <a:p>
            <a:r>
              <a:rPr lang="en-US" b="1" dirty="0">
                <a:solidFill>
                  <a:srgbClr val="3366FF"/>
                </a:solidFill>
              </a:rPr>
              <a:t>EFFECT SIZE (Cohen’s </a:t>
            </a:r>
            <a:r>
              <a:rPr lang="en-US" b="1" i="1" dirty="0">
                <a:solidFill>
                  <a:srgbClr val="3366FF"/>
                </a:solidFill>
              </a:rPr>
              <a:t>d</a:t>
            </a:r>
            <a:r>
              <a:rPr lang="en-US" b="1" dirty="0">
                <a:solidFill>
                  <a:srgbClr val="3366FF"/>
                </a:solidFill>
              </a:rPr>
              <a:t>) =</a:t>
            </a:r>
          </a:p>
          <a:p>
            <a:r>
              <a:rPr lang="en-US" b="1" dirty="0">
                <a:solidFill>
                  <a:srgbClr val="3366FF"/>
                </a:solidFill>
              </a:rPr>
              <a:t> </a:t>
            </a:r>
          </a:p>
          <a:p>
            <a:r>
              <a:rPr lang="en-US" b="1" dirty="0">
                <a:solidFill>
                  <a:srgbClr val="3366FF"/>
                </a:solidFill>
              </a:rPr>
              <a:t>    Mean change scores</a:t>
            </a:r>
          </a:p>
          <a:p>
            <a:endParaRPr lang="en-US" b="1" dirty="0">
              <a:solidFill>
                <a:srgbClr val="3366FF"/>
              </a:solidFill>
            </a:endParaRPr>
          </a:p>
          <a:p>
            <a:r>
              <a:rPr lang="en-US" b="1" dirty="0">
                <a:solidFill>
                  <a:srgbClr val="3366FF"/>
                </a:solidFill>
              </a:rPr>
              <a:t>Pooled standard deviation</a:t>
            </a:r>
          </a:p>
          <a:p>
            <a:endParaRPr lang="en-US" dirty="0"/>
          </a:p>
        </p:txBody>
      </p:sp>
      <p:cxnSp>
        <p:nvCxnSpPr>
          <p:cNvPr id="25" name="Straight Connector 24"/>
          <p:cNvCxnSpPr/>
          <p:nvPr/>
        </p:nvCxnSpPr>
        <p:spPr>
          <a:xfrm>
            <a:off x="2832100" y="1772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3505200" y="43483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sp>
        <p:nvSpPr>
          <p:cNvPr id="11" name="TextBox 10"/>
          <p:cNvSpPr txBox="1"/>
          <p:nvPr/>
        </p:nvSpPr>
        <p:spPr>
          <a:xfrm>
            <a:off x="6197601" y="345291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sp>
        <p:nvSpPr>
          <p:cNvPr id="12" name="TextBox 11"/>
          <p:cNvSpPr txBox="1"/>
          <p:nvPr/>
        </p:nvSpPr>
        <p:spPr>
          <a:xfrm>
            <a:off x="8820156" y="118458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34600" y="0"/>
            <a:ext cx="609600" cy="609600"/>
          </a:xfrm>
          <a:prstGeom prst="rect">
            <a:avLst/>
          </a:prstGeom>
        </p:spPr>
      </p:pic>
    </p:spTree>
    <p:extLst>
      <p:ext uri="{BB962C8B-B14F-4D97-AF65-F5344CB8AC3E}">
        <p14:creationId xmlns:p14="http://schemas.microsoft.com/office/powerpoint/2010/main" val="20458372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59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5-04-13 at 12.32.06.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4000" y="1"/>
            <a:ext cx="9144000" cy="6595241"/>
          </a:xfrm>
          <a:prstGeom prst="rect">
            <a:avLst/>
          </a:prstGeom>
        </p:spPr>
      </p:pic>
      <p:sp>
        <p:nvSpPr>
          <p:cNvPr id="3" name="Rectangle 2"/>
          <p:cNvSpPr/>
          <p:nvPr/>
        </p:nvSpPr>
        <p:spPr>
          <a:xfrm>
            <a:off x="3048000" y="2311400"/>
            <a:ext cx="7200900" cy="469900"/>
          </a:xfrm>
          <a:prstGeom prst="rect">
            <a:avLst/>
          </a:prstGeom>
          <a:gradFill flip="none" rotWithShape="1">
            <a:gsLst>
              <a:gs pos="0">
                <a:schemeClr val="accent5">
                  <a:tint val="100000"/>
                  <a:shade val="100000"/>
                  <a:satMod val="130000"/>
                  <a:alpha val="23000"/>
                </a:schemeClr>
              </a:gs>
              <a:gs pos="100000">
                <a:schemeClr val="accent5">
                  <a:tint val="50000"/>
                  <a:shade val="100000"/>
                  <a:satMod val="350000"/>
                  <a:alpha val="23000"/>
                </a:schemeClr>
              </a:gs>
            </a:gsLst>
            <a:lin ang="16200000" scaled="0"/>
            <a:tileRect/>
          </a:gra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a:solidFill>
                <a:schemeClr val="accent1">
                  <a:lumMod val="60000"/>
                  <a:lumOff val="40000"/>
                </a:schemeClr>
              </a:solidFill>
            </a:endParaRPr>
          </a:p>
        </p:txBody>
      </p:sp>
      <p:sp>
        <p:nvSpPr>
          <p:cNvPr id="4" name="Rectangle 3"/>
          <p:cNvSpPr/>
          <p:nvPr/>
        </p:nvSpPr>
        <p:spPr>
          <a:xfrm>
            <a:off x="3048000" y="3314700"/>
            <a:ext cx="7200900" cy="723900"/>
          </a:xfrm>
          <a:prstGeom prst="rect">
            <a:avLst/>
          </a:prstGeom>
          <a:gradFill flip="none" rotWithShape="1">
            <a:gsLst>
              <a:gs pos="0">
                <a:schemeClr val="accent5">
                  <a:tint val="100000"/>
                  <a:shade val="100000"/>
                  <a:satMod val="130000"/>
                  <a:alpha val="23000"/>
                </a:schemeClr>
              </a:gs>
              <a:gs pos="100000">
                <a:schemeClr val="accent5">
                  <a:tint val="50000"/>
                  <a:shade val="100000"/>
                  <a:satMod val="350000"/>
                  <a:alpha val="23000"/>
                </a:schemeClr>
              </a:gs>
            </a:gsLst>
            <a:lin ang="16200000" scaled="0"/>
            <a:tileRect/>
          </a:gra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a:solidFill>
                <a:schemeClr val="accent1">
                  <a:lumMod val="60000"/>
                  <a:lumOff val="40000"/>
                </a:schemeClr>
              </a:solidFill>
            </a:endParaRPr>
          </a:p>
        </p:txBody>
      </p:sp>
      <p:sp>
        <p:nvSpPr>
          <p:cNvPr id="5" name="Rectangle 4"/>
          <p:cNvSpPr/>
          <p:nvPr/>
        </p:nvSpPr>
        <p:spPr>
          <a:xfrm>
            <a:off x="3048000" y="4038600"/>
            <a:ext cx="7200900" cy="800100"/>
          </a:xfrm>
          <a:prstGeom prst="rect">
            <a:avLst/>
          </a:prstGeom>
          <a:gradFill flip="none" rotWithShape="1">
            <a:gsLst>
              <a:gs pos="0">
                <a:schemeClr val="accent5">
                  <a:tint val="100000"/>
                  <a:shade val="100000"/>
                  <a:satMod val="130000"/>
                  <a:alpha val="23000"/>
                </a:schemeClr>
              </a:gs>
              <a:gs pos="100000">
                <a:schemeClr val="accent5">
                  <a:tint val="50000"/>
                  <a:shade val="100000"/>
                  <a:satMod val="350000"/>
                  <a:alpha val="23000"/>
                </a:schemeClr>
              </a:gs>
            </a:gsLst>
            <a:lin ang="16200000" scaled="0"/>
            <a:tileRect/>
          </a:gra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a:solidFill>
                <a:schemeClr val="accent1">
                  <a:lumMod val="60000"/>
                  <a:lumOff val="40000"/>
                </a:schemeClr>
              </a:solidFill>
            </a:endParaRPr>
          </a:p>
        </p:txBody>
      </p:sp>
      <p:sp>
        <p:nvSpPr>
          <p:cNvPr id="6" name="Rectangle 5"/>
          <p:cNvSpPr/>
          <p:nvPr/>
        </p:nvSpPr>
        <p:spPr>
          <a:xfrm>
            <a:off x="3048000" y="5791200"/>
            <a:ext cx="7200900" cy="711200"/>
          </a:xfrm>
          <a:prstGeom prst="rect">
            <a:avLst/>
          </a:prstGeom>
          <a:gradFill flip="none" rotWithShape="1">
            <a:gsLst>
              <a:gs pos="0">
                <a:schemeClr val="accent5">
                  <a:tint val="100000"/>
                  <a:shade val="100000"/>
                  <a:satMod val="130000"/>
                  <a:alpha val="23000"/>
                </a:schemeClr>
              </a:gs>
              <a:gs pos="100000">
                <a:schemeClr val="accent5">
                  <a:tint val="50000"/>
                  <a:shade val="100000"/>
                  <a:satMod val="350000"/>
                  <a:alpha val="23000"/>
                </a:schemeClr>
              </a:gs>
            </a:gsLst>
            <a:lin ang="16200000" scaled="0"/>
            <a:tileRect/>
          </a:gra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a:solidFill>
                <a:schemeClr val="accent1">
                  <a:lumMod val="60000"/>
                  <a:lumOff val="40000"/>
                </a:schemeClr>
              </a:solidFill>
            </a:endParaRPr>
          </a:p>
        </p:txBody>
      </p:sp>
      <p:sp>
        <p:nvSpPr>
          <p:cNvPr id="8" name="Oval 7"/>
          <p:cNvSpPr/>
          <p:nvPr/>
        </p:nvSpPr>
        <p:spPr>
          <a:xfrm>
            <a:off x="8750300" y="2209800"/>
            <a:ext cx="558800" cy="419100"/>
          </a:xfrm>
          <a:prstGeom prst="ellipse">
            <a:avLst/>
          </a:prstGeom>
          <a:noFill/>
          <a:ln w="28575" cmpd="sng">
            <a:solidFill>
              <a:schemeClr val="accent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9" name="Oval 8"/>
          <p:cNvSpPr/>
          <p:nvPr/>
        </p:nvSpPr>
        <p:spPr>
          <a:xfrm>
            <a:off x="8750300" y="3213100"/>
            <a:ext cx="558800" cy="419100"/>
          </a:xfrm>
          <a:prstGeom prst="ellipse">
            <a:avLst/>
          </a:prstGeom>
          <a:noFill/>
          <a:ln w="28575" cmpd="sng">
            <a:solidFill>
              <a:schemeClr val="accent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0" name="Oval 9"/>
          <p:cNvSpPr/>
          <p:nvPr/>
        </p:nvSpPr>
        <p:spPr>
          <a:xfrm>
            <a:off x="8750300" y="3949700"/>
            <a:ext cx="558800" cy="419100"/>
          </a:xfrm>
          <a:prstGeom prst="ellipse">
            <a:avLst/>
          </a:prstGeom>
          <a:noFill/>
          <a:ln w="28575" cmpd="sng">
            <a:solidFill>
              <a:schemeClr val="accent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1" name="Oval 10"/>
          <p:cNvSpPr/>
          <p:nvPr/>
        </p:nvSpPr>
        <p:spPr>
          <a:xfrm>
            <a:off x="8750300" y="5676900"/>
            <a:ext cx="558800" cy="419100"/>
          </a:xfrm>
          <a:prstGeom prst="ellipse">
            <a:avLst/>
          </a:prstGeom>
          <a:noFill/>
          <a:ln w="28575" cmpd="sng">
            <a:solidFill>
              <a:schemeClr val="accent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2" name="Oval 11"/>
          <p:cNvSpPr/>
          <p:nvPr/>
        </p:nvSpPr>
        <p:spPr>
          <a:xfrm>
            <a:off x="9652000" y="2235200"/>
            <a:ext cx="558800" cy="419100"/>
          </a:xfrm>
          <a:prstGeom prst="ellipse">
            <a:avLst/>
          </a:prstGeom>
          <a:noFill/>
          <a:ln w="28575" cmpd="sng">
            <a:solidFill>
              <a:srgbClr val="3366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3" name="Oval 12"/>
          <p:cNvSpPr/>
          <p:nvPr/>
        </p:nvSpPr>
        <p:spPr>
          <a:xfrm>
            <a:off x="9652000" y="3213100"/>
            <a:ext cx="558800" cy="419100"/>
          </a:xfrm>
          <a:prstGeom prst="ellipse">
            <a:avLst/>
          </a:prstGeom>
          <a:noFill/>
          <a:ln w="28575" cmpd="sng">
            <a:solidFill>
              <a:srgbClr val="3366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4" name="Oval 13"/>
          <p:cNvSpPr/>
          <p:nvPr/>
        </p:nvSpPr>
        <p:spPr>
          <a:xfrm>
            <a:off x="9652000" y="3975100"/>
            <a:ext cx="558800" cy="419100"/>
          </a:xfrm>
          <a:prstGeom prst="ellipse">
            <a:avLst/>
          </a:prstGeom>
          <a:noFill/>
          <a:ln w="28575" cmpd="sng">
            <a:solidFill>
              <a:srgbClr val="3366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5" name="Oval 14"/>
          <p:cNvSpPr/>
          <p:nvPr/>
        </p:nvSpPr>
        <p:spPr>
          <a:xfrm>
            <a:off x="9652000" y="5676900"/>
            <a:ext cx="558800" cy="419100"/>
          </a:xfrm>
          <a:prstGeom prst="ellipse">
            <a:avLst/>
          </a:prstGeom>
          <a:noFill/>
          <a:ln w="28575" cmpd="sng">
            <a:solidFill>
              <a:srgbClr val="3366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6" name="TextBox 15"/>
          <p:cNvSpPr txBox="1"/>
          <p:nvPr/>
        </p:nvSpPr>
        <p:spPr>
          <a:xfrm>
            <a:off x="8157798" y="6488668"/>
            <a:ext cx="2248454" cy="369332"/>
          </a:xfrm>
          <a:prstGeom prst="rect">
            <a:avLst/>
          </a:prstGeom>
          <a:noFill/>
        </p:spPr>
        <p:txBody>
          <a:bodyPr wrap="square" rtlCol="0">
            <a:spAutoFit/>
          </a:bodyPr>
          <a:lstStyle/>
          <a:p>
            <a:r>
              <a:rPr lang="en-US" dirty="0"/>
              <a:t>Tyler et al., (2015)</a:t>
            </a:r>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2400" y="335280"/>
            <a:ext cx="609600" cy="609600"/>
          </a:xfrm>
          <a:prstGeom prst="rect">
            <a:avLst/>
          </a:prstGeom>
        </p:spPr>
      </p:pic>
    </p:spTree>
    <p:extLst>
      <p:ext uri="{BB962C8B-B14F-4D97-AF65-F5344CB8AC3E}">
        <p14:creationId xmlns:p14="http://schemas.microsoft.com/office/powerpoint/2010/main" val="407690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par>
                          <p:cTn id="17" fill="hold">
                            <p:stCondLst>
                              <p:cond delay="0"/>
                            </p:stCondLst>
                            <p:childTnLst>
                              <p:par>
                                <p:cTn id="18" presetID="1" presetClass="entr" presetSubtype="0"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childTnLst>
                          </p:cTn>
                        </p:par>
                        <p:par>
                          <p:cTn id="20" fill="hold">
                            <p:stCondLst>
                              <p:cond delay="0"/>
                            </p:stCondLst>
                            <p:childTnLst>
                              <p:par>
                                <p:cTn id="21" presetID="1" presetClass="entr" presetSubtype="0" fill="hold" grpId="0" nodeType="after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par>
                          <p:cTn id="23" fill="hold">
                            <p:stCondLst>
                              <p:cond delay="0"/>
                            </p:stCondLst>
                            <p:childTnLst>
                              <p:par>
                                <p:cTn id="24" presetID="1" presetClass="entr" presetSubtype="0"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6" restart="whenNotActive" fill="hold" evtFilter="cancelBubble" nodeType="interactiveSeq">
                <p:stCondLst>
                  <p:cond evt="onClick" delay="0">
                    <p:tgtEl>
                      <p:spTgt spid="7"/>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115605" fill="hold"/>
                                        <p:tgtEl>
                                          <p:spTgt spid="7"/>
                                        </p:tgtEl>
                                      </p:cBhvr>
                                    </p:cmd>
                                  </p:childTnLst>
                                </p:cTn>
                              </p:par>
                            </p:childTnLst>
                          </p:cTn>
                        </p:par>
                      </p:childTnLst>
                    </p:cTn>
                  </p:par>
                </p:childTnLst>
              </p:cTn>
              <p:nextCondLst>
                <p:cond evt="onClick" delay="0">
                  <p:tgtEl>
                    <p:spTgt spid="7"/>
                  </p:tgtEl>
                </p:cond>
              </p:nextCondLst>
            </p:seq>
            <p:audio>
              <p:cMediaNode vol="80000">
                <p:cTn id="31" fill="hold" display="0">
                  <p:stCondLst>
                    <p:cond delay="indefinite"/>
                  </p:stCondLst>
                  <p:endCondLst>
                    <p:cond evt="onStopAudio" delay="0">
                      <p:tgtEl>
                        <p:sldTgt/>
                      </p:tgtEl>
                    </p:cond>
                  </p:endCondLst>
                </p:cTn>
                <p:tgtEl>
                  <p:spTgt spid="7"/>
                </p:tgtEl>
              </p:cMediaNode>
            </p:audio>
          </p:childTnLst>
        </p:cTn>
      </p:par>
    </p:tnLst>
    <p:bldLst>
      <p:bldP spid="8" grpId="0" animBg="1"/>
      <p:bldP spid="9" grpId="0" animBg="1"/>
      <p:bldP spid="10" grpId="0" animBg="1"/>
      <p:bldP spid="11" grpId="0" animBg="1"/>
      <p:bldP spid="12" grpId="0" animBg="1"/>
      <p:bldP spid="13" grpId="0" animBg="1"/>
      <p:bldP spid="14" grpId="0" animBg="1"/>
      <p:bldP spid="15"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n Source Discuss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9262" y="4458312"/>
            <a:ext cx="2408020" cy="23996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93174" y="872859"/>
            <a:ext cx="7366087" cy="954107"/>
          </a:xfrm>
          <a:prstGeom prst="rect">
            <a:avLst/>
          </a:prstGeom>
          <a:noFill/>
        </p:spPr>
        <p:txBody>
          <a:bodyPr wrap="square" rtlCol="0">
            <a:spAutoFit/>
          </a:bodyPr>
          <a:lstStyle/>
          <a:p>
            <a:r>
              <a:rPr lang="en-US" sz="2800" dirty="0"/>
              <a:t>Activity – look at additional examples –  (Interpreting statistical output) </a:t>
            </a:r>
          </a:p>
        </p:txBody>
      </p:sp>
      <p:sp>
        <p:nvSpPr>
          <p:cNvPr id="4" name="TextBox 3"/>
          <p:cNvSpPr txBox="1"/>
          <p:nvPr/>
        </p:nvSpPr>
        <p:spPr>
          <a:xfrm>
            <a:off x="793175" y="2328104"/>
            <a:ext cx="7239269" cy="1964512"/>
          </a:xfrm>
          <a:prstGeom prst="rect">
            <a:avLst/>
          </a:prstGeom>
          <a:noFill/>
        </p:spPr>
        <p:txBody>
          <a:bodyPr wrap="square" rtlCol="0">
            <a:spAutoFit/>
          </a:bodyPr>
          <a:lstStyle/>
          <a:p>
            <a:pPr>
              <a:lnSpc>
                <a:spcPct val="150000"/>
              </a:lnSpc>
            </a:pPr>
            <a:r>
              <a:rPr lang="en-US" sz="2800" dirty="0"/>
              <a:t>Identify:</a:t>
            </a:r>
          </a:p>
          <a:p>
            <a:pPr marL="457200" indent="-457200">
              <a:lnSpc>
                <a:spcPct val="150000"/>
              </a:lnSpc>
              <a:buFont typeface="Arial" panose="020B0604020202020204" pitchFamily="34" charset="0"/>
              <a:buChar char="•"/>
            </a:pPr>
            <a:r>
              <a:rPr lang="en-US" sz="2800" dirty="0"/>
              <a:t>Whether results were statistically significant</a:t>
            </a:r>
          </a:p>
          <a:p>
            <a:pPr marL="457200" indent="-457200">
              <a:lnSpc>
                <a:spcPct val="150000"/>
              </a:lnSpc>
              <a:buFont typeface="Arial" panose="020B0604020202020204" pitchFamily="34" charset="0"/>
              <a:buChar char="•"/>
            </a:pPr>
            <a:r>
              <a:rPr lang="en-US" sz="2800" dirty="0"/>
              <a:t>The effect sizes (where reported)</a:t>
            </a:r>
          </a:p>
        </p:txBody>
      </p:sp>
    </p:spTree>
    <p:extLst>
      <p:ext uri="{BB962C8B-B14F-4D97-AF65-F5344CB8AC3E}">
        <p14:creationId xmlns:p14="http://schemas.microsoft.com/office/powerpoint/2010/main" val="36262667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1FD8786D-8F3B-49CC-AA8D-7C4A04986C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227204" y="643466"/>
            <a:ext cx="7737592" cy="5571067"/>
          </a:xfrm>
          <a:prstGeom prst="rect">
            <a:avLst/>
          </a:prstGeom>
        </p:spPr>
      </p:pic>
      <p:sp>
        <p:nvSpPr>
          <p:cNvPr id="4" name="TextBox 3">
            <a:extLst>
              <a:ext uri="{FF2B5EF4-FFF2-40B4-BE49-F238E27FC236}">
                <a16:creationId xmlns:a16="http://schemas.microsoft.com/office/drawing/2014/main" id="{CF95124D-94EB-48AB-8F1C-174A5FD4A6E3}"/>
              </a:ext>
            </a:extLst>
          </p:cNvPr>
          <p:cNvSpPr txBox="1"/>
          <p:nvPr/>
        </p:nvSpPr>
        <p:spPr>
          <a:xfrm>
            <a:off x="7644930" y="6014478"/>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pngimg.com/png/85354-text-question-blog-questions-logo-an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4907807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3184</Words>
  <Application>Microsoft Office PowerPoint</Application>
  <PresentationFormat>Widescreen</PresentationFormat>
  <Paragraphs>431</Paragraphs>
  <Slides>62</Slides>
  <Notes>30</Notes>
  <HiddenSlides>0</HiddenSlides>
  <MMClips>42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Arial</vt:lpstr>
      <vt:lpstr>Calibri</vt:lpstr>
      <vt:lpstr>Calibri Light</vt:lpstr>
      <vt:lpstr>Tahoma</vt:lpstr>
      <vt:lpstr>Times New Roman</vt:lpstr>
      <vt:lpstr>Wingdings</vt:lpstr>
      <vt:lpstr>Office Theme</vt:lpstr>
      <vt:lpstr>Group designs: Basics of analysis and interpreting statistical output</vt:lpstr>
      <vt:lpstr>Overview</vt:lpstr>
      <vt:lpstr>Following the session, you should…</vt:lpstr>
      <vt:lpstr>Research Designs</vt:lpstr>
      <vt:lpstr>Group Designs</vt:lpstr>
      <vt:lpstr>Types of group design</vt:lpstr>
      <vt:lpstr>Types of group design</vt:lpstr>
      <vt:lpstr>Types of group design</vt:lpstr>
      <vt:lpstr>Matched Control Groups</vt:lpstr>
      <vt:lpstr>Quasi Experimental Design</vt:lpstr>
      <vt:lpstr>Quasi-Experimental Designs</vt:lpstr>
      <vt:lpstr>PowerPoint Presentation</vt:lpstr>
      <vt:lpstr>PowerPoint Presentation</vt:lpstr>
      <vt:lpstr>Quantitative analyses and interpretation</vt:lpstr>
      <vt:lpstr>Quantitative Data Analysis</vt:lpstr>
      <vt:lpstr>Descriptive Data</vt:lpstr>
      <vt:lpstr>Inferential statistics</vt:lpstr>
      <vt:lpstr>Null Hypothesis</vt:lpstr>
      <vt:lpstr>The reason for statistical analysis</vt:lpstr>
      <vt:lpstr>PowerPoint Presentation</vt:lpstr>
      <vt:lpstr>PowerPoint Presentation</vt:lpstr>
      <vt:lpstr>PowerPoint Presentation</vt:lpstr>
      <vt:lpstr>PowerPoint Presentation</vt:lpstr>
      <vt:lpstr>PowerPoint Presentation</vt:lpstr>
      <vt:lpstr>PowerPoint Presentation</vt:lpstr>
      <vt:lpstr>Identifying quantitative data in your research</vt:lpstr>
      <vt:lpstr>Descriptive information about your participants</vt:lpstr>
      <vt:lpstr>Descriptive information about your participants</vt:lpstr>
      <vt:lpstr>Describing data</vt:lpstr>
      <vt:lpstr>Calculating means and comparing data</vt:lpstr>
      <vt:lpstr>PowerPoint Presentation</vt:lpstr>
      <vt:lpstr>Calculating means and comparing data</vt:lpstr>
      <vt:lpstr>Calculating means and comparing data</vt:lpstr>
      <vt:lpstr>Calculating means and comparing data</vt:lpstr>
      <vt:lpstr>Calculating means and comparing data</vt:lpstr>
      <vt:lpstr>Comparing two groups or two sets of data</vt:lpstr>
      <vt:lpstr>Comparing two groups or two sets of data</vt:lpstr>
      <vt:lpstr>Comparing two groups or two sets of data</vt:lpstr>
      <vt:lpstr>Comparing two groups or two sets of data</vt:lpstr>
      <vt:lpstr>Comparing two groups or two sets of data</vt:lpstr>
      <vt:lpstr>Comparing two groups or two sets of data</vt:lpstr>
      <vt:lpstr>Some additional tips on  presenting your data…</vt:lpstr>
      <vt:lpstr>Alternatives to pie charts and avoiding one graph or table per item/question</vt:lpstr>
      <vt:lpstr>Alternatives to pie charts and avoiding one graph or table per item/question</vt:lpstr>
      <vt:lpstr>Alternatives to pie charts and avoiding one graph or table per item/question</vt:lpstr>
      <vt:lpstr>Alternatives to pie charts and avoiding one graph or table per item/question</vt:lpstr>
      <vt:lpstr>Breaking down data into useful and relevant categories</vt:lpstr>
      <vt:lpstr>PowerPoint Presentation</vt:lpstr>
      <vt:lpstr>Power</vt:lpstr>
      <vt:lpstr>Effect size vs. statistical significance</vt:lpstr>
      <vt:lpstr>Effect size</vt:lpstr>
      <vt:lpstr>Effect size &gt; Statistical significance </vt:lpstr>
      <vt:lpstr>Effect size &gt; Statistical significance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2020-11-16T11:03:47Z</dcterms:created>
  <dcterms:modified xsi:type="dcterms:W3CDTF">2023-10-26T12:31:14Z</dcterms:modified>
</cp:coreProperties>
</file>