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79" r:id="rId2"/>
    <p:sldId id="277" r:id="rId3"/>
    <p:sldId id="257" r:id="rId4"/>
    <p:sldId id="258" r:id="rId5"/>
    <p:sldId id="259" r:id="rId6"/>
    <p:sldId id="270" r:id="rId7"/>
    <p:sldId id="272" r:id="rId8"/>
    <p:sldId id="273" r:id="rId9"/>
    <p:sldId id="275" r:id="rId10"/>
    <p:sldId id="271" r:id="rId11"/>
    <p:sldId id="274" r:id="rId12"/>
    <p:sldId id="276" r:id="rId13"/>
    <p:sldId id="269"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4632"/>
  </p:normalViewPr>
  <p:slideViewPr>
    <p:cSldViewPr snapToGrid="0">
      <p:cViewPr>
        <p:scale>
          <a:sx n="92" d="100"/>
          <a:sy n="92" d="100"/>
        </p:scale>
        <p:origin x="96"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C4CA25-AE22-42C9-A116-05972702E8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29142E5-94B0-F64A-9D12-D6AC1F706063}">
      <dgm:prSet/>
      <dgm:spPr/>
      <dgm:t>
        <a:bodyPr/>
        <a:lstStyle/>
        <a:p>
          <a:r>
            <a:rPr lang="en-GB" b="0" i="0"/>
            <a:t>Communication Barriers</a:t>
          </a:r>
          <a:endParaRPr lang="en-GB"/>
        </a:p>
      </dgm:t>
    </dgm:pt>
    <dgm:pt modelId="{6B71C80C-F096-E142-AE5A-EFCE53820E1C}" type="parTrans" cxnId="{927FBAC8-E58C-5942-A24B-65887F3DED4A}">
      <dgm:prSet/>
      <dgm:spPr/>
      <dgm:t>
        <a:bodyPr/>
        <a:lstStyle/>
        <a:p>
          <a:endParaRPr lang="en-GB"/>
        </a:p>
      </dgm:t>
    </dgm:pt>
    <dgm:pt modelId="{0AB099BD-EC3C-D94A-A8F0-B18857CBF497}" type="sibTrans" cxnId="{927FBAC8-E58C-5942-A24B-65887F3DED4A}">
      <dgm:prSet/>
      <dgm:spPr/>
      <dgm:t>
        <a:bodyPr/>
        <a:lstStyle/>
        <a:p>
          <a:endParaRPr lang="en-GB"/>
        </a:p>
      </dgm:t>
    </dgm:pt>
    <dgm:pt modelId="{19CDCA2E-8AC0-D241-A4AA-3835BFDDDA98}">
      <dgm:prSet/>
      <dgm:spPr/>
      <dgm:t>
        <a:bodyPr/>
        <a:lstStyle/>
        <a:p>
          <a:r>
            <a:rPr lang="en-GB" b="0" i="0" dirty="0"/>
            <a:t>Time Orientation</a:t>
          </a:r>
          <a:endParaRPr lang="en-GB" dirty="0"/>
        </a:p>
      </dgm:t>
    </dgm:pt>
    <dgm:pt modelId="{A7E803B1-4CA4-C049-87C1-324C5930496A}" type="parTrans" cxnId="{462F0378-114F-9747-9E64-610295DA8934}">
      <dgm:prSet/>
      <dgm:spPr/>
      <dgm:t>
        <a:bodyPr/>
        <a:lstStyle/>
        <a:p>
          <a:endParaRPr lang="en-GB"/>
        </a:p>
      </dgm:t>
    </dgm:pt>
    <dgm:pt modelId="{34C73555-4C98-B448-9D0A-234EF85DAB97}" type="sibTrans" cxnId="{462F0378-114F-9747-9E64-610295DA8934}">
      <dgm:prSet/>
      <dgm:spPr/>
      <dgm:t>
        <a:bodyPr/>
        <a:lstStyle/>
        <a:p>
          <a:endParaRPr lang="en-GB"/>
        </a:p>
      </dgm:t>
    </dgm:pt>
    <dgm:pt modelId="{420993ED-A596-4A47-BC9B-A8F407462225}">
      <dgm:prSet/>
      <dgm:spPr/>
      <dgm:t>
        <a:bodyPr/>
        <a:lstStyle/>
        <a:p>
          <a:r>
            <a:rPr lang="en-GB" b="0" i="0" dirty="0"/>
            <a:t>Non-Verbal Communication</a:t>
          </a:r>
        </a:p>
        <a:p>
          <a:r>
            <a:rPr lang="en-GB" b="0" i="0" dirty="0"/>
            <a:t>Negotiation Styles</a:t>
          </a:r>
          <a:endParaRPr lang="en-GB" dirty="0"/>
        </a:p>
      </dgm:t>
    </dgm:pt>
    <dgm:pt modelId="{B95BCD3B-F078-3C47-B8D5-923A96EF5FC5}" type="parTrans" cxnId="{AD52EFF7-8D9D-C44D-A183-FB4E735EF5EE}">
      <dgm:prSet/>
      <dgm:spPr/>
      <dgm:t>
        <a:bodyPr/>
        <a:lstStyle/>
        <a:p>
          <a:endParaRPr lang="en-GB"/>
        </a:p>
      </dgm:t>
    </dgm:pt>
    <dgm:pt modelId="{815BF556-4D10-034D-B2D3-2634306E85CA}" type="sibTrans" cxnId="{AD52EFF7-8D9D-C44D-A183-FB4E735EF5EE}">
      <dgm:prSet/>
      <dgm:spPr/>
      <dgm:t>
        <a:bodyPr/>
        <a:lstStyle/>
        <a:p>
          <a:endParaRPr lang="en-GB"/>
        </a:p>
      </dgm:t>
    </dgm:pt>
    <dgm:pt modelId="{EA9FD2AD-58FE-6D43-8BB0-0BB5D9B0E567}" type="pres">
      <dgm:prSet presAssocID="{D7C4CA25-AE22-42C9-A116-05972702E89C}" presName="linear" presStyleCnt="0">
        <dgm:presLayoutVars>
          <dgm:animLvl val="lvl"/>
          <dgm:resizeHandles val="exact"/>
        </dgm:presLayoutVars>
      </dgm:prSet>
      <dgm:spPr/>
    </dgm:pt>
    <dgm:pt modelId="{70138140-E9D2-A345-A6E4-CB1322C4F5D7}" type="pres">
      <dgm:prSet presAssocID="{329142E5-94B0-F64A-9D12-D6AC1F706063}" presName="parentText" presStyleLbl="node1" presStyleIdx="0" presStyleCnt="3">
        <dgm:presLayoutVars>
          <dgm:chMax val="0"/>
          <dgm:bulletEnabled val="1"/>
        </dgm:presLayoutVars>
      </dgm:prSet>
      <dgm:spPr/>
    </dgm:pt>
    <dgm:pt modelId="{764F3BF6-F181-A748-92CA-4C752D50BAA1}" type="pres">
      <dgm:prSet presAssocID="{0AB099BD-EC3C-D94A-A8F0-B18857CBF497}" presName="spacer" presStyleCnt="0"/>
      <dgm:spPr/>
    </dgm:pt>
    <dgm:pt modelId="{5939261A-E8C3-1A4A-A741-56F012C29C78}" type="pres">
      <dgm:prSet presAssocID="{19CDCA2E-8AC0-D241-A4AA-3835BFDDDA98}" presName="parentText" presStyleLbl="node1" presStyleIdx="1" presStyleCnt="3">
        <dgm:presLayoutVars>
          <dgm:chMax val="0"/>
          <dgm:bulletEnabled val="1"/>
        </dgm:presLayoutVars>
      </dgm:prSet>
      <dgm:spPr/>
    </dgm:pt>
    <dgm:pt modelId="{D8083973-DBCB-C84E-92A8-A4C248E7B4D2}" type="pres">
      <dgm:prSet presAssocID="{34C73555-4C98-B448-9D0A-234EF85DAB97}" presName="spacer" presStyleCnt="0"/>
      <dgm:spPr/>
    </dgm:pt>
    <dgm:pt modelId="{402C1C2A-BD14-8743-8AE5-EE7158BECC8D}" type="pres">
      <dgm:prSet presAssocID="{420993ED-A596-4A47-BC9B-A8F407462225}" presName="parentText" presStyleLbl="node1" presStyleIdx="2" presStyleCnt="3">
        <dgm:presLayoutVars>
          <dgm:chMax val="0"/>
          <dgm:bulletEnabled val="1"/>
        </dgm:presLayoutVars>
      </dgm:prSet>
      <dgm:spPr/>
    </dgm:pt>
  </dgm:ptLst>
  <dgm:cxnLst>
    <dgm:cxn modelId="{4F458B29-FE2F-2942-880D-4B47A51EC8D0}" type="presOf" srcId="{329142E5-94B0-F64A-9D12-D6AC1F706063}" destId="{70138140-E9D2-A345-A6E4-CB1322C4F5D7}" srcOrd="0" destOrd="0" presId="urn:microsoft.com/office/officeart/2005/8/layout/vList2"/>
    <dgm:cxn modelId="{462F0378-114F-9747-9E64-610295DA8934}" srcId="{D7C4CA25-AE22-42C9-A116-05972702E89C}" destId="{19CDCA2E-8AC0-D241-A4AA-3835BFDDDA98}" srcOrd="1" destOrd="0" parTransId="{A7E803B1-4CA4-C049-87C1-324C5930496A}" sibTransId="{34C73555-4C98-B448-9D0A-234EF85DAB97}"/>
    <dgm:cxn modelId="{5269E17F-F796-3B41-B98C-CCFCF6EB5AC8}" type="presOf" srcId="{420993ED-A596-4A47-BC9B-A8F407462225}" destId="{402C1C2A-BD14-8743-8AE5-EE7158BECC8D}" srcOrd="0" destOrd="0" presId="urn:microsoft.com/office/officeart/2005/8/layout/vList2"/>
    <dgm:cxn modelId="{FC474097-BE23-354E-B336-3BE0A5502477}" type="presOf" srcId="{D7C4CA25-AE22-42C9-A116-05972702E89C}" destId="{EA9FD2AD-58FE-6D43-8BB0-0BB5D9B0E567}" srcOrd="0" destOrd="0" presId="urn:microsoft.com/office/officeart/2005/8/layout/vList2"/>
    <dgm:cxn modelId="{586712C7-98A0-B347-A7A4-3F5AD0EA63B6}" type="presOf" srcId="{19CDCA2E-8AC0-D241-A4AA-3835BFDDDA98}" destId="{5939261A-E8C3-1A4A-A741-56F012C29C78}" srcOrd="0" destOrd="0" presId="urn:microsoft.com/office/officeart/2005/8/layout/vList2"/>
    <dgm:cxn modelId="{927FBAC8-E58C-5942-A24B-65887F3DED4A}" srcId="{D7C4CA25-AE22-42C9-A116-05972702E89C}" destId="{329142E5-94B0-F64A-9D12-D6AC1F706063}" srcOrd="0" destOrd="0" parTransId="{6B71C80C-F096-E142-AE5A-EFCE53820E1C}" sibTransId="{0AB099BD-EC3C-D94A-A8F0-B18857CBF497}"/>
    <dgm:cxn modelId="{AD52EFF7-8D9D-C44D-A183-FB4E735EF5EE}" srcId="{D7C4CA25-AE22-42C9-A116-05972702E89C}" destId="{420993ED-A596-4A47-BC9B-A8F407462225}" srcOrd="2" destOrd="0" parTransId="{B95BCD3B-F078-3C47-B8D5-923A96EF5FC5}" sibTransId="{815BF556-4D10-034D-B2D3-2634306E85CA}"/>
    <dgm:cxn modelId="{E58BFADE-1B1F-424C-95B1-190DAF0296B4}" type="presParOf" srcId="{EA9FD2AD-58FE-6D43-8BB0-0BB5D9B0E567}" destId="{70138140-E9D2-A345-A6E4-CB1322C4F5D7}" srcOrd="0" destOrd="0" presId="urn:microsoft.com/office/officeart/2005/8/layout/vList2"/>
    <dgm:cxn modelId="{B0EEE0D1-3C9C-664E-818D-BEFBA348E294}" type="presParOf" srcId="{EA9FD2AD-58FE-6D43-8BB0-0BB5D9B0E567}" destId="{764F3BF6-F181-A748-92CA-4C752D50BAA1}" srcOrd="1" destOrd="0" presId="urn:microsoft.com/office/officeart/2005/8/layout/vList2"/>
    <dgm:cxn modelId="{2DD5028C-176D-294E-883E-F95EA98A9E4F}" type="presParOf" srcId="{EA9FD2AD-58FE-6D43-8BB0-0BB5D9B0E567}" destId="{5939261A-E8C3-1A4A-A741-56F012C29C78}" srcOrd="2" destOrd="0" presId="urn:microsoft.com/office/officeart/2005/8/layout/vList2"/>
    <dgm:cxn modelId="{1B9C2177-7DEC-A040-8924-564676D7D201}" type="presParOf" srcId="{EA9FD2AD-58FE-6D43-8BB0-0BB5D9B0E567}" destId="{D8083973-DBCB-C84E-92A8-A4C248E7B4D2}" srcOrd="3" destOrd="0" presId="urn:microsoft.com/office/officeart/2005/8/layout/vList2"/>
    <dgm:cxn modelId="{58815D33-BA49-D043-9327-0635A3EF0518}" type="presParOf" srcId="{EA9FD2AD-58FE-6D43-8BB0-0BB5D9B0E567}" destId="{402C1C2A-BD14-8743-8AE5-EE7158BECC8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38140-E9D2-A345-A6E4-CB1322C4F5D7}">
      <dsp:nvSpPr>
        <dsp:cNvPr id="0" name=""/>
        <dsp:cNvSpPr/>
      </dsp:nvSpPr>
      <dsp:spPr>
        <a:xfrm>
          <a:off x="0" y="7651"/>
          <a:ext cx="6245265" cy="178313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0" i="0" kern="1200"/>
            <a:t>Communication Barriers</a:t>
          </a:r>
          <a:endParaRPr lang="en-GB" sz="3900" kern="1200"/>
        </a:p>
      </dsp:txBody>
      <dsp:txXfrm>
        <a:off x="87045" y="94696"/>
        <a:ext cx="6071175" cy="1609044"/>
      </dsp:txXfrm>
    </dsp:sp>
    <dsp:sp modelId="{5939261A-E8C3-1A4A-A741-56F012C29C78}">
      <dsp:nvSpPr>
        <dsp:cNvPr id="0" name=""/>
        <dsp:cNvSpPr/>
      </dsp:nvSpPr>
      <dsp:spPr>
        <a:xfrm>
          <a:off x="0" y="1903106"/>
          <a:ext cx="6245265" cy="178313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0" i="0" kern="1200" dirty="0"/>
            <a:t>Time Orientation</a:t>
          </a:r>
          <a:endParaRPr lang="en-GB" sz="3900" kern="1200" dirty="0"/>
        </a:p>
      </dsp:txBody>
      <dsp:txXfrm>
        <a:off x="87045" y="1990151"/>
        <a:ext cx="6071175" cy="1609044"/>
      </dsp:txXfrm>
    </dsp:sp>
    <dsp:sp modelId="{402C1C2A-BD14-8743-8AE5-EE7158BECC8D}">
      <dsp:nvSpPr>
        <dsp:cNvPr id="0" name=""/>
        <dsp:cNvSpPr/>
      </dsp:nvSpPr>
      <dsp:spPr>
        <a:xfrm>
          <a:off x="0" y="3798560"/>
          <a:ext cx="6245265" cy="178313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0" i="0" kern="1200" dirty="0"/>
            <a:t>Non-Verbal Communication</a:t>
          </a:r>
        </a:p>
        <a:p>
          <a:pPr marL="0" lvl="0" indent="0" algn="l" defTabSz="1733550">
            <a:lnSpc>
              <a:spcPct val="90000"/>
            </a:lnSpc>
            <a:spcBef>
              <a:spcPct val="0"/>
            </a:spcBef>
            <a:spcAft>
              <a:spcPct val="35000"/>
            </a:spcAft>
            <a:buNone/>
          </a:pPr>
          <a:r>
            <a:rPr lang="en-GB" sz="3900" b="0" i="0" kern="1200" dirty="0"/>
            <a:t>Negotiation Styles</a:t>
          </a:r>
          <a:endParaRPr lang="en-GB" sz="3900" kern="1200" dirty="0"/>
        </a:p>
      </dsp:txBody>
      <dsp:txXfrm>
        <a:off x="87045" y="3885605"/>
        <a:ext cx="6071175" cy="16090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8F5B1-1622-114E-9A27-DE387DDD72C0}" type="datetimeFigureOut">
              <a:rPr lang="en-US" smtClean="0"/>
              <a:t>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1635E4-2F34-7F4E-8666-C7801D8C0FED}" type="slidenum">
              <a:rPr lang="en-US" smtClean="0"/>
              <a:t>‹#›</a:t>
            </a:fld>
            <a:endParaRPr lang="en-US"/>
          </a:p>
        </p:txBody>
      </p:sp>
    </p:spTree>
    <p:extLst>
      <p:ext uri="{BB962C8B-B14F-4D97-AF65-F5344CB8AC3E}">
        <p14:creationId xmlns:p14="http://schemas.microsoft.com/office/powerpoint/2010/main" val="3876733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This slide presents the different information which will be covered in this presentation such as the concept and importance of joint venture along with its success and failure factors. Therefore, the case studies of Next Plc and Helian Plc will be utilised in terms of understanding the impact of cultural differences on operational activities. In this respect, “Hofstede’s Cultural Dimensions” model was adopted for an in-depth comparative analysis between the UK and China.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This slide depicts the cultural aspects of China and the UK in terms of overarching values and beliefs as well as workplace orientation. The religious aspect of Chinese people is considerably lower as compared to the UK. In terms of business culture, Chinese workplaces move towards building effective relationships while the UK business culture leads to an increased emphasis on individualistic needs. Thus, the minimisation of formalities and being more socially accessible allows for flexible working conditions in the UK as opposed to the rigid hierarchical structure of China.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a typeface="+mn-ea"/>
                <a:cs typeface="+mn-cs"/>
              </a:rPr>
              <a:t>The slide depicts that UK businesses often respond to customer needs at a slower pace as compared to Chinese businesses. This is based on business traits indicating that Chinese people are far more respectful to their customers as compared to the British. This can be attributed towards the individualistic traits of UK culture as opposed to the collectivist nature of Chinese culture. Thus, the unequal distribution of power in Chinese businesses is a major barrier to joint ventures due to adjustment issues between socially acceptable differences between the UK and China. </a:t>
            </a:r>
            <a:endParaRPr lang="en-US" sz="1200" kern="1200" dirty="0">
              <a:solidFill>
                <a:schemeClr val="tx1"/>
              </a:solidFill>
              <a:ea typeface="+mn-ea"/>
              <a:cs typeface="+mn-cs"/>
            </a:endParaRPr>
          </a:p>
          <a:p>
            <a:endParaRPr lang="en-GB" dirty="0"/>
          </a:p>
        </p:txBody>
      </p:sp>
      <p:sp>
        <p:nvSpPr>
          <p:cNvPr id="4" name="Slide Number Placeholder 3"/>
          <p:cNvSpPr>
            <a:spLocks noGrp="1"/>
          </p:cNvSpPr>
          <p:nvPr>
            <p:ph type="sldNum" sz="quarter" idx="10"/>
          </p:nvPr>
        </p:nvSpPr>
        <p:spPr/>
        <p:txBody>
          <a:bodyPr/>
          <a:lstStyle/>
          <a:p>
            <a:fld id="{1D9C6896-A254-4B01-99EA-E2A5C37EC395}"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This slide depicts the different cultural reasons for joint venture failures in China. In this instance, foreign businesses do not understand the orientation of the Chinese market and refuse to indulge the assistance of its joint venture partner in China which results in conflicting practices and eventual failure. A major example of such a failure is Tesco which only took 20% in the merged firm of Re-sources, however, failed to set a low competitive pricing model to expand into other regions in China. This adversely affected the company’s profits forcing it to quit the market environment for good.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The differences in terms of cultural dimensions state there is an unequal distribution of power in China whereas in the UK, power is uniformly distributed among necessary entities. In this respect, the nature of China as a collectivist society represents sharing of beliefs, traditions, motivations and goals amongst each other as opposed to the individualistic traits of UK society. The male-dominated society is prevalent in both countries with a similar score in Hofstede dimensions. This indicates that Next Plc must incorporate collectivist approaches along with Helian fashion to make the joint venture a success.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This slide depicts that it is normal for activities in China and the UK to not be planned to overcome any unforeseen risks. Both societies adapt and grow as required. Therefore, Next Plc must focus on long-term growth strategies in China to gain a competitive edge through its joint venture with Helian Plc. Hence, the joint venture must also incorporate Chinese social norms effectively to satisfy and sustain its restrained nature.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rgbClr val="FF0000"/>
                </a:solidFill>
                <a:ea typeface="+mn-ea"/>
                <a:cs typeface="+mn-cs"/>
              </a:rPr>
              <a:t>This slide represents different cultural challenges restricting the growth perspectives surrounding the joint venture between Next Plc and Helian Plc. In this context, challenges such as lack</a:t>
            </a:r>
            <a:r>
              <a:rPr lang="en-GB" sz="1200" kern="1200" baseline="0" dirty="0">
                <a:solidFill>
                  <a:srgbClr val="FF0000"/>
                </a:solidFill>
                <a:ea typeface="+mn-ea"/>
                <a:cs typeface="+mn-cs"/>
              </a:rPr>
              <a:t> of innovative ideas within Chinese work culture due to a highly restrained environment, lack of proper treatment of labour as well as identifying with local customs and social norms</a:t>
            </a:r>
            <a:r>
              <a:rPr lang="en-GB" sz="1200" kern="1200" dirty="0">
                <a:solidFill>
                  <a:srgbClr val="FF0000"/>
                </a:solidFill>
                <a:ea typeface="+mn-ea"/>
                <a:cs typeface="+mn-cs"/>
              </a:rPr>
              <a:t>. These</a:t>
            </a:r>
            <a:r>
              <a:rPr lang="en-GB" sz="1200" kern="1200" baseline="0" dirty="0">
                <a:solidFill>
                  <a:srgbClr val="FF0000"/>
                </a:solidFill>
                <a:ea typeface="+mn-ea"/>
                <a:cs typeface="+mn-cs"/>
              </a:rPr>
              <a:t> emergent cultural challenges must be mitigated for better productivity of the joint venture.</a:t>
            </a:r>
            <a:endParaRPr lang="en-US" sz="1200" kern="1200" dirty="0">
              <a:solidFill>
                <a:srgbClr val="FF0000"/>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This slide depicts the cultural sensitivity or awareness between the Chinese and UK societies. In this respect, China’s cultural awareness is also reflected in its political system, however, in terms of the UK, cultural awareness is evident in both formal and informal settings. This reflects the greater importance of Chinese heritage for business activities and its influence on consumers indicating that joint ventures must reflect on the traditions of China to properly influence a large customer base.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This slide presents suitable recommendations in terms of improving the effectiveness of Next Plc and Helian Plc’s joint venture in China. In this respect, the growth of the joint venture can be facilitated effectively by focusing on upholding quality and heritage to thrive in the Chinese market sphere. This can also be supported by utilising a competitive pricing strategy which will enable the joint venture to gain success in the long term.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a typeface="+mn-ea"/>
                <a:cs typeface="+mn-cs"/>
              </a:rPr>
              <a:t>The emergent nature of the Chinese market environment provides several growth opportunities; however, it is highly prone to business failures due to a lack of optimal business adjustments. Hence, it can be ascertained that the growth of the joint venture business will be facilitated by efficiently influencing the local communities and improving the focus of their customer base. This can also satisfy long-term market orientation for the joint ventures and gain better growth opportunities as a result. </a:t>
            </a:r>
            <a:endParaRPr lang="en-US" sz="1200" kern="1200" dirty="0">
              <a:solidFill>
                <a:schemeClr val="tx1"/>
              </a:solidFill>
              <a:ea typeface="+mn-ea"/>
              <a:cs typeface="+mn-cs"/>
            </a:endParaRPr>
          </a:p>
        </p:txBody>
      </p:sp>
      <p:sp>
        <p:nvSpPr>
          <p:cNvPr id="4" name="Slide Number Placeholder 3"/>
          <p:cNvSpPr>
            <a:spLocks noGrp="1"/>
          </p:cNvSpPr>
          <p:nvPr>
            <p:ph type="sldNum" sz="quarter" idx="10"/>
          </p:nvPr>
        </p:nvSpPr>
        <p:spPr/>
        <p:txBody>
          <a:bodyPr/>
          <a:lstStyle/>
          <a:p>
            <a:fld id="{1D9C6896-A254-4B01-99EA-E2A5C37EC395}" type="slidenum">
              <a:rPr lang="en-GB" smtClean="0"/>
              <a:pPr/>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E5F54-3702-0D89-A191-E885DD12367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98C732-6412-C85E-337E-D30E0134E0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4EB23BA-4FF5-077C-FCA8-10E34504AD6F}"/>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5" name="Footer Placeholder 4">
            <a:extLst>
              <a:ext uri="{FF2B5EF4-FFF2-40B4-BE49-F238E27FC236}">
                <a16:creationId xmlns:a16="http://schemas.microsoft.com/office/drawing/2014/main" id="{ECFD3FBD-E9A2-35D7-E56A-7A78561146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06F523-1ED4-9218-7FBC-5E7EC9D2D874}"/>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2767402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F8D23-BAF3-B74D-0333-BA64E0B470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74EE02-EEBA-5057-9617-967B995E4A5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1896B-01F9-E32F-C4B1-CCBACB767959}"/>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5" name="Footer Placeholder 4">
            <a:extLst>
              <a:ext uri="{FF2B5EF4-FFF2-40B4-BE49-F238E27FC236}">
                <a16:creationId xmlns:a16="http://schemas.microsoft.com/office/drawing/2014/main" id="{1BA0F3E6-F5A6-75F5-4B9F-FCA75704FA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4C80A6-D238-BF4E-D88B-C10C8FC6C78F}"/>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1774878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794E4-9239-3046-FC0E-08BFD78E0A2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770A622-9810-10E1-9BB3-82B1256339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4AF560-D037-4847-F82B-5B9E80E432EF}"/>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5" name="Footer Placeholder 4">
            <a:extLst>
              <a:ext uri="{FF2B5EF4-FFF2-40B4-BE49-F238E27FC236}">
                <a16:creationId xmlns:a16="http://schemas.microsoft.com/office/drawing/2014/main" id="{D28B877B-CA5A-1E93-A0F8-138B650764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C35040-D095-309A-2073-EAF503037895}"/>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3489478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0648A-E542-7BF8-1CA7-F5BCE52994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FA3BAE2-4E9F-4ED3-4240-9AF613C598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95EE9-41AB-F840-32A8-D45CBF65CD2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A826438-C4F7-09CE-90D0-8749676035EF}"/>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6" name="Footer Placeholder 5">
            <a:extLst>
              <a:ext uri="{FF2B5EF4-FFF2-40B4-BE49-F238E27FC236}">
                <a16:creationId xmlns:a16="http://schemas.microsoft.com/office/drawing/2014/main" id="{2C66E0AF-BCE7-F5C8-CAB6-FDDD69CCA8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DBDF79-CE76-1F90-D3A7-1435FDF1AB59}"/>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3079733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31A2D-4192-EC53-9245-3E86D838AE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83B0B2-D2BA-904C-9768-7C47A6E38D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C00E4F-8756-10FF-B353-402B88BD165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1DA51F7-4C74-1158-6126-0A0DB72C224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9F8C50-09C9-9FB4-0761-9B709A5FD10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A7F972F-B594-E29D-4A32-79C5132FC874}"/>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8" name="Footer Placeholder 7">
            <a:extLst>
              <a:ext uri="{FF2B5EF4-FFF2-40B4-BE49-F238E27FC236}">
                <a16:creationId xmlns:a16="http://schemas.microsoft.com/office/drawing/2014/main" id="{0063C90C-8F28-3B3E-5EE0-824672A63C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34F7F48-2F4A-518E-C84B-B86BBFE430DE}"/>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42830595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74D80-2D94-04D9-5A19-32FB904414E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E66E756-2C9B-B56A-C7F4-708ED7A9ACC1}"/>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4" name="Footer Placeholder 3">
            <a:extLst>
              <a:ext uri="{FF2B5EF4-FFF2-40B4-BE49-F238E27FC236}">
                <a16:creationId xmlns:a16="http://schemas.microsoft.com/office/drawing/2014/main" id="{E78BD197-500E-B35F-E415-D765911DDD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10A7C9-0231-78FC-D2A6-FAD2D64FA910}"/>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4262409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829C3A-E48D-317E-F780-59872E55E3E0}"/>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3" name="Footer Placeholder 2">
            <a:extLst>
              <a:ext uri="{FF2B5EF4-FFF2-40B4-BE49-F238E27FC236}">
                <a16:creationId xmlns:a16="http://schemas.microsoft.com/office/drawing/2014/main" id="{A2D7D550-3B75-C4BE-DB59-C5D847BAF87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7F1EDA4-8215-ADA4-208F-14B6438A8FC6}"/>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1052887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06B47-9AFD-9C31-0CAF-00E6EDE661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823A4A1-3417-10D8-A32A-905B29A54D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DA9908A-74A9-275D-FEB0-822B4E8062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CE01245-508B-5E24-282D-5EB8E2696401}"/>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6" name="Footer Placeholder 5">
            <a:extLst>
              <a:ext uri="{FF2B5EF4-FFF2-40B4-BE49-F238E27FC236}">
                <a16:creationId xmlns:a16="http://schemas.microsoft.com/office/drawing/2014/main" id="{897CAAA6-3D94-7B3F-45B1-2D0C4F0E21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B3F29E-011A-F0D7-4309-3AA90B48448D}"/>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1159982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3118F-C9AF-212A-B903-7AE204615C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85C2B36-46D2-21A7-FEBC-1A018B403B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0945FB-F140-9B1C-199B-7BA5F23A67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89C1A4-32E9-D017-A16C-06381FFDB1DC}"/>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6" name="Footer Placeholder 5">
            <a:extLst>
              <a:ext uri="{FF2B5EF4-FFF2-40B4-BE49-F238E27FC236}">
                <a16:creationId xmlns:a16="http://schemas.microsoft.com/office/drawing/2014/main" id="{9EE6AF1C-B993-80A3-699D-E03D48FD27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CF06BF-3FE4-640B-32D2-0C3140FB7280}"/>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2288798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16461-56E3-6809-B885-2744C4827DB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C403E1-807F-C5AE-562C-7E398D506B5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D47753-730B-1F47-6B2C-17E29C318330}"/>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5" name="Footer Placeholder 4">
            <a:extLst>
              <a:ext uri="{FF2B5EF4-FFF2-40B4-BE49-F238E27FC236}">
                <a16:creationId xmlns:a16="http://schemas.microsoft.com/office/drawing/2014/main" id="{CE9EC9C2-12BA-982C-1CDF-495811E49D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0F5AE-5E0A-1FDB-8342-64AE24B06038}"/>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1155753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003AF2-AD7A-47F1-755B-F7EF092D43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BBB33D-CA59-2F4B-2B64-145ABC27939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2F50BF-30DB-E0FA-39B2-3AC09087BDB7}"/>
              </a:ext>
            </a:extLst>
          </p:cNvPr>
          <p:cNvSpPr>
            <a:spLocks noGrp="1"/>
          </p:cNvSpPr>
          <p:nvPr>
            <p:ph type="dt" sz="half" idx="10"/>
          </p:nvPr>
        </p:nvSpPr>
        <p:spPr/>
        <p:txBody>
          <a:bodyPr/>
          <a:lstStyle/>
          <a:p>
            <a:fld id="{C54B1A14-419D-F342-B89F-2758D9D79DDB}" type="datetimeFigureOut">
              <a:rPr lang="en-US" smtClean="0"/>
              <a:t>7/20/23</a:t>
            </a:fld>
            <a:endParaRPr lang="en-US"/>
          </a:p>
        </p:txBody>
      </p:sp>
      <p:sp>
        <p:nvSpPr>
          <p:cNvPr id="5" name="Footer Placeholder 4">
            <a:extLst>
              <a:ext uri="{FF2B5EF4-FFF2-40B4-BE49-F238E27FC236}">
                <a16:creationId xmlns:a16="http://schemas.microsoft.com/office/drawing/2014/main" id="{94E09F26-5463-B559-FD6D-6015A0F8A0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B03004-7BD3-4681-BA58-A15645F1842C}"/>
              </a:ext>
            </a:extLst>
          </p:cNvPr>
          <p:cNvSpPr>
            <a:spLocks noGrp="1"/>
          </p:cNvSpPr>
          <p:nvPr>
            <p:ph type="sldNum" sz="quarter" idx="12"/>
          </p:nvPr>
        </p:nvSpPr>
        <p:spPr/>
        <p:txBody>
          <a:bodyPr/>
          <a:lstStyle/>
          <a:p>
            <a:fld id="{234FAD05-1E1B-0145-8DE4-1AC89395DA64}" type="slidenum">
              <a:rPr lang="en-US" smtClean="0"/>
              <a:t>‹#›</a:t>
            </a:fld>
            <a:endParaRPr lang="en-US"/>
          </a:p>
        </p:txBody>
      </p:sp>
    </p:spTree>
    <p:extLst>
      <p:ext uri="{BB962C8B-B14F-4D97-AF65-F5344CB8AC3E}">
        <p14:creationId xmlns:p14="http://schemas.microsoft.com/office/powerpoint/2010/main" val="2330627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90A02C-6B5F-162A-BD6B-E96E06ACE6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3579860-DF52-74CB-E0C8-D5566C1113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A4D18C-1107-0819-5B06-AA792A33FF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4B1A14-419D-F342-B89F-2758D9D79DDB}" type="datetimeFigureOut">
              <a:rPr lang="en-US" smtClean="0"/>
              <a:t>7/20/23</a:t>
            </a:fld>
            <a:endParaRPr lang="en-US"/>
          </a:p>
        </p:txBody>
      </p:sp>
      <p:sp>
        <p:nvSpPr>
          <p:cNvPr id="5" name="Footer Placeholder 4">
            <a:extLst>
              <a:ext uri="{FF2B5EF4-FFF2-40B4-BE49-F238E27FC236}">
                <a16:creationId xmlns:a16="http://schemas.microsoft.com/office/drawing/2014/main" id="{9901B237-E74E-CEA4-FB7B-047A30307F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47DF4F1-77AA-FF48-7B7A-9A5FA5D558A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4FAD05-1E1B-0145-8DE4-1AC89395DA64}" type="slidenum">
              <a:rPr lang="en-US" smtClean="0"/>
              <a:t>‹#›</a:t>
            </a:fld>
            <a:endParaRPr lang="en-US"/>
          </a:p>
        </p:txBody>
      </p:sp>
    </p:spTree>
    <p:extLst>
      <p:ext uri="{BB962C8B-B14F-4D97-AF65-F5344CB8AC3E}">
        <p14:creationId xmlns:p14="http://schemas.microsoft.com/office/powerpoint/2010/main" val="784679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ofstede-insights.com/country-comparison-tool?countries=china,united+kingdom" TargetMode="External"/><Relationship Id="rId2" Type="http://schemas.openxmlformats.org/officeDocument/2006/relationships/hyperlink" Target="https://www.bbc.com/news/uk-50883161" TargetMode="External"/><Relationship Id="rId1" Type="http://schemas.openxmlformats.org/officeDocument/2006/relationships/slideLayout" Target="../slideLayouts/slideLayout2.xml"/><Relationship Id="rId4" Type="http://schemas.openxmlformats.org/officeDocument/2006/relationships/hyperlink" Target="https://www.state.gov/reports/2021-report-on-international-religious-freedom/china/"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0896552-45AF-B44F-169E-8166B039A582}"/>
              </a:ext>
            </a:extLst>
          </p:cNvPr>
          <p:cNvSpPr>
            <a:spLocks noGrp="1"/>
          </p:cNvSpPr>
          <p:nvPr>
            <p:ph type="title"/>
          </p:nvPr>
        </p:nvSpPr>
        <p:spPr>
          <a:xfrm>
            <a:off x="657938" y="135939"/>
            <a:ext cx="10875818" cy="1651780"/>
          </a:xfrm>
        </p:spPr>
        <p:txBody>
          <a:bodyPr>
            <a:normAutofit fontScale="90000"/>
          </a:bodyPr>
          <a:lstStyle/>
          <a:p>
            <a:pPr algn="ctr"/>
            <a:br>
              <a:rPr lang="en-GB" sz="1000" dirty="0">
                <a:solidFill>
                  <a:schemeClr val="tx2"/>
                </a:solidFill>
                <a:latin typeface="Times New Roman" pitchFamily="18" charset="0"/>
              </a:rPr>
            </a:br>
            <a:br>
              <a:rPr lang="en-GB" sz="1000" dirty="0">
                <a:solidFill>
                  <a:schemeClr val="tx2"/>
                </a:solidFill>
                <a:latin typeface="Times New Roman" pitchFamily="18" charset="0"/>
              </a:rPr>
            </a:br>
            <a:br>
              <a:rPr lang="en-GB" sz="1000" dirty="0">
                <a:solidFill>
                  <a:schemeClr val="tx2"/>
                </a:solidFill>
                <a:latin typeface="Times New Roman" pitchFamily="18" charset="0"/>
              </a:rPr>
            </a:br>
            <a:br>
              <a:rPr lang="en-GB" sz="2700" b="1" dirty="0">
                <a:solidFill>
                  <a:schemeClr val="tx2"/>
                </a:solidFill>
                <a:latin typeface="Times New Roman" panose="02020603050405020304" pitchFamily="18" charset="0"/>
                <a:cs typeface="Times New Roman" panose="02020603050405020304" pitchFamily="18" charset="0"/>
              </a:rPr>
            </a:br>
            <a:r>
              <a:rPr lang="en-GB" sz="3100" b="1" dirty="0">
                <a:solidFill>
                  <a:schemeClr val="tx2"/>
                </a:solidFill>
                <a:latin typeface="Times New Roman" panose="02020603050405020304" pitchFamily="18" charset="0"/>
                <a:cs typeface="Times New Roman" panose="02020603050405020304" pitchFamily="18" charset="0"/>
              </a:rPr>
              <a:t>INTERNATIONAL BUSINESS COMMUNICATION: A CULTURAL COMPARISON BETWEEN NEXT PLC AND PEACEBIRD </a:t>
            </a:r>
            <a:br>
              <a:rPr lang="en-US" sz="3100" b="1" dirty="0">
                <a:solidFill>
                  <a:schemeClr val="tx2"/>
                </a:solidFill>
                <a:latin typeface="Times New Roman" panose="02020603050405020304" pitchFamily="18" charset="0"/>
                <a:cs typeface="Times New Roman" panose="02020603050405020304" pitchFamily="18" charset="0"/>
              </a:rPr>
            </a:br>
            <a:endParaRPr lang="en-US" sz="3100" b="1" dirty="0">
              <a:solidFill>
                <a:schemeClr val="tx2"/>
              </a:solidFill>
              <a:latin typeface="Times New Roman" panose="02020603050405020304" pitchFamily="18" charset="0"/>
              <a:cs typeface="Times New Roman" panose="02020603050405020304" pitchFamily="18" charset="0"/>
            </a:endParaRPr>
          </a:p>
        </p:txBody>
      </p:sp>
      <p:grpSp>
        <p:nvGrpSpPr>
          <p:cNvPr id="1028" name="Group 1034">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036" name="Freeform: Shape 1035">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E69A676F-7A7F-58D1-F42C-2CE27194FDAC}"/>
              </a:ext>
            </a:extLst>
          </p:cNvPr>
          <p:cNvSpPr txBox="1"/>
          <p:nvPr/>
        </p:nvSpPr>
        <p:spPr>
          <a:xfrm>
            <a:off x="3941222" y="2157480"/>
            <a:ext cx="3283459" cy="400110"/>
          </a:xfrm>
          <a:prstGeom prst="rect">
            <a:avLst/>
          </a:prstGeom>
          <a:noFill/>
        </p:spPr>
        <p:txBody>
          <a:bodyPr wrap="square">
            <a:spAutoFit/>
          </a:bodyPr>
          <a:lstStyle/>
          <a:p>
            <a:pPr defTabSz="493776">
              <a:spcAft>
                <a:spcPts val="600"/>
              </a:spcAft>
            </a:pPr>
            <a:r>
              <a:rPr lang="en-US" sz="2000" b="1" kern="1200" dirty="0">
                <a:solidFill>
                  <a:schemeClr val="tx1"/>
                </a:solidFill>
                <a:latin typeface="+mn-lt"/>
                <a:ea typeface="+mn-ea"/>
                <a:cs typeface="+mn-cs"/>
              </a:rPr>
              <a:t>Name: Anna </a:t>
            </a:r>
            <a:r>
              <a:rPr lang="en-US" sz="2000" b="1" kern="1200" dirty="0" err="1">
                <a:solidFill>
                  <a:schemeClr val="tx1"/>
                </a:solidFill>
                <a:latin typeface="+mn-lt"/>
                <a:ea typeface="+mn-ea"/>
                <a:cs typeface="+mn-cs"/>
              </a:rPr>
              <a:t>Cozonac</a:t>
            </a:r>
            <a:r>
              <a:rPr lang="en-US" sz="2000" b="1" kern="1200" dirty="0">
                <a:solidFill>
                  <a:schemeClr val="tx1"/>
                </a:solidFill>
                <a:latin typeface="+mn-lt"/>
                <a:ea typeface="+mn-ea"/>
                <a:cs typeface="+mn-cs"/>
              </a:rPr>
              <a:t> </a:t>
            </a:r>
            <a:endParaRPr lang="en-US" sz="2000" dirty="0"/>
          </a:p>
        </p:txBody>
      </p:sp>
      <p:sp>
        <p:nvSpPr>
          <p:cNvPr id="9" name="TextBox 8">
            <a:extLst>
              <a:ext uri="{FF2B5EF4-FFF2-40B4-BE49-F238E27FC236}">
                <a16:creationId xmlns:a16="http://schemas.microsoft.com/office/drawing/2014/main" id="{A5B8DC91-B4BF-3960-D5B9-A4FE715404B8}"/>
              </a:ext>
            </a:extLst>
          </p:cNvPr>
          <p:cNvSpPr txBox="1"/>
          <p:nvPr/>
        </p:nvSpPr>
        <p:spPr>
          <a:xfrm>
            <a:off x="6515349" y="2157480"/>
            <a:ext cx="2539119" cy="400110"/>
          </a:xfrm>
          <a:prstGeom prst="rect">
            <a:avLst/>
          </a:prstGeom>
          <a:noFill/>
        </p:spPr>
        <p:txBody>
          <a:bodyPr wrap="square">
            <a:spAutoFit/>
          </a:bodyPr>
          <a:lstStyle/>
          <a:p>
            <a:pPr defTabSz="493776">
              <a:spcAft>
                <a:spcPts val="600"/>
              </a:spcAft>
            </a:pPr>
            <a:r>
              <a:rPr lang="en-US" sz="2000" b="1" dirty="0"/>
              <a:t>ID:</a:t>
            </a:r>
            <a:r>
              <a:rPr lang="en-US" sz="2000" b="1" kern="1200" dirty="0">
                <a:solidFill>
                  <a:schemeClr val="tx1"/>
                </a:solidFill>
                <a:latin typeface="+mn-lt"/>
                <a:ea typeface="+mn-ea"/>
                <a:cs typeface="+mn-cs"/>
              </a:rPr>
              <a:t> 2030298</a:t>
            </a:r>
            <a:endParaRPr lang="en-US" sz="2000" dirty="0"/>
          </a:p>
        </p:txBody>
      </p:sp>
      <p:pic>
        <p:nvPicPr>
          <p:cNvPr id="1030" name="Picture 6" descr="China and trade: where do things lie with Hong Kong, the UK and US  relations with China? - The Institute of Export and International Trade">
            <a:extLst>
              <a:ext uri="{FF2B5EF4-FFF2-40B4-BE49-F238E27FC236}">
                <a16:creationId xmlns:a16="http://schemas.microsoft.com/office/drawing/2014/main" id="{618ABF2C-6D52-FDDF-7F05-62670FBCD5C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15607" y="2586911"/>
            <a:ext cx="7199485" cy="3937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0280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3">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8881" y="417576"/>
            <a:ext cx="10909640" cy="941832"/>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90000"/>
          </a:bodyPr>
          <a:lstStyle/>
          <a:p>
            <a:pPr algn="ctr"/>
            <a:r>
              <a:rPr lang="en-US" sz="6600" b="1" kern="1200" dirty="0">
                <a:solidFill>
                  <a:schemeClr val="tx1"/>
                </a:solidFill>
                <a:latin typeface="+mj-lt"/>
                <a:ea typeface="+mj-ea"/>
                <a:cs typeface="+mj-cs"/>
              </a:rPr>
              <a:t>Table of contents</a:t>
            </a:r>
          </a:p>
        </p:txBody>
      </p:sp>
      <p:sp>
        <p:nvSpPr>
          <p:cNvPr id="19"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p:cNvGraphicFramePr>
            <a:graphicFrameLocks noGrp="1"/>
          </p:cNvGraphicFramePr>
          <p:nvPr>
            <p:extLst>
              <p:ext uri="{D42A27DB-BD31-4B8C-83A1-F6EECF244321}">
                <p14:modId xmlns:p14="http://schemas.microsoft.com/office/powerpoint/2010/main" val="2401034185"/>
              </p:ext>
            </p:extLst>
          </p:nvPr>
        </p:nvGraphicFramePr>
        <p:xfrm>
          <a:off x="1745672" y="1519971"/>
          <a:ext cx="8950037" cy="5177466"/>
        </p:xfrm>
        <a:graphic>
          <a:graphicData uri="http://schemas.openxmlformats.org/drawingml/2006/table">
            <a:tbl>
              <a:tblPr firstRow="1" bandRow="1">
                <a:tableStyleId>{8EC20E35-A176-4012-BC5E-935CFFF8708E}</a:tableStyleId>
              </a:tblPr>
              <a:tblGrid>
                <a:gridCol w="2447908">
                  <a:extLst>
                    <a:ext uri="{9D8B030D-6E8A-4147-A177-3AD203B41FA5}">
                      <a16:colId xmlns:a16="http://schemas.microsoft.com/office/drawing/2014/main" val="20000"/>
                    </a:ext>
                  </a:extLst>
                </a:gridCol>
                <a:gridCol w="6502129">
                  <a:extLst>
                    <a:ext uri="{9D8B030D-6E8A-4147-A177-3AD203B41FA5}">
                      <a16:colId xmlns:a16="http://schemas.microsoft.com/office/drawing/2014/main" val="20001"/>
                    </a:ext>
                  </a:extLst>
                </a:gridCol>
              </a:tblGrid>
              <a:tr h="238884">
                <a:tc>
                  <a:txBody>
                    <a:bodyPr/>
                    <a:lstStyle/>
                    <a:p>
                      <a:pPr algn="ctr"/>
                      <a:r>
                        <a:rPr lang="en-US" sz="1200" b="1">
                          <a:solidFill>
                            <a:schemeClr val="tx1"/>
                          </a:solidFill>
                        </a:rPr>
                        <a:t>Slide Number </a:t>
                      </a:r>
                      <a:endParaRPr lang="en-US" sz="1200" b="1">
                        <a:solidFill>
                          <a:schemeClr val="tx1"/>
                        </a:solidFill>
                        <a:latin typeface="Times New Roman" pitchFamily="18" charset="0"/>
                      </a:endParaRPr>
                    </a:p>
                  </a:txBody>
                  <a:tcPr marL="66126" marR="66126" marT="33063" marB="33063"/>
                </a:tc>
                <a:tc>
                  <a:txBody>
                    <a:bodyPr/>
                    <a:lstStyle/>
                    <a:p>
                      <a:pPr algn="ctr"/>
                      <a:r>
                        <a:rPr lang="en-US" sz="1200" b="1" dirty="0">
                          <a:solidFill>
                            <a:schemeClr val="tx1"/>
                          </a:solidFill>
                        </a:rPr>
                        <a:t>Contents</a:t>
                      </a:r>
                      <a:endParaRPr lang="en-US" sz="1200" b="1" dirty="0">
                        <a:solidFill>
                          <a:schemeClr val="tx1"/>
                        </a:solidFill>
                        <a:latin typeface="Times New Roman" pitchFamily="18" charset="0"/>
                      </a:endParaRPr>
                    </a:p>
                  </a:txBody>
                  <a:tcPr marL="66126" marR="66126" marT="33063" marB="33063"/>
                </a:tc>
                <a:extLst>
                  <a:ext uri="{0D108BD9-81ED-4DB2-BD59-A6C34878D82A}">
                    <a16:rowId xmlns:a16="http://schemas.microsoft.com/office/drawing/2014/main" val="10000"/>
                  </a:ext>
                </a:extLst>
              </a:tr>
              <a:tr h="355849">
                <a:tc>
                  <a:txBody>
                    <a:bodyPr/>
                    <a:lstStyle/>
                    <a:p>
                      <a:pPr algn="ctr"/>
                      <a:r>
                        <a:rPr lang="en-US" sz="1600" b="1" dirty="0"/>
                        <a:t>3</a:t>
                      </a:r>
                      <a:endParaRPr lang="en-US" sz="1600" b="1" dirty="0">
                        <a:latin typeface="Times New Roman" pitchFamily="18" charset="0"/>
                      </a:endParaRPr>
                    </a:p>
                  </a:txBody>
                  <a:tcPr marL="66126" marR="66126" marT="33063" marB="33063"/>
                </a:tc>
                <a:tc>
                  <a:txBody>
                    <a:bodyPr/>
                    <a:lstStyle/>
                    <a:p>
                      <a:pPr algn="ctr"/>
                      <a:r>
                        <a:rPr lang="en-US" sz="2000" b="1" dirty="0"/>
                        <a:t>Introduction</a:t>
                      </a:r>
                      <a:r>
                        <a:rPr lang="en-US" sz="2000" b="1" baseline="0" dirty="0"/>
                        <a:t> to the Context</a:t>
                      </a:r>
                      <a:endParaRPr lang="en-US" sz="2000" b="1" dirty="0">
                        <a:latin typeface="Times New Roman" pitchFamily="18" charset="0"/>
                      </a:endParaRPr>
                    </a:p>
                  </a:txBody>
                  <a:tcPr marL="66126" marR="66126" marT="33063" marB="33063"/>
                </a:tc>
                <a:extLst>
                  <a:ext uri="{0D108BD9-81ED-4DB2-BD59-A6C34878D82A}">
                    <a16:rowId xmlns:a16="http://schemas.microsoft.com/office/drawing/2014/main" val="10001"/>
                  </a:ext>
                </a:extLst>
              </a:tr>
              <a:tr h="648259">
                <a:tc>
                  <a:txBody>
                    <a:bodyPr/>
                    <a:lstStyle/>
                    <a:p>
                      <a:pPr algn="ctr"/>
                      <a:r>
                        <a:rPr lang="en-US" sz="1600" b="1" dirty="0"/>
                        <a:t>4</a:t>
                      </a:r>
                      <a:endParaRPr lang="en-US" sz="1600" b="1" dirty="0">
                        <a:latin typeface="Times New Roman" pitchFamily="18" charset="0"/>
                      </a:endParaRPr>
                    </a:p>
                  </a:txBody>
                  <a:tcPr marL="66126" marR="66126" marT="33063" marB="3306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2000" b="1" kern="1200" dirty="0"/>
                        <a:t>Introducing Chinese and UK Culture </a:t>
                      </a:r>
                      <a:endParaRPr kumimoji="0" lang="en-US" sz="2000" b="1" kern="1200" dirty="0"/>
                    </a:p>
                    <a:p>
                      <a:pPr algn="ctr"/>
                      <a:endParaRPr lang="en-US" sz="2000" b="1" dirty="0">
                        <a:latin typeface="Times New Roman" pitchFamily="18" charset="0"/>
                      </a:endParaRPr>
                    </a:p>
                  </a:txBody>
                  <a:tcPr marL="66126" marR="66126" marT="33063" marB="33063"/>
                </a:tc>
                <a:extLst>
                  <a:ext uri="{0D108BD9-81ED-4DB2-BD59-A6C34878D82A}">
                    <a16:rowId xmlns:a16="http://schemas.microsoft.com/office/drawing/2014/main" val="10002"/>
                  </a:ext>
                </a:extLst>
              </a:tr>
              <a:tr h="355849">
                <a:tc>
                  <a:txBody>
                    <a:bodyPr/>
                    <a:lstStyle/>
                    <a:p>
                      <a:pPr algn="ctr"/>
                      <a:r>
                        <a:rPr lang="en-US" sz="1600" b="1" dirty="0"/>
                        <a:t>5</a:t>
                      </a:r>
                      <a:endParaRPr lang="en-US" sz="1600" b="1" dirty="0">
                        <a:latin typeface="Times New Roman" pitchFamily="18" charset="0"/>
                      </a:endParaRPr>
                    </a:p>
                  </a:txBody>
                  <a:tcPr marL="66126" marR="66126" marT="33063" marB="33063"/>
                </a:tc>
                <a:tc>
                  <a:txBody>
                    <a:bodyPr/>
                    <a:lstStyle/>
                    <a:p>
                      <a:pPr algn="ctr"/>
                      <a:r>
                        <a:rPr lang="en-US" sz="2000" b="1" dirty="0"/>
                        <a:t>Cultural Differences</a:t>
                      </a:r>
                      <a:endParaRPr lang="en-US" sz="2000" b="1" dirty="0">
                        <a:latin typeface="Times New Roman" pitchFamily="18" charset="0"/>
                      </a:endParaRPr>
                    </a:p>
                  </a:txBody>
                  <a:tcPr marL="66126" marR="66126" marT="33063" marB="33063"/>
                </a:tc>
                <a:extLst>
                  <a:ext uri="{0D108BD9-81ED-4DB2-BD59-A6C34878D82A}">
                    <a16:rowId xmlns:a16="http://schemas.microsoft.com/office/drawing/2014/main" val="10003"/>
                  </a:ext>
                </a:extLst>
              </a:tr>
              <a:tr h="355849">
                <a:tc>
                  <a:txBody>
                    <a:bodyPr/>
                    <a:lstStyle/>
                    <a:p>
                      <a:pPr algn="ctr"/>
                      <a:r>
                        <a:rPr lang="en-US" sz="1600" b="1" dirty="0"/>
                        <a:t>6</a:t>
                      </a:r>
                      <a:endParaRPr lang="en-US" sz="1600" b="1" dirty="0">
                        <a:latin typeface="Times New Roman" pitchFamily="18" charset="0"/>
                      </a:endParaRPr>
                    </a:p>
                  </a:txBody>
                  <a:tcPr marL="66126" marR="66126" marT="33063" marB="3306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2000" b="1" kern="1200" dirty="0">
                          <a:solidFill>
                            <a:schemeClr val="tx1"/>
                          </a:solidFill>
                        </a:rPr>
                        <a:t>CONTD...</a:t>
                      </a:r>
                      <a:endParaRPr kumimoji="0" lang="en-US" sz="2000" b="1" kern="1200" dirty="0">
                        <a:solidFill>
                          <a:schemeClr val="tx1"/>
                        </a:solidFill>
                        <a:latin typeface="Times New Roman" pitchFamily="18" charset="0"/>
                        <a:ea typeface="+mn-ea"/>
                        <a:cs typeface="+mn-cs"/>
                      </a:endParaRPr>
                    </a:p>
                  </a:txBody>
                  <a:tcPr marL="66126" marR="66126" marT="33063" marB="33063"/>
                </a:tc>
                <a:extLst>
                  <a:ext uri="{0D108BD9-81ED-4DB2-BD59-A6C34878D82A}">
                    <a16:rowId xmlns:a16="http://schemas.microsoft.com/office/drawing/2014/main" val="10004"/>
                  </a:ext>
                </a:extLst>
              </a:tr>
              <a:tr h="355849">
                <a:tc>
                  <a:txBody>
                    <a:bodyPr/>
                    <a:lstStyle/>
                    <a:p>
                      <a:pPr algn="ctr"/>
                      <a:r>
                        <a:rPr lang="en-US" sz="1600" b="1" dirty="0"/>
                        <a:t>7</a:t>
                      </a:r>
                      <a:endParaRPr lang="en-US" sz="1600" b="1" dirty="0">
                        <a:latin typeface="Times New Roman" pitchFamily="18" charset="0"/>
                      </a:endParaRPr>
                    </a:p>
                  </a:txBody>
                  <a:tcPr marL="66126" marR="66126" marT="33063" marB="3306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2000" b="1" kern="1200" dirty="0"/>
                        <a:t>Hofstede Cultural Dimensions</a:t>
                      </a:r>
                      <a:endParaRPr kumimoji="0" lang="en-US" sz="2000" b="1" kern="1200" dirty="0">
                        <a:latin typeface="Times New Roman" pitchFamily="18" charset="0"/>
                      </a:endParaRPr>
                    </a:p>
                  </a:txBody>
                  <a:tcPr marL="66126" marR="66126" marT="33063" marB="33063"/>
                </a:tc>
                <a:extLst>
                  <a:ext uri="{0D108BD9-81ED-4DB2-BD59-A6C34878D82A}">
                    <a16:rowId xmlns:a16="http://schemas.microsoft.com/office/drawing/2014/main" val="10005"/>
                  </a:ext>
                </a:extLst>
              </a:tr>
              <a:tr h="355849">
                <a:tc>
                  <a:txBody>
                    <a:bodyPr/>
                    <a:lstStyle/>
                    <a:p>
                      <a:pPr algn="ctr"/>
                      <a:r>
                        <a:rPr lang="en-US" sz="1600" b="1" dirty="0"/>
                        <a:t>8</a:t>
                      </a:r>
                      <a:endParaRPr lang="en-US" sz="1600" b="1" dirty="0">
                        <a:latin typeface="Times New Roman" pitchFamily="18" charset="0"/>
                      </a:endParaRPr>
                    </a:p>
                  </a:txBody>
                  <a:tcPr marL="66126" marR="66126" marT="33063" marB="3306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2000" b="1" kern="1200" dirty="0"/>
                        <a:t>CONTD…</a:t>
                      </a:r>
                      <a:endParaRPr kumimoji="0" lang="en-US" sz="2000" b="1" kern="1200" dirty="0">
                        <a:latin typeface="Times New Roman" pitchFamily="18" charset="0"/>
                      </a:endParaRPr>
                    </a:p>
                  </a:txBody>
                  <a:tcPr marL="66126" marR="66126" marT="33063" marB="33063"/>
                </a:tc>
                <a:extLst>
                  <a:ext uri="{0D108BD9-81ED-4DB2-BD59-A6C34878D82A}">
                    <a16:rowId xmlns:a16="http://schemas.microsoft.com/office/drawing/2014/main" val="10006"/>
                  </a:ext>
                </a:extLst>
              </a:tr>
              <a:tr h="355849">
                <a:tc>
                  <a:txBody>
                    <a:bodyPr/>
                    <a:lstStyle/>
                    <a:p>
                      <a:pPr algn="ctr"/>
                      <a:r>
                        <a:rPr lang="en-US" sz="1600" b="1" dirty="0"/>
                        <a:t>9</a:t>
                      </a:r>
                      <a:endParaRPr lang="en-US" sz="1600" b="1" dirty="0">
                        <a:latin typeface="Times New Roman" pitchFamily="18" charset="0"/>
                      </a:endParaRPr>
                    </a:p>
                  </a:txBody>
                  <a:tcPr marL="66126" marR="66126" marT="33063" marB="33063"/>
                </a:tc>
                <a:tc>
                  <a:txBody>
                    <a:bodyPr/>
                    <a:lstStyle/>
                    <a:p>
                      <a:pPr algn="ctr"/>
                      <a:r>
                        <a:rPr lang="en-US" sz="2000" b="1" dirty="0"/>
                        <a:t>Cultural Challenges</a:t>
                      </a:r>
                      <a:endParaRPr lang="en-US" sz="2000" b="1" dirty="0">
                        <a:latin typeface="Times New Roman" pitchFamily="18" charset="0"/>
                      </a:endParaRPr>
                    </a:p>
                  </a:txBody>
                  <a:tcPr marL="66126" marR="66126" marT="33063" marB="33063"/>
                </a:tc>
                <a:extLst>
                  <a:ext uri="{0D108BD9-81ED-4DB2-BD59-A6C34878D82A}">
                    <a16:rowId xmlns:a16="http://schemas.microsoft.com/office/drawing/2014/main" val="10007"/>
                  </a:ext>
                </a:extLst>
              </a:tr>
              <a:tr h="940670">
                <a:tc>
                  <a:txBody>
                    <a:bodyPr/>
                    <a:lstStyle/>
                    <a:p>
                      <a:pPr algn="ctr"/>
                      <a:r>
                        <a:rPr lang="en-US" sz="1600" b="1" dirty="0"/>
                        <a:t>10</a:t>
                      </a:r>
                      <a:endParaRPr lang="en-US" sz="1600" b="1" dirty="0">
                        <a:latin typeface="Times New Roman" pitchFamily="18" charset="0"/>
                      </a:endParaRPr>
                    </a:p>
                  </a:txBody>
                  <a:tcPr marL="66126" marR="66126" marT="33063" marB="3306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2000" b="1" kern="1200" dirty="0"/>
                        <a:t>Comparison of cultural Sensitivity between China and the UK </a:t>
                      </a:r>
                      <a:endParaRPr kumimoji="0" lang="en-US" sz="2000" b="1" kern="1200" dirty="0"/>
                    </a:p>
                    <a:p>
                      <a:pPr algn="ctr"/>
                      <a:endParaRPr lang="en-US" sz="2000" b="1" dirty="0">
                        <a:latin typeface="Times New Roman" pitchFamily="18" charset="0"/>
                      </a:endParaRPr>
                    </a:p>
                  </a:txBody>
                  <a:tcPr marL="66126" marR="66126" marT="33063" marB="33063"/>
                </a:tc>
                <a:extLst>
                  <a:ext uri="{0D108BD9-81ED-4DB2-BD59-A6C34878D82A}">
                    <a16:rowId xmlns:a16="http://schemas.microsoft.com/office/drawing/2014/main" val="10008"/>
                  </a:ext>
                </a:extLst>
              </a:tr>
              <a:tr h="648259">
                <a:tc>
                  <a:txBody>
                    <a:bodyPr/>
                    <a:lstStyle/>
                    <a:p>
                      <a:pPr algn="ctr"/>
                      <a:r>
                        <a:rPr lang="en-US" sz="1600" b="1" dirty="0"/>
                        <a:t>11</a:t>
                      </a:r>
                      <a:endParaRPr lang="en-US" sz="1600" b="1" dirty="0">
                        <a:latin typeface="Times New Roman" pitchFamily="18" charset="0"/>
                      </a:endParaRPr>
                    </a:p>
                  </a:txBody>
                  <a:tcPr marL="66126" marR="66126" marT="33063" marB="33063"/>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GB" sz="2000" b="1" kern="1200" dirty="0"/>
                        <a:t>Recommendations </a:t>
                      </a:r>
                      <a:endParaRPr kumimoji="0" lang="en-US" sz="2000" b="1" kern="1200" dirty="0"/>
                    </a:p>
                    <a:p>
                      <a:pPr algn="ctr"/>
                      <a:endParaRPr lang="en-US" sz="2000" b="1" dirty="0">
                        <a:latin typeface="Times New Roman" pitchFamily="18" charset="0"/>
                      </a:endParaRPr>
                    </a:p>
                  </a:txBody>
                  <a:tcPr marL="66126" marR="66126" marT="33063" marB="33063"/>
                </a:tc>
                <a:extLst>
                  <a:ext uri="{0D108BD9-81ED-4DB2-BD59-A6C34878D82A}">
                    <a16:rowId xmlns:a16="http://schemas.microsoft.com/office/drawing/2014/main" val="10009"/>
                  </a:ext>
                </a:extLst>
              </a:tr>
              <a:tr h="355849">
                <a:tc>
                  <a:txBody>
                    <a:bodyPr/>
                    <a:lstStyle/>
                    <a:p>
                      <a:pPr algn="ctr"/>
                      <a:r>
                        <a:rPr lang="en-US" sz="1600" b="1" dirty="0"/>
                        <a:t>12</a:t>
                      </a:r>
                      <a:endParaRPr lang="en-US" sz="1600" b="1" dirty="0">
                        <a:latin typeface="Times New Roman" pitchFamily="18" charset="0"/>
                      </a:endParaRPr>
                    </a:p>
                  </a:txBody>
                  <a:tcPr marL="66126" marR="66126" marT="33063" marB="33063"/>
                </a:tc>
                <a:tc>
                  <a:txBody>
                    <a:bodyPr/>
                    <a:lstStyle/>
                    <a:p>
                      <a:pPr algn="ctr"/>
                      <a:r>
                        <a:rPr lang="en-US" sz="2000" b="1" dirty="0"/>
                        <a:t>Conclusion</a:t>
                      </a:r>
                      <a:endParaRPr lang="en-US" sz="2000" b="1" dirty="0">
                        <a:latin typeface="Times New Roman" pitchFamily="18" charset="0"/>
                      </a:endParaRPr>
                    </a:p>
                  </a:txBody>
                  <a:tcPr marL="66126" marR="66126" marT="33063" marB="33063"/>
                </a:tc>
                <a:extLst>
                  <a:ext uri="{0D108BD9-81ED-4DB2-BD59-A6C34878D82A}">
                    <a16:rowId xmlns:a16="http://schemas.microsoft.com/office/drawing/2014/main" val="1001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7" name="Rectangle 2076">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37035" y="603622"/>
            <a:ext cx="4282380" cy="1322944"/>
          </a:xfrm>
        </p:spPr>
        <p:txBody>
          <a:bodyPr>
            <a:normAutofit/>
          </a:bodyPr>
          <a:lstStyle/>
          <a:p>
            <a:r>
              <a:rPr lang="en-US">
                <a:solidFill>
                  <a:schemeClr val="tx1">
                    <a:lumMod val="85000"/>
                    <a:lumOff val="15000"/>
                  </a:schemeClr>
                </a:solidFill>
              </a:rPr>
              <a:t>Introduction to the context</a:t>
            </a:r>
          </a:p>
        </p:txBody>
      </p:sp>
      <p:sp>
        <p:nvSpPr>
          <p:cNvPr id="3" name="Content Placeholder 2"/>
          <p:cNvSpPr>
            <a:spLocks noGrp="1"/>
          </p:cNvSpPr>
          <p:nvPr>
            <p:ph idx="1"/>
          </p:nvPr>
        </p:nvSpPr>
        <p:spPr>
          <a:xfrm>
            <a:off x="665018" y="2207977"/>
            <a:ext cx="4754391" cy="4046401"/>
          </a:xfrm>
        </p:spPr>
        <p:txBody>
          <a:bodyPr>
            <a:normAutofit/>
          </a:bodyPr>
          <a:lstStyle/>
          <a:p>
            <a:pPr lvl="0"/>
            <a:r>
              <a:rPr lang="en-GB" sz="2400" dirty="0">
                <a:solidFill>
                  <a:schemeClr val="tx1">
                    <a:lumMod val="85000"/>
                    <a:lumOff val="15000"/>
                  </a:schemeClr>
                </a:solidFill>
              </a:rPr>
              <a:t>Joint Venture Agreements are the partnership of two business entities for a particular project sharing risks and profits uniformly (</a:t>
            </a:r>
            <a:r>
              <a:rPr lang="en-GB" sz="2400" dirty="0" err="1">
                <a:solidFill>
                  <a:schemeClr val="tx1">
                    <a:lumMod val="85000"/>
                    <a:lumOff val="15000"/>
                  </a:schemeClr>
                </a:solidFill>
              </a:rPr>
              <a:t>Nippa</a:t>
            </a:r>
            <a:r>
              <a:rPr lang="en-GB" sz="2400" dirty="0">
                <a:solidFill>
                  <a:schemeClr val="tx1">
                    <a:lumMod val="85000"/>
                    <a:lumOff val="15000"/>
                  </a:schemeClr>
                </a:solidFill>
              </a:rPr>
              <a:t> and </a:t>
            </a:r>
            <a:r>
              <a:rPr lang="en-GB" sz="2400" dirty="0" err="1">
                <a:solidFill>
                  <a:schemeClr val="tx1">
                    <a:lumMod val="85000"/>
                    <a:lumOff val="15000"/>
                  </a:schemeClr>
                </a:solidFill>
              </a:rPr>
              <a:t>Reuer</a:t>
            </a:r>
            <a:r>
              <a:rPr lang="en-GB" sz="2400" dirty="0">
                <a:solidFill>
                  <a:schemeClr val="tx1">
                    <a:lumMod val="85000"/>
                    <a:lumOff val="15000"/>
                  </a:schemeClr>
                </a:solidFill>
              </a:rPr>
              <a:t>, 2019). </a:t>
            </a:r>
            <a:endParaRPr lang="en-US" sz="2400" dirty="0">
              <a:solidFill>
                <a:schemeClr val="tx1">
                  <a:lumMod val="85000"/>
                  <a:lumOff val="15000"/>
                </a:schemeClr>
              </a:solidFill>
            </a:endParaRPr>
          </a:p>
          <a:p>
            <a:pPr lvl="0"/>
            <a:r>
              <a:rPr lang="en-GB" sz="2400" dirty="0">
                <a:solidFill>
                  <a:schemeClr val="tx1">
                    <a:lumMod val="85000"/>
                    <a:lumOff val="15000"/>
                  </a:schemeClr>
                </a:solidFill>
              </a:rPr>
              <a:t>Next Plc is a UK-based company which is indulging in a joint-venture agreement with </a:t>
            </a:r>
            <a:r>
              <a:rPr lang="en-GB" sz="2400" dirty="0" err="1">
                <a:solidFill>
                  <a:schemeClr val="tx1">
                    <a:lumMod val="85000"/>
                    <a:lumOff val="15000"/>
                  </a:schemeClr>
                </a:solidFill>
              </a:rPr>
              <a:t>Peacebird</a:t>
            </a:r>
            <a:r>
              <a:rPr lang="en-GB" sz="2400" dirty="0">
                <a:solidFill>
                  <a:schemeClr val="tx1">
                    <a:lumMod val="85000"/>
                    <a:lumOff val="15000"/>
                  </a:schemeClr>
                </a:solidFill>
              </a:rPr>
              <a:t> in China</a:t>
            </a:r>
            <a:r>
              <a:rPr lang="en-GB" sz="1700" dirty="0">
                <a:solidFill>
                  <a:schemeClr val="tx1">
                    <a:lumMod val="85000"/>
                    <a:lumOff val="15000"/>
                  </a:schemeClr>
                </a:solidFill>
              </a:rPr>
              <a:t>. </a:t>
            </a:r>
            <a:endParaRPr lang="en-US" sz="1700" dirty="0">
              <a:solidFill>
                <a:schemeClr val="tx1">
                  <a:lumMod val="85000"/>
                  <a:lumOff val="15000"/>
                </a:schemeClr>
              </a:solidFill>
            </a:endParaRPr>
          </a:p>
        </p:txBody>
      </p:sp>
      <p:pic>
        <p:nvPicPr>
          <p:cNvPr id="2052" name="Picture 4" descr="PEACEBIRD宁波太平鸟时尚服饰股份有限公司">
            <a:extLst>
              <a:ext uri="{FF2B5EF4-FFF2-40B4-BE49-F238E27FC236}">
                <a16:creationId xmlns:a16="http://schemas.microsoft.com/office/drawing/2014/main" id="{78BD0863-2AC6-F5BD-FA39-B7CC206D85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368" r="3" b="3"/>
          <a:stretch/>
        </p:blipFill>
        <p:spPr bwMode="auto">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Profits improving – but Next Plc warns lockdowns could hurt key Christmas  period - Business Live">
            <a:extLst>
              <a:ext uri="{FF2B5EF4-FFF2-40B4-BE49-F238E27FC236}">
                <a16:creationId xmlns:a16="http://schemas.microsoft.com/office/drawing/2014/main" id="{9D72313A-FCB5-411C-8701-56AACD24AF5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7072" r="-3" b="16789"/>
          <a:stretch/>
        </p:blipFill>
        <p:spPr bwMode="auto">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70" name="Rectangle 1846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40" name="Picture 8" descr="BRITISH CULTURE"/>
          <p:cNvPicPr>
            <a:picLocks noChangeAspect="1" noChangeArrowheads="1"/>
          </p:cNvPicPr>
          <p:nvPr/>
        </p:nvPicPr>
        <p:blipFill rotWithShape="1">
          <a:blip r:embed="rId3" cstate="print"/>
          <a:srcRect t="13317" r="-2" b="994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p:spPr>
      </p:pic>
      <p:pic>
        <p:nvPicPr>
          <p:cNvPr id="18434" name="Picture 2" descr="South African students enjoy Chinese culture - CGTN"/>
          <p:cNvPicPr>
            <a:picLocks noChangeAspect="1" noChangeArrowheads="1"/>
          </p:cNvPicPr>
          <p:nvPr/>
        </p:nvPicPr>
        <p:blipFill rotWithShape="1">
          <a:blip r:embed="rId4"/>
          <a:srcRect t="10496" r="-2" b="7655"/>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p:spPr>
      </p:pic>
      <p:sp useBgFill="1">
        <p:nvSpPr>
          <p:cNvPr id="18469" name="Freeform: Shape 1846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8471" name="Freeform: Shape 1847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Title 6"/>
          <p:cNvSpPr>
            <a:spLocks noGrp="1"/>
          </p:cNvSpPr>
          <p:nvPr>
            <p:ph type="title"/>
          </p:nvPr>
        </p:nvSpPr>
        <p:spPr>
          <a:xfrm>
            <a:off x="448056" y="859536"/>
            <a:ext cx="4832802" cy="1243584"/>
          </a:xfrm>
        </p:spPr>
        <p:txBody>
          <a:bodyPr>
            <a:normAutofit/>
          </a:bodyPr>
          <a:lstStyle/>
          <a:p>
            <a:r>
              <a:rPr lang="en-GB" sz="3400"/>
              <a:t>Introducing Chinese and UK Culture </a:t>
            </a:r>
            <a:endParaRPr lang="en-US" sz="3400"/>
          </a:p>
        </p:txBody>
      </p:sp>
      <p:sp>
        <p:nvSpPr>
          <p:cNvPr id="18473" name="Rectangle 1847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475" name="Rectangle 1847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77" name="Rectangle 1847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 name="Content Placeholder 7"/>
          <p:cNvSpPr>
            <a:spLocks noGrp="1"/>
          </p:cNvSpPr>
          <p:nvPr>
            <p:ph idx="1"/>
          </p:nvPr>
        </p:nvSpPr>
        <p:spPr>
          <a:xfrm>
            <a:off x="448056" y="2512611"/>
            <a:ext cx="4832803" cy="3664351"/>
          </a:xfrm>
        </p:spPr>
        <p:txBody>
          <a:bodyPr>
            <a:normAutofit/>
          </a:bodyPr>
          <a:lstStyle/>
          <a:p>
            <a:pPr lvl="0"/>
            <a:r>
              <a:rPr lang="en-GB" sz="1700"/>
              <a:t>China is a traditional country with cultural values of benevolence, loyalty, courtesy and wisdom.</a:t>
            </a:r>
            <a:endParaRPr lang="en-US" sz="1700"/>
          </a:p>
          <a:p>
            <a:pPr lvl="0"/>
            <a:r>
              <a:rPr lang="en-GB" sz="1700"/>
              <a:t>Chinese people mainly follow Buddhism with 499 (34%) million people being ethnic religionists (State Gov, 2021). </a:t>
            </a:r>
            <a:endParaRPr lang="en-US" sz="1700"/>
          </a:p>
          <a:p>
            <a:pPr lvl="0"/>
            <a:r>
              <a:rPr lang="en-GB" sz="1700"/>
              <a:t>Chinese business culture is more relationship-oriented and UK business culture is focused on individualistic needs. </a:t>
            </a:r>
            <a:endParaRPr lang="en-US" sz="1700"/>
          </a:p>
          <a:p>
            <a:pPr lvl="0"/>
            <a:r>
              <a:rPr lang="en-GB" sz="1700"/>
              <a:t>UK workplaces have minimised formalities and are socially more accessible as opposed to the rigid nature of Chinese workplaces (Barreto </a:t>
            </a:r>
            <a:r>
              <a:rPr lang="en-GB" sz="1700" i="1"/>
              <a:t>et al.,</a:t>
            </a:r>
            <a:r>
              <a:rPr lang="en-GB" sz="1700"/>
              <a:t> 2021). </a:t>
            </a:r>
            <a:endParaRPr lang="en-US" sz="1700"/>
          </a:p>
          <a:p>
            <a:endParaRPr lang="en-US" sz="1700"/>
          </a:p>
        </p:txBody>
      </p:sp>
      <p:sp>
        <p:nvSpPr>
          <p:cNvPr id="18436" name="AutoShape 4" descr="What is British culture? - Filipino Guide | Kabayan Remit"/>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8438" name="AutoShape 6" descr="What is British culture? - Filipino Guide | Kabayan Remit"/>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8" name="Rectangle 16393">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US" sz="5000"/>
              <a:t>Cultural Differences</a:t>
            </a:r>
          </a:p>
        </p:txBody>
      </p:sp>
      <p:sp>
        <p:nvSpPr>
          <p:cNvPr id="1639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pPr lvl="0"/>
            <a:r>
              <a:rPr lang="en-GB" sz="2000"/>
              <a:t>UK businesses follow a scheduled response to customers while Chinese businesses respond faster to customer requirements (Van Der Feltz-Cornelis </a:t>
            </a:r>
            <a:r>
              <a:rPr lang="en-GB" sz="2000" i="1"/>
              <a:t>et al.,</a:t>
            </a:r>
            <a:r>
              <a:rPr lang="en-GB" sz="2000"/>
              <a:t> 2020).</a:t>
            </a:r>
            <a:endParaRPr lang="en-US" sz="2000"/>
          </a:p>
          <a:p>
            <a:pPr lvl="0"/>
            <a:r>
              <a:rPr lang="en-GB" sz="2000"/>
              <a:t>Chinese culture is more collective in nature as opposed to individualism in the UK culture (Kumar, 2019). </a:t>
            </a:r>
            <a:endParaRPr lang="en-US" sz="2000"/>
          </a:p>
          <a:p>
            <a:pPr lvl="0"/>
            <a:r>
              <a:rPr lang="en-GB" sz="2000"/>
              <a:t>Unequal distribution of power in Chinese businesses is a major barrier to joint venture projects. </a:t>
            </a:r>
            <a:endParaRPr lang="en-US" sz="2000"/>
          </a:p>
        </p:txBody>
      </p:sp>
      <p:pic>
        <p:nvPicPr>
          <p:cNvPr id="16389" name="Picture 5"/>
          <p:cNvPicPr>
            <a:picLocks noChangeAspect="1" noChangeArrowheads="1"/>
          </p:cNvPicPr>
          <p:nvPr/>
        </p:nvPicPr>
        <p:blipFill>
          <a:blip r:embed="rId3"/>
          <a:stretch>
            <a:fillRect/>
          </a:stretch>
        </p:blipFill>
        <p:spPr bwMode="auto">
          <a:xfrm>
            <a:off x="5112327" y="950977"/>
            <a:ext cx="6941128" cy="4261103"/>
          </a:xfrm>
          <a:prstGeom prst="rect">
            <a:avLst/>
          </a:prstGeom>
          <a:noFill/>
        </p:spPr>
      </p:pic>
      <p:sp>
        <p:nvSpPr>
          <p:cNvPr id="16386" name="AutoShape 2" descr="How to do business in China - UK Businesses in China | Hawksford"/>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
        <p:nvSpPr>
          <p:cNvPr id="16388" name="AutoShape 4" descr="5 tips for UK companies to do business in China"/>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latin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76" name="Rectangle 4917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r>
              <a:rPr lang="en-GB" sz="3600"/>
              <a:t>CONTD....</a:t>
            </a:r>
            <a:endParaRPr lang="en-US" sz="3600"/>
          </a:p>
        </p:txBody>
      </p:sp>
      <p:sp>
        <p:nvSpPr>
          <p:cNvPr id="49178" name="Rectangle 4917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75" name="Rectangle 4917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154" name="Picture 2" descr="Joint Venture (JV): What Is It and Why Do Companies Form One?"/>
          <p:cNvPicPr>
            <a:picLocks noChangeAspect="1" noChangeArrowheads="1"/>
          </p:cNvPicPr>
          <p:nvPr/>
        </p:nvPicPr>
        <p:blipFill rotWithShape="1">
          <a:blip r:embed="rId3"/>
          <a:srcRect t="2816" r="2" b="2"/>
          <a:stretch/>
        </p:blipFill>
        <p:spPr bwMode="auto">
          <a:xfrm>
            <a:off x="576244" y="1582827"/>
            <a:ext cx="5628018" cy="3459476"/>
          </a:xfrm>
          <a:prstGeom prst="rect">
            <a:avLst/>
          </a:prstGeom>
          <a:noFill/>
        </p:spPr>
      </p:pic>
      <p:sp>
        <p:nvSpPr>
          <p:cNvPr id="49177" name="Rectangle 4917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239012" y="2031101"/>
            <a:ext cx="4282984" cy="3511943"/>
          </a:xfrm>
        </p:spPr>
        <p:txBody>
          <a:bodyPr anchor="ctr">
            <a:normAutofit/>
          </a:bodyPr>
          <a:lstStyle/>
          <a:p>
            <a:pPr lvl="0"/>
            <a:r>
              <a:rPr lang="en-GB" sz="1800" dirty="0"/>
              <a:t>Lack of compatibility between Chinese and Western joint ventures.</a:t>
            </a:r>
            <a:endParaRPr lang="en-US" sz="1800" dirty="0"/>
          </a:p>
          <a:p>
            <a:pPr lvl="0"/>
            <a:r>
              <a:rPr lang="en-US" sz="1800" dirty="0"/>
              <a:t>Chinese people are  less expressive with their body language as compared to UK.</a:t>
            </a:r>
          </a:p>
          <a:p>
            <a:pPr lvl="0"/>
            <a:r>
              <a:rPr lang="en-US" sz="1800" dirty="0"/>
              <a:t>Chinese people are more courteous as opposed to UK people who are majorly formal.</a:t>
            </a:r>
          </a:p>
        </p:txBody>
      </p:sp>
      <p:sp>
        <p:nvSpPr>
          <p:cNvPr id="49179" name="Rectangle 4917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075" name="Rectangle 45074">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77" name="Rectangle 45076">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64783" y="349664"/>
            <a:ext cx="5845571" cy="1638377"/>
          </a:xfrm>
        </p:spPr>
        <p:txBody>
          <a:bodyPr anchor="b">
            <a:normAutofit/>
          </a:bodyPr>
          <a:lstStyle/>
          <a:p>
            <a:r>
              <a:rPr lang="en-GB" sz="4800"/>
              <a:t>Hofstede Cultural Dimensions</a:t>
            </a:r>
            <a:endParaRPr lang="en-US" sz="4800"/>
          </a:p>
        </p:txBody>
      </p:sp>
      <p:sp>
        <p:nvSpPr>
          <p:cNvPr id="45079" name="Rectangle 45078">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81" name="Rectangle 4508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83" name="Rectangle 45082">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057" name="Picture 1"/>
          <p:cNvPicPr>
            <a:picLocks noChangeAspect="1" noChangeArrowheads="1"/>
          </p:cNvPicPr>
          <p:nvPr/>
        </p:nvPicPr>
        <p:blipFill rotWithShape="1">
          <a:blip r:embed="rId3"/>
          <a:srcRect r="10090" b="-3"/>
          <a:stretch/>
        </p:blipFill>
        <p:spPr bwMode="auto">
          <a:xfrm>
            <a:off x="535110" y="627954"/>
            <a:ext cx="4235516" cy="5353373"/>
          </a:xfrm>
          <a:prstGeom prst="rect">
            <a:avLst/>
          </a:prstGeom>
          <a:noFill/>
        </p:spPr>
      </p:pic>
      <p:sp>
        <p:nvSpPr>
          <p:cNvPr id="3" name="Content Placeholder 2"/>
          <p:cNvSpPr>
            <a:spLocks noGrp="1"/>
          </p:cNvSpPr>
          <p:nvPr>
            <p:ph idx="1"/>
          </p:nvPr>
        </p:nvSpPr>
        <p:spPr>
          <a:xfrm>
            <a:off x="5766262" y="2620641"/>
            <a:ext cx="5837750" cy="3023702"/>
          </a:xfrm>
        </p:spPr>
        <p:txBody>
          <a:bodyPr anchor="ctr">
            <a:normAutofit/>
          </a:bodyPr>
          <a:lstStyle/>
          <a:p>
            <a:pPr lvl="0"/>
            <a:r>
              <a:rPr lang="en-GB" sz="1900"/>
              <a:t>Chinese cultures accept inequalities among people whereas in the UK they are minimised in terms of Power Distance (Hofstede Insights, 2023). </a:t>
            </a:r>
            <a:endParaRPr lang="en-US" sz="1900"/>
          </a:p>
          <a:p>
            <a:pPr lvl="0"/>
            <a:r>
              <a:rPr lang="en-GB" sz="1900"/>
              <a:t>China has a low score of 20 in terms of being a collectivist society while the UK has a higher orientation towards individualism at 80 (Hofstede Insights, 2023).</a:t>
            </a:r>
            <a:endParaRPr lang="en-US" sz="1900"/>
          </a:p>
          <a:p>
            <a:pPr lvl="0"/>
            <a:r>
              <a:rPr lang="en-GB" sz="1900"/>
              <a:t>Both the UK and China are male-dominated societies with 66 points each (Hofstede insights, 2023).</a:t>
            </a:r>
            <a:endParaRPr lang="en-US" sz="19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53" name="Rectangle 43036">
            <a:extLst>
              <a:ext uri="{FF2B5EF4-FFF2-40B4-BE49-F238E27FC236}">
                <a16:creationId xmlns:a16="http://schemas.microsoft.com/office/drawing/2014/main" id="{632DF175-2DD8-4694-B4BB-045DCFCE73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54" name="Rectangle 43038">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8612" y="633619"/>
            <a:ext cx="6852464"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513816" y="978408"/>
            <a:ext cx="6003511" cy="1106424"/>
          </a:xfrm>
        </p:spPr>
        <p:txBody>
          <a:bodyPr>
            <a:normAutofit/>
          </a:bodyPr>
          <a:lstStyle/>
          <a:p>
            <a:r>
              <a:rPr lang="en-GB" sz="2800"/>
              <a:t>CONTD…</a:t>
            </a:r>
            <a:endParaRPr lang="en-US" sz="2800"/>
          </a:p>
        </p:txBody>
      </p:sp>
      <p:pic>
        <p:nvPicPr>
          <p:cNvPr id="43009" name="Picture 1"/>
          <p:cNvPicPr>
            <a:picLocks noChangeAspect="1" noChangeArrowheads="1"/>
          </p:cNvPicPr>
          <p:nvPr/>
        </p:nvPicPr>
        <p:blipFill>
          <a:blip r:embed="rId3"/>
          <a:srcRect r="63770"/>
          <a:stretch>
            <a:fillRect/>
          </a:stretch>
        </p:blipFill>
        <p:spPr bwMode="auto">
          <a:xfrm>
            <a:off x="380466" y="482827"/>
            <a:ext cx="4233672" cy="1373050"/>
          </a:xfrm>
          <a:prstGeom prst="rect">
            <a:avLst/>
          </a:prstGeom>
          <a:noFill/>
        </p:spPr>
      </p:pic>
      <p:sp>
        <p:nvSpPr>
          <p:cNvPr id="43041" name="Rectangle 43040">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604"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3043" name="Rectangle 43042">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53073" y="2121408"/>
            <a:ext cx="5824728"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3010" name="Picture 2"/>
          <p:cNvPicPr>
            <a:picLocks noChangeAspect="1" noChangeArrowheads="1"/>
          </p:cNvPicPr>
          <p:nvPr/>
        </p:nvPicPr>
        <p:blipFill>
          <a:blip r:embed="rId4"/>
          <a:stretch>
            <a:fillRect/>
          </a:stretch>
        </p:blipFill>
        <p:spPr bwMode="auto">
          <a:xfrm>
            <a:off x="380467" y="1855877"/>
            <a:ext cx="4233672" cy="4268351"/>
          </a:xfrm>
          <a:prstGeom prst="rect">
            <a:avLst/>
          </a:prstGeom>
          <a:noFill/>
        </p:spPr>
      </p:pic>
      <p:sp>
        <p:nvSpPr>
          <p:cNvPr id="3" name="Content Placeholder 2"/>
          <p:cNvSpPr>
            <a:spLocks noGrp="1"/>
          </p:cNvSpPr>
          <p:nvPr>
            <p:ph idx="1"/>
          </p:nvPr>
        </p:nvSpPr>
        <p:spPr>
          <a:xfrm>
            <a:off x="5516864" y="2359152"/>
            <a:ext cx="6003511" cy="3429000"/>
          </a:xfrm>
        </p:spPr>
        <p:txBody>
          <a:bodyPr>
            <a:normAutofit/>
          </a:bodyPr>
          <a:lstStyle/>
          <a:p>
            <a:pPr lvl="0"/>
            <a:r>
              <a:rPr lang="en-GB" sz="2000"/>
              <a:t>UK and China have a low score of Uncertainty Avoidance at 35 and 36 respectively (Hofstede Insights, 2023).</a:t>
            </a:r>
            <a:endParaRPr lang="en-US" sz="2000"/>
          </a:p>
          <a:p>
            <a:pPr lvl="0"/>
            <a:r>
              <a:rPr lang="en-GB" sz="2000"/>
              <a:t>Business operations in China are long-term oriented at a score of 87 while the UK hosts a blend of long and short-term orientation at 51 (Hofstede Insights, 2023). </a:t>
            </a:r>
            <a:endParaRPr lang="en-US" sz="2000"/>
          </a:p>
          <a:p>
            <a:pPr lvl="0"/>
            <a:r>
              <a:rPr lang="en-GB" sz="2000"/>
              <a:t>China is a highly restrained society at a score of 24 while the UK has a score of 69 yielding to its indulgent nature (Hofstede Insights, 2023). </a:t>
            </a:r>
            <a:endParaRPr lang="en-US" sz="2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479394" y="1070800"/>
            <a:ext cx="3939688" cy="5583126"/>
          </a:xfrm>
        </p:spPr>
        <p:txBody>
          <a:bodyPr>
            <a:normAutofit/>
          </a:bodyPr>
          <a:lstStyle/>
          <a:p>
            <a:pPr algn="r"/>
            <a:r>
              <a:rPr lang="en-GB" sz="6800"/>
              <a:t>Cultural challenges</a:t>
            </a:r>
            <a:endParaRPr lang="en-US" sz="68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1A65ABA-7E6A-1259-AAD7-94D22CD7E7F7}"/>
              </a:ext>
            </a:extLst>
          </p:cNvPr>
          <p:cNvGraphicFramePr>
            <a:graphicFrameLocks noGrp="1"/>
          </p:cNvGraphicFramePr>
          <p:nvPr>
            <p:ph idx="1"/>
            <p:extLst>
              <p:ext uri="{D42A27DB-BD31-4B8C-83A1-F6EECF244321}">
                <p14:modId xmlns:p14="http://schemas.microsoft.com/office/powerpoint/2010/main" val="409135716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1013" y="3752849"/>
            <a:ext cx="3290887" cy="2452687"/>
          </a:xfrm>
        </p:spPr>
        <p:txBody>
          <a:bodyPr anchor="ctr">
            <a:normAutofit/>
          </a:bodyPr>
          <a:lstStyle/>
          <a:p>
            <a:r>
              <a:rPr lang="en-GB" sz="3300" dirty="0"/>
              <a:t>Cultural Sensitivity between China and the UK </a:t>
            </a:r>
            <a:endParaRPr lang="en-US" sz="3300" dirty="0"/>
          </a:p>
        </p:txBody>
      </p:sp>
      <p:pic>
        <p:nvPicPr>
          <p:cNvPr id="3074" name="Picture 2" descr="Cultural Sensitivity: Inclusive Communication | SLNC">
            <a:extLst>
              <a:ext uri="{FF2B5EF4-FFF2-40B4-BE49-F238E27FC236}">
                <a16:creationId xmlns:a16="http://schemas.microsoft.com/office/drawing/2014/main" id="{90581916-7B37-8A73-FF60-510581079E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874" b="28531"/>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223982" y="3752850"/>
            <a:ext cx="7485413" cy="2452687"/>
          </a:xfrm>
        </p:spPr>
        <p:txBody>
          <a:bodyPr anchor="ctr">
            <a:normAutofit/>
          </a:bodyPr>
          <a:lstStyle/>
          <a:p>
            <a:pPr lvl="0"/>
            <a:r>
              <a:rPr lang="en-GB" sz="1800"/>
              <a:t>The UK is a diverse and multi-ethnic society whereas China’s society is a fascinating blend of ancient and traditional norms (Lam, Harris and Yang, 2019). </a:t>
            </a:r>
            <a:endParaRPr lang="en-US" sz="1800"/>
          </a:p>
          <a:p>
            <a:pPr lvl="0"/>
            <a:r>
              <a:rPr lang="en-GB" sz="1800"/>
              <a:t>Punctuality and time management are important social norms in the UK.</a:t>
            </a:r>
            <a:endParaRPr lang="en-US" sz="1800"/>
          </a:p>
          <a:p>
            <a:pPr lvl="0"/>
            <a:r>
              <a:rPr lang="en-GB" sz="1800"/>
              <a:t>Chinese people opt for a greater degree of relationship sustainability as opposed to punctuality. </a:t>
            </a:r>
            <a:endParaRPr lang="en-US" sz="1800"/>
          </a:p>
          <a:p>
            <a:pPr lvl="0"/>
            <a:r>
              <a:rPr lang="en-GB" sz="1800"/>
              <a:t>China emphasises more on heritage and quality as opposed to the UK focusing on quality and mass sales only. </a:t>
            </a:r>
            <a:endParaRPr lang="en-US" sz="1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73" name="Rectangle 4097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5" name="Rectangle 40974">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2" name="Picture 40968">
            <a:extLst>
              <a:ext uri="{FF2B5EF4-FFF2-40B4-BE49-F238E27FC236}">
                <a16:creationId xmlns:a16="http://schemas.microsoft.com/office/drawing/2014/main" id="{438F4C14-1CCD-A881-ACD5-A1AFA6E7FE88}"/>
              </a:ext>
            </a:extLst>
          </p:cNvPr>
          <p:cNvPicPr>
            <a:picLocks noChangeAspect="1"/>
          </p:cNvPicPr>
          <p:nvPr/>
        </p:nvPicPr>
        <p:blipFill rotWithShape="1">
          <a:blip r:embed="rId3"/>
          <a:srcRect l="6767" r="58589"/>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p:cNvSpPr>
            <a:spLocks noGrp="1"/>
          </p:cNvSpPr>
          <p:nvPr>
            <p:ph type="title"/>
          </p:nvPr>
        </p:nvSpPr>
        <p:spPr>
          <a:xfrm>
            <a:off x="1137034" y="609600"/>
            <a:ext cx="6831188" cy="1322887"/>
          </a:xfrm>
        </p:spPr>
        <p:txBody>
          <a:bodyPr>
            <a:normAutofit/>
          </a:bodyPr>
          <a:lstStyle/>
          <a:p>
            <a:r>
              <a:rPr lang="en-GB"/>
              <a:t>Recommendations </a:t>
            </a:r>
            <a:endParaRPr lang="en-US"/>
          </a:p>
        </p:txBody>
      </p:sp>
      <p:sp>
        <p:nvSpPr>
          <p:cNvPr id="40983" name="Content Placeholder 2"/>
          <p:cNvSpPr>
            <a:spLocks noGrp="1"/>
          </p:cNvSpPr>
          <p:nvPr>
            <p:ph idx="1"/>
          </p:nvPr>
        </p:nvSpPr>
        <p:spPr>
          <a:xfrm>
            <a:off x="1137035" y="2194102"/>
            <a:ext cx="6516216" cy="3908585"/>
          </a:xfrm>
        </p:spPr>
        <p:txBody>
          <a:bodyPr>
            <a:normAutofit/>
          </a:bodyPr>
          <a:lstStyle/>
          <a:p>
            <a:pPr lvl="0"/>
            <a:r>
              <a:rPr lang="en-US" sz="2000" dirty="0"/>
              <a:t>To build strong relationship in between the companies</a:t>
            </a:r>
          </a:p>
          <a:p>
            <a:pPr lvl="0"/>
            <a:r>
              <a:rPr lang="en-US" sz="2000" dirty="0"/>
              <a:t>Organize team building events </a:t>
            </a:r>
          </a:p>
          <a:p>
            <a:pPr lvl="0"/>
            <a:r>
              <a:rPr lang="en-US" sz="2000" dirty="0"/>
              <a:t>To hire good interpreter </a:t>
            </a:r>
          </a:p>
          <a:p>
            <a:pPr lvl="0"/>
            <a:r>
              <a:rPr lang="en-US" sz="2000" dirty="0"/>
              <a:t>Long term orientation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1807305"/>
          </a:xfrm>
        </p:spPr>
        <p:txBody>
          <a:bodyPr>
            <a:normAutofit/>
          </a:bodyPr>
          <a:lstStyle/>
          <a:p>
            <a:r>
              <a:rPr lang="en-GB"/>
              <a:t>Conclusion</a:t>
            </a:r>
            <a:endParaRPr lang="en-US"/>
          </a:p>
        </p:txBody>
      </p:sp>
      <p:sp>
        <p:nvSpPr>
          <p:cNvPr id="3" name="Content Placeholder 2"/>
          <p:cNvSpPr>
            <a:spLocks noGrp="1"/>
          </p:cNvSpPr>
          <p:nvPr>
            <p:ph idx="1"/>
          </p:nvPr>
        </p:nvSpPr>
        <p:spPr>
          <a:xfrm>
            <a:off x="838200" y="2333297"/>
            <a:ext cx="4619621" cy="3843666"/>
          </a:xfrm>
        </p:spPr>
        <p:txBody>
          <a:bodyPr>
            <a:normAutofit/>
          </a:bodyPr>
          <a:lstStyle/>
          <a:p>
            <a:pPr lvl="0"/>
            <a:r>
              <a:rPr lang="en-GB" sz="1400"/>
              <a:t>The joint venture between Next Plc and Helian Plc must be strategically handled. </a:t>
            </a:r>
            <a:endParaRPr lang="en-US" sz="1400"/>
          </a:p>
          <a:p>
            <a:pPr lvl="0"/>
            <a:r>
              <a:rPr lang="en-GB" sz="1400"/>
              <a:t>Chinese joint ventures are highly volatile and prone to failure.</a:t>
            </a:r>
            <a:endParaRPr lang="en-US" sz="1400"/>
          </a:p>
          <a:p>
            <a:pPr lvl="0"/>
            <a:r>
              <a:rPr lang="en-GB" sz="1400"/>
              <a:t>A major example of Tesco referring to a lack of market adjustment leading to exit. </a:t>
            </a:r>
            <a:endParaRPr lang="en-US" sz="1400"/>
          </a:p>
          <a:p>
            <a:pPr lvl="0"/>
            <a:r>
              <a:rPr lang="en-GB" sz="1400"/>
              <a:t>Emphasising Chinese heritage can assist in influencing local communities.</a:t>
            </a:r>
            <a:endParaRPr lang="en-US" sz="1400"/>
          </a:p>
          <a:p>
            <a:pPr lvl="0"/>
            <a:r>
              <a:rPr lang="en-GB" sz="1400"/>
              <a:t>It is important to use local contacts for improving the awareness of joint ventures.</a:t>
            </a:r>
            <a:endParaRPr lang="en-US" sz="1400"/>
          </a:p>
          <a:p>
            <a:pPr lvl="0"/>
            <a:r>
              <a:rPr lang="en-GB" sz="1400"/>
              <a:t>Differences between UK and Chinese cultures must be appropriately reflected in services for delivering market uniqueness. </a:t>
            </a:r>
            <a:endParaRPr lang="en-US" sz="1400"/>
          </a:p>
          <a:p>
            <a:pPr lvl="0"/>
            <a:r>
              <a:rPr lang="en-GB" sz="1400"/>
              <a:t>A competitive low pricing model can assist in improving the allure of joint ventures in China. </a:t>
            </a:r>
            <a:endParaRPr lang="en-US" sz="1400"/>
          </a:p>
        </p:txBody>
      </p:sp>
      <p:pic>
        <p:nvPicPr>
          <p:cNvPr id="15" name="Picture 4" descr="Stock numbers on a digital display">
            <a:extLst>
              <a:ext uri="{FF2B5EF4-FFF2-40B4-BE49-F238E27FC236}">
                <a16:creationId xmlns:a16="http://schemas.microsoft.com/office/drawing/2014/main" id="{98B4B09B-BD76-F187-3E8A-D43B99BA3FB0}"/>
              </a:ext>
            </a:extLst>
          </p:cNvPr>
          <p:cNvPicPr>
            <a:picLocks noChangeAspect="1"/>
          </p:cNvPicPr>
          <p:nvPr/>
        </p:nvPicPr>
        <p:blipFill rotWithShape="1">
          <a:blip r:embed="rId3"/>
          <a:srcRect l="36176" r="1317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p:cNvSpPr>
            <a:spLocks noGrp="1"/>
          </p:cNvSpPr>
          <p:nvPr>
            <p:ph type="title"/>
          </p:nvPr>
        </p:nvSpPr>
        <p:spPr>
          <a:xfrm>
            <a:off x="4075176" y="269868"/>
            <a:ext cx="4038600" cy="886888"/>
          </a:xfrm>
        </p:spPr>
        <p:txBody>
          <a:bodyPr>
            <a:normAutofit/>
          </a:bodyPr>
          <a:lstStyle/>
          <a:p>
            <a:r>
              <a:rPr lang="en-US" dirty="0"/>
              <a:t>Reference List </a:t>
            </a:r>
          </a:p>
        </p:txBody>
      </p:sp>
      <p:sp>
        <p:nvSpPr>
          <p:cNvPr id="3" name="Content Placeholder 2"/>
          <p:cNvSpPr>
            <a:spLocks noGrp="1"/>
          </p:cNvSpPr>
          <p:nvPr>
            <p:ph idx="1"/>
          </p:nvPr>
        </p:nvSpPr>
        <p:spPr>
          <a:xfrm>
            <a:off x="423807" y="1156756"/>
            <a:ext cx="11341338" cy="5431376"/>
          </a:xfrm>
        </p:spPr>
        <p:txBody>
          <a:bodyPr anchor="ctr">
            <a:normAutofit/>
          </a:bodyPr>
          <a:lstStyle/>
          <a:p>
            <a:r>
              <a:rPr lang="en-GB" sz="1100" dirty="0"/>
              <a:t>Barreto, M., Victor, C., Hammond, C., Eccles, A., </a:t>
            </a:r>
            <a:r>
              <a:rPr lang="en-GB" sz="1100" dirty="0" err="1"/>
              <a:t>Richins</a:t>
            </a:r>
            <a:r>
              <a:rPr lang="en-GB" sz="1100" dirty="0"/>
              <a:t>, M.T. and </a:t>
            </a:r>
            <a:r>
              <a:rPr lang="en-GB" sz="1100" dirty="0" err="1"/>
              <a:t>Qualter</a:t>
            </a:r>
            <a:r>
              <a:rPr lang="en-GB" sz="1100" dirty="0"/>
              <a:t>, P. (2021) ‘Loneliness around the world: Age, gender, and cultural differences in loneliness.’ </a:t>
            </a:r>
            <a:r>
              <a:rPr lang="en-GB" sz="1100" i="1" dirty="0"/>
              <a:t>Personality and Individual Differences</a:t>
            </a:r>
            <a:r>
              <a:rPr lang="en-GB" sz="1100" dirty="0"/>
              <a:t>, </a:t>
            </a:r>
            <a:r>
              <a:rPr lang="en-GB" sz="1100" i="1" dirty="0"/>
              <a:t>169</a:t>
            </a:r>
            <a:r>
              <a:rPr lang="en-GB" sz="1100" dirty="0"/>
              <a:t>, p.110066.</a:t>
            </a:r>
            <a:endParaRPr lang="en-US" sz="1100" dirty="0"/>
          </a:p>
          <a:p>
            <a:r>
              <a:rPr lang="en-GB" sz="1100" dirty="0"/>
              <a:t>BBC (2019) </a:t>
            </a:r>
            <a:r>
              <a:rPr lang="en-GB" sz="1100" i="1" dirty="0"/>
              <a:t>Tesco halts production at Chinese factory over alleged 'forced' labour </a:t>
            </a:r>
            <a:r>
              <a:rPr lang="en-GB" sz="1100" dirty="0"/>
              <a:t>Available at: </a:t>
            </a:r>
            <a:r>
              <a:rPr lang="en-GB" sz="1100" dirty="0">
                <a:hlinkClick r:id="rId2"/>
              </a:rPr>
              <a:t>https://www.bbc.com/news/uk-50883161</a:t>
            </a:r>
            <a:r>
              <a:rPr lang="en-GB" sz="1100" dirty="0"/>
              <a:t> (Accessed 10th July 2023).  </a:t>
            </a:r>
            <a:endParaRPr lang="en-US" sz="1100" dirty="0"/>
          </a:p>
          <a:p>
            <a:r>
              <a:rPr lang="en-GB" sz="1100" dirty="0"/>
              <a:t>Hofstede Insights (2023) </a:t>
            </a:r>
            <a:r>
              <a:rPr lang="en-GB" sz="1100" i="1" dirty="0"/>
              <a:t>Country </a:t>
            </a:r>
            <a:r>
              <a:rPr lang="en-GB" sz="1100" i="1" dirty="0" err="1"/>
              <a:t>Comparism</a:t>
            </a:r>
            <a:r>
              <a:rPr lang="en-GB" sz="1100" i="1" dirty="0"/>
              <a:t> Tool </a:t>
            </a:r>
            <a:r>
              <a:rPr lang="en-GB" sz="1100" dirty="0"/>
              <a:t>Available at: </a:t>
            </a:r>
            <a:r>
              <a:rPr lang="en-GB" sz="1100" dirty="0">
                <a:hlinkClick r:id="rId3"/>
              </a:rPr>
              <a:t>https://www.hofstede-insights.com/country-comparison-tool?countries=china%2Cunited+kingdom</a:t>
            </a:r>
            <a:r>
              <a:rPr lang="en-GB" sz="1100" dirty="0"/>
              <a:t> (Accessed 10th July 2023). </a:t>
            </a:r>
            <a:endParaRPr lang="en-US" sz="1100" dirty="0"/>
          </a:p>
          <a:p>
            <a:r>
              <a:rPr lang="en-GB" sz="1100" dirty="0"/>
              <a:t>Kumar, A. (2019) ‘Exploring young </a:t>
            </a:r>
            <a:r>
              <a:rPr lang="en-GB" sz="1100" dirty="0" err="1"/>
              <a:t>adults’e</a:t>
            </a:r>
            <a:r>
              <a:rPr lang="en-GB" sz="1100" dirty="0"/>
              <a:t>-waste recycling behaviour using an extended theory of planned behaviour model: A cross-cultural study.’ </a:t>
            </a:r>
            <a:r>
              <a:rPr lang="en-GB" sz="1100" i="1" dirty="0"/>
              <a:t>Resources, Conservation and Recycling</a:t>
            </a:r>
            <a:r>
              <a:rPr lang="en-GB" sz="1100" dirty="0"/>
              <a:t>, </a:t>
            </a:r>
            <a:r>
              <a:rPr lang="en-GB" sz="1100" i="1" dirty="0"/>
              <a:t>141</a:t>
            </a:r>
            <a:r>
              <a:rPr lang="en-GB" sz="1100" dirty="0"/>
              <a:t>, pp.378-389.</a:t>
            </a:r>
            <a:endParaRPr lang="en-US" sz="1100" dirty="0"/>
          </a:p>
          <a:p>
            <a:r>
              <a:rPr lang="en-GB" sz="1100" dirty="0"/>
              <a:t>Lam, W., Harris, P. and Yang, S. (2019) ‘Understanding UK ethnic minority entrepreneurship from an enterprise culture perspective.’ </a:t>
            </a:r>
            <a:r>
              <a:rPr lang="en-GB" sz="1100" i="1" dirty="0"/>
              <a:t>Journal of Public Affairs</a:t>
            </a:r>
            <a:r>
              <a:rPr lang="en-GB" sz="1100" dirty="0"/>
              <a:t>, </a:t>
            </a:r>
            <a:r>
              <a:rPr lang="en-GB" sz="1100" i="1" dirty="0"/>
              <a:t>19</a:t>
            </a:r>
            <a:r>
              <a:rPr lang="en-GB" sz="1100" dirty="0"/>
              <a:t>(2), p.e1922. </a:t>
            </a:r>
            <a:endParaRPr lang="en-US" sz="1100" dirty="0"/>
          </a:p>
          <a:p>
            <a:r>
              <a:rPr lang="en-GB" sz="1100" dirty="0" err="1"/>
              <a:t>Nippa</a:t>
            </a:r>
            <a:r>
              <a:rPr lang="en-GB" sz="1100" dirty="0"/>
              <a:t>, M. and </a:t>
            </a:r>
            <a:r>
              <a:rPr lang="en-GB" sz="1100" dirty="0" err="1"/>
              <a:t>Reuer</a:t>
            </a:r>
            <a:r>
              <a:rPr lang="en-GB" sz="1100" dirty="0"/>
              <a:t>, J.J. (2019) ‘On the future of international joint venture research.’ </a:t>
            </a:r>
            <a:r>
              <a:rPr lang="en-GB" sz="1100" i="1" dirty="0"/>
              <a:t>Journal of International Business Studies</a:t>
            </a:r>
            <a:r>
              <a:rPr lang="en-GB" sz="1100" dirty="0"/>
              <a:t>, </a:t>
            </a:r>
            <a:r>
              <a:rPr lang="en-GB" sz="1100" i="1" dirty="0"/>
              <a:t>50</a:t>
            </a:r>
            <a:r>
              <a:rPr lang="en-GB" sz="1100" dirty="0"/>
              <a:t>, pp.555-597.</a:t>
            </a:r>
            <a:endParaRPr lang="en-US" sz="1100" dirty="0"/>
          </a:p>
          <a:p>
            <a:r>
              <a:rPr lang="en-GB" sz="1100" dirty="0"/>
              <a:t>State Gov (2021) </a:t>
            </a:r>
            <a:r>
              <a:rPr lang="en-GB" sz="1100" i="1" dirty="0"/>
              <a:t>Report on International Religious Freedom: China (Includes Tibet, Xinjiang, Hong Kong, and Macau) </a:t>
            </a:r>
            <a:r>
              <a:rPr lang="en-GB" sz="1100" dirty="0"/>
              <a:t>Available at: </a:t>
            </a:r>
            <a:r>
              <a:rPr lang="en-GB" sz="1100" dirty="0">
                <a:hlinkClick r:id="rId4"/>
              </a:rPr>
              <a:t>https://www.state.gov/reports/2021-report-on-international-religious-freedom/china/#:~:text=According%20to%20Boston%20University's%202020,(1.7%20percent)%2C%20and%20other</a:t>
            </a:r>
            <a:r>
              <a:rPr lang="en-GB" sz="1100" dirty="0"/>
              <a:t> (Accessed 10th July 2023). </a:t>
            </a:r>
            <a:endParaRPr lang="en-US" sz="1100" dirty="0"/>
          </a:p>
          <a:p>
            <a:r>
              <a:rPr lang="en-GB" sz="1100" dirty="0"/>
              <a:t>Van Der Feltz-Cornelis, C.M., Varley, D., </a:t>
            </a:r>
            <a:r>
              <a:rPr lang="en-GB" sz="1100" dirty="0" err="1"/>
              <a:t>Allgar</a:t>
            </a:r>
            <a:r>
              <a:rPr lang="en-GB" sz="1100" dirty="0"/>
              <a:t>, V.L. and De </a:t>
            </a:r>
            <a:r>
              <a:rPr lang="en-GB" sz="1100" dirty="0" err="1"/>
              <a:t>Beurs</a:t>
            </a:r>
            <a:r>
              <a:rPr lang="en-GB" sz="1100" dirty="0"/>
              <a:t>, E. (2020) ‘Workplace stress, presenteeism, absenteeism, and resilience amongst university staff and students in the COVID-19 lockdown.’ </a:t>
            </a:r>
            <a:r>
              <a:rPr lang="en-GB" sz="1100" i="1" dirty="0"/>
              <a:t>Frontiers in psychiatry</a:t>
            </a:r>
            <a:r>
              <a:rPr lang="en-GB" sz="1100" dirty="0"/>
              <a:t>, </a:t>
            </a:r>
            <a:r>
              <a:rPr lang="en-GB" sz="1100" i="1" dirty="0"/>
              <a:t>11</a:t>
            </a:r>
            <a:r>
              <a:rPr lang="en-GB" sz="1100" dirty="0"/>
              <a:t>, p.588803.</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Thank you... - Rathmore Social Action Group">
            <a:extLst>
              <a:ext uri="{FF2B5EF4-FFF2-40B4-BE49-F238E27FC236}">
                <a16:creationId xmlns:a16="http://schemas.microsoft.com/office/drawing/2014/main" id="{6486C549-EF08-F242-8779-74AD1E7874E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5041" r="-2" b="-2"/>
          <a:stretch/>
        </p:blipFill>
        <p:spPr bwMode="auto">
          <a:xfrm>
            <a:off x="-6588" y="414348"/>
            <a:ext cx="1219858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66676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111</TotalTime>
  <Words>1930</Words>
  <Application>Microsoft Macintosh PowerPoint</Application>
  <PresentationFormat>Widescreen</PresentationFormat>
  <Paragraphs>102</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    INTERNATIONAL BUSINESS COMMUNICATION: A CULTURAL COMPARISON BETWEEN NEXT PLC AND PEACEBIRD  </vt:lpstr>
      <vt:lpstr>Table of contents</vt:lpstr>
      <vt:lpstr>Introduction to the context</vt:lpstr>
      <vt:lpstr>Introducing Chinese and UK Culture </vt:lpstr>
      <vt:lpstr>Cultural Differences</vt:lpstr>
      <vt:lpstr>CONTD....</vt:lpstr>
      <vt:lpstr>Hofstede Cultural Dimensions</vt:lpstr>
      <vt:lpstr>CONTD…</vt:lpstr>
      <vt:lpstr>Cultural challenges</vt:lpstr>
      <vt:lpstr>Cultural Sensitivity between China and the UK </vt:lpstr>
      <vt:lpstr>Recommendations </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INTERNATIONAL BUSINESS COMMUNICATION: A CULTURAL COMPARISON BETWEEN NEXT PLC AND PEACEBIRD  </dc:title>
  <dc:creator>Diana Roabis</dc:creator>
  <cp:lastModifiedBy>Diana Roabis</cp:lastModifiedBy>
  <cp:revision>1</cp:revision>
  <dcterms:created xsi:type="dcterms:W3CDTF">2023-07-20T20:54:18Z</dcterms:created>
  <dcterms:modified xsi:type="dcterms:W3CDTF">2023-07-20T22:45:19Z</dcterms:modified>
</cp:coreProperties>
</file>