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 id="2147483664" r:id="rId5"/>
  </p:sldMasterIdLst>
  <p:notesMasterIdLst>
    <p:notesMasterId r:id="rId17"/>
  </p:notesMasterIdLst>
  <p:sldIdLst>
    <p:sldId id="321" r:id="rId6"/>
    <p:sldId id="315" r:id="rId7"/>
    <p:sldId id="317" r:id="rId8"/>
    <p:sldId id="324" r:id="rId9"/>
    <p:sldId id="323" r:id="rId10"/>
    <p:sldId id="325" r:id="rId11"/>
    <p:sldId id="326" r:id="rId12"/>
    <p:sldId id="322" r:id="rId13"/>
    <p:sldId id="327" r:id="rId14"/>
    <p:sldId id="328" r:id="rId15"/>
    <p:sldId id="32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3374D542-6E3E-455F-9BFB-B45891911720}">
          <p14:sldIdLst>
            <p14:sldId id="321"/>
            <p14:sldId id="315"/>
            <p14:sldId id="317"/>
            <p14:sldId id="324"/>
            <p14:sldId id="323"/>
            <p14:sldId id="325"/>
            <p14:sldId id="326"/>
            <p14:sldId id="322"/>
            <p14:sldId id="327"/>
            <p14:sldId id="328"/>
            <p14:sldId id="329"/>
          </p14:sldIdLst>
        </p14:section>
      </p14:sectionLst>
    </p:ext>
    <p:ext uri="{EFAFB233-063F-42B5-8137-9DF3F51BA10A}">
      <p15:sldGuideLst xmlns:p15="http://schemas.microsoft.com/office/powerpoint/2012/main">
        <p15:guide id="1" orient="horz" pos="2183"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3D7C38-E6D8-413B-8173-8F89BDB11C24}" v="86" dt="2020-03-25T15:36:16.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04" autoAdjust="0"/>
    <p:restoredTop sz="82605" autoAdjust="0"/>
  </p:normalViewPr>
  <p:slideViewPr>
    <p:cSldViewPr snapToGrid="0">
      <p:cViewPr>
        <p:scale>
          <a:sx n="70" d="100"/>
          <a:sy n="70" d="100"/>
        </p:scale>
        <p:origin x="1692" y="344"/>
      </p:cViewPr>
      <p:guideLst>
        <p:guide orient="horz" pos="2183"/>
        <p:guide pos="3863"/>
      </p:guideLst>
    </p:cSldViewPr>
  </p:slideViewPr>
  <p:notesTextViewPr>
    <p:cViewPr>
      <p:scale>
        <a:sx n="1" d="1"/>
        <a:sy n="1" d="1"/>
      </p:scale>
      <p:origin x="0" y="-1604"/>
    </p:cViewPr>
  </p:notesTextViewPr>
  <p:sorterViewPr>
    <p:cViewPr>
      <p:scale>
        <a:sx n="109" d="100"/>
        <a:sy n="109" d="100"/>
      </p:scale>
      <p:origin x="0" y="-191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C3FCC2-4E7A-4671-AA79-177CB194E449}" type="datetimeFigureOut">
              <a:rPr lang="en-US" smtClean="0"/>
              <a:t>3/24/2020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01C38D-F26D-4167-83EF-8774BC62D548}" type="slidenum">
              <a:rPr lang="en-US" smtClean="0"/>
              <a:t>‹#›</a:t>
            </a:fld>
            <a:endParaRPr lang="en-US"/>
          </a:p>
        </p:txBody>
      </p:sp>
    </p:spTree>
    <p:extLst>
      <p:ext uri="{BB962C8B-B14F-4D97-AF65-F5344CB8AC3E}">
        <p14:creationId xmlns:p14="http://schemas.microsoft.com/office/powerpoint/2010/main" val="3336050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 personal note from Mateusz:</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Due to the outbreak of Covid-19 and therefore the closure of workshops and computer facilities, the power-steering system was not built in time for the report deadline. I, therefore, decided to allocate the time assigned for software development and electrical hardware construction to making further research into transient and steady-state handling (which can be found in previous sections of this report). </a:t>
            </a:r>
          </a:p>
          <a:p>
            <a:r>
              <a:rPr lang="en-GB" sz="1200" b="1" kern="1200" dirty="0">
                <a:solidFill>
                  <a:schemeClr val="tx1"/>
                </a:solidFill>
                <a:effectLst/>
                <a:latin typeface="+mn-lt"/>
                <a:ea typeface="+mn-ea"/>
                <a:cs typeface="+mn-cs"/>
              </a:rPr>
              <a:t>A personal note from Nathaniel: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Unforeseen Limitations – workshop and university closures, lack of software accessibility and materials due to UK lockdown due to Corona Virus. Personal laptop is located at my usual term residency; however, I am staying with vulnerable parents out of area during the outbreak to assist and am unable to retrieve my work until further notice. I have also been deemed to be a key worker at Royal Mail and have been asked to work additional night shifts to assist the situation in a time of need. I am unable to meet the other team member.</a:t>
            </a:r>
          </a:p>
          <a:p>
            <a:r>
              <a:rPr lang="en-GB" sz="1200" kern="1200" dirty="0">
                <a:solidFill>
                  <a:schemeClr val="tx1"/>
                </a:solidFill>
                <a:effectLst/>
                <a:latin typeface="+mn-lt"/>
                <a:ea typeface="+mn-ea"/>
                <a:cs typeface="+mn-cs"/>
              </a:rPr>
              <a:t>Due to this, although I did make some progress, I have been unable to finish the process of integration of mechanical hardware with software. The construction process has been made impossible due to the closure of workshops and hardware stores. Stress analysis can’t be carried out due to the closure of computer facilities (no access to SolidWorks). I have allocated the assembly/manufacturing time into making further research for mechanical components &amp; relevant patents/research papers.</a:t>
            </a:r>
          </a:p>
          <a:p>
            <a:endParaRPr lang="en-GB" dirty="0"/>
          </a:p>
        </p:txBody>
      </p:sp>
      <p:sp>
        <p:nvSpPr>
          <p:cNvPr id="4" name="Slide Number Placeholder 3"/>
          <p:cNvSpPr>
            <a:spLocks noGrp="1"/>
          </p:cNvSpPr>
          <p:nvPr>
            <p:ph type="sldNum" sz="quarter" idx="5"/>
          </p:nvPr>
        </p:nvSpPr>
        <p:spPr/>
        <p:txBody>
          <a:bodyPr/>
          <a:lstStyle/>
          <a:p>
            <a:fld id="{5A01C38D-F26D-4167-83EF-8774BC62D548}" type="slidenum">
              <a:rPr lang="en-US" smtClean="0"/>
              <a:t>2</a:t>
            </a:fld>
            <a:endParaRPr lang="en-US"/>
          </a:p>
        </p:txBody>
      </p:sp>
    </p:spTree>
    <p:extLst>
      <p:ext uri="{BB962C8B-B14F-4D97-AF65-F5344CB8AC3E}">
        <p14:creationId xmlns:p14="http://schemas.microsoft.com/office/powerpoint/2010/main" val="2149252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system is designed to apply assist force that is proportional to the rider steering force. In theory, using this method should make the steering feel natural to the rider. In practise, using a multiplier that is too high for the inertia of the bike could make it unstable, hence the maximum multiplier at this point has been assumed to be X 1.45. It is also very important that the sampling frequency of the system is sufficiently high. Furthermore, the output of the system needs to respond to rider input very quickly, with no noticeable lag, otherwise, the rider might experience a feedback loop similar to one that can be seen on force feedback enabled steering wheels.</a:t>
            </a:r>
          </a:p>
          <a:p>
            <a:r>
              <a:rPr lang="en-GB" sz="1200" kern="1200" dirty="0">
                <a:solidFill>
                  <a:schemeClr val="tx1"/>
                </a:solidFill>
                <a:effectLst/>
                <a:latin typeface="+mn-lt"/>
                <a:ea typeface="+mn-ea"/>
                <a:cs typeface="+mn-cs"/>
              </a:rPr>
              <a:t>The simulation above shows the effect power steering would have on the </a:t>
            </a:r>
            <a:r>
              <a:rPr lang="en-GB" sz="1200" kern="1200" dirty="0" err="1">
                <a:solidFill>
                  <a:schemeClr val="tx1"/>
                </a:solidFill>
                <a:effectLst/>
                <a:latin typeface="+mn-lt"/>
                <a:ea typeface="+mn-ea"/>
                <a:cs typeface="+mn-cs"/>
              </a:rPr>
              <a:t>Craner</a:t>
            </a:r>
            <a:r>
              <a:rPr lang="en-GB" sz="1200" kern="1200" dirty="0">
                <a:solidFill>
                  <a:schemeClr val="tx1"/>
                </a:solidFill>
                <a:effectLst/>
                <a:latin typeface="+mn-lt"/>
                <a:ea typeface="+mn-ea"/>
                <a:cs typeface="+mn-cs"/>
              </a:rPr>
              <a:t> Curves to Old Hairpin transition. It shows that the system could make a big difference to the rider input force required, reducing rider fatigue. </a:t>
            </a:r>
          </a:p>
          <a:p>
            <a:endParaRPr lang="en-GB" dirty="0"/>
          </a:p>
        </p:txBody>
      </p:sp>
      <p:sp>
        <p:nvSpPr>
          <p:cNvPr id="4" name="Slide Number Placeholder 3"/>
          <p:cNvSpPr>
            <a:spLocks noGrp="1"/>
          </p:cNvSpPr>
          <p:nvPr>
            <p:ph type="sldNum" sz="quarter" idx="5"/>
          </p:nvPr>
        </p:nvSpPr>
        <p:spPr/>
        <p:txBody>
          <a:bodyPr/>
          <a:lstStyle/>
          <a:p>
            <a:fld id="{5A01C38D-F26D-4167-83EF-8774BC62D548}" type="slidenum">
              <a:rPr lang="en-US" smtClean="0"/>
              <a:t>3</a:t>
            </a:fld>
            <a:endParaRPr lang="en-US"/>
          </a:p>
        </p:txBody>
      </p:sp>
    </p:spTree>
    <p:extLst>
      <p:ext uri="{BB962C8B-B14F-4D97-AF65-F5344CB8AC3E}">
        <p14:creationId xmlns:p14="http://schemas.microsoft.com/office/powerpoint/2010/main" val="1009018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Before starting the build, additional research was also completed into the costing of materials, construction and the assembly methods which would be used.</a:t>
            </a:r>
          </a:p>
          <a:p>
            <a:r>
              <a:rPr lang="en-GB" dirty="0">
                <a:effectLst/>
              </a:rPr>
              <a:t>It was decided between team members to use an electric motor, powered by the existing motorcycle battery (torque controlled by PWM output), which would have a driving gear fixed to a rotating shaft. This gear would mesh with the teeth on a rack system which can slide forwards and backwards and would be partly encased in a fluid to enable sufficient lubrication and reduce resistance, creating a smooth operation. At each end of the rack, there would be a cylindrical section used to mount the device to the motorcycle chassis, with the use of ‘fish-eye’ bearings to allow slight rotational movement and avoid jerking. The use of rubber seals will be used on the cylinder sections to prevent leakage of the fluid, similar to the operation and methods used by a steering damper but with a rack and pinion instead of pistons. The device would be side-mounted and attached via the main frame and a fitted collar around the fork leg.  This design would then be mirrored and manufactured to fit the other side of the motorcycle, enabling both forks to pivot around the steering stem. Inputs would be sent to individual motors, determined by the programming of the system, and the direction of travel needed. </a:t>
            </a:r>
            <a:endParaRPr lang="en-GB" dirty="0"/>
          </a:p>
        </p:txBody>
      </p:sp>
      <p:sp>
        <p:nvSpPr>
          <p:cNvPr id="4" name="Slide Number Placeholder 3"/>
          <p:cNvSpPr>
            <a:spLocks noGrp="1"/>
          </p:cNvSpPr>
          <p:nvPr>
            <p:ph type="sldNum" sz="quarter" idx="5"/>
          </p:nvPr>
        </p:nvSpPr>
        <p:spPr/>
        <p:txBody>
          <a:bodyPr/>
          <a:lstStyle/>
          <a:p>
            <a:fld id="{5A01C38D-F26D-4167-83EF-8774BC62D548}" type="slidenum">
              <a:rPr lang="en-US" smtClean="0"/>
              <a:t>4</a:t>
            </a:fld>
            <a:endParaRPr lang="en-US"/>
          </a:p>
        </p:txBody>
      </p:sp>
    </p:spTree>
    <p:extLst>
      <p:ext uri="{BB962C8B-B14F-4D97-AF65-F5344CB8AC3E}">
        <p14:creationId xmlns:p14="http://schemas.microsoft.com/office/powerpoint/2010/main" val="231721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presence of steering torque applied by the rider during steady-state cornering in the data is due to various forces acting on the front section of the motorcycle (</a:t>
            </a:r>
            <a:r>
              <a:rPr lang="en-GB" sz="1200" kern="1200" dirty="0" err="1">
                <a:solidFill>
                  <a:schemeClr val="tx1"/>
                </a:solidFill>
                <a:effectLst/>
                <a:latin typeface="+mn-lt"/>
                <a:ea typeface="+mn-ea"/>
                <a:cs typeface="+mn-cs"/>
              </a:rPr>
              <a:t>Cossalte</a:t>
            </a:r>
            <a:r>
              <a:rPr lang="en-GB" sz="1200" kern="1200" dirty="0">
                <a:solidFill>
                  <a:schemeClr val="tx1"/>
                </a:solidFill>
                <a:effectLst/>
                <a:latin typeface="+mn-lt"/>
                <a:ea typeface="+mn-ea"/>
                <a:cs typeface="+mn-cs"/>
              </a:rPr>
              <a:t>, 2006). It is important to note that those forces will still have a (relatively small) effect in transient state. The transient derivation section of this report is based on real data, thus the derivation will include the those forces.</a:t>
            </a:r>
          </a:p>
          <a:p>
            <a:endParaRPr lang="en-GB" dirty="0"/>
          </a:p>
        </p:txBody>
      </p:sp>
      <p:sp>
        <p:nvSpPr>
          <p:cNvPr id="4" name="Slide Number Placeholder 3"/>
          <p:cNvSpPr>
            <a:spLocks noGrp="1"/>
          </p:cNvSpPr>
          <p:nvPr>
            <p:ph type="sldNum" sz="quarter" idx="5"/>
          </p:nvPr>
        </p:nvSpPr>
        <p:spPr/>
        <p:txBody>
          <a:bodyPr/>
          <a:lstStyle/>
          <a:p>
            <a:fld id="{5A01C38D-F26D-4167-83EF-8774BC62D548}" type="slidenum">
              <a:rPr lang="en-US" smtClean="0"/>
              <a:t>7</a:t>
            </a:fld>
            <a:endParaRPr lang="en-US"/>
          </a:p>
        </p:txBody>
      </p:sp>
    </p:spTree>
    <p:extLst>
      <p:ext uri="{BB962C8B-B14F-4D97-AF65-F5344CB8AC3E}">
        <p14:creationId xmlns:p14="http://schemas.microsoft.com/office/powerpoint/2010/main" val="885531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Laps containing entrance/exits from the pit area have not been used for analysis due to steering torque vs roll rate data being very widespread at low velocities. Even during a flying lap, the data is somewhat widespread (mainly due to the variance in velocity over a lap, but also other factors such as oversteer), however, a linear trend line can still be determined to find an approximate mathematical relationship between the two in a generic high-velocity scenario. Those equations can also be used to relate steering torque and roll rate for a simulator or to approximate steering torque as part of a fail-safe system which compares strain gauge calculated steering torque to the results from the derived equations. Those equations have been derived from the X/Y plot in the form of y = </a:t>
            </a:r>
            <a:r>
              <a:rPr lang="en-GB" sz="1200" kern="1200" dirty="0" err="1">
                <a:solidFill>
                  <a:schemeClr val="tx1"/>
                </a:solidFill>
                <a:effectLst/>
                <a:latin typeface="+mn-lt"/>
                <a:ea typeface="+mn-ea"/>
                <a:cs typeface="+mn-cs"/>
              </a:rPr>
              <a:t>mx+c</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Because it is easier to push a handlebar away from the rider than towards the rider, the inner handlebar (closest to the apex) typically experiences more resultant force being applied to it (~75% of the total resultant force) than the outer handlebar. In a situation where trail braking is involved, this value is closer to 100%. The approximate steering force per handlebar derivation is accurate for the </a:t>
            </a:r>
            <a:r>
              <a:rPr lang="en-GB" sz="1200" kern="1200" dirty="0" err="1">
                <a:solidFill>
                  <a:schemeClr val="tx1"/>
                </a:solidFill>
                <a:effectLst/>
                <a:latin typeface="+mn-lt"/>
                <a:ea typeface="+mn-ea"/>
                <a:cs typeface="+mn-cs"/>
              </a:rPr>
              <a:t>Craner</a:t>
            </a:r>
            <a:r>
              <a:rPr lang="en-GB" sz="1200" kern="1200" dirty="0">
                <a:solidFill>
                  <a:schemeClr val="tx1"/>
                </a:solidFill>
                <a:effectLst/>
                <a:latin typeface="+mn-lt"/>
                <a:ea typeface="+mn-ea"/>
                <a:cs typeface="+mn-cs"/>
              </a:rPr>
              <a:t> Curves to Old Hairpin transition, it might need to be modified for corners where trail braking is involved.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Those equations can be used to implement a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channel to find approximate steering torque for a motorcycle with similar mass, inertia and geometry without the need of a steering torque sensor. The only requirement is a roll rate reading which can be gained through finding the change in lean angle. A modern smart-phone with a gyro sensor and an accelerometer is realistically all that’s needed to calculate the approximate steering torque.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A01C38D-F26D-4167-83EF-8774BC62D548}" type="slidenum">
              <a:rPr lang="en-US" smtClean="0"/>
              <a:t>8</a:t>
            </a:fld>
            <a:endParaRPr lang="en-US"/>
          </a:p>
        </p:txBody>
      </p:sp>
    </p:spTree>
    <p:extLst>
      <p:ext uri="{BB962C8B-B14F-4D97-AF65-F5344CB8AC3E}">
        <p14:creationId xmlns:p14="http://schemas.microsoft.com/office/powerpoint/2010/main" val="1112441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system could also enable riders to achieve higher roll rates if they have reached the point of physical exhaustion. The simulation below shows the roll rates at constant rider steering input but with different power steering settings, using the formula derived in the previous subsection.</a:t>
            </a:r>
            <a:endParaRPr lang="en-GB" dirty="0"/>
          </a:p>
        </p:txBody>
      </p:sp>
      <p:sp>
        <p:nvSpPr>
          <p:cNvPr id="4" name="Slide Number Placeholder 3"/>
          <p:cNvSpPr>
            <a:spLocks noGrp="1"/>
          </p:cNvSpPr>
          <p:nvPr>
            <p:ph type="sldNum" sz="quarter" idx="5"/>
          </p:nvPr>
        </p:nvSpPr>
        <p:spPr/>
        <p:txBody>
          <a:bodyPr/>
          <a:lstStyle/>
          <a:p>
            <a:fld id="{5A01C38D-F26D-4167-83EF-8774BC62D548}" type="slidenum">
              <a:rPr lang="en-US" smtClean="0"/>
              <a:t>9</a:t>
            </a:fld>
            <a:endParaRPr lang="en-US"/>
          </a:p>
        </p:txBody>
      </p:sp>
    </p:spTree>
    <p:extLst>
      <p:ext uri="{BB962C8B-B14F-4D97-AF65-F5344CB8AC3E}">
        <p14:creationId xmlns:p14="http://schemas.microsoft.com/office/powerpoint/2010/main" val="1423313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Mechanical manufacturing &amp; assembly:</a:t>
            </a:r>
          </a:p>
          <a:p>
            <a:r>
              <a:rPr lang="en-GB" sz="1200" kern="1200" dirty="0">
                <a:solidFill>
                  <a:schemeClr val="tx1"/>
                </a:solidFill>
                <a:effectLst/>
                <a:latin typeface="+mn-lt"/>
                <a:ea typeface="+mn-ea"/>
                <a:cs typeface="+mn-cs"/>
              </a:rPr>
              <a:t>The outer casing would be made of plastic for the test model, later switching to a combination of steel and aluminium for the actual construction of the body. Initially manufactured using 3D printing techniques, the use of plastic during the initial test phase was deemed cost-effective and allows easy modification to design files if needed. Once happy with the test model, the final piece would be constructed using the lathe, milling machine and the use of a water jet cutter to cut and form the aluminium and steel into the required shapes.</a:t>
            </a:r>
          </a:p>
          <a:p>
            <a:r>
              <a:rPr lang="en-GB" sz="1200" kern="1200" dirty="0">
                <a:solidFill>
                  <a:schemeClr val="tx1"/>
                </a:solidFill>
                <a:effectLst/>
                <a:latin typeface="+mn-lt"/>
                <a:ea typeface="+mn-ea"/>
                <a:cs typeface="+mn-cs"/>
              </a:rPr>
              <a:t>The parts needed to be constructed are:</a:t>
            </a:r>
          </a:p>
          <a:p>
            <a:pPr lvl="0"/>
            <a:r>
              <a:rPr lang="en-GB" sz="1200" kern="1200" dirty="0">
                <a:solidFill>
                  <a:schemeClr val="tx1"/>
                </a:solidFill>
                <a:effectLst/>
                <a:latin typeface="+mn-lt"/>
                <a:ea typeface="+mn-ea"/>
                <a:cs typeface="+mn-cs"/>
              </a:rPr>
              <a:t>a collar to fit the forks</a:t>
            </a:r>
          </a:p>
          <a:p>
            <a:pPr lvl="0"/>
            <a:r>
              <a:rPr lang="en-GB" sz="1200" kern="1200" dirty="0">
                <a:solidFill>
                  <a:schemeClr val="tx1"/>
                </a:solidFill>
                <a:effectLst/>
                <a:latin typeface="+mn-lt"/>
                <a:ea typeface="+mn-ea"/>
                <a:cs typeface="+mn-cs"/>
              </a:rPr>
              <a:t>a mounting bracket which bolts onto the main frame of the motorcycle</a:t>
            </a:r>
          </a:p>
          <a:p>
            <a:pPr lvl="0"/>
            <a:r>
              <a:rPr lang="en-GB" sz="1200" kern="1200" dirty="0">
                <a:solidFill>
                  <a:schemeClr val="tx1"/>
                </a:solidFill>
                <a:effectLst/>
                <a:latin typeface="+mn-lt"/>
                <a:ea typeface="+mn-ea"/>
                <a:cs typeface="+mn-cs"/>
              </a:rPr>
              <a:t>outer casing </a:t>
            </a:r>
          </a:p>
          <a:p>
            <a:pPr lvl="0"/>
            <a:r>
              <a:rPr lang="en-GB" sz="1200" kern="1200" dirty="0">
                <a:solidFill>
                  <a:schemeClr val="tx1"/>
                </a:solidFill>
                <a:effectLst/>
                <a:latin typeface="+mn-lt"/>
                <a:ea typeface="+mn-ea"/>
                <a:cs typeface="+mn-cs"/>
              </a:rPr>
              <a:t>bed for the circuit board</a:t>
            </a:r>
          </a:p>
          <a:p>
            <a:pPr lvl="0"/>
            <a:r>
              <a:rPr lang="en-GB" sz="1200" kern="1200" dirty="0">
                <a:solidFill>
                  <a:schemeClr val="tx1"/>
                </a:solidFill>
                <a:effectLst/>
                <a:latin typeface="+mn-lt"/>
                <a:ea typeface="+mn-ea"/>
                <a:cs typeface="+mn-cs"/>
              </a:rPr>
              <a:t>rack </a:t>
            </a:r>
          </a:p>
          <a:p>
            <a:r>
              <a:rPr lang="en-GB" sz="1200" kern="1200" dirty="0">
                <a:solidFill>
                  <a:schemeClr val="tx1"/>
                </a:solidFill>
                <a:effectLst/>
                <a:latin typeface="+mn-lt"/>
                <a:ea typeface="+mn-ea"/>
                <a:cs typeface="+mn-cs"/>
              </a:rPr>
              <a:t>Parts to order:</a:t>
            </a:r>
          </a:p>
          <a:p>
            <a:pPr lvl="0"/>
            <a:r>
              <a:rPr lang="en-GB" sz="1200" kern="1200" dirty="0">
                <a:solidFill>
                  <a:schemeClr val="tx1"/>
                </a:solidFill>
                <a:effectLst/>
                <a:latin typeface="+mn-lt"/>
                <a:ea typeface="+mn-ea"/>
                <a:cs typeface="+mn-cs"/>
              </a:rPr>
              <a:t>2 rubber seals</a:t>
            </a:r>
          </a:p>
          <a:p>
            <a:pPr lvl="0"/>
            <a:r>
              <a:rPr lang="en-GB" sz="1200" kern="1200" dirty="0">
                <a:solidFill>
                  <a:schemeClr val="tx1"/>
                </a:solidFill>
                <a:effectLst/>
                <a:latin typeface="+mn-lt"/>
                <a:ea typeface="+mn-ea"/>
                <a:cs typeface="+mn-cs"/>
              </a:rPr>
              <a:t>2 bolts</a:t>
            </a:r>
          </a:p>
          <a:p>
            <a:pPr lvl="0"/>
            <a:r>
              <a:rPr lang="en-GB" sz="1200" kern="1200" dirty="0">
                <a:solidFill>
                  <a:schemeClr val="tx1"/>
                </a:solidFill>
                <a:effectLst/>
                <a:latin typeface="+mn-lt"/>
                <a:ea typeface="+mn-ea"/>
                <a:cs typeface="+mn-cs"/>
              </a:rPr>
              <a:t>2 washers</a:t>
            </a:r>
          </a:p>
          <a:p>
            <a:pPr lvl="0"/>
            <a:r>
              <a:rPr lang="en-GB" sz="1200" kern="1200" dirty="0">
                <a:solidFill>
                  <a:schemeClr val="tx1"/>
                </a:solidFill>
                <a:effectLst/>
                <a:latin typeface="+mn-lt"/>
                <a:ea typeface="+mn-ea"/>
                <a:cs typeface="+mn-cs"/>
              </a:rPr>
              <a:t>2 nuts</a:t>
            </a:r>
          </a:p>
          <a:p>
            <a:pPr lvl="0"/>
            <a:r>
              <a:rPr lang="en-GB" sz="1200" kern="1200" dirty="0">
                <a:solidFill>
                  <a:schemeClr val="tx1"/>
                </a:solidFill>
                <a:effectLst/>
                <a:latin typeface="+mn-lt"/>
                <a:ea typeface="+mn-ea"/>
                <a:cs typeface="+mn-cs"/>
              </a:rPr>
              <a:t>2 fish-eye rod ends</a:t>
            </a:r>
          </a:p>
          <a:p>
            <a:r>
              <a:rPr lang="en-GB" sz="1200" kern="1200" dirty="0">
                <a:solidFill>
                  <a:schemeClr val="tx1"/>
                </a:solidFill>
                <a:effectLst/>
                <a:latin typeface="+mn-lt"/>
                <a:ea typeface="+mn-ea"/>
                <a:cs typeface="+mn-cs"/>
              </a:rPr>
              <a:t> </a:t>
            </a:r>
          </a:p>
          <a:p>
            <a:r>
              <a:rPr lang="en-GB" dirty="0"/>
              <a:t>Electrical manufacturing &amp; assembly: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electrical system has only been partially finished due to Covid-19. Currently, the system is receiving strain gauge readings through CAN-bus utilising the CALC (real-time online calculation) function of the 2D datalogger.  Alexander </a:t>
            </a:r>
            <a:r>
              <a:rPr lang="en-GB" sz="1200" kern="1200" dirty="0" err="1">
                <a:solidFill>
                  <a:schemeClr val="tx1"/>
                </a:solidFill>
                <a:effectLst/>
                <a:latin typeface="+mn-lt"/>
                <a:ea typeface="+mn-ea"/>
                <a:cs typeface="+mn-cs"/>
              </a:rPr>
              <a:t>Przibylla’s</a:t>
            </a:r>
            <a:r>
              <a:rPr lang="en-GB" sz="1200" kern="1200" dirty="0">
                <a:solidFill>
                  <a:schemeClr val="tx1"/>
                </a:solidFill>
                <a:effectLst/>
                <a:latin typeface="+mn-lt"/>
                <a:ea typeface="+mn-ea"/>
                <a:cs typeface="+mn-cs"/>
              </a:rPr>
              <a:t> CAL steering torque calculation code has been ported to the Arduino. </a:t>
            </a:r>
            <a:r>
              <a:rPr lang="en-GB" sz="1200" kern="1200">
                <a:solidFill>
                  <a:schemeClr val="tx1"/>
                </a:solidFill>
                <a:effectLst/>
                <a:latin typeface="+mn-lt"/>
                <a:ea typeface="+mn-ea"/>
                <a:cs typeface="+mn-cs"/>
              </a:rPr>
              <a:t>Currently, no outputs are connected to the Ducati 1199S, therefore, the system is not fully functioning.</a:t>
            </a:r>
          </a:p>
          <a:p>
            <a:endParaRPr lang="en-GB"/>
          </a:p>
          <a:p>
            <a:endParaRPr lang="en-GB" dirty="0"/>
          </a:p>
        </p:txBody>
      </p:sp>
      <p:sp>
        <p:nvSpPr>
          <p:cNvPr id="4" name="Slide Number Placeholder 3"/>
          <p:cNvSpPr>
            <a:spLocks noGrp="1"/>
          </p:cNvSpPr>
          <p:nvPr>
            <p:ph type="sldNum" sz="quarter" idx="5"/>
          </p:nvPr>
        </p:nvSpPr>
        <p:spPr/>
        <p:txBody>
          <a:bodyPr/>
          <a:lstStyle/>
          <a:p>
            <a:fld id="{5A01C38D-F26D-4167-83EF-8774BC62D548}" type="slidenum">
              <a:rPr lang="en-US" smtClean="0"/>
              <a:t>11</a:t>
            </a:fld>
            <a:endParaRPr lang="en-US"/>
          </a:p>
        </p:txBody>
      </p:sp>
    </p:spTree>
    <p:extLst>
      <p:ext uri="{BB962C8B-B14F-4D97-AF65-F5344CB8AC3E}">
        <p14:creationId xmlns:p14="http://schemas.microsoft.com/office/powerpoint/2010/main" val="35245697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3238323-0ADF-4328-9564-AEB5DFD80DB6}"/>
              </a:ext>
            </a:extLst>
          </p:cNvPr>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EB776FAE-C8F8-44A1-8BC7-9EB948371459}"/>
              </a:ext>
            </a:extLst>
          </p:cNvPr>
          <p:cNvSpPr>
            <a:spLocks noGrp="1"/>
          </p:cNvSpPr>
          <p:nvPr>
            <p:ph type="ctrTitle"/>
          </p:nvPr>
        </p:nvSpPr>
        <p:spPr>
          <a:xfrm>
            <a:off x="1524000" y="1333500"/>
            <a:ext cx="9144000" cy="1790700"/>
          </a:xfrm>
        </p:spPr>
        <p:txBody>
          <a:bodyPr vert="horz" lIns="91440" tIns="0" rIns="91440" bIns="0" rtlCol="0" anchor="t" anchorCtr="0">
            <a:noAutofit/>
          </a:bodyPr>
          <a:lstStyle>
            <a:lvl1pPr>
              <a:lnSpc>
                <a:spcPct val="100000"/>
              </a:lnSpc>
              <a:defRPr lang="en-US" sz="4800" dirty="0">
                <a:solidFill>
                  <a:schemeClr val="bg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DA7900C6-1C2C-4612-8672-356C6DDFDCB1}"/>
              </a:ext>
            </a:extLst>
          </p:cNvPr>
          <p:cNvSpPr>
            <a:spLocks noGrp="1"/>
          </p:cNvSpPr>
          <p:nvPr>
            <p:ph type="subTitle" idx="1"/>
          </p:nvPr>
        </p:nvSpPr>
        <p:spPr>
          <a:xfrm>
            <a:off x="1524000" y="3128009"/>
            <a:ext cx="9144000" cy="1287675"/>
          </a:xfrm>
        </p:spPr>
        <p:txBody>
          <a:bodyPr vert="horz" lIns="91440" tIns="45720" rIns="91440" bIns="45720" rtlCol="0" anchor="t" anchorCtr="0">
            <a:noAutofit/>
          </a:bodyPr>
          <a:lstStyle>
            <a:lvl1pPr marL="0" indent="0">
              <a:buNone/>
              <a:defRPr lang="en-US" sz="2400" dirty="0">
                <a:solidFill>
                  <a:schemeClr val="bg1"/>
                </a:solidFill>
                <a:latin typeface="+mj-lt"/>
              </a:defRPr>
            </a:lvl1pPr>
          </a:lstStyle>
          <a:p>
            <a:pPr marL="228600" lvl="0" indent="-228600">
              <a:lnSpc>
                <a:spcPct val="150000"/>
              </a:lnSpc>
              <a:spcAft>
                <a:spcPts val="1200"/>
              </a:spcAft>
            </a:pPr>
            <a:r>
              <a:rPr lang="en-US"/>
              <a:t>Click to edit Master subtitle style</a:t>
            </a:r>
            <a:endParaRPr lang="en-US" dirty="0"/>
          </a:p>
        </p:txBody>
      </p:sp>
      <p:pic>
        <p:nvPicPr>
          <p:cNvPr id="8" name="Picture 7">
            <a:extLst>
              <a:ext uri="{FF2B5EF4-FFF2-40B4-BE49-F238E27FC236}">
                <a16:creationId xmlns:a16="http://schemas.microsoft.com/office/drawing/2014/main" id="{5274E620-B44E-41FF-8FA1-D955BD69C0B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648" r="13926" b="71478"/>
          <a:stretch/>
        </p:blipFill>
        <p:spPr>
          <a:xfrm>
            <a:off x="342899" y="4546601"/>
            <a:ext cx="11715751" cy="2025650"/>
          </a:xfrm>
          <a:prstGeom prst="rect">
            <a:avLst/>
          </a:prstGeom>
        </p:spPr>
      </p:pic>
    </p:spTree>
    <p:extLst>
      <p:ext uri="{BB962C8B-B14F-4D97-AF65-F5344CB8AC3E}">
        <p14:creationId xmlns:p14="http://schemas.microsoft.com/office/powerpoint/2010/main" val="422114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45A2570-7517-4576-B836-E4E6D3E743B9}"/>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3"/>
          <a:stretch/>
        </p:blipFill>
        <p:spPr>
          <a:xfrm>
            <a:off x="269032" y="4801396"/>
            <a:ext cx="11653936" cy="1786228"/>
          </a:xfrm>
          <a:prstGeom prst="rect">
            <a:avLst/>
          </a:prstGeom>
        </p:spPr>
      </p:pic>
      <p:sp>
        <p:nvSpPr>
          <p:cNvPr id="3" name="Content Placeholder 2">
            <a:extLst>
              <a:ext uri="{FF2B5EF4-FFF2-40B4-BE49-F238E27FC236}">
                <a16:creationId xmlns:a16="http://schemas.microsoft.com/office/drawing/2014/main" id="{6859B673-4507-4B72-871E-0018907875DD}"/>
              </a:ext>
            </a:extLst>
          </p:cNvPr>
          <p:cNvSpPr>
            <a:spLocks noGrp="1"/>
          </p:cNvSpPr>
          <p:nvPr>
            <p:ph idx="1"/>
          </p:nvPr>
        </p:nvSpPr>
        <p:spPr>
          <a:xfrm>
            <a:off x="604433" y="1604211"/>
            <a:ext cx="10983131" cy="4572752"/>
          </a:xfrm>
        </p:spPr>
        <p:txBody>
          <a:bodyPr/>
          <a:lstStyle>
            <a:lvl1pPr marL="0" indent="0">
              <a:spcAft>
                <a:spcPts val="1200"/>
              </a:spcAft>
              <a:buSzPct val="25000"/>
              <a:buFont typeface="Segoe UI" panose="020B0502040204020203" pitchFamily="34" charset="0"/>
              <a:buChar char=" "/>
              <a:defRPr sz="1200"/>
            </a:lvl1pPr>
            <a:lvl2pPr marL="401638" indent="7938">
              <a:spcBef>
                <a:spcPts val="600"/>
              </a:spcBef>
              <a:spcAft>
                <a:spcPts val="1200"/>
              </a:spcAft>
              <a:buFont typeface="Segoe UI" panose="020B0502040204020203" pitchFamily="34" charset="0"/>
              <a:buChar char=" "/>
              <a:defRPr sz="1200"/>
            </a:lvl2pPr>
            <a:lvl3pPr marL="1143000" indent="-228600">
              <a:buFont typeface="Segoe UI" panose="020B0502040204020203" pitchFamily="34" charset="0"/>
              <a:buChar char=" "/>
              <a:defRPr/>
            </a:lvl3pPr>
            <a:lvl4pPr marL="1600200" indent="-228600">
              <a:buFont typeface="Segoe UI" panose="020B0502040204020203" pitchFamily="34" charset="0"/>
              <a:buChar char=" "/>
              <a:defRPr/>
            </a:lvl4pPr>
            <a:lvl5pPr marL="2057400" indent="-228600">
              <a:buFont typeface="Segoe UI" panose="020B0502040204020203" pitchFamily="34" charset="0"/>
              <a:buChar char=" "/>
              <a:defRPr/>
            </a:lvl5pPr>
          </a:lstStyle>
          <a:p>
            <a:pPr lvl="0"/>
            <a:r>
              <a:rPr lang="en-US"/>
              <a:t>Click to edit Master text styles</a:t>
            </a:r>
          </a:p>
          <a:p>
            <a:pPr lvl="1"/>
            <a:r>
              <a:rPr lang="en-US"/>
              <a:t>Second level</a:t>
            </a:r>
          </a:p>
        </p:txBody>
      </p:sp>
      <p:sp>
        <p:nvSpPr>
          <p:cNvPr id="9" name="Title 8">
            <a:extLst>
              <a:ext uri="{FF2B5EF4-FFF2-40B4-BE49-F238E27FC236}">
                <a16:creationId xmlns:a16="http://schemas.microsoft.com/office/drawing/2014/main" id="{FB8AB91F-D739-4DD5-859B-B16B125BECF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10340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45A2570-7517-4576-B836-E4E6D3E743B9}"/>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3"/>
          <a:stretch/>
        </p:blipFill>
        <p:spPr>
          <a:xfrm>
            <a:off x="269032" y="4801396"/>
            <a:ext cx="11653936" cy="1786228"/>
          </a:xfrm>
          <a:prstGeom prst="rect">
            <a:avLst/>
          </a:prstGeom>
        </p:spPr>
      </p:pic>
      <p:sp>
        <p:nvSpPr>
          <p:cNvPr id="3" name="Content Placeholder 2">
            <a:extLst>
              <a:ext uri="{FF2B5EF4-FFF2-40B4-BE49-F238E27FC236}">
                <a16:creationId xmlns:a16="http://schemas.microsoft.com/office/drawing/2014/main" id="{6859B673-4507-4B72-871E-0018907875DD}"/>
              </a:ext>
            </a:extLst>
          </p:cNvPr>
          <p:cNvSpPr>
            <a:spLocks noGrp="1"/>
          </p:cNvSpPr>
          <p:nvPr>
            <p:ph idx="1"/>
          </p:nvPr>
        </p:nvSpPr>
        <p:spPr>
          <a:xfrm>
            <a:off x="604433" y="1604211"/>
            <a:ext cx="10983131" cy="4572752"/>
          </a:xfrm>
        </p:spPr>
        <p:txBody>
          <a:bodyPr/>
          <a:lstStyle>
            <a:lvl1pPr marL="0" indent="0">
              <a:spcAft>
                <a:spcPts val="1200"/>
              </a:spcAft>
              <a:buSzPct val="25000"/>
              <a:buFont typeface="Segoe UI" panose="020B0502040204020203" pitchFamily="34" charset="0"/>
              <a:buChar char=" "/>
              <a:defRPr sz="1200"/>
            </a:lvl1pPr>
            <a:lvl2pPr marL="401638" indent="7938">
              <a:spcBef>
                <a:spcPts val="600"/>
              </a:spcBef>
              <a:spcAft>
                <a:spcPts val="1200"/>
              </a:spcAft>
              <a:buFont typeface="Segoe UI" panose="020B0502040204020203" pitchFamily="34" charset="0"/>
              <a:buChar char=" "/>
              <a:defRPr sz="1200"/>
            </a:lvl2pPr>
            <a:lvl3pPr marL="1143000" indent="-228600">
              <a:buFont typeface="Segoe UI" panose="020B0502040204020203" pitchFamily="34" charset="0"/>
              <a:buChar char=" "/>
              <a:defRPr/>
            </a:lvl3pPr>
            <a:lvl4pPr marL="1600200" indent="-228600">
              <a:buFont typeface="Segoe UI" panose="020B0502040204020203" pitchFamily="34" charset="0"/>
              <a:buChar char=" "/>
              <a:defRPr/>
            </a:lvl4pPr>
            <a:lvl5pPr marL="2057400" indent="-228600">
              <a:buFont typeface="Segoe UI" panose="020B0502040204020203" pitchFamily="34" charset="0"/>
              <a:buChar char=" "/>
              <a:defRPr/>
            </a:lvl5pPr>
          </a:lstStyle>
          <a:p>
            <a:pPr lvl="0"/>
            <a:r>
              <a:rPr lang="en-US"/>
              <a:t>Click to edit Master text styles</a:t>
            </a:r>
          </a:p>
          <a:p>
            <a:pPr lvl="1"/>
            <a:r>
              <a:rPr lang="en-US"/>
              <a:t>Second level</a:t>
            </a:r>
          </a:p>
        </p:txBody>
      </p:sp>
      <p:sp>
        <p:nvSpPr>
          <p:cNvPr id="4" name="Title 3">
            <a:extLst>
              <a:ext uri="{FF2B5EF4-FFF2-40B4-BE49-F238E27FC236}">
                <a16:creationId xmlns:a16="http://schemas.microsoft.com/office/drawing/2014/main" id="{0E770BB0-A521-41C6-A0AE-BEE679D2AD1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0465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F89203F-46EF-44A2-956A-7FF6AF93BE7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3"/>
          <a:stretch/>
        </p:blipFill>
        <p:spPr>
          <a:xfrm>
            <a:off x="269032" y="4801396"/>
            <a:ext cx="11653936" cy="1786228"/>
          </a:xfrm>
          <a:prstGeom prst="rect">
            <a:avLst/>
          </a:prstGeom>
        </p:spPr>
      </p:pic>
      <p:sp>
        <p:nvSpPr>
          <p:cNvPr id="8" name="Content Placeholder 2">
            <a:extLst>
              <a:ext uri="{FF2B5EF4-FFF2-40B4-BE49-F238E27FC236}">
                <a16:creationId xmlns:a16="http://schemas.microsoft.com/office/drawing/2014/main" id="{D1D47175-944E-463B-ABBB-06669A473913}"/>
              </a:ext>
            </a:extLst>
          </p:cNvPr>
          <p:cNvSpPr>
            <a:spLocks noGrp="1"/>
          </p:cNvSpPr>
          <p:nvPr>
            <p:ph idx="1"/>
          </p:nvPr>
        </p:nvSpPr>
        <p:spPr>
          <a:xfrm>
            <a:off x="1090862" y="1507068"/>
            <a:ext cx="3192379" cy="4669896"/>
          </a:xfrm>
        </p:spPr>
        <p:txBody>
          <a:bodyPr anchor="ctr"/>
          <a:lstStyle>
            <a:lvl1pPr marL="0" indent="0" algn="l">
              <a:lnSpc>
                <a:spcPct val="150000"/>
              </a:lnSpc>
              <a:spcAft>
                <a:spcPts val="1200"/>
              </a:spcAft>
              <a:buSzPct val="25000"/>
              <a:buFont typeface="Segoe UI" panose="020B0502040204020203" pitchFamily="34" charset="0"/>
              <a:buChar char=" "/>
              <a:defRPr sz="1200"/>
            </a:lvl1pPr>
            <a:lvl2pPr marL="401638" indent="7938" algn="l">
              <a:spcBef>
                <a:spcPts val="600"/>
              </a:spcBef>
              <a:spcAft>
                <a:spcPts val="1200"/>
              </a:spcAft>
              <a:buFont typeface="Segoe UI" panose="020B0502040204020203" pitchFamily="34" charset="0"/>
              <a:buChar char=" "/>
              <a:defRPr sz="1200"/>
            </a:lvl2pPr>
            <a:lvl3pPr marL="1143000" indent="-228600">
              <a:buFont typeface="Segoe UI" panose="020B0502040204020203" pitchFamily="34" charset="0"/>
              <a:buChar char=" "/>
              <a:defRPr/>
            </a:lvl3pPr>
            <a:lvl4pPr marL="1600200" indent="-228600">
              <a:buFont typeface="Segoe UI" panose="020B0502040204020203" pitchFamily="34" charset="0"/>
              <a:buChar char=" "/>
              <a:defRPr/>
            </a:lvl4pPr>
            <a:lvl5pPr marL="2057400" indent="-228600">
              <a:buFont typeface="Segoe UI" panose="020B0502040204020203" pitchFamily="34" charset="0"/>
              <a:buChar char=" "/>
              <a:defRPr/>
            </a:lvl5pPr>
          </a:lstStyle>
          <a:p>
            <a:pPr lvl="0"/>
            <a:r>
              <a:rPr lang="en-US"/>
              <a:t>Click to edit Master text styles</a:t>
            </a:r>
          </a:p>
          <a:p>
            <a:pPr lvl="1"/>
            <a:r>
              <a:rPr lang="en-US"/>
              <a:t>Second level</a:t>
            </a:r>
          </a:p>
        </p:txBody>
      </p:sp>
      <p:sp>
        <p:nvSpPr>
          <p:cNvPr id="9" name="Content Placeholder 2">
            <a:extLst>
              <a:ext uri="{FF2B5EF4-FFF2-40B4-BE49-F238E27FC236}">
                <a16:creationId xmlns:a16="http://schemas.microsoft.com/office/drawing/2014/main" id="{A40725B0-0DB7-41CE-9C4C-39E8D0F6325E}"/>
              </a:ext>
            </a:extLst>
          </p:cNvPr>
          <p:cNvSpPr>
            <a:spLocks noGrp="1"/>
          </p:cNvSpPr>
          <p:nvPr>
            <p:ph idx="13"/>
          </p:nvPr>
        </p:nvSpPr>
        <p:spPr>
          <a:xfrm>
            <a:off x="4395537" y="1507068"/>
            <a:ext cx="7143905" cy="4669896"/>
          </a:xfrm>
        </p:spPr>
        <p:txBody>
          <a:bodyPr anchor="ctr"/>
          <a:lstStyle>
            <a:lvl1pPr marL="0" indent="0">
              <a:spcAft>
                <a:spcPts val="1200"/>
              </a:spcAft>
              <a:buSzPct val="25000"/>
              <a:buFont typeface="Segoe UI" panose="020B0502040204020203" pitchFamily="34" charset="0"/>
              <a:buChar char=" "/>
              <a:defRPr sz="1200"/>
            </a:lvl1pPr>
            <a:lvl2pPr marL="401638" indent="7938">
              <a:spcBef>
                <a:spcPts val="600"/>
              </a:spcBef>
              <a:spcAft>
                <a:spcPts val="1200"/>
              </a:spcAft>
              <a:buFont typeface="Segoe UI" panose="020B0502040204020203" pitchFamily="34" charset="0"/>
              <a:buChar char=" "/>
              <a:defRPr sz="1200"/>
            </a:lvl2pPr>
            <a:lvl3pPr marL="1143000" indent="-228600">
              <a:buFont typeface="Segoe UI" panose="020B0502040204020203" pitchFamily="34" charset="0"/>
              <a:buChar char=" "/>
              <a:defRPr/>
            </a:lvl3pPr>
            <a:lvl4pPr marL="1600200" indent="-228600">
              <a:buFont typeface="Segoe UI" panose="020B0502040204020203" pitchFamily="34" charset="0"/>
              <a:buChar char=" "/>
              <a:defRPr/>
            </a:lvl4pPr>
            <a:lvl5pPr marL="2057400" indent="-228600">
              <a:buFont typeface="Segoe UI" panose="020B0502040204020203" pitchFamily="34" charset="0"/>
              <a:buChar char=" "/>
              <a:defRPr/>
            </a:lvl5pPr>
          </a:lstStyle>
          <a:p>
            <a:pPr lvl="0"/>
            <a:r>
              <a:rPr lang="en-US"/>
              <a:t>Click to edit Master text styles</a:t>
            </a:r>
          </a:p>
          <a:p>
            <a:pPr lvl="1"/>
            <a:r>
              <a:rPr lang="en-US"/>
              <a:t>Second level</a:t>
            </a:r>
          </a:p>
        </p:txBody>
      </p:sp>
      <p:sp>
        <p:nvSpPr>
          <p:cNvPr id="11" name="Title 10">
            <a:extLst>
              <a:ext uri="{FF2B5EF4-FFF2-40B4-BE49-F238E27FC236}">
                <a16:creationId xmlns:a16="http://schemas.microsoft.com/office/drawing/2014/main" id="{F9E63483-559C-4A6F-B04F-D6C56A3CC09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49444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69782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0017C897-2775-4930-B0BE-BEB72453232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48158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andard">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258610D-0376-4D1E-8ED8-29382288BB0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41783" t="-3"/>
          <a:stretch/>
        </p:blipFill>
        <p:spPr>
          <a:xfrm>
            <a:off x="269032" y="4801396"/>
            <a:ext cx="11653936" cy="1786228"/>
          </a:xfrm>
          <a:prstGeom prst="rect">
            <a:avLst/>
          </a:prstGeom>
        </p:spPr>
      </p:pic>
      <p:sp>
        <p:nvSpPr>
          <p:cNvPr id="3" name="Title 2">
            <a:extLst>
              <a:ext uri="{FF2B5EF4-FFF2-40B4-BE49-F238E27FC236}">
                <a16:creationId xmlns:a16="http://schemas.microsoft.com/office/drawing/2014/main" id="{21C16CD2-606C-441E-BBA3-51767980CCA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93501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6675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3/24/2020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46887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86856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3/24/2020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4963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180708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76645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70013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629334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555993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450904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517023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3/24/2020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661251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3/24/2020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944132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3/24/2020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808736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81798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182105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98043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3/24/2020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00004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18" Type="http://schemas.openxmlformats.org/officeDocument/2006/relationships/theme" Target="../theme/theme2.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17" Type="http://schemas.openxmlformats.org/officeDocument/2006/relationships/slideLayout" Target="../slideLayouts/slideLayout25.xml"/><Relationship Id="rId2" Type="http://schemas.openxmlformats.org/officeDocument/2006/relationships/slideLayout" Target="../slideLayouts/slideLayout10.xml"/><Relationship Id="rId16" Type="http://schemas.openxmlformats.org/officeDocument/2006/relationships/slideLayout" Target="../slideLayouts/slideLayout24.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slideLayout" Target="../slideLayouts/slideLayout23.xml"/><Relationship Id="rId10" Type="http://schemas.openxmlformats.org/officeDocument/2006/relationships/slideLayout" Target="../slideLayouts/slideLayout18.xml"/><Relationship Id="rId19" Type="http://schemas.openxmlformats.org/officeDocument/2006/relationships/image" Target="../media/image4.png"/><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D5FD28E-AEC9-43B8-86F4-9CD3C41D49D7}"/>
              </a:ext>
            </a:extLst>
          </p:cNvPr>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a:extLst>
              <a:ext uri="{FF2B5EF4-FFF2-40B4-BE49-F238E27FC236}">
                <a16:creationId xmlns:a16="http://schemas.microsoft.com/office/drawing/2014/main" id="{C5AFE014-E3CD-4B9A-A705-F1CADD8F420B}"/>
              </a:ext>
            </a:extLst>
          </p:cNvPr>
          <p:cNvSpPr>
            <a:spLocks noGrp="1"/>
          </p:cNvSpPr>
          <p:nvPr>
            <p:ph type="title"/>
          </p:nvPr>
        </p:nvSpPr>
        <p:spPr>
          <a:xfrm>
            <a:off x="604434" y="448628"/>
            <a:ext cx="10983132" cy="747763"/>
          </a:xfrm>
          <a:prstGeom prst="rect">
            <a:avLst/>
          </a:prstGeom>
        </p:spPr>
        <p:txBody>
          <a:bodyPr vert="horz" lIns="91440" tIns="45720" rIns="91440" bIns="45720" rtlCol="0" anchor="ctr" anchorCtr="0">
            <a:normAutofit/>
          </a:body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ADE5F7-8A52-43AD-8F30-F13CF5450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DC85AE-A002-4BA3-8D90-3960ED0FF8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44E560-77BF-4D1A-B6E7-CD55CE12B1B8}" type="datetimeFigureOut">
              <a:rPr lang="en-US" smtClean="0"/>
              <a:t>3/24/2020</a:t>
            </a:fld>
            <a:endParaRPr lang="en-US"/>
          </a:p>
        </p:txBody>
      </p:sp>
      <p:sp>
        <p:nvSpPr>
          <p:cNvPr id="5" name="Footer Placeholder 4">
            <a:extLst>
              <a:ext uri="{FF2B5EF4-FFF2-40B4-BE49-F238E27FC236}">
                <a16:creationId xmlns:a16="http://schemas.microsoft.com/office/drawing/2014/main" id="{02103AA5-C732-4ECB-88D6-DAA20E2C1C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C280433-CBB5-49C5-B032-5A800E5D09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59379A-16E2-4C4A-96D0-A52C442257E7}" type="slidenum">
              <a:rPr lang="en-US" smtClean="0"/>
              <a:t>‹#›</a:t>
            </a:fld>
            <a:endParaRPr lang="en-US"/>
          </a:p>
        </p:txBody>
      </p:sp>
      <p:cxnSp>
        <p:nvCxnSpPr>
          <p:cNvPr id="8" name="Straight Connector 7">
            <a:extLst>
              <a:ext uri="{FF2B5EF4-FFF2-40B4-BE49-F238E27FC236}">
                <a16:creationId xmlns:a16="http://schemas.microsoft.com/office/drawing/2014/main" id="{E32A06DA-7FF5-4DDE-94D0-63A83DB241E8}"/>
              </a:ext>
            </a:extLst>
          </p:cNvPr>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514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3" r:id="rId3"/>
    <p:sldLayoutId id="2147483652" r:id="rId4"/>
    <p:sldLayoutId id="2147483660" r:id="rId5"/>
    <p:sldLayoutId id="2147483662" r:id="rId6"/>
    <p:sldLayoutId id="2147483661" r:id="rId7"/>
    <p:sldLayoutId id="2147483655" r:id="rId8"/>
  </p:sldLayoutIdLst>
  <p:txStyles>
    <p:titleStyle>
      <a:lvl1pPr algn="l" defTabSz="914400" rtl="0" eaLnBrk="1" latinLnBrk="0" hangingPunct="1">
        <a:lnSpc>
          <a:spcPct val="90000"/>
        </a:lnSpc>
        <a:spcBef>
          <a:spcPct val="0"/>
        </a:spcBef>
        <a:buNone/>
        <a:defRPr lang="en-US" sz="2800" kern="1200">
          <a:solidFill>
            <a:schemeClr val="bg2">
              <a:lumMod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3/24/2020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449941645"/>
      </p:ext>
    </p:extLst>
  </p:cSld>
  <p:clrMap bg1="dk1" tx1="lt1" bg2="dk2" tx2="lt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22.png"/><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oweerslide">
            <a:hlinkClick r:id="" action="ppaction://media"/>
            <a:extLst>
              <a:ext uri="{FF2B5EF4-FFF2-40B4-BE49-F238E27FC236}">
                <a16:creationId xmlns:a16="http://schemas.microsoft.com/office/drawing/2014/main" id="{8A3E261C-E914-4FCF-ADA8-ECBCD8628895}"/>
              </a:ext>
            </a:extLst>
          </p:cNvPr>
          <p:cNvPicPr>
            <a:picLocks noChangeAspect="1"/>
          </p:cNvPicPr>
          <p:nvPr>
            <a:videoFile r:link="rId2"/>
            <p:extLst>
              <p:ext uri="{DAA4B4D4-6D71-4841-9C94-3DE7FCFB9230}">
                <p14:media xmlns:p14="http://schemas.microsoft.com/office/powerpoint/2010/main" r:embed="rId1">
                  <p14:fade in="750" out="750"/>
                </p14:media>
              </p:ext>
            </p:extLst>
          </p:nvPr>
        </p:nvPicPr>
        <p:blipFill rotWithShape="1">
          <a:blip r:embed="rId4"/>
          <a:srcRect t="12975" b="11438"/>
          <a:stretch/>
        </p:blipFill>
        <p:spPr>
          <a:xfrm>
            <a:off x="0" y="1674259"/>
            <a:ext cx="12192000" cy="5183742"/>
          </a:xfrm>
          <a:prstGeom prst="rect">
            <a:avLst/>
          </a:prstGeom>
          <a:ln>
            <a:noFill/>
          </a:ln>
          <a:effectLst>
            <a:softEdge rad="0"/>
          </a:effectLst>
        </p:spPr>
      </p:pic>
      <p:sp>
        <p:nvSpPr>
          <p:cNvPr id="2" name="Title 1">
            <a:extLst>
              <a:ext uri="{FF2B5EF4-FFF2-40B4-BE49-F238E27FC236}">
                <a16:creationId xmlns:a16="http://schemas.microsoft.com/office/drawing/2014/main" id="{E8100FFF-7513-492C-A96F-4EB15575E5A4}"/>
              </a:ext>
            </a:extLst>
          </p:cNvPr>
          <p:cNvSpPr>
            <a:spLocks noGrp="1"/>
          </p:cNvSpPr>
          <p:nvPr>
            <p:ph type="ctrTitle"/>
          </p:nvPr>
        </p:nvSpPr>
        <p:spPr>
          <a:xfrm>
            <a:off x="0" y="-317556"/>
            <a:ext cx="12192000" cy="1232301"/>
          </a:xfrm>
          <a:effectLst>
            <a:outerShdw blurRad="50800" dist="38100" dir="2700000" algn="tl" rotWithShape="0">
              <a:prstClr val="black">
                <a:alpha val="40000"/>
              </a:prstClr>
            </a:outerShdw>
          </a:effectLst>
        </p:spPr>
        <p:txBody>
          <a:bodyPr/>
          <a:lstStyle/>
          <a:p>
            <a:pPr algn="ctr"/>
            <a:r>
              <a:rPr lang="en-GB" b="1" u="sng" dirty="0"/>
              <a:t>Power-Assisted Steering</a:t>
            </a:r>
          </a:p>
        </p:txBody>
      </p:sp>
      <p:sp>
        <p:nvSpPr>
          <p:cNvPr id="3" name="Subtitle 2">
            <a:extLst>
              <a:ext uri="{FF2B5EF4-FFF2-40B4-BE49-F238E27FC236}">
                <a16:creationId xmlns:a16="http://schemas.microsoft.com/office/drawing/2014/main" id="{D73E4672-6C1B-47AF-B91C-3E6A887971E1}"/>
              </a:ext>
            </a:extLst>
          </p:cNvPr>
          <p:cNvSpPr>
            <a:spLocks noGrp="1"/>
          </p:cNvSpPr>
          <p:nvPr>
            <p:ph type="subTitle" idx="1"/>
          </p:nvPr>
        </p:nvSpPr>
        <p:spPr>
          <a:xfrm>
            <a:off x="1174586" y="816890"/>
            <a:ext cx="9409259" cy="496200"/>
          </a:xfrm>
          <a:effectLst>
            <a:outerShdw blurRad="50800" dist="38100" dir="2700000" algn="tl" rotWithShape="0">
              <a:prstClr val="black">
                <a:alpha val="40000"/>
              </a:prstClr>
            </a:outerShdw>
          </a:effectLst>
        </p:spPr>
        <p:txBody>
          <a:bodyPr>
            <a:normAutofit/>
          </a:bodyPr>
          <a:lstStyle/>
          <a:p>
            <a:r>
              <a:rPr lang="en-GB" b="1" dirty="0">
                <a:ln w="6350">
                  <a:noFill/>
                </a:ln>
              </a:rPr>
              <a:t>Turning into the future…</a:t>
            </a:r>
          </a:p>
        </p:txBody>
      </p:sp>
      <p:sp>
        <p:nvSpPr>
          <p:cNvPr id="4" name="TextBox 3">
            <a:extLst>
              <a:ext uri="{FF2B5EF4-FFF2-40B4-BE49-F238E27FC236}">
                <a16:creationId xmlns:a16="http://schemas.microsoft.com/office/drawing/2014/main" id="{604DBF75-749C-4255-A9F3-0929E790A25B}"/>
              </a:ext>
            </a:extLst>
          </p:cNvPr>
          <p:cNvSpPr txBox="1"/>
          <p:nvPr/>
        </p:nvSpPr>
        <p:spPr>
          <a:xfrm>
            <a:off x="1174586" y="1304926"/>
            <a:ext cx="11547944" cy="369332"/>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white"/>
                </a:solidFill>
                <a:effectLst/>
                <a:uLnTx/>
                <a:uFillTx/>
                <a:latin typeface="Century Gothic" panose="020B0502020202020204"/>
                <a:ea typeface="+mn-ea"/>
                <a:cs typeface="+mn-cs"/>
              </a:rPr>
              <a:t>Developed and Presented by: Nathaniel Allcock &amp; Mateusz Skoczylas</a:t>
            </a:r>
          </a:p>
        </p:txBody>
      </p:sp>
      <p:sp>
        <p:nvSpPr>
          <p:cNvPr id="8" name="TextBox 7">
            <a:extLst>
              <a:ext uri="{FF2B5EF4-FFF2-40B4-BE49-F238E27FC236}">
                <a16:creationId xmlns:a16="http://schemas.microsoft.com/office/drawing/2014/main" id="{C1665253-97C1-4AB7-B6D7-7146EAE0D315}"/>
              </a:ext>
            </a:extLst>
          </p:cNvPr>
          <p:cNvSpPr txBox="1"/>
          <p:nvPr/>
        </p:nvSpPr>
        <p:spPr>
          <a:xfrm>
            <a:off x="-81643" y="6521324"/>
            <a:ext cx="12192000" cy="338554"/>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lvl="0" defTabSz="457200">
              <a:defRPr/>
            </a:pPr>
            <a:r>
              <a:rPr kumimoji="0" lang="en-GB" sz="1600" b="0" i="1" u="none" strike="noStrike" kern="1200" cap="none" spc="0" normalizeH="0" baseline="0" noProof="0" dirty="0">
                <a:ln>
                  <a:noFill/>
                </a:ln>
                <a:solidFill>
                  <a:prstClr val="white"/>
                </a:solidFill>
                <a:effectLst/>
                <a:highlight>
                  <a:srgbClr val="000000"/>
                </a:highlight>
                <a:uLnTx/>
                <a:uFillTx/>
                <a:latin typeface="Century Gothic" panose="020B0502020202020204"/>
                <a:ea typeface="+mn-ea"/>
                <a:cs typeface="+mn-cs"/>
              </a:rPr>
              <a:t>Footage </a:t>
            </a:r>
            <a:r>
              <a:rPr lang="en-GB" sz="1600" i="1" dirty="0">
                <a:solidFill>
                  <a:prstClr val="white"/>
                </a:solidFill>
                <a:highlight>
                  <a:srgbClr val="000000"/>
                </a:highlight>
              </a:rPr>
              <a:t>credit: </a:t>
            </a:r>
            <a:r>
              <a:rPr lang="en-GB" sz="1600" i="1" dirty="0" err="1">
                <a:solidFill>
                  <a:prstClr val="white"/>
                </a:solidFill>
                <a:highlight>
                  <a:srgbClr val="000000"/>
                </a:highlight>
              </a:rPr>
              <a:t>Trackday</a:t>
            </a:r>
            <a:r>
              <a:rPr lang="en-GB" sz="1600" i="1" dirty="0">
                <a:solidFill>
                  <a:prstClr val="white"/>
                </a:solidFill>
                <a:highlight>
                  <a:srgbClr val="000000"/>
                </a:highlight>
              </a:rPr>
              <a:t> Rider Training Part 35. 2018. [Film] </a:t>
            </a:r>
            <a:r>
              <a:rPr lang="en-GB" sz="1600" i="1" dirty="0" err="1">
                <a:solidFill>
                  <a:prstClr val="white"/>
                </a:solidFill>
                <a:highlight>
                  <a:srgbClr val="000000"/>
                </a:highlight>
              </a:rPr>
              <a:t>s.l.</a:t>
            </a:r>
            <a:r>
              <a:rPr lang="en-GB" sz="1600" i="1" dirty="0">
                <a:solidFill>
                  <a:prstClr val="white"/>
                </a:solidFill>
                <a:highlight>
                  <a:srgbClr val="000000"/>
                </a:highlight>
              </a:rPr>
              <a:t>: MOTOVUDU.</a:t>
            </a:r>
          </a:p>
        </p:txBody>
      </p:sp>
      <p:sp>
        <p:nvSpPr>
          <p:cNvPr id="9" name="TextBox 8">
            <a:extLst>
              <a:ext uri="{FF2B5EF4-FFF2-40B4-BE49-F238E27FC236}">
                <a16:creationId xmlns:a16="http://schemas.microsoft.com/office/drawing/2014/main" id="{683AAACA-B88A-4FB2-B98B-9325CB45A7EF}"/>
              </a:ext>
            </a:extLst>
          </p:cNvPr>
          <p:cNvSpPr txBox="1"/>
          <p:nvPr/>
        </p:nvSpPr>
        <p:spPr>
          <a:xfrm>
            <a:off x="1174586" y="1756803"/>
            <a:ext cx="11547944" cy="584775"/>
          </a:xfrm>
          <a:prstGeom prst="rect">
            <a:avLst/>
          </a:prstGeom>
          <a:noFill/>
          <a:effectLst>
            <a:outerShdw blurRad="50800" dist="38100" dir="2700000" algn="tl"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u="none" strike="noStrike" kern="1200" cap="none" spc="0" normalizeH="0" baseline="0" noProof="0" dirty="0">
                <a:ln>
                  <a:noFill/>
                </a:ln>
                <a:solidFill>
                  <a:prstClr val="white"/>
                </a:solidFill>
                <a:effectLst/>
                <a:uLnTx/>
                <a:uFillTx/>
                <a:latin typeface="Century Gothic" panose="020B0502020202020204"/>
                <a:ea typeface="+mn-ea"/>
                <a:cs typeface="+mn-cs"/>
              </a:rPr>
              <a:t>Final viva</a:t>
            </a:r>
          </a:p>
        </p:txBody>
      </p:sp>
    </p:spTree>
    <p:extLst>
      <p:ext uri="{BB962C8B-B14F-4D97-AF65-F5344CB8AC3E}">
        <p14:creationId xmlns:p14="http://schemas.microsoft.com/office/powerpoint/2010/main" val="2297622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47" fill="hold"/>
                                        <p:tgtEl>
                                          <p:spTgt spid="7"/>
                                        </p:tgtEl>
                                      </p:cBhvr>
                                    </p:cmd>
                                  </p:childTnLst>
                                </p:cTn>
                              </p:par>
                              <p:par>
                                <p:cTn id="7" presetID="10" presetClass="entr" presetSubtype="0" fill="hold" grpId="0" nodeType="withEffect">
                                  <p:stCondLst>
                                    <p:cond delay="100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1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65306" mute="1">
                <p:cTn id="10" repeatCount="indefinite" fill="hold" display="0">
                  <p:stCondLst>
                    <p:cond delay="indefinite"/>
                  </p:stCondLst>
                </p:cTn>
                <p:tgtEl>
                  <p:spTgt spid="7"/>
                </p:tgtEl>
              </p:cMediaNode>
            </p:video>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83121AE-99DD-425A-A578-839B63DB6604}"/>
              </a:ext>
            </a:extLst>
          </p:cNvPr>
          <p:cNvSpPr>
            <a:spLocks noGrp="1"/>
          </p:cNvSpPr>
          <p:nvPr>
            <p:ph idx="1"/>
          </p:nvPr>
        </p:nvSpPr>
        <p:spPr/>
        <p:txBody>
          <a:bodyPr/>
          <a:lstStyle/>
          <a:p>
            <a:r>
              <a:rPr lang="en-GB" sz="2400" b="1" dirty="0"/>
              <a:t>Due to Covid-19 outbreak</a:t>
            </a:r>
          </a:p>
          <a:p>
            <a:pPr>
              <a:buNone/>
            </a:pPr>
            <a:r>
              <a:rPr lang="en-GB" sz="2000" dirty="0"/>
              <a:t>-Manufacturing, assembly &amp; stress analysis not finished</a:t>
            </a:r>
          </a:p>
          <a:p>
            <a:pPr>
              <a:buNone/>
            </a:pPr>
            <a:endParaRPr lang="en-GB" sz="2000" dirty="0"/>
          </a:p>
          <a:p>
            <a:pPr>
              <a:buNone/>
            </a:pPr>
            <a:r>
              <a:rPr lang="en-GB" sz="2000" b="1" dirty="0"/>
              <a:t>Manufacturing/assembly time reassigned to:</a:t>
            </a:r>
          </a:p>
          <a:p>
            <a:pPr>
              <a:buNone/>
            </a:pPr>
            <a:r>
              <a:rPr lang="en-GB" sz="2000" dirty="0"/>
              <a:t>-Deriving equations for transient-state cornering</a:t>
            </a:r>
          </a:p>
          <a:p>
            <a:pPr>
              <a:buNone/>
            </a:pPr>
            <a:r>
              <a:rPr lang="en-GB" sz="2000" dirty="0"/>
              <a:t>-Explaining steering torque presence in steady-state cornering</a:t>
            </a:r>
          </a:p>
          <a:p>
            <a:pPr>
              <a:buNone/>
            </a:pPr>
            <a:r>
              <a:rPr lang="en-GB" sz="2000" dirty="0"/>
              <a:t>-Further relevant patent &amp; manufacturing process research</a:t>
            </a:r>
          </a:p>
        </p:txBody>
      </p:sp>
      <p:sp>
        <p:nvSpPr>
          <p:cNvPr id="3" name="Title 2">
            <a:extLst>
              <a:ext uri="{FF2B5EF4-FFF2-40B4-BE49-F238E27FC236}">
                <a16:creationId xmlns:a16="http://schemas.microsoft.com/office/drawing/2014/main" id="{6E7E1DD9-BD0B-4868-9CA3-3685C785EEFB}"/>
              </a:ext>
            </a:extLst>
          </p:cNvPr>
          <p:cNvSpPr>
            <a:spLocks noGrp="1"/>
          </p:cNvSpPr>
          <p:nvPr>
            <p:ph type="title"/>
          </p:nvPr>
        </p:nvSpPr>
        <p:spPr/>
        <p:txBody>
          <a:bodyPr/>
          <a:lstStyle/>
          <a:p>
            <a:r>
              <a:rPr lang="en-GB" dirty="0"/>
              <a:t>Quick note</a:t>
            </a:r>
          </a:p>
        </p:txBody>
      </p:sp>
    </p:spTree>
    <p:extLst>
      <p:ext uri="{BB962C8B-B14F-4D97-AF65-F5344CB8AC3E}">
        <p14:creationId xmlns:p14="http://schemas.microsoft.com/office/powerpoint/2010/main" val="1151079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467C771-DC1E-4FD3-865D-854F6FB68337}"/>
              </a:ext>
            </a:extLst>
          </p:cNvPr>
          <p:cNvSpPr/>
          <p:nvPr/>
        </p:nvSpPr>
        <p:spPr>
          <a:xfrm>
            <a:off x="604431" y="437990"/>
            <a:ext cx="10983131" cy="743084"/>
          </a:xfrm>
          <a:prstGeom prst="rect">
            <a:avLst/>
          </a:prstGeom>
          <a:solidFill>
            <a:schemeClr val="accent2">
              <a:alpha val="85000"/>
            </a:schemeClr>
          </a:solidFill>
          <a:ln>
            <a:noFill/>
          </a:ln>
          <a:effectLst/>
        </p:spPr>
        <p:style>
          <a:lnRef idx="0">
            <a:scrgbClr r="0" g="0" b="0"/>
          </a:lnRef>
          <a:fillRef idx="0">
            <a:scrgbClr r="0" g="0" b="0"/>
          </a:fillRef>
          <a:effectRef idx="0">
            <a:scrgbClr r="0" g="0" b="0"/>
          </a:effectRef>
          <a:fontRef idx="minor">
            <a:schemeClr val="lt1"/>
          </a:fontRef>
        </p:style>
        <p:txBody>
          <a:bodyPr rtlCol="0" anchor="ctr"/>
          <a:lstStyle/>
          <a:p>
            <a:pPr algn="ctr"/>
            <a:r>
              <a:rPr lang="en-GB" sz="3200" dirty="0"/>
              <a:t>Amendments to interim viva</a:t>
            </a:r>
            <a:endParaRPr lang="en-GB" sz="2000" dirty="0"/>
          </a:p>
        </p:txBody>
      </p:sp>
      <p:pic>
        <p:nvPicPr>
          <p:cNvPr id="5" name="Picture 2" descr="Image result for moto gp&quot;">
            <a:extLst>
              <a:ext uri="{FF2B5EF4-FFF2-40B4-BE49-F238E27FC236}">
                <a16:creationId xmlns:a16="http://schemas.microsoft.com/office/drawing/2014/main" id="{53F726D3-5381-4E88-856D-58370C1347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9688" y="3089449"/>
            <a:ext cx="5301071" cy="36861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E94C7EA-4CF7-4FDF-904C-A6243942BE4C}"/>
              </a:ext>
            </a:extLst>
          </p:cNvPr>
          <p:cNvSpPr txBox="1"/>
          <p:nvPr/>
        </p:nvSpPr>
        <p:spPr>
          <a:xfrm>
            <a:off x="621453" y="1376892"/>
            <a:ext cx="4236508" cy="743084"/>
          </a:xfrm>
          <a:prstGeom prst="rect">
            <a:avLst/>
          </a:prstGeom>
        </p:spPr>
        <p:txBody>
          <a:bodyPr vert="horz" wrap="square" lIns="91440" tIns="45720" rIns="91440" bIns="45720" rtlCol="0">
            <a:noAutofit/>
          </a:bodyPr>
          <a:lstStyle/>
          <a:p>
            <a:pPr>
              <a:lnSpc>
                <a:spcPts val="1800"/>
              </a:lnSpc>
              <a:spcAft>
                <a:spcPts val="600"/>
              </a:spcAft>
            </a:pPr>
            <a:r>
              <a:rPr lang="en-GB" dirty="0">
                <a:solidFill>
                  <a:prstClr val="black">
                    <a:lumMod val="75000"/>
                    <a:lumOff val="25000"/>
                  </a:prstClr>
                </a:solidFill>
                <a:latin typeface="Segoe UI" panose="020B0502040204020203" pitchFamily="34" charset="0"/>
                <a:cs typeface="Segoe UI" panose="020B0502040204020203" pitchFamily="34" charset="0"/>
              </a:rPr>
              <a:t>Interim viva simulation contained errors. </a:t>
            </a:r>
            <a:r>
              <a:rPr lang="en-GB" b="1" dirty="0">
                <a:solidFill>
                  <a:prstClr val="black">
                    <a:lumMod val="75000"/>
                    <a:lumOff val="25000"/>
                  </a:prstClr>
                </a:solidFill>
                <a:latin typeface="Segoe UI" panose="020B0502040204020203" pitchFamily="34" charset="0"/>
                <a:cs typeface="Segoe UI" panose="020B0502040204020203" pitchFamily="34" charset="0"/>
              </a:rPr>
              <a:t>Revised simulation:</a:t>
            </a:r>
          </a:p>
        </p:txBody>
      </p:sp>
      <p:sp>
        <p:nvSpPr>
          <p:cNvPr id="8" name="Content Placeholder 1">
            <a:extLst>
              <a:ext uri="{FF2B5EF4-FFF2-40B4-BE49-F238E27FC236}">
                <a16:creationId xmlns:a16="http://schemas.microsoft.com/office/drawing/2014/main" id="{9C918CD3-B236-4768-90DF-A01A6EF201B3}"/>
              </a:ext>
            </a:extLst>
          </p:cNvPr>
          <p:cNvSpPr txBox="1">
            <a:spLocks/>
          </p:cNvSpPr>
          <p:nvPr/>
        </p:nvSpPr>
        <p:spPr>
          <a:xfrm>
            <a:off x="3246174" y="2592087"/>
            <a:ext cx="2448136"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1.15X</a:t>
            </a:r>
            <a:r>
              <a:rPr lang="en-US" sz="1800" dirty="0"/>
              <a:t> multiplier</a:t>
            </a:r>
          </a:p>
        </p:txBody>
      </p:sp>
      <p:cxnSp>
        <p:nvCxnSpPr>
          <p:cNvPr id="9" name="Straight Arrow Connector 8">
            <a:extLst>
              <a:ext uri="{FF2B5EF4-FFF2-40B4-BE49-F238E27FC236}">
                <a16:creationId xmlns:a16="http://schemas.microsoft.com/office/drawing/2014/main" id="{43207BA1-D963-4FD9-BA2B-22203D9D6B13}"/>
              </a:ext>
            </a:extLst>
          </p:cNvPr>
          <p:cNvCxnSpPr>
            <a:cxnSpLocks/>
          </p:cNvCxnSpPr>
          <p:nvPr/>
        </p:nvCxnSpPr>
        <p:spPr>
          <a:xfrm>
            <a:off x="4593181" y="3065816"/>
            <a:ext cx="0" cy="6190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10" name="Content Placeholder 1">
            <a:extLst>
              <a:ext uri="{FF2B5EF4-FFF2-40B4-BE49-F238E27FC236}">
                <a16:creationId xmlns:a16="http://schemas.microsoft.com/office/drawing/2014/main" id="{C1A28225-E818-4B5B-A3C9-8A6B2C162DF2}"/>
              </a:ext>
            </a:extLst>
          </p:cNvPr>
          <p:cNvSpPr txBox="1">
            <a:spLocks/>
          </p:cNvSpPr>
          <p:nvPr/>
        </p:nvSpPr>
        <p:spPr>
          <a:xfrm>
            <a:off x="3125102" y="3836709"/>
            <a:ext cx="2448136" cy="167229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gn="ctr">
              <a:lnSpc>
                <a:spcPts val="1800"/>
              </a:lnSpc>
            </a:pPr>
            <a:r>
              <a:rPr lang="en-US" sz="1800" dirty="0"/>
              <a:t>439 Newtons</a:t>
            </a:r>
          </a:p>
          <a:p>
            <a:pPr marL="457200" lvl="1" indent="-47625" algn="ctr">
              <a:lnSpc>
                <a:spcPts val="1800"/>
              </a:lnSpc>
            </a:pPr>
            <a:r>
              <a:rPr lang="en-US" sz="1800" dirty="0"/>
              <a:t>Equivalent: 45kg</a:t>
            </a:r>
          </a:p>
          <a:p>
            <a:pPr marL="457200" lvl="1" indent="-47625" algn="ctr">
              <a:lnSpc>
                <a:spcPts val="1800"/>
              </a:lnSpc>
            </a:pPr>
            <a:r>
              <a:rPr lang="en-US" sz="1800" b="1" dirty="0">
                <a:solidFill>
                  <a:schemeClr val="bg1"/>
                </a:solidFill>
                <a:highlight>
                  <a:srgbClr val="008000"/>
                </a:highlight>
              </a:rPr>
              <a:t>15% reduction</a:t>
            </a:r>
            <a:endParaRPr lang="en-US" b="1" dirty="0">
              <a:solidFill>
                <a:schemeClr val="bg1"/>
              </a:solidFill>
              <a:highlight>
                <a:srgbClr val="008000"/>
              </a:highlight>
            </a:endParaRPr>
          </a:p>
        </p:txBody>
      </p:sp>
      <p:sp>
        <p:nvSpPr>
          <p:cNvPr id="11" name="Content Placeholder 1">
            <a:extLst>
              <a:ext uri="{FF2B5EF4-FFF2-40B4-BE49-F238E27FC236}">
                <a16:creationId xmlns:a16="http://schemas.microsoft.com/office/drawing/2014/main" id="{CBDC6A6F-D791-4797-8C12-09AC5B2DADF6}"/>
              </a:ext>
            </a:extLst>
          </p:cNvPr>
          <p:cNvSpPr txBox="1">
            <a:spLocks/>
          </p:cNvSpPr>
          <p:nvPr/>
        </p:nvSpPr>
        <p:spPr>
          <a:xfrm>
            <a:off x="6310851" y="2612581"/>
            <a:ext cx="2448136"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1.30X</a:t>
            </a:r>
            <a:r>
              <a:rPr lang="en-US" sz="1800" dirty="0"/>
              <a:t> multiplier</a:t>
            </a:r>
            <a:endParaRPr lang="en-US" dirty="0"/>
          </a:p>
        </p:txBody>
      </p:sp>
      <p:cxnSp>
        <p:nvCxnSpPr>
          <p:cNvPr id="12" name="Straight Arrow Connector 11">
            <a:extLst>
              <a:ext uri="{FF2B5EF4-FFF2-40B4-BE49-F238E27FC236}">
                <a16:creationId xmlns:a16="http://schemas.microsoft.com/office/drawing/2014/main" id="{50CC7312-B003-4DA2-9C55-EC45CEE8C24F}"/>
              </a:ext>
            </a:extLst>
          </p:cNvPr>
          <p:cNvCxnSpPr>
            <a:cxnSpLocks/>
          </p:cNvCxnSpPr>
          <p:nvPr/>
        </p:nvCxnSpPr>
        <p:spPr>
          <a:xfrm>
            <a:off x="7586296" y="3086310"/>
            <a:ext cx="0" cy="6190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13" name="Content Placeholder 1">
            <a:extLst>
              <a:ext uri="{FF2B5EF4-FFF2-40B4-BE49-F238E27FC236}">
                <a16:creationId xmlns:a16="http://schemas.microsoft.com/office/drawing/2014/main" id="{525B2BE0-4325-4726-94AF-C5A349C36E4F}"/>
              </a:ext>
            </a:extLst>
          </p:cNvPr>
          <p:cNvSpPr txBox="1">
            <a:spLocks/>
          </p:cNvSpPr>
          <p:nvPr/>
        </p:nvSpPr>
        <p:spPr>
          <a:xfrm>
            <a:off x="6082361" y="3846367"/>
            <a:ext cx="2448136" cy="167229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gn="ctr">
              <a:lnSpc>
                <a:spcPts val="1800"/>
              </a:lnSpc>
            </a:pPr>
            <a:r>
              <a:rPr lang="en-US" sz="1800" dirty="0"/>
              <a:t>361 Newtons</a:t>
            </a:r>
          </a:p>
          <a:p>
            <a:pPr marL="457200" lvl="1" indent="-47625" algn="ctr">
              <a:lnSpc>
                <a:spcPts val="1800"/>
              </a:lnSpc>
            </a:pPr>
            <a:r>
              <a:rPr lang="en-US" sz="1800" dirty="0"/>
              <a:t>Equivalent: 37kg</a:t>
            </a:r>
          </a:p>
          <a:p>
            <a:pPr marL="457200" lvl="1" indent="-47625" algn="ctr">
              <a:lnSpc>
                <a:spcPts val="1800"/>
              </a:lnSpc>
            </a:pPr>
            <a:r>
              <a:rPr lang="en-US" sz="1800" b="1" dirty="0">
                <a:solidFill>
                  <a:schemeClr val="bg1"/>
                </a:solidFill>
                <a:highlight>
                  <a:srgbClr val="008000"/>
                </a:highlight>
              </a:rPr>
              <a:t>30% reduction</a:t>
            </a:r>
            <a:endParaRPr lang="en-US" b="1" dirty="0">
              <a:solidFill>
                <a:schemeClr val="bg1"/>
              </a:solidFill>
              <a:highlight>
                <a:srgbClr val="008000"/>
              </a:highlight>
            </a:endParaRPr>
          </a:p>
        </p:txBody>
      </p:sp>
      <p:sp>
        <p:nvSpPr>
          <p:cNvPr id="14" name="Content Placeholder 1">
            <a:extLst>
              <a:ext uri="{FF2B5EF4-FFF2-40B4-BE49-F238E27FC236}">
                <a16:creationId xmlns:a16="http://schemas.microsoft.com/office/drawing/2014/main" id="{EED7A953-7C19-4E39-812C-379BDE0E3048}"/>
              </a:ext>
            </a:extLst>
          </p:cNvPr>
          <p:cNvSpPr txBox="1">
            <a:spLocks/>
          </p:cNvSpPr>
          <p:nvPr/>
        </p:nvSpPr>
        <p:spPr>
          <a:xfrm>
            <a:off x="9450052" y="2612581"/>
            <a:ext cx="2448136"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1.45X</a:t>
            </a:r>
            <a:r>
              <a:rPr lang="en-US" sz="1800" dirty="0"/>
              <a:t> multiplier</a:t>
            </a:r>
            <a:endParaRPr lang="en-US" dirty="0"/>
          </a:p>
        </p:txBody>
      </p:sp>
      <p:cxnSp>
        <p:nvCxnSpPr>
          <p:cNvPr id="15" name="Straight Arrow Connector 14">
            <a:extLst>
              <a:ext uri="{FF2B5EF4-FFF2-40B4-BE49-F238E27FC236}">
                <a16:creationId xmlns:a16="http://schemas.microsoft.com/office/drawing/2014/main" id="{A161661C-4E32-4A41-9DD7-C21EDEF63BC7}"/>
              </a:ext>
            </a:extLst>
          </p:cNvPr>
          <p:cNvCxnSpPr>
            <a:cxnSpLocks/>
          </p:cNvCxnSpPr>
          <p:nvPr/>
        </p:nvCxnSpPr>
        <p:spPr>
          <a:xfrm>
            <a:off x="10820912" y="3086310"/>
            <a:ext cx="0" cy="6190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16" name="Content Placeholder 1">
            <a:extLst>
              <a:ext uri="{FF2B5EF4-FFF2-40B4-BE49-F238E27FC236}">
                <a16:creationId xmlns:a16="http://schemas.microsoft.com/office/drawing/2014/main" id="{2120645F-FA37-4DE1-91A5-54B60BEE96DE}"/>
              </a:ext>
            </a:extLst>
          </p:cNvPr>
          <p:cNvSpPr txBox="1">
            <a:spLocks/>
          </p:cNvSpPr>
          <p:nvPr/>
        </p:nvSpPr>
        <p:spPr>
          <a:xfrm>
            <a:off x="9239418" y="3830822"/>
            <a:ext cx="2488370" cy="195772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gn="ctr">
              <a:lnSpc>
                <a:spcPts val="1800"/>
              </a:lnSpc>
            </a:pPr>
            <a:r>
              <a:rPr lang="en-US" sz="1800" dirty="0">
                <a:highlight>
                  <a:srgbClr val="FFFF00"/>
                </a:highlight>
              </a:rPr>
              <a:t>283 Newtons</a:t>
            </a:r>
          </a:p>
          <a:p>
            <a:pPr marL="457200" lvl="1" indent="-47625" algn="ctr">
              <a:lnSpc>
                <a:spcPts val="1800"/>
              </a:lnSpc>
            </a:pPr>
            <a:r>
              <a:rPr lang="en-US" sz="1800" dirty="0">
                <a:highlight>
                  <a:srgbClr val="FFFF00"/>
                </a:highlight>
              </a:rPr>
              <a:t>Equivalent: 29kg</a:t>
            </a:r>
          </a:p>
          <a:p>
            <a:pPr marL="457200" lvl="1" indent="-47625" algn="ctr">
              <a:lnSpc>
                <a:spcPts val="1800"/>
              </a:lnSpc>
            </a:pPr>
            <a:r>
              <a:rPr lang="en-US" sz="1800" b="1" dirty="0">
                <a:solidFill>
                  <a:schemeClr val="bg1"/>
                </a:solidFill>
                <a:highlight>
                  <a:srgbClr val="008000"/>
                </a:highlight>
              </a:rPr>
              <a:t>45% reduction</a:t>
            </a:r>
          </a:p>
        </p:txBody>
      </p:sp>
      <p:sp>
        <p:nvSpPr>
          <p:cNvPr id="17" name="Content Placeholder 1">
            <a:extLst>
              <a:ext uri="{FF2B5EF4-FFF2-40B4-BE49-F238E27FC236}">
                <a16:creationId xmlns:a16="http://schemas.microsoft.com/office/drawing/2014/main" id="{96D2DAF7-AD7C-410F-A13A-31C20F8B27A4}"/>
              </a:ext>
            </a:extLst>
          </p:cNvPr>
          <p:cNvSpPr txBox="1">
            <a:spLocks/>
          </p:cNvSpPr>
          <p:nvPr/>
        </p:nvSpPr>
        <p:spPr>
          <a:xfrm>
            <a:off x="293812" y="2612966"/>
            <a:ext cx="2448136"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1X</a:t>
            </a:r>
            <a:r>
              <a:rPr lang="en-US" sz="1800" dirty="0"/>
              <a:t> multiplier</a:t>
            </a:r>
            <a:endParaRPr lang="en-US" dirty="0"/>
          </a:p>
        </p:txBody>
      </p:sp>
      <p:cxnSp>
        <p:nvCxnSpPr>
          <p:cNvPr id="18" name="Straight Arrow Connector 17">
            <a:extLst>
              <a:ext uri="{FF2B5EF4-FFF2-40B4-BE49-F238E27FC236}">
                <a16:creationId xmlns:a16="http://schemas.microsoft.com/office/drawing/2014/main" id="{8DE1C5FC-461A-475E-8C6C-B7270A2BAE1E}"/>
              </a:ext>
            </a:extLst>
          </p:cNvPr>
          <p:cNvCxnSpPr>
            <a:cxnSpLocks/>
          </p:cNvCxnSpPr>
          <p:nvPr/>
        </p:nvCxnSpPr>
        <p:spPr>
          <a:xfrm>
            <a:off x="1569257" y="3086695"/>
            <a:ext cx="0" cy="6190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19" name="Content Placeholder 1">
            <a:extLst>
              <a:ext uri="{FF2B5EF4-FFF2-40B4-BE49-F238E27FC236}">
                <a16:creationId xmlns:a16="http://schemas.microsoft.com/office/drawing/2014/main" id="{BCDCFC4D-1303-4780-9881-22D881D6723C}"/>
              </a:ext>
            </a:extLst>
          </p:cNvPr>
          <p:cNvSpPr txBox="1">
            <a:spLocks/>
          </p:cNvSpPr>
          <p:nvPr/>
        </p:nvSpPr>
        <p:spPr>
          <a:xfrm>
            <a:off x="-109695" y="3832886"/>
            <a:ext cx="2763180" cy="150268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gn="ctr">
              <a:lnSpc>
                <a:spcPts val="1800"/>
              </a:lnSpc>
            </a:pPr>
            <a:r>
              <a:rPr lang="en-US" sz="1800" dirty="0"/>
              <a:t>516 Newtons</a:t>
            </a:r>
          </a:p>
          <a:p>
            <a:pPr marL="457200" lvl="1" indent="-47625" algn="ctr">
              <a:lnSpc>
                <a:spcPts val="1800"/>
              </a:lnSpc>
            </a:pPr>
            <a:r>
              <a:rPr lang="en-US" sz="1800" dirty="0"/>
              <a:t>Equivalent: 53kg</a:t>
            </a:r>
          </a:p>
          <a:p>
            <a:pPr marL="457200" lvl="1" indent="-47625" algn="ctr">
              <a:lnSpc>
                <a:spcPts val="1800"/>
              </a:lnSpc>
            </a:pPr>
            <a:r>
              <a:rPr lang="en-US" sz="1800" dirty="0"/>
              <a:t>(no power steering)</a:t>
            </a:r>
          </a:p>
          <a:p>
            <a:pPr marL="457200" lvl="1" indent="-47625">
              <a:lnSpc>
                <a:spcPts val="1800"/>
              </a:lnSpc>
            </a:pPr>
            <a:endParaRPr lang="en-US" sz="1800" dirty="0"/>
          </a:p>
        </p:txBody>
      </p:sp>
    </p:spTree>
    <p:extLst>
      <p:ext uri="{BB962C8B-B14F-4D97-AF65-F5344CB8AC3E}">
        <p14:creationId xmlns:p14="http://schemas.microsoft.com/office/powerpoint/2010/main" val="4232971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2D603A-A7D8-47E9-A0CF-4748EF57FBC5}"/>
              </a:ext>
            </a:extLst>
          </p:cNvPr>
          <p:cNvSpPr>
            <a:spLocks noGrp="1"/>
          </p:cNvSpPr>
          <p:nvPr>
            <p:ph type="title"/>
          </p:nvPr>
        </p:nvSpPr>
        <p:spPr/>
        <p:txBody>
          <a:bodyPr/>
          <a:lstStyle/>
          <a:p>
            <a:r>
              <a:rPr lang="en-GB" dirty="0"/>
              <a:t>CAD renders &amp; construction</a:t>
            </a:r>
          </a:p>
        </p:txBody>
      </p:sp>
      <p:pic>
        <p:nvPicPr>
          <p:cNvPr id="4" name="Picture 3">
            <a:extLst>
              <a:ext uri="{FF2B5EF4-FFF2-40B4-BE49-F238E27FC236}">
                <a16:creationId xmlns:a16="http://schemas.microsoft.com/office/drawing/2014/main" id="{B24D9E5C-27B0-48CF-A823-456938752D88}"/>
              </a:ext>
            </a:extLst>
          </p:cNvPr>
          <p:cNvPicPr/>
          <p:nvPr/>
        </p:nvPicPr>
        <p:blipFill rotWithShape="1">
          <a:blip r:embed="rId3" cstate="print">
            <a:extLst>
              <a:ext uri="{28A0092B-C50C-407E-A947-70E740481C1C}">
                <a14:useLocalDpi xmlns:a14="http://schemas.microsoft.com/office/drawing/2010/main" val="0"/>
              </a:ext>
            </a:extLst>
          </a:blip>
          <a:srcRect l="19311" t="6494" r="30029"/>
          <a:stretch/>
        </p:blipFill>
        <p:spPr bwMode="auto">
          <a:xfrm>
            <a:off x="604434" y="1412530"/>
            <a:ext cx="2658110" cy="2250440"/>
          </a:xfrm>
          <a:prstGeom prst="rect">
            <a:avLst/>
          </a:prstGeom>
          <a:noFill/>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BC340A94-A2E7-4104-AF8D-E54F2F14DBC4}"/>
              </a:ext>
            </a:extLst>
          </p:cNvPr>
          <p:cNvPicPr/>
          <p:nvPr/>
        </p:nvPicPr>
        <p:blipFill rotWithShape="1">
          <a:blip r:embed="rId4" cstate="print">
            <a:extLst>
              <a:ext uri="{28A0092B-C50C-407E-A947-70E740481C1C}">
                <a14:useLocalDpi xmlns:a14="http://schemas.microsoft.com/office/drawing/2010/main" val="0"/>
              </a:ext>
            </a:extLst>
          </a:blip>
          <a:srcRect l="32539"/>
          <a:stretch/>
        </p:blipFill>
        <p:spPr bwMode="auto">
          <a:xfrm>
            <a:off x="3155747" y="1628112"/>
            <a:ext cx="2674620" cy="1819275"/>
          </a:xfrm>
          <a:prstGeom prst="rect">
            <a:avLst/>
          </a:prstGeom>
          <a:noFill/>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2C6B335C-E1B7-440D-9B6D-B5DE30BD126A}"/>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86199" y="3061861"/>
            <a:ext cx="5413218" cy="2483723"/>
          </a:xfrm>
          <a:prstGeom prst="rect">
            <a:avLst/>
          </a:prstGeom>
          <a:noFill/>
          <a:ln>
            <a:noFill/>
          </a:ln>
        </p:spPr>
      </p:pic>
      <p:pic>
        <p:nvPicPr>
          <p:cNvPr id="9" name="Picture 8" descr="A picture containing holding, black, knife, woman&#10;&#10;Description automatically generated">
            <a:extLst>
              <a:ext uri="{FF2B5EF4-FFF2-40B4-BE49-F238E27FC236}">
                <a16:creationId xmlns:a16="http://schemas.microsoft.com/office/drawing/2014/main" id="{C1F285A9-7E9F-4413-8F61-837B2C353647}"/>
              </a:ext>
            </a:extLst>
          </p:cNvPr>
          <p:cNvPicPr>
            <a:picLocks noChangeAspect="1"/>
          </p:cNvPicPr>
          <p:nvPr/>
        </p:nvPicPr>
        <p:blipFill rotWithShape="1">
          <a:blip r:embed="rId6">
            <a:extLst>
              <a:ext uri="{28A0092B-C50C-407E-A947-70E740481C1C}">
                <a14:useLocalDpi xmlns:a14="http://schemas.microsoft.com/office/drawing/2010/main" val="0"/>
              </a:ext>
            </a:extLst>
          </a:blip>
          <a:srcRect l="27317" t="16630" r="29451"/>
          <a:stretch/>
        </p:blipFill>
        <p:spPr>
          <a:xfrm>
            <a:off x="5891358" y="1357529"/>
            <a:ext cx="5865074" cy="5186956"/>
          </a:xfrm>
          <a:prstGeom prst="rect">
            <a:avLst/>
          </a:prstGeom>
        </p:spPr>
      </p:pic>
      <p:pic>
        <p:nvPicPr>
          <p:cNvPr id="10" name="Picture 9" descr="A close up of a piece of paper&#10;&#10;Description automatically generated">
            <a:extLst>
              <a:ext uri="{FF2B5EF4-FFF2-40B4-BE49-F238E27FC236}">
                <a16:creationId xmlns:a16="http://schemas.microsoft.com/office/drawing/2014/main" id="{41BDD137-B56D-438F-AE89-1039ABC22928}"/>
              </a:ext>
            </a:extLst>
          </p:cNvPr>
          <p:cNvPicPr/>
          <p:nvPr/>
        </p:nvPicPr>
        <p:blipFill rotWithShape="1">
          <a:blip r:embed="rId7" cstate="print">
            <a:extLst>
              <a:ext uri="{28A0092B-C50C-407E-A947-70E740481C1C}">
                <a14:useLocalDpi xmlns:a14="http://schemas.microsoft.com/office/drawing/2010/main" val="0"/>
              </a:ext>
            </a:extLst>
          </a:blip>
          <a:srcRect l="17490" t="18299" r="8433"/>
          <a:stretch/>
        </p:blipFill>
        <p:spPr bwMode="auto">
          <a:xfrm>
            <a:off x="186199" y="5092293"/>
            <a:ext cx="2431022" cy="150719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05252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B077ACD-166E-4D84-8523-59A6490AD903}"/>
              </a:ext>
            </a:extLst>
          </p:cNvPr>
          <p:cNvSpPr>
            <a:spLocks noGrp="1"/>
          </p:cNvSpPr>
          <p:nvPr>
            <p:ph type="title"/>
          </p:nvPr>
        </p:nvSpPr>
        <p:spPr/>
        <p:txBody>
          <a:bodyPr/>
          <a:lstStyle/>
          <a:p>
            <a:r>
              <a:rPr lang="en-GB" dirty="0"/>
              <a:t>More relevant patents &amp; research papers</a:t>
            </a:r>
          </a:p>
        </p:txBody>
      </p:sp>
      <p:sp>
        <p:nvSpPr>
          <p:cNvPr id="6" name="Content Placeholder 1">
            <a:extLst>
              <a:ext uri="{FF2B5EF4-FFF2-40B4-BE49-F238E27FC236}">
                <a16:creationId xmlns:a16="http://schemas.microsoft.com/office/drawing/2014/main" id="{A77029B1-1C85-4256-BF8A-6C075F384588}"/>
              </a:ext>
            </a:extLst>
          </p:cNvPr>
          <p:cNvSpPr txBox="1">
            <a:spLocks/>
          </p:cNvSpPr>
          <p:nvPr/>
        </p:nvSpPr>
        <p:spPr>
          <a:xfrm>
            <a:off x="673380" y="1636734"/>
            <a:ext cx="3046518" cy="100061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9575" lvl="1" indent="0">
              <a:lnSpc>
                <a:spcPts val="1800"/>
              </a:lnSpc>
              <a:spcBef>
                <a:spcPts val="0"/>
              </a:spcBef>
              <a:spcAft>
                <a:spcPts val="0"/>
              </a:spcAft>
              <a:buNone/>
            </a:pPr>
            <a:r>
              <a:rPr lang="en-US" sz="1800" b="1" dirty="0"/>
              <a:t>Patent - US5299649A  </a:t>
            </a:r>
            <a:endParaRPr lang="en-US" dirty="0"/>
          </a:p>
        </p:txBody>
      </p:sp>
      <p:sp>
        <p:nvSpPr>
          <p:cNvPr id="11" name="TextBox 10">
            <a:extLst>
              <a:ext uri="{FF2B5EF4-FFF2-40B4-BE49-F238E27FC236}">
                <a16:creationId xmlns:a16="http://schemas.microsoft.com/office/drawing/2014/main" id="{209D95AF-B1D9-4922-BE91-8F74457728BF}"/>
              </a:ext>
            </a:extLst>
          </p:cNvPr>
          <p:cNvSpPr txBox="1"/>
          <p:nvPr/>
        </p:nvSpPr>
        <p:spPr>
          <a:xfrm>
            <a:off x="704204" y="5098890"/>
            <a:ext cx="3015694" cy="849853"/>
          </a:xfrm>
          <a:prstGeom prst="rect">
            <a:avLst/>
          </a:prstGeom>
        </p:spPr>
        <p:txBody>
          <a:bodyPr vert="horz" wrap="square" lIns="91440" tIns="45720" rIns="91440" bIns="45720" rtlCol="0">
            <a:noAutofit/>
          </a:bodyPr>
          <a:lstStyle/>
          <a:p>
            <a:pPr algn="l">
              <a:lnSpc>
                <a:spcPts val="1800"/>
              </a:lnSpc>
              <a:spcAft>
                <a:spcPts val="600"/>
              </a:spcAft>
            </a:pPr>
            <a:r>
              <a:rPr lang="en-GB" sz="1600" dirty="0">
                <a:solidFill>
                  <a:prstClr val="black">
                    <a:lumMod val="75000"/>
                    <a:lumOff val="25000"/>
                  </a:prstClr>
                </a:solidFill>
                <a:latin typeface="Segoe UI" panose="020B0502040204020203" pitchFamily="34" charset="0"/>
                <a:cs typeface="Segoe UI" panose="020B0502040204020203" pitchFamily="34" charset="0"/>
              </a:rPr>
              <a:t>Track-pinion construction for steering</a:t>
            </a:r>
          </a:p>
        </p:txBody>
      </p:sp>
      <p:sp>
        <p:nvSpPr>
          <p:cNvPr id="14" name="TextBox 13">
            <a:extLst>
              <a:ext uri="{FF2B5EF4-FFF2-40B4-BE49-F238E27FC236}">
                <a16:creationId xmlns:a16="http://schemas.microsoft.com/office/drawing/2014/main" id="{8A0E581F-BA1E-484C-BBDC-B6CB595352C2}"/>
              </a:ext>
            </a:extLst>
          </p:cNvPr>
          <p:cNvSpPr txBox="1"/>
          <p:nvPr/>
        </p:nvSpPr>
        <p:spPr>
          <a:xfrm>
            <a:off x="8571872" y="5052186"/>
            <a:ext cx="3015694" cy="896557"/>
          </a:xfrm>
          <a:prstGeom prst="rect">
            <a:avLst/>
          </a:prstGeom>
        </p:spPr>
        <p:txBody>
          <a:bodyPr vert="horz" wrap="square" lIns="91440" tIns="45720" rIns="91440" bIns="45720" rtlCol="0">
            <a:noAutofit/>
          </a:bodyPr>
          <a:lstStyle/>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Electrical motor assist</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Torque sensor</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Rotary encoder</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Speed sensor</a:t>
            </a:r>
          </a:p>
        </p:txBody>
      </p:sp>
      <p:sp>
        <p:nvSpPr>
          <p:cNvPr id="7" name="TextBox 6">
            <a:extLst>
              <a:ext uri="{FF2B5EF4-FFF2-40B4-BE49-F238E27FC236}">
                <a16:creationId xmlns:a16="http://schemas.microsoft.com/office/drawing/2014/main" id="{9DD8F67C-C8F3-4C59-96D3-59D5549E4108}"/>
              </a:ext>
            </a:extLst>
          </p:cNvPr>
          <p:cNvSpPr txBox="1"/>
          <p:nvPr/>
        </p:nvSpPr>
        <p:spPr>
          <a:xfrm>
            <a:off x="4929797" y="4763018"/>
            <a:ext cx="3015694" cy="896557"/>
          </a:xfrm>
          <a:prstGeom prst="rect">
            <a:avLst/>
          </a:prstGeom>
        </p:spPr>
        <p:txBody>
          <a:bodyPr vert="horz" wrap="square" lIns="91440" tIns="45720" rIns="91440" bIns="45720" rtlCol="0">
            <a:noAutofit/>
          </a:bodyPr>
          <a:lstStyle/>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Assist actuator mounted to bottom yoke</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Steering torque calculated using:</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Vehicle speed, steering angle &amp; vehicle-width acceleration</a:t>
            </a:r>
          </a:p>
        </p:txBody>
      </p:sp>
      <p:sp>
        <p:nvSpPr>
          <p:cNvPr id="8" name="Content Placeholder 1">
            <a:extLst>
              <a:ext uri="{FF2B5EF4-FFF2-40B4-BE49-F238E27FC236}">
                <a16:creationId xmlns:a16="http://schemas.microsoft.com/office/drawing/2014/main" id="{2C847F11-5712-49F4-9618-8F55410527FB}"/>
              </a:ext>
            </a:extLst>
          </p:cNvPr>
          <p:cNvSpPr txBox="1">
            <a:spLocks/>
          </p:cNvSpPr>
          <p:nvPr/>
        </p:nvSpPr>
        <p:spPr>
          <a:xfrm>
            <a:off x="4287482" y="1646703"/>
            <a:ext cx="3922427" cy="74776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9575" lvl="1" indent="0">
              <a:lnSpc>
                <a:spcPts val="1800"/>
              </a:lnSpc>
              <a:spcBef>
                <a:spcPts val="0"/>
              </a:spcBef>
              <a:spcAft>
                <a:spcPts val="0"/>
              </a:spcAft>
              <a:buNone/>
            </a:pPr>
            <a:r>
              <a:rPr lang="en-US" sz="1800" b="1" dirty="0"/>
              <a:t>Patent - US20090139793A1 </a:t>
            </a:r>
            <a:endParaRPr lang="en-US" dirty="0"/>
          </a:p>
        </p:txBody>
      </p:sp>
      <p:sp>
        <p:nvSpPr>
          <p:cNvPr id="10" name="Content Placeholder 1">
            <a:extLst>
              <a:ext uri="{FF2B5EF4-FFF2-40B4-BE49-F238E27FC236}">
                <a16:creationId xmlns:a16="http://schemas.microsoft.com/office/drawing/2014/main" id="{3F99B96E-8B31-46CB-871E-D6FEDAA8BDEF}"/>
              </a:ext>
            </a:extLst>
          </p:cNvPr>
          <p:cNvSpPr txBox="1">
            <a:spLocks/>
          </p:cNvSpPr>
          <p:nvPr/>
        </p:nvSpPr>
        <p:spPr>
          <a:xfrm>
            <a:off x="8417376" y="1637601"/>
            <a:ext cx="2736404" cy="747764"/>
          </a:xfrm>
          <a:prstGeom prst="rect">
            <a:avLst/>
          </a:prstGeom>
        </p:spPr>
        <p:txBody>
          <a:bodyPr vert="horz" lIns="91440" tIns="45720" rIns="91440" bIns="45720" rtlCol="0">
            <a:normAutofit fontScale="85000" lnSpcReduction="10000"/>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9575" lvl="1" indent="0">
              <a:lnSpc>
                <a:spcPts val="1800"/>
              </a:lnSpc>
              <a:spcBef>
                <a:spcPts val="0"/>
              </a:spcBef>
              <a:spcAft>
                <a:spcPts val="0"/>
              </a:spcAft>
              <a:buNone/>
            </a:pPr>
            <a:r>
              <a:rPr lang="en-US" sz="1800" b="1" dirty="0"/>
              <a:t>Modal Analysis Topics, Volume 3 pp 491-496</a:t>
            </a:r>
            <a:endParaRPr lang="en-US" dirty="0"/>
          </a:p>
        </p:txBody>
      </p:sp>
      <p:pic>
        <p:nvPicPr>
          <p:cNvPr id="4" name="Picture 3">
            <a:extLst>
              <a:ext uri="{FF2B5EF4-FFF2-40B4-BE49-F238E27FC236}">
                <a16:creationId xmlns:a16="http://schemas.microsoft.com/office/drawing/2014/main" id="{C40F1E0D-F92D-4BAE-B127-11F5F1E029DE}"/>
              </a:ext>
            </a:extLst>
          </p:cNvPr>
          <p:cNvPicPr>
            <a:picLocks noChangeAspect="1"/>
          </p:cNvPicPr>
          <p:nvPr/>
        </p:nvPicPr>
        <p:blipFill>
          <a:blip r:embed="rId2"/>
          <a:stretch>
            <a:fillRect/>
          </a:stretch>
        </p:blipFill>
        <p:spPr>
          <a:xfrm>
            <a:off x="8464258" y="2474291"/>
            <a:ext cx="3123308" cy="19094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Picture 11">
            <a:extLst>
              <a:ext uri="{FF2B5EF4-FFF2-40B4-BE49-F238E27FC236}">
                <a16:creationId xmlns:a16="http://schemas.microsoft.com/office/drawing/2014/main" id="{C4E7FF8C-4A3F-4951-8D69-81FC29D742A1}"/>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021237" y="2354248"/>
            <a:ext cx="2569210" cy="20294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Picture 12">
            <a:extLst>
              <a:ext uri="{FF2B5EF4-FFF2-40B4-BE49-F238E27FC236}">
                <a16:creationId xmlns:a16="http://schemas.microsoft.com/office/drawing/2014/main" id="{EC92A37D-7590-49DA-9DDB-70A035A62765}"/>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1240964" y="2176683"/>
            <a:ext cx="1685116" cy="2504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19012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B077ACD-166E-4D84-8523-59A6490AD903}"/>
              </a:ext>
            </a:extLst>
          </p:cNvPr>
          <p:cNvSpPr>
            <a:spLocks noGrp="1"/>
          </p:cNvSpPr>
          <p:nvPr>
            <p:ph type="title"/>
          </p:nvPr>
        </p:nvSpPr>
        <p:spPr/>
        <p:txBody>
          <a:bodyPr/>
          <a:lstStyle/>
          <a:p>
            <a:r>
              <a:rPr lang="en-GB" dirty="0"/>
              <a:t>More relevant patents &amp; research papers</a:t>
            </a:r>
          </a:p>
        </p:txBody>
      </p:sp>
      <p:sp>
        <p:nvSpPr>
          <p:cNvPr id="6" name="Content Placeholder 1">
            <a:extLst>
              <a:ext uri="{FF2B5EF4-FFF2-40B4-BE49-F238E27FC236}">
                <a16:creationId xmlns:a16="http://schemas.microsoft.com/office/drawing/2014/main" id="{A77029B1-1C85-4256-BF8A-6C075F384588}"/>
              </a:ext>
            </a:extLst>
          </p:cNvPr>
          <p:cNvSpPr txBox="1">
            <a:spLocks/>
          </p:cNvSpPr>
          <p:nvPr/>
        </p:nvSpPr>
        <p:spPr>
          <a:xfrm>
            <a:off x="7583818" y="1644670"/>
            <a:ext cx="3046518" cy="60255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9575" lvl="1" indent="0">
              <a:lnSpc>
                <a:spcPts val="1800"/>
              </a:lnSpc>
              <a:spcBef>
                <a:spcPts val="0"/>
              </a:spcBef>
              <a:spcAft>
                <a:spcPts val="0"/>
              </a:spcAft>
              <a:buNone/>
            </a:pPr>
            <a:r>
              <a:rPr lang="en-US" sz="1800" b="1" dirty="0"/>
              <a:t>Patent - US6539816B2  </a:t>
            </a:r>
            <a:endParaRPr lang="en-US" dirty="0"/>
          </a:p>
        </p:txBody>
      </p:sp>
      <p:sp>
        <p:nvSpPr>
          <p:cNvPr id="11" name="TextBox 10">
            <a:extLst>
              <a:ext uri="{FF2B5EF4-FFF2-40B4-BE49-F238E27FC236}">
                <a16:creationId xmlns:a16="http://schemas.microsoft.com/office/drawing/2014/main" id="{209D95AF-B1D9-4922-BE91-8F74457728BF}"/>
              </a:ext>
            </a:extLst>
          </p:cNvPr>
          <p:cNvSpPr txBox="1"/>
          <p:nvPr/>
        </p:nvSpPr>
        <p:spPr>
          <a:xfrm>
            <a:off x="1618604" y="4989162"/>
            <a:ext cx="3015694" cy="849853"/>
          </a:xfrm>
          <a:prstGeom prst="rect">
            <a:avLst/>
          </a:prstGeom>
        </p:spPr>
        <p:txBody>
          <a:bodyPr vert="horz" wrap="square" lIns="91440" tIns="45720" rIns="91440" bIns="45720" rtlCol="0">
            <a:noAutofit/>
          </a:bodyPr>
          <a:lstStyle/>
          <a:p>
            <a:pPr algn="l">
              <a:lnSpc>
                <a:spcPts val="1800"/>
              </a:lnSpc>
              <a:spcAft>
                <a:spcPts val="600"/>
              </a:spcAft>
            </a:pPr>
            <a:r>
              <a:rPr lang="en-GB" sz="1600" dirty="0">
                <a:solidFill>
                  <a:prstClr val="black">
                    <a:lumMod val="75000"/>
                    <a:lumOff val="25000"/>
                  </a:prstClr>
                </a:solidFill>
                <a:latin typeface="Segoe UI" panose="020B0502040204020203" pitchFamily="34" charset="0"/>
                <a:cs typeface="Segoe UI" panose="020B0502040204020203" pitchFamily="34" charset="0"/>
              </a:rPr>
              <a:t>Steering torque calculated using;</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Ratio of angular speed</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Steering torque of the pinion shaft</a:t>
            </a:r>
          </a:p>
        </p:txBody>
      </p:sp>
      <p:sp>
        <p:nvSpPr>
          <p:cNvPr id="7" name="TextBox 6">
            <a:extLst>
              <a:ext uri="{FF2B5EF4-FFF2-40B4-BE49-F238E27FC236}">
                <a16:creationId xmlns:a16="http://schemas.microsoft.com/office/drawing/2014/main" id="{9DD8F67C-C8F3-4C59-96D3-59D5549E4108}"/>
              </a:ext>
            </a:extLst>
          </p:cNvPr>
          <p:cNvSpPr txBox="1"/>
          <p:nvPr/>
        </p:nvSpPr>
        <p:spPr>
          <a:xfrm>
            <a:off x="8075333" y="4695700"/>
            <a:ext cx="3015694" cy="896557"/>
          </a:xfrm>
          <a:prstGeom prst="rect">
            <a:avLst/>
          </a:prstGeom>
        </p:spPr>
        <p:txBody>
          <a:bodyPr vert="horz" wrap="square" lIns="91440" tIns="45720" rIns="91440" bIns="45720" rtlCol="0">
            <a:noAutofit/>
          </a:bodyPr>
          <a:lstStyle/>
          <a:p>
            <a:pPr algn="l">
              <a:lnSpc>
                <a:spcPts val="1800"/>
              </a:lnSpc>
              <a:spcAft>
                <a:spcPts val="600"/>
              </a:spcAft>
            </a:pPr>
            <a:r>
              <a:rPr lang="en-GB" sz="1600" dirty="0">
                <a:solidFill>
                  <a:prstClr val="black">
                    <a:lumMod val="75000"/>
                    <a:lumOff val="25000"/>
                  </a:prstClr>
                </a:solidFill>
                <a:latin typeface="Segoe UI" panose="020B0502040204020203" pitchFamily="34" charset="0"/>
                <a:cs typeface="Segoe UI" panose="020B0502040204020203" pitchFamily="34" charset="0"/>
              </a:rPr>
              <a:t>Compact torque detector</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Input/output shaft not fixed in place</a:t>
            </a:r>
          </a:p>
          <a:p>
            <a:pPr marL="285750" indent="-285750" algn="l">
              <a:lnSpc>
                <a:spcPts val="1800"/>
              </a:lnSpc>
              <a:spcAft>
                <a:spcPts val="600"/>
              </a:spcAft>
              <a:buFontTx/>
              <a:buChar char="-"/>
            </a:pPr>
            <a:r>
              <a:rPr lang="en-GB" sz="1600" dirty="0">
                <a:solidFill>
                  <a:prstClr val="black">
                    <a:lumMod val="75000"/>
                    <a:lumOff val="25000"/>
                  </a:prstClr>
                </a:solidFill>
                <a:latin typeface="Segoe UI" panose="020B0502040204020203" pitchFamily="34" charset="0"/>
                <a:cs typeface="Segoe UI" panose="020B0502040204020203" pitchFamily="34" charset="0"/>
              </a:rPr>
              <a:t>Detecting torque using magnetic field</a:t>
            </a:r>
          </a:p>
        </p:txBody>
      </p:sp>
      <p:sp>
        <p:nvSpPr>
          <p:cNvPr id="8" name="Content Placeholder 1">
            <a:extLst>
              <a:ext uri="{FF2B5EF4-FFF2-40B4-BE49-F238E27FC236}">
                <a16:creationId xmlns:a16="http://schemas.microsoft.com/office/drawing/2014/main" id="{2C847F11-5712-49F4-9618-8F55410527FB}"/>
              </a:ext>
            </a:extLst>
          </p:cNvPr>
          <p:cNvSpPr txBox="1">
            <a:spLocks/>
          </p:cNvSpPr>
          <p:nvPr/>
        </p:nvSpPr>
        <p:spPr>
          <a:xfrm>
            <a:off x="1257029" y="1661708"/>
            <a:ext cx="3349444" cy="74776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9575" lvl="1" indent="0">
              <a:lnSpc>
                <a:spcPts val="1800"/>
              </a:lnSpc>
              <a:spcBef>
                <a:spcPts val="0"/>
              </a:spcBef>
              <a:spcAft>
                <a:spcPts val="0"/>
              </a:spcAft>
              <a:buNone/>
            </a:pPr>
            <a:r>
              <a:rPr lang="en-US" sz="1800" b="1" dirty="0"/>
              <a:t>Patent - US7721841B2 </a:t>
            </a:r>
            <a:endParaRPr lang="en-US" dirty="0"/>
          </a:p>
        </p:txBody>
      </p:sp>
      <p:pic>
        <p:nvPicPr>
          <p:cNvPr id="15" name="Picture 14">
            <a:extLst>
              <a:ext uri="{FF2B5EF4-FFF2-40B4-BE49-F238E27FC236}">
                <a16:creationId xmlns:a16="http://schemas.microsoft.com/office/drawing/2014/main" id="{BD458007-DE88-41DB-A88F-146BCDAAD8F0}"/>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863765" y="2137040"/>
            <a:ext cx="1974905" cy="21654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6" name="Picture 15">
            <a:extLst>
              <a:ext uri="{FF2B5EF4-FFF2-40B4-BE49-F238E27FC236}">
                <a16:creationId xmlns:a16="http://schemas.microsoft.com/office/drawing/2014/main" id="{9BCFA67A-E2CF-4A64-ADFE-96DDD00CC28E}"/>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619807" y="2137040"/>
            <a:ext cx="1444625" cy="20662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72098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AF616CE-81E7-4DA7-BA89-B54CBA9E4D7C}"/>
              </a:ext>
            </a:extLst>
          </p:cNvPr>
          <p:cNvSpPr>
            <a:spLocks noGrp="1"/>
          </p:cNvSpPr>
          <p:nvPr>
            <p:ph idx="1"/>
          </p:nvPr>
        </p:nvSpPr>
        <p:spPr/>
        <p:txBody>
          <a:bodyPr>
            <a:normAutofit/>
          </a:bodyPr>
          <a:lstStyle/>
          <a:p>
            <a:r>
              <a:rPr lang="en-GB" sz="2400" dirty="0"/>
              <a:t>•	Disaligning influence – weight force</a:t>
            </a:r>
          </a:p>
          <a:p>
            <a:r>
              <a:rPr lang="en-GB" sz="2400" dirty="0"/>
              <a:t>•	Aligning influence – centrifugal force</a:t>
            </a:r>
          </a:p>
          <a:p>
            <a:r>
              <a:rPr lang="en-GB" sz="2400" dirty="0"/>
              <a:t>•	Disaligning influence – normal load</a:t>
            </a:r>
          </a:p>
          <a:p>
            <a:r>
              <a:rPr lang="en-GB" sz="2400" dirty="0"/>
              <a:t>•	Aligning influence – lateral force</a:t>
            </a:r>
          </a:p>
          <a:p>
            <a:r>
              <a:rPr lang="en-GB" sz="2400" dirty="0"/>
              <a:t>•	Aligning influence – gyroscopic effect</a:t>
            </a:r>
          </a:p>
          <a:p>
            <a:r>
              <a:rPr lang="en-GB" sz="2400" dirty="0"/>
              <a:t>•	Disaligning influence – twisting torque of tire</a:t>
            </a:r>
          </a:p>
          <a:p>
            <a:endParaRPr lang="en-GB" sz="2400" dirty="0"/>
          </a:p>
        </p:txBody>
      </p:sp>
      <p:sp>
        <p:nvSpPr>
          <p:cNvPr id="3" name="Title 2">
            <a:extLst>
              <a:ext uri="{FF2B5EF4-FFF2-40B4-BE49-F238E27FC236}">
                <a16:creationId xmlns:a16="http://schemas.microsoft.com/office/drawing/2014/main" id="{3641636F-B569-4951-B2E0-2700F129D55C}"/>
              </a:ext>
            </a:extLst>
          </p:cNvPr>
          <p:cNvSpPr>
            <a:spLocks noGrp="1"/>
          </p:cNvSpPr>
          <p:nvPr>
            <p:ph type="title"/>
          </p:nvPr>
        </p:nvSpPr>
        <p:spPr/>
        <p:txBody>
          <a:bodyPr/>
          <a:lstStyle/>
          <a:p>
            <a:r>
              <a:rPr lang="en-GB" dirty="0"/>
              <a:t>Presence of rider input in steady-state cornering</a:t>
            </a:r>
          </a:p>
        </p:txBody>
      </p:sp>
    </p:spTree>
    <p:extLst>
      <p:ext uri="{BB962C8B-B14F-4D97-AF65-F5344CB8AC3E}">
        <p14:creationId xmlns:p14="http://schemas.microsoft.com/office/powerpoint/2010/main" val="3142968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Content Placeholder 1">
                <a:extLst>
                  <a:ext uri="{FF2B5EF4-FFF2-40B4-BE49-F238E27FC236}">
                    <a16:creationId xmlns:a16="http://schemas.microsoft.com/office/drawing/2014/main" id="{69023B7E-254C-4732-88BA-6FCEB09010E8}"/>
                  </a:ext>
                </a:extLst>
              </p:cNvPr>
              <p:cNvSpPr>
                <a:spLocks noGrp="1"/>
              </p:cNvSpPr>
              <p:nvPr>
                <p:ph idx="1"/>
              </p:nvPr>
            </p:nvSpPr>
            <p:spPr/>
            <p:txBody>
              <a:bodyPr/>
              <a:lstStyle/>
              <a:p>
                <a14:m>
                  <m:oMath xmlns:m="http://schemas.openxmlformats.org/officeDocument/2006/math">
                    <m:r>
                      <a:rPr lang="en-GB" sz="1800" b="1" i="1"/>
                      <m:t>𝑹𝒐𝒍𝒍</m:t>
                    </m:r>
                    <m:r>
                      <a:rPr lang="en-GB" sz="1800" b="1" i="1"/>
                      <m:t> </m:t>
                    </m:r>
                    <m:r>
                      <a:rPr lang="en-GB" sz="1800" b="1" i="1"/>
                      <m:t>𝒓𝒂𝒕𝒆</m:t>
                    </m:r>
                    <m:r>
                      <a:rPr lang="en-GB" sz="1800" b="1" i="1"/>
                      <m:t>=</m:t>
                    </m:r>
                    <m:r>
                      <a:rPr lang="en-GB" sz="1800" b="1" i="1"/>
                      <m:t>𝟎</m:t>
                    </m:r>
                    <m:r>
                      <a:rPr lang="en-GB" sz="1800" b="1" i="1"/>
                      <m:t>.</m:t>
                    </m:r>
                    <m:r>
                      <a:rPr lang="en-GB" sz="1800" b="1" i="1"/>
                      <m:t>𝟓𝟒</m:t>
                    </m:r>
                    <m:r>
                      <a:rPr lang="en-GB" sz="1800" b="1" i="1"/>
                      <m:t>∗</m:t>
                    </m:r>
                    <m:r>
                      <a:rPr lang="en-GB" sz="1800" b="1" i="1"/>
                      <m:t>𝒔𝒕𝒆𝒆𝒓𝒊𝒏𝒈</m:t>
                    </m:r>
                    <m:r>
                      <a:rPr lang="en-GB" sz="1800" b="1" i="1"/>
                      <m:t> </m:t>
                    </m:r>
                    <m:r>
                      <a:rPr lang="en-GB" sz="1800" b="1" i="1"/>
                      <m:t>𝒕𝒐𝒓𝒒𝒖𝒆</m:t>
                    </m:r>
                  </m:oMath>
                </a14:m>
                <a:r>
                  <a:rPr lang="en-GB" sz="1800" b="1" dirty="0"/>
                  <a:t> </a:t>
                </a:r>
                <a:endParaRPr lang="en-GB" sz="1800" dirty="0"/>
              </a:p>
              <a:p>
                <a14:m>
                  <m:oMath xmlns:m="http://schemas.openxmlformats.org/officeDocument/2006/math">
                    <m:r>
                      <a:rPr lang="en-GB" sz="1800" b="1" i="1"/>
                      <m:t>𝑺𝒕𝒆𝒆𝒓𝒊𝒏𝒈</m:t>
                    </m:r>
                    <m:r>
                      <a:rPr lang="en-GB" sz="1800" b="1" i="1"/>
                      <m:t> </m:t>
                    </m:r>
                    <m:r>
                      <a:rPr lang="en-GB" sz="1800" b="1" i="1"/>
                      <m:t>𝒕𝒐𝒓𝒒𝒖𝒆</m:t>
                    </m:r>
                    <m:r>
                      <a:rPr lang="en-GB" sz="1800" b="1"/>
                      <m:t>= </m:t>
                    </m:r>
                    <m:f>
                      <m:fPr>
                        <m:ctrlPr>
                          <a:rPr lang="en-GB" sz="1800" b="1" i="1"/>
                        </m:ctrlPr>
                      </m:fPr>
                      <m:num>
                        <m:r>
                          <a:rPr lang="en-GB" sz="1800" b="1" i="1"/>
                          <m:t>𝑹𝒐𝒍𝒍</m:t>
                        </m:r>
                        <m:r>
                          <a:rPr lang="en-GB" sz="1800" b="1" i="1"/>
                          <m:t> </m:t>
                        </m:r>
                        <m:r>
                          <a:rPr lang="en-GB" sz="1800" b="1" i="1"/>
                          <m:t>𝒓𝒂𝒕𝒆</m:t>
                        </m:r>
                      </m:num>
                      <m:den>
                        <m:r>
                          <a:rPr lang="en-GB" sz="1800" b="1" i="1"/>
                          <m:t>𝟎</m:t>
                        </m:r>
                        <m:r>
                          <a:rPr lang="en-GB" sz="1800" b="1" i="1"/>
                          <m:t>.</m:t>
                        </m:r>
                        <m:r>
                          <a:rPr lang="en-GB" sz="1800" b="1" i="1"/>
                          <m:t>𝟓𝟒</m:t>
                        </m:r>
                      </m:den>
                    </m:f>
                  </m:oMath>
                </a14:m>
                <a:r>
                  <a:rPr lang="en-GB" sz="1800" b="1" dirty="0"/>
                  <a:t> </a:t>
                </a:r>
                <a:endParaRPr lang="en-GB" sz="1800" dirty="0"/>
              </a:p>
              <a:p>
                <a14:m>
                  <m:oMath xmlns:m="http://schemas.openxmlformats.org/officeDocument/2006/math">
                    <m:r>
                      <a:rPr lang="en-GB" sz="1800" b="1" i="1"/>
                      <m:t>𝑹𝒆𝒔𝒖𝒍𝒕𝒂𝒏𝒕</m:t>
                    </m:r>
                    <m:r>
                      <a:rPr lang="en-GB" sz="1800" b="1" i="1"/>
                      <m:t> </m:t>
                    </m:r>
                    <m:r>
                      <a:rPr lang="en-GB" sz="1800" b="1" i="1"/>
                      <m:t>𝒇𝒐𝒓𝒄𝒆</m:t>
                    </m:r>
                    <m:r>
                      <a:rPr lang="en-GB" sz="1800" b="1" i="1"/>
                      <m:t> </m:t>
                    </m:r>
                    <m:r>
                      <a:rPr lang="en-GB" sz="1800" b="1" i="1"/>
                      <m:t>𝒂𝒕</m:t>
                    </m:r>
                    <m:r>
                      <a:rPr lang="en-GB" sz="1800" b="1" i="1"/>
                      <m:t> </m:t>
                    </m:r>
                    <m:r>
                      <a:rPr lang="en-GB" sz="1800" b="1" i="1"/>
                      <m:t>𝒉𝒂𝒏𝒅𝒍𝒆𝒃𝒂𝒓𝒔</m:t>
                    </m:r>
                    <m:r>
                      <a:rPr lang="en-GB" sz="1800" b="1" i="1"/>
                      <m:t>=</m:t>
                    </m:r>
                    <m:f>
                      <m:fPr>
                        <m:ctrlPr>
                          <a:rPr lang="en-GB" sz="1800" b="1" i="1"/>
                        </m:ctrlPr>
                      </m:fPr>
                      <m:num>
                        <m:r>
                          <a:rPr lang="en-GB" sz="1800" b="1" i="1"/>
                          <m:t>𝑹𝒐𝒍𝒍</m:t>
                        </m:r>
                        <m:r>
                          <a:rPr lang="en-GB" sz="1800" b="1" i="1"/>
                          <m:t> </m:t>
                        </m:r>
                        <m:r>
                          <a:rPr lang="en-GB" sz="1800" b="1" i="1"/>
                          <m:t>𝒓𝒂𝒕𝒆</m:t>
                        </m:r>
                      </m:num>
                      <m:den>
                        <m:r>
                          <a:rPr lang="en-GB" sz="1800" b="1" i="1"/>
                          <m:t>𝟎</m:t>
                        </m:r>
                        <m:r>
                          <a:rPr lang="en-GB" sz="1800" b="1" i="1"/>
                          <m:t>.</m:t>
                        </m:r>
                        <m:r>
                          <a:rPr lang="en-GB" sz="1800" b="1" i="1"/>
                          <m:t>𝟓𝟒</m:t>
                        </m:r>
                        <m:r>
                          <a:rPr lang="en-GB" sz="1800" b="1" i="1"/>
                          <m:t>∗</m:t>
                        </m:r>
                        <m:r>
                          <a:rPr lang="en-GB" sz="1800" b="1" i="1"/>
                          <m:t>𝟎</m:t>
                        </m:r>
                        <m:r>
                          <a:rPr lang="en-GB" sz="1800" b="1" i="1"/>
                          <m:t>.</m:t>
                        </m:r>
                        <m:r>
                          <a:rPr lang="en-GB" sz="1800" b="1" i="1"/>
                          <m:t>𝟑</m:t>
                        </m:r>
                      </m:den>
                    </m:f>
                  </m:oMath>
                </a14:m>
                <a:r>
                  <a:rPr lang="en-GB" sz="1800" b="1" dirty="0"/>
                  <a:t>   </a:t>
                </a:r>
                <a:endParaRPr lang="en-GB" sz="1800" dirty="0"/>
              </a:p>
              <a:p>
                <a14:m>
                  <m:oMath xmlns:m="http://schemas.openxmlformats.org/officeDocument/2006/math">
                    <m:r>
                      <a:rPr lang="en-GB" sz="1800" b="1" i="1"/>
                      <m:t>𝑨𝒑𝒑𝒓𝒐𝒙𝒊𝒎𝒂𝒕𝒆</m:t>
                    </m:r>
                    <m:r>
                      <a:rPr lang="en-GB" sz="1800" b="1" i="1"/>
                      <m:t> </m:t>
                    </m:r>
                    <m:r>
                      <a:rPr lang="en-GB" sz="1800" b="1" i="1"/>
                      <m:t>𝒔𝒕𝒆𝒆𝒓𝒊𝒏𝒈</m:t>
                    </m:r>
                    <m:r>
                      <a:rPr lang="en-GB" sz="1800" b="1" i="1"/>
                      <m:t> </m:t>
                    </m:r>
                    <m:r>
                      <a:rPr lang="en-GB" sz="1800" b="1" i="1"/>
                      <m:t>𝒇𝒐𝒓𝒄𝒆</m:t>
                    </m:r>
                    <m:r>
                      <a:rPr lang="en-GB" sz="1800" b="1" i="1"/>
                      <m:t> </m:t>
                    </m:r>
                    <m:r>
                      <a:rPr lang="en-GB" sz="1800" b="1" i="1"/>
                      <m:t>𝒊𝒏𝒏𝒆𝒓</m:t>
                    </m:r>
                    <m:r>
                      <a:rPr lang="en-GB" sz="1800" b="1" i="1"/>
                      <m:t> </m:t>
                    </m:r>
                    <m:r>
                      <a:rPr lang="en-GB" sz="1800" b="1" i="1"/>
                      <m:t>𝒉𝒂𝒏𝒅𝒍𝒆𝒃𝒂𝒓</m:t>
                    </m:r>
                    <m:r>
                      <a:rPr lang="en-GB" sz="1800" b="1" i="1"/>
                      <m:t>=</m:t>
                    </m:r>
                    <m:f>
                      <m:fPr>
                        <m:ctrlPr>
                          <a:rPr lang="en-GB" sz="1800" b="1" i="1"/>
                        </m:ctrlPr>
                      </m:fPr>
                      <m:num>
                        <m:r>
                          <a:rPr lang="en-GB" sz="1800" b="1" i="1"/>
                          <m:t>𝑹𝒐𝒍𝒍</m:t>
                        </m:r>
                        <m:r>
                          <a:rPr lang="en-GB" sz="1800" b="1" i="1"/>
                          <m:t> </m:t>
                        </m:r>
                        <m:r>
                          <a:rPr lang="en-GB" sz="1800" b="1" i="1"/>
                          <m:t>𝒓𝒂𝒕𝒆</m:t>
                        </m:r>
                      </m:num>
                      <m:den>
                        <m:r>
                          <a:rPr lang="en-GB" sz="1800" b="1" i="1"/>
                          <m:t>𝟎</m:t>
                        </m:r>
                        <m:r>
                          <a:rPr lang="en-GB" sz="1800" b="1" i="1"/>
                          <m:t>.</m:t>
                        </m:r>
                        <m:r>
                          <a:rPr lang="en-GB" sz="1800" b="1" i="1"/>
                          <m:t>𝟓𝟒</m:t>
                        </m:r>
                        <m:r>
                          <a:rPr lang="en-GB" sz="1800" b="1" i="1"/>
                          <m:t>∗</m:t>
                        </m:r>
                        <m:r>
                          <a:rPr lang="en-GB" sz="1800" b="1" i="1"/>
                          <m:t>𝟎</m:t>
                        </m:r>
                        <m:r>
                          <a:rPr lang="en-GB" sz="1800" b="1" i="1"/>
                          <m:t>.</m:t>
                        </m:r>
                        <m:r>
                          <a:rPr lang="en-GB" sz="1800" b="1" i="1"/>
                          <m:t>𝟑</m:t>
                        </m:r>
                      </m:den>
                    </m:f>
                    <m:r>
                      <a:rPr lang="en-GB" sz="1800" b="1" i="1"/>
                      <m:t>∗</m:t>
                    </m:r>
                    <m:r>
                      <a:rPr lang="en-GB" sz="1800" b="1" i="1"/>
                      <m:t>𝟎</m:t>
                    </m:r>
                    <m:r>
                      <a:rPr lang="en-GB" sz="1800" b="1" i="1"/>
                      <m:t>.</m:t>
                    </m:r>
                    <m:r>
                      <a:rPr lang="en-GB" sz="1800" b="1" i="1"/>
                      <m:t>𝟕𝟓</m:t>
                    </m:r>
                  </m:oMath>
                </a14:m>
                <a:r>
                  <a:rPr lang="en-GB" sz="1800" dirty="0"/>
                  <a:t> </a:t>
                </a:r>
              </a:p>
              <a:p>
                <a14:m>
                  <m:oMath xmlns:m="http://schemas.openxmlformats.org/officeDocument/2006/math">
                    <m:r>
                      <a:rPr lang="en-GB" sz="1800" b="1" i="1"/>
                      <m:t>𝑨𝒑𝒑𝒓𝒐𝒙𝒊𝒎𝒂𝒕𝒆</m:t>
                    </m:r>
                    <m:r>
                      <a:rPr lang="en-GB" sz="1800" b="1" i="1"/>
                      <m:t> </m:t>
                    </m:r>
                    <m:r>
                      <a:rPr lang="en-GB" sz="1800" b="1" i="1"/>
                      <m:t>𝒔𝒕𝒆𝒆𝒓𝒊𝒏𝒈</m:t>
                    </m:r>
                    <m:r>
                      <a:rPr lang="en-GB" sz="1800" b="1" i="1"/>
                      <m:t> </m:t>
                    </m:r>
                    <m:r>
                      <a:rPr lang="en-GB" sz="1800" b="1" i="1"/>
                      <m:t>𝒇𝒐𝒓𝒄𝒆</m:t>
                    </m:r>
                    <m:r>
                      <a:rPr lang="en-GB" sz="1800" b="1" i="1"/>
                      <m:t> </m:t>
                    </m:r>
                    <m:r>
                      <a:rPr lang="en-GB" sz="1800" b="1" i="1"/>
                      <m:t>𝒐𝒖𝒕𝒆𝒓</m:t>
                    </m:r>
                    <m:r>
                      <a:rPr lang="en-GB" sz="1800" b="1" i="1"/>
                      <m:t> </m:t>
                    </m:r>
                    <m:r>
                      <a:rPr lang="en-GB" sz="1800" b="1" i="1"/>
                      <m:t>𝒉𝒂𝒏𝒅𝒍𝒆𝒃𝒂𝒓</m:t>
                    </m:r>
                    <m:r>
                      <a:rPr lang="en-GB" sz="1800" b="1" i="1"/>
                      <m:t>=</m:t>
                    </m:r>
                    <m:f>
                      <m:fPr>
                        <m:ctrlPr>
                          <a:rPr lang="en-GB" sz="1800" b="1" i="1"/>
                        </m:ctrlPr>
                      </m:fPr>
                      <m:num>
                        <m:r>
                          <a:rPr lang="en-GB" sz="1800" b="1" i="1"/>
                          <m:t>𝑹𝒐𝒍𝒍</m:t>
                        </m:r>
                        <m:r>
                          <a:rPr lang="en-GB" sz="1800" b="1" i="1"/>
                          <m:t> </m:t>
                        </m:r>
                        <m:r>
                          <a:rPr lang="en-GB" sz="1800" b="1" i="1"/>
                          <m:t>𝒓𝒂𝒕𝒆</m:t>
                        </m:r>
                      </m:num>
                      <m:den>
                        <m:r>
                          <a:rPr lang="en-GB" sz="1800" b="1" i="1"/>
                          <m:t>𝟎</m:t>
                        </m:r>
                        <m:r>
                          <a:rPr lang="en-GB" sz="1800" b="1" i="1"/>
                          <m:t>.</m:t>
                        </m:r>
                        <m:r>
                          <a:rPr lang="en-GB" sz="1800" b="1" i="1"/>
                          <m:t>𝟓𝟒</m:t>
                        </m:r>
                        <m:r>
                          <a:rPr lang="en-GB" sz="1800" b="1" i="1"/>
                          <m:t>∗</m:t>
                        </m:r>
                        <m:r>
                          <a:rPr lang="en-GB" sz="1800" b="1" i="1"/>
                          <m:t>𝟎</m:t>
                        </m:r>
                        <m:r>
                          <a:rPr lang="en-GB" sz="1800" b="1" i="1"/>
                          <m:t>.</m:t>
                        </m:r>
                        <m:r>
                          <a:rPr lang="en-GB" sz="1800" b="1" i="1"/>
                          <m:t>𝟑</m:t>
                        </m:r>
                      </m:den>
                    </m:f>
                    <m:r>
                      <a:rPr lang="en-GB" sz="1800" b="1" i="1"/>
                      <m:t>∗</m:t>
                    </m:r>
                    <m:r>
                      <a:rPr lang="en-GB" sz="1800" b="1" i="1"/>
                      <m:t>𝟎</m:t>
                    </m:r>
                    <m:r>
                      <a:rPr lang="en-GB" sz="1800" b="1" i="1"/>
                      <m:t>.</m:t>
                    </m:r>
                    <m:r>
                      <a:rPr lang="en-GB" sz="1800" b="1" i="1"/>
                      <m:t>𝟐𝟓</m:t>
                    </m:r>
                  </m:oMath>
                </a14:m>
                <a:r>
                  <a:rPr lang="en-GB" sz="1800" dirty="0"/>
                  <a:t> </a:t>
                </a:r>
              </a:p>
              <a:p>
                <a:endParaRPr lang="en-GB" dirty="0"/>
              </a:p>
            </p:txBody>
          </p:sp>
        </mc:Choice>
        <mc:Fallback>
          <p:sp>
            <p:nvSpPr>
              <p:cNvPr id="2" name="Content Placeholder 1">
                <a:extLst>
                  <a:ext uri="{FF2B5EF4-FFF2-40B4-BE49-F238E27FC236}">
                    <a16:creationId xmlns:a16="http://schemas.microsoft.com/office/drawing/2014/main" id="{69023B7E-254C-4732-88BA-6FCEB09010E8}"/>
                  </a:ext>
                </a:extLst>
              </p:cNvPr>
              <p:cNvSpPr>
                <a:spLocks noGrp="1" noRot="1" noChangeAspect="1" noMove="1" noResize="1" noEditPoints="1" noAdjustHandles="1" noChangeArrowheads="1" noChangeShapeType="1" noTextEdit="1"/>
              </p:cNvSpPr>
              <p:nvPr>
                <p:ph idx="1"/>
              </p:nvPr>
            </p:nvSpPr>
            <p:spPr>
              <a:blipFill>
                <a:blip r:embed="rId3"/>
                <a:stretch>
                  <a:fillRect/>
                </a:stretch>
              </a:blipFill>
            </p:spPr>
            <p:txBody>
              <a:bodyPr/>
              <a:lstStyle/>
              <a:p>
                <a:r>
                  <a:rPr lang="en-GB">
                    <a:noFill/>
                  </a:rPr>
                  <a:t> </a:t>
                </a:r>
              </a:p>
            </p:txBody>
          </p:sp>
        </mc:Fallback>
      </mc:AlternateContent>
      <p:sp>
        <p:nvSpPr>
          <p:cNvPr id="3" name="Title 2">
            <a:extLst>
              <a:ext uri="{FF2B5EF4-FFF2-40B4-BE49-F238E27FC236}">
                <a16:creationId xmlns:a16="http://schemas.microsoft.com/office/drawing/2014/main" id="{1E2AD82D-87BF-4C9F-BF2C-33E78488460A}"/>
              </a:ext>
            </a:extLst>
          </p:cNvPr>
          <p:cNvSpPr>
            <a:spLocks noGrp="1"/>
          </p:cNvSpPr>
          <p:nvPr>
            <p:ph type="title"/>
          </p:nvPr>
        </p:nvSpPr>
        <p:spPr/>
        <p:txBody>
          <a:bodyPr/>
          <a:lstStyle/>
          <a:p>
            <a:r>
              <a:rPr lang="en-GB" dirty="0"/>
              <a:t>Deriving transient-state cornering equations</a:t>
            </a:r>
          </a:p>
        </p:txBody>
      </p:sp>
      <p:pic>
        <p:nvPicPr>
          <p:cNvPr id="4" name="Picture 3">
            <a:extLst>
              <a:ext uri="{FF2B5EF4-FFF2-40B4-BE49-F238E27FC236}">
                <a16:creationId xmlns:a16="http://schemas.microsoft.com/office/drawing/2014/main" id="{996A4EED-EA9C-42E2-AD23-75980FCA3BBF}"/>
              </a:ext>
            </a:extLst>
          </p:cNvPr>
          <p:cNvPicPr>
            <a:picLocks noChangeAspect="1"/>
          </p:cNvPicPr>
          <p:nvPr/>
        </p:nvPicPr>
        <p:blipFill>
          <a:blip r:embed="rId4"/>
          <a:stretch>
            <a:fillRect/>
          </a:stretch>
        </p:blipFill>
        <p:spPr>
          <a:xfrm>
            <a:off x="8046720" y="2006787"/>
            <a:ext cx="3472052" cy="2191451"/>
          </a:xfrm>
          <a:prstGeom prst="rect">
            <a:avLst/>
          </a:prstGeom>
        </p:spPr>
      </p:pic>
    </p:spTree>
    <p:extLst>
      <p:ext uri="{BB962C8B-B14F-4D97-AF65-F5344CB8AC3E}">
        <p14:creationId xmlns:p14="http://schemas.microsoft.com/office/powerpoint/2010/main" val="1912381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15121A-472B-4D40-BD9E-2FC3997ED414}"/>
              </a:ext>
            </a:extLst>
          </p:cNvPr>
          <p:cNvSpPr>
            <a:spLocks noGrp="1"/>
          </p:cNvSpPr>
          <p:nvPr>
            <p:ph type="title"/>
          </p:nvPr>
        </p:nvSpPr>
        <p:spPr/>
        <p:txBody>
          <a:bodyPr/>
          <a:lstStyle/>
          <a:p>
            <a:r>
              <a:rPr lang="en-GB" dirty="0"/>
              <a:t>Roll rate simulation</a:t>
            </a:r>
          </a:p>
        </p:txBody>
      </p:sp>
      <p:sp>
        <p:nvSpPr>
          <p:cNvPr id="5" name="Content Placeholder 1">
            <a:extLst>
              <a:ext uri="{FF2B5EF4-FFF2-40B4-BE49-F238E27FC236}">
                <a16:creationId xmlns:a16="http://schemas.microsoft.com/office/drawing/2014/main" id="{CD922301-25BB-4BF0-884B-DDF4FA67ECCF}"/>
              </a:ext>
            </a:extLst>
          </p:cNvPr>
          <p:cNvSpPr txBox="1">
            <a:spLocks/>
          </p:cNvSpPr>
          <p:nvPr/>
        </p:nvSpPr>
        <p:spPr>
          <a:xfrm>
            <a:off x="3246174" y="2592087"/>
            <a:ext cx="2448136"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1.15X</a:t>
            </a:r>
            <a:r>
              <a:rPr lang="en-US" sz="1800" dirty="0"/>
              <a:t> multiplier</a:t>
            </a:r>
          </a:p>
        </p:txBody>
      </p:sp>
      <p:cxnSp>
        <p:nvCxnSpPr>
          <p:cNvPr id="6" name="Straight Arrow Connector 5">
            <a:extLst>
              <a:ext uri="{FF2B5EF4-FFF2-40B4-BE49-F238E27FC236}">
                <a16:creationId xmlns:a16="http://schemas.microsoft.com/office/drawing/2014/main" id="{7F99D9F2-0BDF-44C7-8990-70DCF8B6AAD8}"/>
              </a:ext>
            </a:extLst>
          </p:cNvPr>
          <p:cNvCxnSpPr>
            <a:cxnSpLocks/>
          </p:cNvCxnSpPr>
          <p:nvPr/>
        </p:nvCxnSpPr>
        <p:spPr>
          <a:xfrm>
            <a:off x="4593181" y="3065816"/>
            <a:ext cx="0" cy="6190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7" name="Content Placeholder 1">
            <a:extLst>
              <a:ext uri="{FF2B5EF4-FFF2-40B4-BE49-F238E27FC236}">
                <a16:creationId xmlns:a16="http://schemas.microsoft.com/office/drawing/2014/main" id="{3976D5B9-C820-4C86-93A3-FA93A8A2D08E}"/>
              </a:ext>
            </a:extLst>
          </p:cNvPr>
          <p:cNvSpPr txBox="1">
            <a:spLocks/>
          </p:cNvSpPr>
          <p:nvPr/>
        </p:nvSpPr>
        <p:spPr>
          <a:xfrm>
            <a:off x="3125102" y="3836709"/>
            <a:ext cx="2448136" cy="167229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gn="ctr">
              <a:lnSpc>
                <a:spcPts val="1800"/>
              </a:lnSpc>
            </a:pPr>
            <a:r>
              <a:rPr lang="en-US" sz="1800" dirty="0"/>
              <a:t>53 deg/s</a:t>
            </a:r>
          </a:p>
          <a:p>
            <a:pPr marL="457200" lvl="1" indent="-47625" algn="ctr">
              <a:lnSpc>
                <a:spcPts val="1800"/>
              </a:lnSpc>
            </a:pPr>
            <a:r>
              <a:rPr lang="en-US" sz="1800" b="1" dirty="0">
                <a:solidFill>
                  <a:schemeClr val="bg1"/>
                </a:solidFill>
                <a:highlight>
                  <a:srgbClr val="008000"/>
                </a:highlight>
              </a:rPr>
              <a:t>15% increase</a:t>
            </a:r>
            <a:endParaRPr lang="en-US" b="1" dirty="0">
              <a:solidFill>
                <a:schemeClr val="bg1"/>
              </a:solidFill>
              <a:highlight>
                <a:srgbClr val="008000"/>
              </a:highlight>
            </a:endParaRPr>
          </a:p>
        </p:txBody>
      </p:sp>
      <p:sp>
        <p:nvSpPr>
          <p:cNvPr id="8" name="Content Placeholder 1">
            <a:extLst>
              <a:ext uri="{FF2B5EF4-FFF2-40B4-BE49-F238E27FC236}">
                <a16:creationId xmlns:a16="http://schemas.microsoft.com/office/drawing/2014/main" id="{13C8214B-64D7-41CA-8DB4-AAD2BEE6DDEC}"/>
              </a:ext>
            </a:extLst>
          </p:cNvPr>
          <p:cNvSpPr txBox="1">
            <a:spLocks/>
          </p:cNvSpPr>
          <p:nvPr/>
        </p:nvSpPr>
        <p:spPr>
          <a:xfrm>
            <a:off x="6310851" y="2612581"/>
            <a:ext cx="2448136"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1.30X</a:t>
            </a:r>
            <a:r>
              <a:rPr lang="en-US" sz="1800" dirty="0"/>
              <a:t> multiplier</a:t>
            </a:r>
            <a:endParaRPr lang="en-US" dirty="0"/>
          </a:p>
        </p:txBody>
      </p:sp>
      <p:cxnSp>
        <p:nvCxnSpPr>
          <p:cNvPr id="9" name="Straight Arrow Connector 8">
            <a:extLst>
              <a:ext uri="{FF2B5EF4-FFF2-40B4-BE49-F238E27FC236}">
                <a16:creationId xmlns:a16="http://schemas.microsoft.com/office/drawing/2014/main" id="{B70FE141-DAE1-496E-8981-3593567886F6}"/>
              </a:ext>
            </a:extLst>
          </p:cNvPr>
          <p:cNvCxnSpPr>
            <a:cxnSpLocks/>
          </p:cNvCxnSpPr>
          <p:nvPr/>
        </p:nvCxnSpPr>
        <p:spPr>
          <a:xfrm>
            <a:off x="7586296" y="3086310"/>
            <a:ext cx="0" cy="6190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10" name="Content Placeholder 1">
            <a:extLst>
              <a:ext uri="{FF2B5EF4-FFF2-40B4-BE49-F238E27FC236}">
                <a16:creationId xmlns:a16="http://schemas.microsoft.com/office/drawing/2014/main" id="{CA0B9B37-1072-4532-9644-506E29308C99}"/>
              </a:ext>
            </a:extLst>
          </p:cNvPr>
          <p:cNvSpPr txBox="1">
            <a:spLocks/>
          </p:cNvSpPr>
          <p:nvPr/>
        </p:nvSpPr>
        <p:spPr>
          <a:xfrm>
            <a:off x="6082361" y="3846367"/>
            <a:ext cx="2448136" cy="167229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gn="ctr">
              <a:lnSpc>
                <a:spcPts val="1800"/>
              </a:lnSpc>
            </a:pPr>
            <a:r>
              <a:rPr lang="en-US" sz="1800" dirty="0"/>
              <a:t>60 deg/s</a:t>
            </a:r>
          </a:p>
          <a:p>
            <a:pPr marL="457200" lvl="1" indent="-47625" algn="ctr">
              <a:lnSpc>
                <a:spcPts val="1800"/>
              </a:lnSpc>
            </a:pPr>
            <a:r>
              <a:rPr lang="en-US" sz="1800" b="1" dirty="0">
                <a:solidFill>
                  <a:schemeClr val="bg1"/>
                </a:solidFill>
                <a:highlight>
                  <a:srgbClr val="008000"/>
                </a:highlight>
              </a:rPr>
              <a:t>30% increase</a:t>
            </a:r>
            <a:endParaRPr lang="en-US" b="1" dirty="0">
              <a:solidFill>
                <a:schemeClr val="bg1"/>
              </a:solidFill>
              <a:highlight>
                <a:srgbClr val="008000"/>
              </a:highlight>
            </a:endParaRPr>
          </a:p>
        </p:txBody>
      </p:sp>
      <p:sp>
        <p:nvSpPr>
          <p:cNvPr id="11" name="Content Placeholder 1">
            <a:extLst>
              <a:ext uri="{FF2B5EF4-FFF2-40B4-BE49-F238E27FC236}">
                <a16:creationId xmlns:a16="http://schemas.microsoft.com/office/drawing/2014/main" id="{6D9A75C3-667A-473F-B8FB-B0006F9386C2}"/>
              </a:ext>
            </a:extLst>
          </p:cNvPr>
          <p:cNvSpPr txBox="1">
            <a:spLocks/>
          </p:cNvSpPr>
          <p:nvPr/>
        </p:nvSpPr>
        <p:spPr>
          <a:xfrm>
            <a:off x="9450052" y="2612581"/>
            <a:ext cx="2448136"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1.45X</a:t>
            </a:r>
            <a:r>
              <a:rPr lang="en-US" sz="1800" dirty="0"/>
              <a:t> multiplier</a:t>
            </a:r>
            <a:endParaRPr lang="en-US" dirty="0"/>
          </a:p>
        </p:txBody>
      </p:sp>
      <p:cxnSp>
        <p:nvCxnSpPr>
          <p:cNvPr id="12" name="Straight Arrow Connector 11">
            <a:extLst>
              <a:ext uri="{FF2B5EF4-FFF2-40B4-BE49-F238E27FC236}">
                <a16:creationId xmlns:a16="http://schemas.microsoft.com/office/drawing/2014/main" id="{D8025838-401E-4E4B-9BE7-0D2584990DD4}"/>
              </a:ext>
            </a:extLst>
          </p:cNvPr>
          <p:cNvCxnSpPr>
            <a:cxnSpLocks/>
          </p:cNvCxnSpPr>
          <p:nvPr/>
        </p:nvCxnSpPr>
        <p:spPr>
          <a:xfrm>
            <a:off x="10820912" y="3086310"/>
            <a:ext cx="0" cy="6190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13" name="Content Placeholder 1">
            <a:extLst>
              <a:ext uri="{FF2B5EF4-FFF2-40B4-BE49-F238E27FC236}">
                <a16:creationId xmlns:a16="http://schemas.microsoft.com/office/drawing/2014/main" id="{1D811BB0-1D9F-4FA9-93F1-CB7002E5485E}"/>
              </a:ext>
            </a:extLst>
          </p:cNvPr>
          <p:cNvSpPr txBox="1">
            <a:spLocks/>
          </p:cNvSpPr>
          <p:nvPr/>
        </p:nvSpPr>
        <p:spPr>
          <a:xfrm>
            <a:off x="9239418" y="3830822"/>
            <a:ext cx="2488370" cy="195772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gn="ctr">
              <a:lnSpc>
                <a:spcPts val="1800"/>
              </a:lnSpc>
            </a:pPr>
            <a:r>
              <a:rPr lang="en-US" sz="1800" dirty="0"/>
              <a:t>67 deg/s</a:t>
            </a:r>
          </a:p>
          <a:p>
            <a:pPr marL="457200" lvl="1" indent="-47625" algn="ctr">
              <a:lnSpc>
                <a:spcPts val="1800"/>
              </a:lnSpc>
            </a:pPr>
            <a:r>
              <a:rPr lang="en-US" sz="1800" b="1" dirty="0">
                <a:solidFill>
                  <a:schemeClr val="bg1"/>
                </a:solidFill>
                <a:highlight>
                  <a:srgbClr val="008000"/>
                </a:highlight>
              </a:rPr>
              <a:t>45% increase</a:t>
            </a:r>
          </a:p>
        </p:txBody>
      </p:sp>
      <p:sp>
        <p:nvSpPr>
          <p:cNvPr id="14" name="Content Placeholder 1">
            <a:extLst>
              <a:ext uri="{FF2B5EF4-FFF2-40B4-BE49-F238E27FC236}">
                <a16:creationId xmlns:a16="http://schemas.microsoft.com/office/drawing/2014/main" id="{367D93E2-723A-4872-A92C-220DE8582472}"/>
              </a:ext>
            </a:extLst>
          </p:cNvPr>
          <p:cNvSpPr txBox="1">
            <a:spLocks/>
          </p:cNvSpPr>
          <p:nvPr/>
        </p:nvSpPr>
        <p:spPr>
          <a:xfrm>
            <a:off x="293812" y="2612966"/>
            <a:ext cx="2448136"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1X</a:t>
            </a:r>
            <a:r>
              <a:rPr lang="en-US" sz="1800" dirty="0"/>
              <a:t> multiplier</a:t>
            </a:r>
            <a:endParaRPr lang="en-US" dirty="0"/>
          </a:p>
        </p:txBody>
      </p:sp>
      <p:cxnSp>
        <p:nvCxnSpPr>
          <p:cNvPr id="15" name="Straight Arrow Connector 14">
            <a:extLst>
              <a:ext uri="{FF2B5EF4-FFF2-40B4-BE49-F238E27FC236}">
                <a16:creationId xmlns:a16="http://schemas.microsoft.com/office/drawing/2014/main" id="{49F49705-B83C-4638-BA79-6EA5FB277CDA}"/>
              </a:ext>
            </a:extLst>
          </p:cNvPr>
          <p:cNvCxnSpPr>
            <a:cxnSpLocks/>
          </p:cNvCxnSpPr>
          <p:nvPr/>
        </p:nvCxnSpPr>
        <p:spPr>
          <a:xfrm>
            <a:off x="1569257" y="3086695"/>
            <a:ext cx="0" cy="6190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16" name="Content Placeholder 1">
            <a:extLst>
              <a:ext uri="{FF2B5EF4-FFF2-40B4-BE49-F238E27FC236}">
                <a16:creationId xmlns:a16="http://schemas.microsoft.com/office/drawing/2014/main" id="{CB49AE37-D37B-4BB1-BD08-DB1F6EAF481A}"/>
              </a:ext>
            </a:extLst>
          </p:cNvPr>
          <p:cNvSpPr txBox="1">
            <a:spLocks/>
          </p:cNvSpPr>
          <p:nvPr/>
        </p:nvSpPr>
        <p:spPr>
          <a:xfrm>
            <a:off x="-109695" y="3832886"/>
            <a:ext cx="2763180" cy="150268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gn="ctr">
              <a:lnSpc>
                <a:spcPts val="1800"/>
              </a:lnSpc>
            </a:pPr>
            <a:r>
              <a:rPr lang="en-US" sz="1800" dirty="0"/>
              <a:t>46 deg/s</a:t>
            </a:r>
          </a:p>
          <a:p>
            <a:pPr marL="457200" lvl="1" indent="-47625" algn="ctr">
              <a:lnSpc>
                <a:spcPts val="1800"/>
              </a:lnSpc>
            </a:pPr>
            <a:r>
              <a:rPr lang="en-US" sz="1800" dirty="0"/>
              <a:t>(no power steering)</a:t>
            </a:r>
          </a:p>
          <a:p>
            <a:pPr marL="457200" lvl="1" indent="-47625">
              <a:lnSpc>
                <a:spcPts val="1800"/>
              </a:lnSpc>
            </a:pPr>
            <a:endParaRPr lang="en-US" sz="1800" dirty="0"/>
          </a:p>
        </p:txBody>
      </p:sp>
      <p:sp>
        <p:nvSpPr>
          <p:cNvPr id="17" name="Content Placeholder 1">
            <a:extLst>
              <a:ext uri="{FF2B5EF4-FFF2-40B4-BE49-F238E27FC236}">
                <a16:creationId xmlns:a16="http://schemas.microsoft.com/office/drawing/2014/main" id="{5096B0EE-93EE-4576-9489-A2F535B5A003}"/>
              </a:ext>
            </a:extLst>
          </p:cNvPr>
          <p:cNvSpPr txBox="1">
            <a:spLocks/>
          </p:cNvSpPr>
          <p:nvPr/>
        </p:nvSpPr>
        <p:spPr>
          <a:xfrm>
            <a:off x="146999" y="1378795"/>
            <a:ext cx="10170637" cy="47372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1200"/>
              </a:spcAft>
              <a:buSzPct val="25000"/>
              <a:buFont typeface="Segoe UI" panose="020B0502040204020203" pitchFamily="34" charset="0"/>
              <a:buChar char=" "/>
              <a:defRPr sz="1200" kern="1200">
                <a:solidFill>
                  <a:schemeClr val="tx1"/>
                </a:solidFill>
                <a:latin typeface="+mn-lt"/>
                <a:ea typeface="+mn-ea"/>
                <a:cs typeface="+mn-cs"/>
              </a:defRPr>
            </a:lvl1pPr>
            <a:lvl2pPr marL="401638" indent="7938" algn="l" defTabSz="914400" rtl="0" eaLnBrk="1" latinLnBrk="0" hangingPunct="1">
              <a:lnSpc>
                <a:spcPct val="90000"/>
              </a:lnSpc>
              <a:spcBef>
                <a:spcPts val="600"/>
              </a:spcBef>
              <a:spcAft>
                <a:spcPts val="1200"/>
              </a:spcAft>
              <a:buFont typeface="Segoe UI" panose="020B0502040204020203" pitchFamily="34" charset="0"/>
              <a:buChar char=" "/>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Segoe UI" panose="020B0502040204020203" pitchFamily="34" charset="0"/>
              <a:buChar char=" "/>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Segoe UI" panose="020B0502040204020203" pitchFamily="34" charset="0"/>
              <a:buChar char=" "/>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47625">
              <a:lnSpc>
                <a:spcPts val="1800"/>
              </a:lnSpc>
            </a:pPr>
            <a:r>
              <a:rPr lang="en-US" sz="1800" b="1" dirty="0"/>
              <a:t>Simulated roll rate – Rider steering input: 284 N (85.2 Nm)</a:t>
            </a:r>
            <a:endParaRPr lang="en-US" b="1" dirty="0"/>
          </a:p>
        </p:txBody>
      </p:sp>
    </p:spTree>
    <p:extLst>
      <p:ext uri="{BB962C8B-B14F-4D97-AF65-F5344CB8AC3E}">
        <p14:creationId xmlns:p14="http://schemas.microsoft.com/office/powerpoint/2010/main" val="1108582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638714-16FD-458C-95AE-6446796D9826}"/>
              </a:ext>
            </a:extLst>
          </p:cNvPr>
          <p:cNvSpPr>
            <a:spLocks noGrp="1"/>
          </p:cNvSpPr>
          <p:nvPr>
            <p:ph type="title"/>
          </p:nvPr>
        </p:nvSpPr>
        <p:spPr/>
        <p:txBody>
          <a:bodyPr/>
          <a:lstStyle/>
          <a:p>
            <a:r>
              <a:rPr lang="en-GB" dirty="0"/>
              <a:t>Electronic system schematic</a:t>
            </a:r>
          </a:p>
        </p:txBody>
      </p:sp>
      <p:pic>
        <p:nvPicPr>
          <p:cNvPr id="4" name="Picture 3">
            <a:extLst>
              <a:ext uri="{FF2B5EF4-FFF2-40B4-BE49-F238E27FC236}">
                <a16:creationId xmlns:a16="http://schemas.microsoft.com/office/drawing/2014/main" id="{374474BF-5B5E-4C0B-956C-347CBBEE285B}"/>
              </a:ext>
            </a:extLst>
          </p:cNvPr>
          <p:cNvPicPr/>
          <p:nvPr/>
        </p:nvPicPr>
        <p:blipFill rotWithShape="1">
          <a:blip r:embed="rId2" cstate="print">
            <a:alphaModFix/>
            <a:extLst>
              <a:ext uri="{BEBA8EAE-BF5A-486C-A8C5-ECC9F3942E4B}">
                <a14:imgProps xmlns:a14="http://schemas.microsoft.com/office/drawing/2010/main">
                  <a14:imgLayer r:embed="rId3">
                    <a14:imgEffect>
                      <a14:saturation sat="0"/>
                    </a14:imgEffect>
                    <a14:imgEffect>
                      <a14:brightnessContrast contrast="40000"/>
                    </a14:imgEffect>
                  </a14:imgLayer>
                </a14:imgProps>
              </a:ext>
              <a:ext uri="{28A0092B-C50C-407E-A947-70E740481C1C}">
                <a14:useLocalDpi xmlns:a14="http://schemas.microsoft.com/office/drawing/2010/main" val="0"/>
              </a:ext>
            </a:extLst>
          </a:blip>
          <a:srcRect l="16287" r="19483" b="18559"/>
          <a:stretch/>
        </p:blipFill>
        <p:spPr bwMode="auto">
          <a:xfrm>
            <a:off x="1900872" y="1433195"/>
            <a:ext cx="8390255" cy="4906010"/>
          </a:xfrm>
          <a:prstGeom prst="rect">
            <a:avLst/>
          </a:prstGeom>
          <a:noFill/>
        </p:spPr>
      </p:pic>
    </p:spTree>
    <p:extLst>
      <p:ext uri="{BB962C8B-B14F-4D97-AF65-F5344CB8AC3E}">
        <p14:creationId xmlns:p14="http://schemas.microsoft.com/office/powerpoint/2010/main" val="2437633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B238A7D-409A-4A60-A0C5-4AD113232887}"/>
              </a:ext>
            </a:extLst>
          </p:cNvPr>
          <p:cNvSpPr>
            <a:spLocks noGrp="1"/>
          </p:cNvSpPr>
          <p:nvPr>
            <p:ph idx="1"/>
          </p:nvPr>
        </p:nvSpPr>
        <p:spPr/>
        <p:txBody>
          <a:bodyPr>
            <a:normAutofit/>
          </a:bodyPr>
          <a:lstStyle/>
          <a:p>
            <a:r>
              <a:rPr lang="en-GB" sz="2000" b="1" dirty="0"/>
              <a:t>What we managed to get done before the closure of workshops and hardware stores</a:t>
            </a:r>
          </a:p>
        </p:txBody>
      </p:sp>
      <p:sp>
        <p:nvSpPr>
          <p:cNvPr id="3" name="Title 2">
            <a:extLst>
              <a:ext uri="{FF2B5EF4-FFF2-40B4-BE49-F238E27FC236}">
                <a16:creationId xmlns:a16="http://schemas.microsoft.com/office/drawing/2014/main" id="{7864034B-E8FD-4E69-8EE3-6402AA5B2B67}"/>
              </a:ext>
            </a:extLst>
          </p:cNvPr>
          <p:cNvSpPr>
            <a:spLocks noGrp="1"/>
          </p:cNvSpPr>
          <p:nvPr>
            <p:ph type="title"/>
          </p:nvPr>
        </p:nvSpPr>
        <p:spPr/>
        <p:txBody>
          <a:bodyPr/>
          <a:lstStyle/>
          <a:p>
            <a:r>
              <a:rPr lang="en-GB" dirty="0"/>
              <a:t>Manufacturing &amp; assembly</a:t>
            </a:r>
          </a:p>
        </p:txBody>
      </p:sp>
      <p:pic>
        <p:nvPicPr>
          <p:cNvPr id="4" name="Picture 3">
            <a:extLst>
              <a:ext uri="{FF2B5EF4-FFF2-40B4-BE49-F238E27FC236}">
                <a16:creationId xmlns:a16="http://schemas.microsoft.com/office/drawing/2014/main" id="{9F6D915B-5478-4F94-AB7C-C26C3DE88302}"/>
              </a:ext>
            </a:extLst>
          </p:cNvPr>
          <p:cNvPicPr/>
          <p:nvPr/>
        </p:nvPicPr>
        <p:blipFill rotWithShape="1">
          <a:blip r:embed="rId3" cstate="print">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l="12873" r="27196"/>
          <a:stretch/>
        </p:blipFill>
        <p:spPr bwMode="auto">
          <a:xfrm>
            <a:off x="705020" y="2719520"/>
            <a:ext cx="3065008" cy="2358620"/>
          </a:xfrm>
          <a:prstGeom prst="rect">
            <a:avLst/>
          </a:prstGeom>
          <a:noFill/>
        </p:spPr>
      </p:pic>
      <p:pic>
        <p:nvPicPr>
          <p:cNvPr id="5" name="Picture 4">
            <a:extLst>
              <a:ext uri="{FF2B5EF4-FFF2-40B4-BE49-F238E27FC236}">
                <a16:creationId xmlns:a16="http://schemas.microsoft.com/office/drawing/2014/main" id="{F358B2D5-1E11-4F89-8B12-B34ABEE54C41}"/>
              </a:ext>
            </a:extLst>
          </p:cNvPr>
          <p:cNvPicPr/>
          <p:nvPr/>
        </p:nvPicPr>
        <p:blipFill rotWithShape="1">
          <a:blip r:embed="rId5" cstate="print">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rcRect l="22316" t="17055" r="36147" b="13413"/>
          <a:stretch/>
        </p:blipFill>
        <p:spPr bwMode="auto">
          <a:xfrm>
            <a:off x="4735304" y="2708648"/>
            <a:ext cx="3065008" cy="2369492"/>
          </a:xfrm>
          <a:prstGeom prst="rect">
            <a:avLst/>
          </a:prstGeom>
          <a:noFill/>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71338BFA-6B7D-4711-AE33-3B305FFF96AA}"/>
              </a:ext>
            </a:extLst>
          </p:cNvPr>
          <p:cNvPicPr/>
          <p:nvPr/>
        </p:nvPicPr>
        <p:blipFill rotWithShape="1">
          <a:blip r:embed="rId7" cstate="print">
            <a:extLst>
              <a:ext uri="{BEBA8EAE-BF5A-486C-A8C5-ECC9F3942E4B}">
                <a14:imgProps xmlns:a14="http://schemas.microsoft.com/office/drawing/2010/main">
                  <a14:imgLayer r:embed="rId8">
                    <a14:imgEffect>
                      <a14:brightnessContrast bright="40000" contrast="-20000"/>
                    </a14:imgEffect>
                  </a14:imgLayer>
                </a14:imgProps>
              </a:ext>
              <a:ext uri="{28A0092B-C50C-407E-A947-70E740481C1C}">
                <a14:useLocalDpi xmlns:a14="http://schemas.microsoft.com/office/drawing/2010/main" val="0"/>
              </a:ext>
            </a:extLst>
          </a:blip>
          <a:srcRect l="3644" r="38845"/>
          <a:stretch/>
        </p:blipFill>
        <p:spPr bwMode="auto">
          <a:xfrm>
            <a:off x="8421972" y="2661701"/>
            <a:ext cx="3065008" cy="2457772"/>
          </a:xfrm>
          <a:prstGeom prst="rect">
            <a:avLst/>
          </a:prstGeom>
          <a:noFill/>
        </p:spPr>
      </p:pic>
    </p:spTree>
    <p:extLst>
      <p:ext uri="{BB962C8B-B14F-4D97-AF65-F5344CB8AC3E}">
        <p14:creationId xmlns:p14="http://schemas.microsoft.com/office/powerpoint/2010/main" val="3078455398"/>
      </p:ext>
    </p:extLst>
  </p:cSld>
  <p:clrMapOvr>
    <a:masterClrMapping/>
  </p:clrMapOvr>
</p:sld>
</file>

<file path=ppt/theme/theme1.xml><?xml version="1.0" encoding="utf-8"?>
<a:theme xmlns:a="http://schemas.openxmlformats.org/drawingml/2006/main" name="Get Started with 3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vert="horz" lIns="91440" tIns="45720" rIns="91440" bIns="45720" rtlCol="0">
        <a:noAutofit/>
      </a:bodyPr>
      <a:lstStyle>
        <a:defPPr marL="0" indent="0" algn="l">
          <a:lnSpc>
            <a:spcPts val="1800"/>
          </a:lnSpc>
          <a:spcAft>
            <a:spcPts val="600"/>
          </a:spcAft>
          <a:buNone/>
          <a:defRPr sz="1200" dirty="0" smtClean="0">
            <a:solidFill>
              <a:prstClr val="black">
                <a:lumMod val="75000"/>
                <a:lumOff val="25000"/>
              </a:prstClr>
            </a:solidFill>
            <a:latin typeface="Segoe UI" panose="020B0502040204020203" pitchFamily="34" charset="0"/>
            <a:cs typeface="Segoe UI" panose="020B0502040204020203" pitchFamily="34" charset="0"/>
          </a:defRPr>
        </a:defPPr>
      </a:lstStyle>
    </a:txDef>
  </a:objectDefaults>
  <a:extraClrSchemeLst/>
  <a:extLst>
    <a:ext uri="{05A4C25C-085E-4340-85A3-A5531E510DB2}">
      <thm15:themeFamily xmlns:thm15="http://schemas.microsoft.com/office/thememl/2012/main" name="TM16411177_Bring Your Presentations_win32_mlw - v3" id="{DE0A717D-0B12-4D44-8613-A03A4CD6D7EE}" vid="{30B64ACD-7D47-478C-8DC1-E97D1D0752DA}"/>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8" ma:contentTypeDescription="Create a new document." ma:contentTypeScope="" ma:versionID="bdd23df0e811a5dddc5ad6d335243b74">
  <xsd:schema xmlns:xsd="http://www.w3.org/2001/XMLSchema" xmlns:xs="http://www.w3.org/2001/XMLSchema" xmlns:p="http://schemas.microsoft.com/office/2006/metadata/properties" xmlns:ns3="e5b087ed-fd45-4b48-bae7-5ede8327259a" targetNamespace="http://schemas.microsoft.com/office/2006/metadata/properties" ma:root="true" ma:fieldsID="2c09625c66e3b359fe145a1ad61011a2" ns3:_="">
    <xsd:import namespace="e5b087ed-fd45-4b48-bae7-5ede8327259a"/>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90717D-CB20-4004-8DD0-01756D9D039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3D737AD-C747-4AE4-8FCB-9F7DAA0C0E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8A56FF6-92BD-46DE-9059-01B9F08E888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Bring your presentations to life with 3D</Template>
  <TotalTime>0</TotalTime>
  <Words>1781</Words>
  <Application>Microsoft Office PowerPoint</Application>
  <PresentationFormat>Widescreen</PresentationFormat>
  <Paragraphs>125</Paragraphs>
  <Slides>11</Slides>
  <Notes>7</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11</vt:i4>
      </vt:variant>
    </vt:vector>
  </HeadingPairs>
  <TitlesOfParts>
    <vt:vector size="18" baseType="lpstr">
      <vt:lpstr>Arial</vt:lpstr>
      <vt:lpstr>Calibri</vt:lpstr>
      <vt:lpstr>Century Gothic</vt:lpstr>
      <vt:lpstr>Segoe UI</vt:lpstr>
      <vt:lpstr>Segoe UI Light</vt:lpstr>
      <vt:lpstr>Get Started with 3D</vt:lpstr>
      <vt:lpstr>Vapor Trail</vt:lpstr>
      <vt:lpstr>Power-Assisted Steering</vt:lpstr>
      <vt:lpstr>Quick note</vt:lpstr>
      <vt:lpstr>PowerPoint Presentation</vt:lpstr>
      <vt:lpstr>CAD renders &amp; construction</vt:lpstr>
      <vt:lpstr>More relevant patents &amp; research papers</vt:lpstr>
      <vt:lpstr>More relevant patents &amp; research papers</vt:lpstr>
      <vt:lpstr>Presence of rider input in steady-state cornering</vt:lpstr>
      <vt:lpstr>Deriving transient-state cornering equations</vt:lpstr>
      <vt:lpstr>Roll rate simulation</vt:lpstr>
      <vt:lpstr>Electronic system schematic</vt:lpstr>
      <vt:lpstr>Manufacturing &amp; assembly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2019-11-26T13:02:20Z</dcterms:created>
  <dcterms:modified xsi:type="dcterms:W3CDTF">2020-03-25T15:36:24Z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0x0101003F5B9F87D69BA54197DE015BB36D6107</vt:lpwstr>
  </property>
</Properties>
</file>