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11"/>
  </p:notesMasterIdLst>
  <p:sldIdLst>
    <p:sldId id="256" r:id="rId2"/>
    <p:sldId id="636" r:id="rId3"/>
    <p:sldId id="449" r:id="rId4"/>
    <p:sldId id="629" r:id="rId5"/>
    <p:sldId id="257" r:id="rId6"/>
    <p:sldId id="637" r:id="rId7"/>
    <p:sldId id="638" r:id="rId8"/>
    <p:sldId id="631" r:id="rId9"/>
    <p:sldId id="63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6" y="6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069EF1-C4A3-4A70-9226-D63782300B62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DBB6A6F-0A2D-41B1-8D71-08B2F7468675}">
      <dgm:prSet/>
      <dgm:spPr/>
      <dgm:t>
        <a:bodyPr/>
        <a:lstStyle/>
        <a:p>
          <a:r>
            <a:rPr lang="en-GB"/>
            <a:t>A 999 call has just come in reporting that a child has been assaulted outside the school gates by one of the other children’s parents.  You have been asked to attend.</a:t>
          </a:r>
          <a:endParaRPr lang="en-US"/>
        </a:p>
      </dgm:t>
    </dgm:pt>
    <dgm:pt modelId="{C11B1EBD-31CA-44FF-8852-153ABBC84AE5}" type="parTrans" cxnId="{8D6449D4-2805-4731-801A-AE386A4E9E82}">
      <dgm:prSet/>
      <dgm:spPr/>
      <dgm:t>
        <a:bodyPr/>
        <a:lstStyle/>
        <a:p>
          <a:endParaRPr lang="en-US"/>
        </a:p>
      </dgm:t>
    </dgm:pt>
    <dgm:pt modelId="{EC102810-102D-4D06-BE3D-6551CF368276}" type="sibTrans" cxnId="{8D6449D4-2805-4731-801A-AE386A4E9E82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7D55B73B-AA67-4623-8333-E97D7FF54025}">
      <dgm:prSet/>
      <dgm:spPr/>
      <dgm:t>
        <a:bodyPr/>
        <a:lstStyle/>
        <a:p>
          <a:r>
            <a:rPr lang="en-GB"/>
            <a:t>In your group consider your thoughts and actions taking into consideration the National Decision Making Model.</a:t>
          </a:r>
          <a:endParaRPr lang="en-US"/>
        </a:p>
      </dgm:t>
    </dgm:pt>
    <dgm:pt modelId="{97A25809-EF7B-400E-A01D-34D9C9CAE393}" type="parTrans" cxnId="{3B24F595-17C2-43CB-BF80-C98F0706D83D}">
      <dgm:prSet/>
      <dgm:spPr/>
      <dgm:t>
        <a:bodyPr/>
        <a:lstStyle/>
        <a:p>
          <a:endParaRPr lang="en-US"/>
        </a:p>
      </dgm:t>
    </dgm:pt>
    <dgm:pt modelId="{058E941A-C7C8-482B-AE4F-0716BBEB3CAF}" type="sibTrans" cxnId="{3B24F595-17C2-43CB-BF80-C98F0706D83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566CDB32-6073-40C8-9C26-337C77470395}">
      <dgm:prSet/>
      <dgm:spPr/>
      <dgm:t>
        <a:bodyPr/>
        <a:lstStyle/>
        <a:p>
          <a:r>
            <a:rPr lang="en-GB"/>
            <a:t>You may wish to make notes as you will be asked questions / asked to present your findings to the group.</a:t>
          </a:r>
          <a:endParaRPr lang="en-US"/>
        </a:p>
      </dgm:t>
    </dgm:pt>
    <dgm:pt modelId="{07FCDB0B-D74E-461A-813C-95315A268F5F}" type="parTrans" cxnId="{FB76D90E-6980-4091-86AB-652496C99814}">
      <dgm:prSet/>
      <dgm:spPr/>
      <dgm:t>
        <a:bodyPr/>
        <a:lstStyle/>
        <a:p>
          <a:endParaRPr lang="en-US"/>
        </a:p>
      </dgm:t>
    </dgm:pt>
    <dgm:pt modelId="{43A054A3-FC5C-4F7F-94F9-9EF721D56CC5}" type="sibTrans" cxnId="{FB76D90E-6980-4091-86AB-652496C99814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B75917CC-F4BF-44BF-A070-BC679A596C09}" type="pres">
      <dgm:prSet presAssocID="{83069EF1-C4A3-4A70-9226-D63782300B62}" presName="Name0" presStyleCnt="0">
        <dgm:presLayoutVars>
          <dgm:animLvl val="lvl"/>
          <dgm:resizeHandles val="exact"/>
        </dgm:presLayoutVars>
      </dgm:prSet>
      <dgm:spPr/>
    </dgm:pt>
    <dgm:pt modelId="{AB1B58EF-01C7-4F23-BEEB-497339D115A2}" type="pres">
      <dgm:prSet presAssocID="{5DBB6A6F-0A2D-41B1-8D71-08B2F7468675}" presName="compositeNode" presStyleCnt="0">
        <dgm:presLayoutVars>
          <dgm:bulletEnabled val="1"/>
        </dgm:presLayoutVars>
      </dgm:prSet>
      <dgm:spPr/>
    </dgm:pt>
    <dgm:pt modelId="{AD0454AC-A9F8-4477-B642-E8B16839EF81}" type="pres">
      <dgm:prSet presAssocID="{5DBB6A6F-0A2D-41B1-8D71-08B2F7468675}" presName="bgRect" presStyleLbl="bgAccFollowNode1" presStyleIdx="0" presStyleCnt="3"/>
      <dgm:spPr/>
    </dgm:pt>
    <dgm:pt modelId="{C6EE068A-6DAA-411F-B337-8174D28196DE}" type="pres">
      <dgm:prSet presAssocID="{EC102810-102D-4D06-BE3D-6551CF368276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84DAF74C-08C5-4491-9407-5198C9DBA60C}" type="pres">
      <dgm:prSet presAssocID="{5DBB6A6F-0A2D-41B1-8D71-08B2F7468675}" presName="bottomLine" presStyleLbl="alignNode1" presStyleIdx="1" presStyleCnt="6">
        <dgm:presLayoutVars/>
      </dgm:prSet>
      <dgm:spPr/>
    </dgm:pt>
    <dgm:pt modelId="{4A1637C5-4250-4B85-BE40-486D5AD4981D}" type="pres">
      <dgm:prSet presAssocID="{5DBB6A6F-0A2D-41B1-8D71-08B2F7468675}" presName="nodeText" presStyleLbl="bgAccFollowNode1" presStyleIdx="0" presStyleCnt="3">
        <dgm:presLayoutVars>
          <dgm:bulletEnabled val="1"/>
        </dgm:presLayoutVars>
      </dgm:prSet>
      <dgm:spPr/>
    </dgm:pt>
    <dgm:pt modelId="{D0C2A180-B805-4E11-93BE-476A1014EF34}" type="pres">
      <dgm:prSet presAssocID="{EC102810-102D-4D06-BE3D-6551CF368276}" presName="sibTrans" presStyleCnt="0"/>
      <dgm:spPr/>
    </dgm:pt>
    <dgm:pt modelId="{FE15B26C-D11A-4C79-A35C-BAC50C3589FC}" type="pres">
      <dgm:prSet presAssocID="{7D55B73B-AA67-4623-8333-E97D7FF54025}" presName="compositeNode" presStyleCnt="0">
        <dgm:presLayoutVars>
          <dgm:bulletEnabled val="1"/>
        </dgm:presLayoutVars>
      </dgm:prSet>
      <dgm:spPr/>
    </dgm:pt>
    <dgm:pt modelId="{81C6464B-DF64-4286-AE1B-087CD9EA82AA}" type="pres">
      <dgm:prSet presAssocID="{7D55B73B-AA67-4623-8333-E97D7FF54025}" presName="bgRect" presStyleLbl="bgAccFollowNode1" presStyleIdx="1" presStyleCnt="3"/>
      <dgm:spPr/>
    </dgm:pt>
    <dgm:pt modelId="{98000D0A-9DE1-4E9E-8D4A-9D463F13EC37}" type="pres">
      <dgm:prSet presAssocID="{058E941A-C7C8-482B-AE4F-0716BBEB3CAF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528B0482-F17F-418A-B460-5DDA337A4E19}" type="pres">
      <dgm:prSet presAssocID="{7D55B73B-AA67-4623-8333-E97D7FF54025}" presName="bottomLine" presStyleLbl="alignNode1" presStyleIdx="3" presStyleCnt="6">
        <dgm:presLayoutVars/>
      </dgm:prSet>
      <dgm:spPr/>
    </dgm:pt>
    <dgm:pt modelId="{D8A20F3D-A2EF-417F-BE27-D62524871ECA}" type="pres">
      <dgm:prSet presAssocID="{7D55B73B-AA67-4623-8333-E97D7FF54025}" presName="nodeText" presStyleLbl="bgAccFollowNode1" presStyleIdx="1" presStyleCnt="3">
        <dgm:presLayoutVars>
          <dgm:bulletEnabled val="1"/>
        </dgm:presLayoutVars>
      </dgm:prSet>
      <dgm:spPr/>
    </dgm:pt>
    <dgm:pt modelId="{A0EFFF76-4C03-4E2B-95E7-28430B31EDA3}" type="pres">
      <dgm:prSet presAssocID="{058E941A-C7C8-482B-AE4F-0716BBEB3CAF}" presName="sibTrans" presStyleCnt="0"/>
      <dgm:spPr/>
    </dgm:pt>
    <dgm:pt modelId="{D97AA6A0-386D-4225-9571-3B72E7643D38}" type="pres">
      <dgm:prSet presAssocID="{566CDB32-6073-40C8-9C26-337C77470395}" presName="compositeNode" presStyleCnt="0">
        <dgm:presLayoutVars>
          <dgm:bulletEnabled val="1"/>
        </dgm:presLayoutVars>
      </dgm:prSet>
      <dgm:spPr/>
    </dgm:pt>
    <dgm:pt modelId="{81430992-4D2F-4A3E-BFB7-150A98A9C77D}" type="pres">
      <dgm:prSet presAssocID="{566CDB32-6073-40C8-9C26-337C77470395}" presName="bgRect" presStyleLbl="bgAccFollowNode1" presStyleIdx="2" presStyleCnt="3"/>
      <dgm:spPr/>
    </dgm:pt>
    <dgm:pt modelId="{F3DFC388-2EDD-4971-B155-5F2F910D7CF1}" type="pres">
      <dgm:prSet presAssocID="{43A054A3-FC5C-4F7F-94F9-9EF721D56CC5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C2E64CBF-A2E8-4499-A001-497BF4F897C9}" type="pres">
      <dgm:prSet presAssocID="{566CDB32-6073-40C8-9C26-337C77470395}" presName="bottomLine" presStyleLbl="alignNode1" presStyleIdx="5" presStyleCnt="6">
        <dgm:presLayoutVars/>
      </dgm:prSet>
      <dgm:spPr/>
    </dgm:pt>
    <dgm:pt modelId="{2E4BCAE5-228C-4BC6-8466-BC522D32CC04}" type="pres">
      <dgm:prSet presAssocID="{566CDB32-6073-40C8-9C26-337C77470395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FB76D90E-6980-4091-86AB-652496C99814}" srcId="{83069EF1-C4A3-4A70-9226-D63782300B62}" destId="{566CDB32-6073-40C8-9C26-337C77470395}" srcOrd="2" destOrd="0" parTransId="{07FCDB0B-D74E-461A-813C-95315A268F5F}" sibTransId="{43A054A3-FC5C-4F7F-94F9-9EF721D56CC5}"/>
    <dgm:cxn modelId="{8CD05B13-EBAB-4C53-BEFA-B01BD2EDFF19}" type="presOf" srcId="{5DBB6A6F-0A2D-41B1-8D71-08B2F7468675}" destId="{AD0454AC-A9F8-4477-B642-E8B16839EF81}" srcOrd="0" destOrd="0" presId="urn:microsoft.com/office/officeart/2016/7/layout/BasicLinearProcessNumbered"/>
    <dgm:cxn modelId="{7670881E-87BD-41AF-BFEF-896A91BA8873}" type="presOf" srcId="{566CDB32-6073-40C8-9C26-337C77470395}" destId="{2E4BCAE5-228C-4BC6-8466-BC522D32CC04}" srcOrd="1" destOrd="0" presId="urn:microsoft.com/office/officeart/2016/7/layout/BasicLinearProcessNumbered"/>
    <dgm:cxn modelId="{579EBA39-2442-4C00-83AD-1223D0377C68}" type="presOf" srcId="{7D55B73B-AA67-4623-8333-E97D7FF54025}" destId="{D8A20F3D-A2EF-417F-BE27-D62524871ECA}" srcOrd="1" destOrd="0" presId="urn:microsoft.com/office/officeart/2016/7/layout/BasicLinearProcessNumbered"/>
    <dgm:cxn modelId="{13739E59-7B6C-4CC9-BF1C-33DA7E07492C}" type="presOf" srcId="{EC102810-102D-4D06-BE3D-6551CF368276}" destId="{C6EE068A-6DAA-411F-B337-8174D28196DE}" srcOrd="0" destOrd="0" presId="urn:microsoft.com/office/officeart/2016/7/layout/BasicLinearProcessNumbered"/>
    <dgm:cxn modelId="{3B24F595-17C2-43CB-BF80-C98F0706D83D}" srcId="{83069EF1-C4A3-4A70-9226-D63782300B62}" destId="{7D55B73B-AA67-4623-8333-E97D7FF54025}" srcOrd="1" destOrd="0" parTransId="{97A25809-EF7B-400E-A01D-34D9C9CAE393}" sibTransId="{058E941A-C7C8-482B-AE4F-0716BBEB3CAF}"/>
    <dgm:cxn modelId="{40C9839B-39E1-4FEB-B5EF-B5B3AE301EF7}" type="presOf" srcId="{43A054A3-FC5C-4F7F-94F9-9EF721D56CC5}" destId="{F3DFC388-2EDD-4971-B155-5F2F910D7CF1}" srcOrd="0" destOrd="0" presId="urn:microsoft.com/office/officeart/2016/7/layout/BasicLinearProcessNumbered"/>
    <dgm:cxn modelId="{CEF3A0A3-0901-4B1A-B956-9B67D63BEEF6}" type="presOf" srcId="{566CDB32-6073-40C8-9C26-337C77470395}" destId="{81430992-4D2F-4A3E-BFB7-150A98A9C77D}" srcOrd="0" destOrd="0" presId="urn:microsoft.com/office/officeart/2016/7/layout/BasicLinearProcessNumbered"/>
    <dgm:cxn modelId="{15A02BCD-DDC6-44E1-BA07-0D74B8472293}" type="presOf" srcId="{5DBB6A6F-0A2D-41B1-8D71-08B2F7468675}" destId="{4A1637C5-4250-4B85-BE40-486D5AD4981D}" srcOrd="1" destOrd="0" presId="urn:microsoft.com/office/officeart/2016/7/layout/BasicLinearProcessNumbered"/>
    <dgm:cxn modelId="{8D6449D4-2805-4731-801A-AE386A4E9E82}" srcId="{83069EF1-C4A3-4A70-9226-D63782300B62}" destId="{5DBB6A6F-0A2D-41B1-8D71-08B2F7468675}" srcOrd="0" destOrd="0" parTransId="{C11B1EBD-31CA-44FF-8852-153ABBC84AE5}" sibTransId="{EC102810-102D-4D06-BE3D-6551CF368276}"/>
    <dgm:cxn modelId="{A58D3EDB-EE14-46F2-A057-BE5058D405FD}" type="presOf" srcId="{7D55B73B-AA67-4623-8333-E97D7FF54025}" destId="{81C6464B-DF64-4286-AE1B-087CD9EA82AA}" srcOrd="0" destOrd="0" presId="urn:microsoft.com/office/officeart/2016/7/layout/BasicLinearProcessNumbered"/>
    <dgm:cxn modelId="{B9E844F0-F9F3-40F4-92F5-650CF0629206}" type="presOf" srcId="{058E941A-C7C8-482B-AE4F-0716BBEB3CAF}" destId="{98000D0A-9DE1-4E9E-8D4A-9D463F13EC37}" srcOrd="0" destOrd="0" presId="urn:microsoft.com/office/officeart/2016/7/layout/BasicLinearProcessNumbered"/>
    <dgm:cxn modelId="{AA90F8F3-2DAA-499A-8B66-4730AC003275}" type="presOf" srcId="{83069EF1-C4A3-4A70-9226-D63782300B62}" destId="{B75917CC-F4BF-44BF-A070-BC679A596C09}" srcOrd="0" destOrd="0" presId="urn:microsoft.com/office/officeart/2016/7/layout/BasicLinearProcessNumbered"/>
    <dgm:cxn modelId="{832B6740-AAA0-4596-9CCA-FE210E4FEAD2}" type="presParOf" srcId="{B75917CC-F4BF-44BF-A070-BC679A596C09}" destId="{AB1B58EF-01C7-4F23-BEEB-497339D115A2}" srcOrd="0" destOrd="0" presId="urn:microsoft.com/office/officeart/2016/7/layout/BasicLinearProcessNumbered"/>
    <dgm:cxn modelId="{DA6955B1-1E36-4DFB-BE69-7517243410EC}" type="presParOf" srcId="{AB1B58EF-01C7-4F23-BEEB-497339D115A2}" destId="{AD0454AC-A9F8-4477-B642-E8B16839EF81}" srcOrd="0" destOrd="0" presId="urn:microsoft.com/office/officeart/2016/7/layout/BasicLinearProcessNumbered"/>
    <dgm:cxn modelId="{90AFF3B1-D620-42D2-BA57-C4B66F1405F5}" type="presParOf" srcId="{AB1B58EF-01C7-4F23-BEEB-497339D115A2}" destId="{C6EE068A-6DAA-411F-B337-8174D28196DE}" srcOrd="1" destOrd="0" presId="urn:microsoft.com/office/officeart/2016/7/layout/BasicLinearProcessNumbered"/>
    <dgm:cxn modelId="{F6E901DB-F73C-49A5-8DE6-406FB7527715}" type="presParOf" srcId="{AB1B58EF-01C7-4F23-BEEB-497339D115A2}" destId="{84DAF74C-08C5-4491-9407-5198C9DBA60C}" srcOrd="2" destOrd="0" presId="urn:microsoft.com/office/officeart/2016/7/layout/BasicLinearProcessNumbered"/>
    <dgm:cxn modelId="{903357A2-A46B-4BD1-AA3C-86FD2B658944}" type="presParOf" srcId="{AB1B58EF-01C7-4F23-BEEB-497339D115A2}" destId="{4A1637C5-4250-4B85-BE40-486D5AD4981D}" srcOrd="3" destOrd="0" presId="urn:microsoft.com/office/officeart/2016/7/layout/BasicLinearProcessNumbered"/>
    <dgm:cxn modelId="{BBEDDE6B-F0A8-409C-BF42-2F6AB4B2041C}" type="presParOf" srcId="{B75917CC-F4BF-44BF-A070-BC679A596C09}" destId="{D0C2A180-B805-4E11-93BE-476A1014EF34}" srcOrd="1" destOrd="0" presId="urn:microsoft.com/office/officeart/2016/7/layout/BasicLinearProcessNumbered"/>
    <dgm:cxn modelId="{A533A85B-9C6F-41C2-A32E-8B05E3EAED7C}" type="presParOf" srcId="{B75917CC-F4BF-44BF-A070-BC679A596C09}" destId="{FE15B26C-D11A-4C79-A35C-BAC50C3589FC}" srcOrd="2" destOrd="0" presId="urn:microsoft.com/office/officeart/2016/7/layout/BasicLinearProcessNumbered"/>
    <dgm:cxn modelId="{53BD9832-4BDD-4FBC-877F-4C8DB537A1D1}" type="presParOf" srcId="{FE15B26C-D11A-4C79-A35C-BAC50C3589FC}" destId="{81C6464B-DF64-4286-AE1B-087CD9EA82AA}" srcOrd="0" destOrd="0" presId="urn:microsoft.com/office/officeart/2016/7/layout/BasicLinearProcessNumbered"/>
    <dgm:cxn modelId="{9003DB07-88BD-4B17-92CD-EEB93AFA0B77}" type="presParOf" srcId="{FE15B26C-D11A-4C79-A35C-BAC50C3589FC}" destId="{98000D0A-9DE1-4E9E-8D4A-9D463F13EC37}" srcOrd="1" destOrd="0" presId="urn:microsoft.com/office/officeart/2016/7/layout/BasicLinearProcessNumbered"/>
    <dgm:cxn modelId="{BB030605-682C-4630-96E5-4C5B03268B6B}" type="presParOf" srcId="{FE15B26C-D11A-4C79-A35C-BAC50C3589FC}" destId="{528B0482-F17F-418A-B460-5DDA337A4E19}" srcOrd="2" destOrd="0" presId="urn:microsoft.com/office/officeart/2016/7/layout/BasicLinearProcessNumbered"/>
    <dgm:cxn modelId="{41BAEC75-0580-4906-9A46-0B0325BF67B0}" type="presParOf" srcId="{FE15B26C-D11A-4C79-A35C-BAC50C3589FC}" destId="{D8A20F3D-A2EF-417F-BE27-D62524871ECA}" srcOrd="3" destOrd="0" presId="urn:microsoft.com/office/officeart/2016/7/layout/BasicLinearProcessNumbered"/>
    <dgm:cxn modelId="{88E085C5-64AE-46DA-8DC0-CF7F797E71D1}" type="presParOf" srcId="{B75917CC-F4BF-44BF-A070-BC679A596C09}" destId="{A0EFFF76-4C03-4E2B-95E7-28430B31EDA3}" srcOrd="3" destOrd="0" presId="urn:microsoft.com/office/officeart/2016/7/layout/BasicLinearProcessNumbered"/>
    <dgm:cxn modelId="{D644BF17-5615-490E-9902-102D20E69477}" type="presParOf" srcId="{B75917CC-F4BF-44BF-A070-BC679A596C09}" destId="{D97AA6A0-386D-4225-9571-3B72E7643D38}" srcOrd="4" destOrd="0" presId="urn:microsoft.com/office/officeart/2016/7/layout/BasicLinearProcessNumbered"/>
    <dgm:cxn modelId="{7BEC3E04-1E84-494D-9E66-424A91EF3AC9}" type="presParOf" srcId="{D97AA6A0-386D-4225-9571-3B72E7643D38}" destId="{81430992-4D2F-4A3E-BFB7-150A98A9C77D}" srcOrd="0" destOrd="0" presId="urn:microsoft.com/office/officeart/2016/7/layout/BasicLinearProcessNumbered"/>
    <dgm:cxn modelId="{B4AC8107-4086-45C9-9E73-F5C6DCCDDBE0}" type="presParOf" srcId="{D97AA6A0-386D-4225-9571-3B72E7643D38}" destId="{F3DFC388-2EDD-4971-B155-5F2F910D7CF1}" srcOrd="1" destOrd="0" presId="urn:microsoft.com/office/officeart/2016/7/layout/BasicLinearProcessNumbered"/>
    <dgm:cxn modelId="{8B1D6F0D-AA4D-4F69-BA14-853F8A8CE54C}" type="presParOf" srcId="{D97AA6A0-386D-4225-9571-3B72E7643D38}" destId="{C2E64CBF-A2E8-4499-A001-497BF4F897C9}" srcOrd="2" destOrd="0" presId="urn:microsoft.com/office/officeart/2016/7/layout/BasicLinearProcessNumbered"/>
    <dgm:cxn modelId="{ADB5C071-979F-455F-8397-36BD9CBAB7CF}" type="presParOf" srcId="{D97AA6A0-386D-4225-9571-3B72E7643D38}" destId="{2E4BCAE5-228C-4BC6-8466-BC522D32CC0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0454AC-A9F8-4477-B642-E8B16839EF81}">
      <dsp:nvSpPr>
        <dsp:cNvPr id="0" name=""/>
        <dsp:cNvSpPr/>
      </dsp:nvSpPr>
      <dsp:spPr>
        <a:xfrm>
          <a:off x="0" y="0"/>
          <a:ext cx="3420324" cy="4414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662" tIns="330200" rIns="266662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 999 call has just come in reporting that a child has been assaulted outside the school gates by one of the other children’s parents.  You have been asked to attend.</a:t>
          </a:r>
          <a:endParaRPr lang="en-US" sz="1800" kern="1200"/>
        </a:p>
      </dsp:txBody>
      <dsp:txXfrm>
        <a:off x="0" y="1677454"/>
        <a:ext cx="3420324" cy="2648612"/>
      </dsp:txXfrm>
    </dsp:sp>
    <dsp:sp modelId="{C6EE068A-6DAA-411F-B337-8174D28196DE}">
      <dsp:nvSpPr>
        <dsp:cNvPr id="0" name=""/>
        <dsp:cNvSpPr/>
      </dsp:nvSpPr>
      <dsp:spPr>
        <a:xfrm>
          <a:off x="1048008" y="441435"/>
          <a:ext cx="1324306" cy="1324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48" tIns="12700" rIns="10324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241948" y="635375"/>
        <a:ext cx="936426" cy="936426"/>
      </dsp:txXfrm>
    </dsp:sp>
    <dsp:sp modelId="{84DAF74C-08C5-4491-9407-5198C9DBA60C}">
      <dsp:nvSpPr>
        <dsp:cNvPr id="0" name=""/>
        <dsp:cNvSpPr/>
      </dsp:nvSpPr>
      <dsp:spPr>
        <a:xfrm>
          <a:off x="0" y="4414282"/>
          <a:ext cx="342032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6464B-DF64-4286-AE1B-087CD9EA82AA}">
      <dsp:nvSpPr>
        <dsp:cNvPr id="0" name=""/>
        <dsp:cNvSpPr/>
      </dsp:nvSpPr>
      <dsp:spPr>
        <a:xfrm>
          <a:off x="3762356" y="0"/>
          <a:ext cx="3420324" cy="4414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662" tIns="330200" rIns="266662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In your group consider your thoughts and actions taking into consideration the National Decision Making Model.</a:t>
          </a:r>
          <a:endParaRPr lang="en-US" sz="1800" kern="1200"/>
        </a:p>
      </dsp:txBody>
      <dsp:txXfrm>
        <a:off x="3762356" y="1677454"/>
        <a:ext cx="3420324" cy="2648612"/>
      </dsp:txXfrm>
    </dsp:sp>
    <dsp:sp modelId="{98000D0A-9DE1-4E9E-8D4A-9D463F13EC37}">
      <dsp:nvSpPr>
        <dsp:cNvPr id="0" name=""/>
        <dsp:cNvSpPr/>
      </dsp:nvSpPr>
      <dsp:spPr>
        <a:xfrm>
          <a:off x="4810365" y="441435"/>
          <a:ext cx="1324306" cy="1324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48" tIns="12700" rIns="10324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5004305" y="635375"/>
        <a:ext cx="936426" cy="936426"/>
      </dsp:txXfrm>
    </dsp:sp>
    <dsp:sp modelId="{528B0482-F17F-418A-B460-5DDA337A4E19}">
      <dsp:nvSpPr>
        <dsp:cNvPr id="0" name=""/>
        <dsp:cNvSpPr/>
      </dsp:nvSpPr>
      <dsp:spPr>
        <a:xfrm>
          <a:off x="3762356" y="4414282"/>
          <a:ext cx="342032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30992-4D2F-4A3E-BFB7-150A98A9C77D}">
      <dsp:nvSpPr>
        <dsp:cNvPr id="0" name=""/>
        <dsp:cNvSpPr/>
      </dsp:nvSpPr>
      <dsp:spPr>
        <a:xfrm>
          <a:off x="7524712" y="0"/>
          <a:ext cx="3420324" cy="4414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662" tIns="330200" rIns="266662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You may wish to make notes as you will be asked questions / asked to present your findings to the group.</a:t>
          </a:r>
          <a:endParaRPr lang="en-US" sz="1800" kern="1200"/>
        </a:p>
      </dsp:txBody>
      <dsp:txXfrm>
        <a:off x="7524712" y="1677454"/>
        <a:ext cx="3420324" cy="2648612"/>
      </dsp:txXfrm>
    </dsp:sp>
    <dsp:sp modelId="{F3DFC388-2EDD-4971-B155-5F2F910D7CF1}">
      <dsp:nvSpPr>
        <dsp:cNvPr id="0" name=""/>
        <dsp:cNvSpPr/>
      </dsp:nvSpPr>
      <dsp:spPr>
        <a:xfrm>
          <a:off x="8572721" y="441435"/>
          <a:ext cx="1324306" cy="1324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48" tIns="12700" rIns="10324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766661" y="635375"/>
        <a:ext cx="936426" cy="936426"/>
      </dsp:txXfrm>
    </dsp:sp>
    <dsp:sp modelId="{C2E64CBF-A2E8-4499-A001-497BF4F897C9}">
      <dsp:nvSpPr>
        <dsp:cNvPr id="0" name=""/>
        <dsp:cNvSpPr/>
      </dsp:nvSpPr>
      <dsp:spPr>
        <a:xfrm>
          <a:off x="7524712" y="4414282"/>
          <a:ext cx="342032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1F727B-2C88-4A22-85EF-F80446C3CC2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A4F98-64AA-4A03-B109-A775AC749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929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CA4F98-64AA-4A03-B109-A775AC749EE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868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399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56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411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244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10/6/2025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436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10/6/2025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580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10/6/2025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829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422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284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432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73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12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llege.police.uk/app/national-decision-model/national-decision-mode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EE3074B-20E6-A820-78EB-858710E823B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111" r="1" b="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F15DF8A-891A-1965-E372-1BA1F3B94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79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3000"/>
                </a:schemeClr>
              </a:gs>
              <a:gs pos="26000">
                <a:schemeClr val="bg1">
                  <a:alpha val="20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5D25CA-B0B6-D4AC-EB1A-AF99D67BC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73219" y="898373"/>
            <a:ext cx="4470544" cy="3474720"/>
          </a:xfrm>
        </p:spPr>
        <p:txBody>
          <a:bodyPr anchor="b">
            <a:normAutofit/>
          </a:bodyPr>
          <a:lstStyle/>
          <a:p>
            <a:pPr algn="l"/>
            <a:r>
              <a:rPr lang="en-GB" sz="5800"/>
              <a:t>Monday 6.10.25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E429CC-E30B-9950-3AA4-FC1732E033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82646" y="4495013"/>
            <a:ext cx="4116410" cy="1386840"/>
          </a:xfrm>
        </p:spPr>
        <p:txBody>
          <a:bodyPr anchor="t">
            <a:normAutofit/>
          </a:bodyPr>
          <a:lstStyle/>
          <a:p>
            <a:pPr algn="l"/>
            <a:r>
              <a:rPr lang="en-GB" sz="2200"/>
              <a:t>BMPP6016a_Card</a:t>
            </a:r>
          </a:p>
          <a:p>
            <a:pPr algn="l"/>
            <a:r>
              <a:rPr lang="en-GB" sz="2200"/>
              <a:t>Online Session 1</a:t>
            </a:r>
          </a:p>
          <a:p>
            <a:pPr algn="l"/>
            <a:endParaRPr lang="en-GB" sz="220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72F736D-6B8C-F74F-6C27-3A7C1793BE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318622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757347"/>
    </mc:Choice>
    <mc:Fallback>
      <p:transition spd="slow" advTm="1757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AB5C7EE-A919-646B-4F86-BACCBC52D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C7DC5C-76E7-B7FF-69AC-4DB9BA1CD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8642" y="1104181"/>
            <a:ext cx="3406543" cy="277973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The National Decision Making Model 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2C6F7231-811E-A358-1892-7DC2DF3EC3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909" y="574131"/>
            <a:ext cx="6361825" cy="570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33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F4023-DFCC-AD46-A6CA-C1BDC6C5B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936" y="-86497"/>
            <a:ext cx="10515600" cy="1325563"/>
          </a:xfrm>
        </p:spPr>
        <p:txBody>
          <a:bodyPr/>
          <a:lstStyle/>
          <a:p>
            <a:r>
              <a:rPr lang="en-GB" b="1" u="sng" dirty="0"/>
              <a:t>The National Decision Model (NDM)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3F9E8189-5FFF-9046-9379-78F619556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9324" y="967683"/>
            <a:ext cx="9354066" cy="573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A0BDB8-40B3-A448-AFA8-D9788C448CBD}"/>
              </a:ext>
            </a:extLst>
          </p:cNvPr>
          <p:cNvSpPr txBox="1"/>
          <p:nvPr/>
        </p:nvSpPr>
        <p:spPr>
          <a:xfrm>
            <a:off x="7970108" y="1396314"/>
            <a:ext cx="39170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Helps everyone in policing make decisions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Provides a framework in which decisions can be examined and challenged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Encourages officers and staff to act in accordance with the Code of Ethics and use their discretion where appropriate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Reduces risk aversion and weighs the balance of resourcing against demand, threat and risk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5698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020C6-6F11-7213-1249-5872181C5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Activity, revisit your investigation plan from week 1 and now consider the National Decision Model.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0D1DC8-4220-4112-2DED-8B6B645F47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71808" y="1825625"/>
            <a:ext cx="4848384" cy="435133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2AD4EA-E955-43D7-FAC0-C2B4BC44941A}"/>
              </a:ext>
            </a:extLst>
          </p:cNvPr>
          <p:cNvSpPr txBox="1"/>
          <p:nvPr/>
        </p:nvSpPr>
        <p:spPr>
          <a:xfrm>
            <a:off x="6648685" y="6311900"/>
            <a:ext cx="609719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hlinkClick r:id="rId3"/>
              </a:rPr>
              <a:t>National decision model | College of Policing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654499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CEF87-D4A8-E1E5-1580-23EF94485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Investigations….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BA55A1-CD93-9ADB-E74D-6821D1248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Three Recently Reported Investigations in local or National News.</a:t>
            </a:r>
          </a:p>
        </p:txBody>
      </p:sp>
    </p:spTree>
    <p:extLst>
      <p:ext uri="{BB962C8B-B14F-4D97-AF65-F5344CB8AC3E}">
        <p14:creationId xmlns:p14="http://schemas.microsoft.com/office/powerpoint/2010/main" val="3847298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F4023-DFCC-AD46-A6CA-C1BDC6C5B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936" y="-86497"/>
            <a:ext cx="10515600" cy="1325563"/>
          </a:xfrm>
        </p:spPr>
        <p:txBody>
          <a:bodyPr/>
          <a:lstStyle/>
          <a:p>
            <a:r>
              <a:rPr lang="en-GB" b="1" u="sng" dirty="0"/>
              <a:t>The National Decision Model (NDM)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3F9E8189-5FFF-9046-9379-78F619556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9324" y="967683"/>
            <a:ext cx="9354066" cy="573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A0BDB8-40B3-A448-AFA8-D9788C448CBD}"/>
              </a:ext>
            </a:extLst>
          </p:cNvPr>
          <p:cNvSpPr txBox="1"/>
          <p:nvPr/>
        </p:nvSpPr>
        <p:spPr>
          <a:xfrm>
            <a:off x="7970108" y="1396314"/>
            <a:ext cx="39170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Helps everyone in policing make decisions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Provides a framework in which decisions can be examined and challenged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Encourages officers and staff to act in accordance with the Code of Ethics and use their discretion where appropriate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Reduces risk aversion and weighs the balance of resourcing against demand, threat and risk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369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2A10-5590-BC5A-E8D2-E5D3B1D67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Consider the following Case Exercise which you will discuss in your groups in the next session.  You are to apply the NDM……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410ECA-9D4A-E8FD-B9B1-CD681B45A6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1234" y="2696187"/>
            <a:ext cx="3629532" cy="261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213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D83DC7-3276-058C-CDEC-A35A5CC61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GB" dirty="0"/>
              <a:t>Case Exercise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FA64455-D107-B58B-62AD-5412D3B9AC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486004"/>
              </p:ext>
            </p:extLst>
          </p:nvPr>
        </p:nvGraphicFramePr>
        <p:xfrm>
          <a:off x="612648" y="1881051"/>
          <a:ext cx="10945037" cy="441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6876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F308-AADF-300F-7572-9A039785EF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Record your thoughts and discuss with members of the group.</a:t>
            </a:r>
          </a:p>
        </p:txBody>
      </p:sp>
    </p:spTree>
    <p:extLst>
      <p:ext uri="{BB962C8B-B14F-4D97-AF65-F5344CB8AC3E}">
        <p14:creationId xmlns:p14="http://schemas.microsoft.com/office/powerpoint/2010/main" val="1494859617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279</Words>
  <Application>Microsoft Office PowerPoint</Application>
  <PresentationFormat>Widescreen</PresentationFormat>
  <Paragraphs>34</Paragraphs>
  <Slides>9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Neue Haas Grotesk Text Pro</vt:lpstr>
      <vt:lpstr>VanillaVTI</vt:lpstr>
      <vt:lpstr>Monday 6.10.25</vt:lpstr>
      <vt:lpstr>The National Decision Making Model </vt:lpstr>
      <vt:lpstr>The National Decision Model (NDM)</vt:lpstr>
      <vt:lpstr>Activity, revisit your investigation plan from week 1 and now consider the National Decision Model.</vt:lpstr>
      <vt:lpstr>Your Investigations….</vt:lpstr>
      <vt:lpstr>The National Decision Model (NDM)</vt:lpstr>
      <vt:lpstr>Consider the following Case Exercise which you will discuss in your groups in the next session.  You are to apply the NDM……</vt:lpstr>
      <vt:lpstr>Case Exercise 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Melanie Thomas</dc:creator>
  <cp:lastModifiedBy>Melanie Thomas</cp:lastModifiedBy>
  <cp:revision>2</cp:revision>
  <dcterms:created xsi:type="dcterms:W3CDTF">2025-09-30T21:01:33Z</dcterms:created>
  <dcterms:modified xsi:type="dcterms:W3CDTF">2025-10-06T21:08:11Z</dcterms:modified>
</cp:coreProperties>
</file>