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987" autoAdjust="0"/>
    <p:restoredTop sz="94660"/>
  </p:normalViewPr>
  <p:slideViewPr>
    <p:cSldViewPr snapToGrid="0">
      <p:cViewPr>
        <p:scale>
          <a:sx n="69" d="100"/>
          <a:sy n="69" d="100"/>
        </p:scale>
        <p:origin x="-1320" y="-5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75667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35411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89468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51769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9519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69516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29876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28316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25624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86289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00977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B3356-7F6B-4F8C-9DC4-A1CDF3F22868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C58105-E83D-44D7-B419-A086378482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60187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definition-of-disability-under-equality-act-2010" TargetMode="External"/><Relationship Id="rId2" Type="http://schemas.openxmlformats.org/officeDocument/2006/relationships/hyperlink" Target="http://gov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Rectangle 4"/>
          <p:cNvSpPr/>
          <p:nvPr/>
        </p:nvSpPr>
        <p:spPr>
          <a:xfrm>
            <a:off x="4694781" y="7824"/>
            <a:ext cx="3039486" cy="55335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u="sng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Physical disabilities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469198" y="3750233"/>
            <a:ext cx="1474506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u="sng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Remedies </a:t>
            </a:r>
            <a:endParaRPr lang="en-GB" sz="2400" u="sng" dirty="0">
              <a:solidFill>
                <a:schemeClr val="accent6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-8373" y="4559279"/>
            <a:ext cx="3260204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smtClean="0">
                <a:effectLst/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For </a:t>
            </a:r>
            <a:r>
              <a:rPr lang="en-GB" sz="1400" dirty="0">
                <a:effectLst/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a person to be classed as having a disability he or she must have an</a:t>
            </a:r>
            <a:r>
              <a:rPr lang="en-GB" sz="14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 </a:t>
            </a:r>
            <a:r>
              <a:rPr lang="en-GB" sz="1400" dirty="0" smtClean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impairment which </a:t>
            </a:r>
            <a:r>
              <a:rPr lang="en-GB" sz="14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has </a:t>
            </a:r>
            <a:r>
              <a:rPr lang="en-GB" sz="1400" dirty="0" smtClean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a </a:t>
            </a:r>
            <a:r>
              <a:rPr lang="en-GB" sz="14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long-term and substantial adverse effect on a person's ability to carry out normal day-to-day activities.‘ (the equality </a:t>
            </a:r>
            <a:r>
              <a:rPr lang="en-GB" sz="1400" dirty="0" smtClean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act </a:t>
            </a:r>
            <a:r>
              <a:rPr lang="en-GB" sz="14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2010) </a:t>
            </a:r>
            <a:endParaRPr lang="en-GB" sz="1400" dirty="0">
              <a:effectLst/>
              <a:latin typeface="Times New Roman" pitchFamily="18" charset="0"/>
              <a:ea typeface="Calibri" panose="020F0502020204030204" pitchFamily="34" charset="0"/>
              <a:cs typeface="Times New Roman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244525" y="298427"/>
            <a:ext cx="504825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can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include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• hearing and visual </a:t>
            </a:r>
            <a:r>
              <a:rPr lang="en-GB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impairments,</a:t>
            </a:r>
            <a:endParaRPr lang="en-GB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• impairments with fluctuating or recurring effects such as rheumatoid arthritis, and </a:t>
            </a:r>
            <a:r>
              <a:rPr lang="en-GB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epilepsy</a:t>
            </a:r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• progressive conditions like muscular </a:t>
            </a:r>
            <a:r>
              <a:rPr lang="en-GB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dystrophy,</a:t>
            </a:r>
            <a:endParaRPr lang="en-GB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• auto-immune </a:t>
            </a:r>
            <a:r>
              <a:rPr lang="en-GB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conditions,</a:t>
            </a:r>
            <a:endParaRPr lang="en-GB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organ specific conditions such as asthma, cardiovascular diseases, stroke and heart </a:t>
            </a:r>
            <a:r>
              <a:rPr lang="en-GB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disease</a:t>
            </a:r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• developmental impairments like autistic spectrum disorders </a:t>
            </a: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• health issues i.e. HIV and Cancer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8976" y="-1749"/>
            <a:ext cx="321285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There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is very little to know about riding bicycles, swimming or golf .... Furthermore what there is to know throws very little light on much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else. (</a:t>
            </a:r>
            <a:r>
              <a:rPr lang="en-GB" dirty="0" err="1" smtClean="0"/>
              <a:t>Jobling</a:t>
            </a:r>
            <a:r>
              <a:rPr lang="en-GB" dirty="0" smtClean="0"/>
              <a:t>, A., &amp; </a:t>
            </a:r>
            <a:r>
              <a:rPr lang="en-GB" dirty="0" err="1" smtClean="0"/>
              <a:t>Moni</a:t>
            </a:r>
            <a:r>
              <a:rPr lang="en-GB" dirty="0" smtClean="0"/>
              <a:t>, K. B</a:t>
            </a:r>
            <a:r>
              <a:rPr lang="en-GB" smtClean="0"/>
              <a:t>. </a:t>
            </a:r>
            <a:r>
              <a:rPr lang="en-GB" smtClean="0"/>
              <a:t>2004</a:t>
            </a:r>
            <a:r>
              <a:rPr lang="en-GB" dirty="0" smtClean="0"/>
              <a:t>). </a:t>
            </a:r>
            <a:r>
              <a:rPr lang="en-GB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en-GB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8300081" y="1283738"/>
            <a:ext cx="42957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8418300" y="-231600"/>
            <a:ext cx="3984221" cy="1984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Adobe Garamond Pro Bold" panose="02020702060506020403" pitchFamily="18" charset="0"/>
              <a:ea typeface="Adobe Fan Heiti Std B" panose="020B0700000000000000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smtClean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. </a:t>
            </a:r>
            <a:r>
              <a:rPr lang="en-GB" dirty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Body  image /self esteem </a:t>
            </a:r>
            <a:endParaRPr lang="en-GB" sz="12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. Physical impairments </a:t>
            </a:r>
            <a:endParaRPr lang="en-GB" sz="12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. Teachers  attitude  </a:t>
            </a:r>
            <a:endParaRPr lang="en-GB" sz="12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. Social dynamic /stereotyping  and bulling    </a:t>
            </a:r>
            <a:endParaRPr lang="en-GB" sz="12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8209648" y="1277057"/>
            <a:ext cx="3733800" cy="23834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Calibri Light" panose="020F0302020204030204" pitchFamily="34" charset="0"/>
              </a:rPr>
              <a:t>  </a:t>
            </a:r>
            <a:r>
              <a:rPr lang="en-GB" dirty="0" smtClean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Calibri Light" panose="020F0302020204030204" pitchFamily="34" charset="0"/>
              </a:rPr>
              <a:t>            </a:t>
            </a:r>
            <a:endParaRPr lang="en-GB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smtClean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  Facilities   </a:t>
            </a:r>
            <a:r>
              <a:rPr lang="en-GB" dirty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and equipment </a:t>
            </a:r>
            <a:endParaRPr lang="en-GB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.  Funding  </a:t>
            </a:r>
            <a:endParaRPr lang="en-GB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.  Alternative options</a:t>
            </a:r>
            <a:endParaRPr lang="en-GB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.  T</a:t>
            </a:r>
            <a:r>
              <a:rPr lang="en-GB" dirty="0" smtClean="0">
                <a:solidFill>
                  <a:srgbClr val="FF0000"/>
                </a:solidFill>
                <a:latin typeface="Adobe Garamond Pro Bold" panose="02020702060506020403" pitchFamily="18" charset="0"/>
                <a:ea typeface="Adobe Fan Heiti Std B" panose="020B0700000000000000" pitchFamily="34" charset="-128"/>
                <a:cs typeface="Times New Roman" panose="02020603050405020304" pitchFamily="18" charset="0"/>
              </a:rPr>
              <a:t>ravel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8292775" y="1686486"/>
            <a:ext cx="3790025" cy="143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/>
          <p:cNvSpPr/>
          <p:nvPr/>
        </p:nvSpPr>
        <p:spPr>
          <a:xfrm>
            <a:off x="3646715" y="4533077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. </a:t>
            </a:r>
            <a:r>
              <a:rPr lang="en-GB" sz="2000" dirty="0" smtClean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‘</a:t>
            </a:r>
            <a:r>
              <a:rPr lang="en-GB" sz="1400" dirty="0" smtClean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Reverse-inclusion’; </a:t>
            </a:r>
            <a:r>
              <a:rPr lang="en-GB" sz="14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the method  of  introducing disability  sports  like wheelchair </a:t>
            </a:r>
            <a:r>
              <a:rPr lang="en-GB" sz="1400" dirty="0" smtClean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basketball, </a:t>
            </a:r>
            <a:r>
              <a:rPr lang="en-GB" sz="14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goal </a:t>
            </a:r>
            <a:r>
              <a:rPr lang="en-GB" sz="1400" dirty="0" smtClean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ball, </a:t>
            </a:r>
            <a:r>
              <a:rPr lang="en-GB" sz="14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and sit down volley  ball to a </a:t>
            </a:r>
            <a:r>
              <a:rPr lang="en-GB" sz="1400" dirty="0" smtClean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mixed-ability class ( a class that includes disabled </a:t>
            </a:r>
            <a:r>
              <a:rPr lang="en-GB" sz="14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and </a:t>
            </a:r>
            <a:r>
              <a:rPr lang="en-GB" sz="1400" dirty="0" smtClean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non-disabled students). </a:t>
            </a:r>
            <a:endParaRPr lang="en-GB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3620787" y="5267294"/>
            <a:ext cx="6096000" cy="38869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Eras Demi ITC" panose="020B08050305040208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1400" dirty="0">
                <a:latin typeface="Eras Demi ITC" panose="020B08050305040208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The use of different  </a:t>
            </a:r>
            <a:r>
              <a:rPr lang="en-GB" sz="1400" dirty="0" smtClean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facilities </a:t>
            </a:r>
            <a:r>
              <a:rPr lang="en-GB" sz="1400" dirty="0">
                <a:latin typeface="Times New Roman" pitchFamily="18" charset="0"/>
                <a:ea typeface="Calibri" panose="020F0502020204030204" pitchFamily="34" charset="0"/>
                <a:cs typeface="Times New Roman" pitchFamily="18" charset="0"/>
              </a:rPr>
              <a:t>i.e. community centres, forest  and   beach schools    </a:t>
            </a:r>
            <a:endParaRPr lang="en-GB" sz="1400" dirty="0">
              <a:effectLst/>
              <a:latin typeface="Times New Roman" pitchFamily="18" charset="0"/>
              <a:ea typeface="Calibri" panose="020F0502020204030204" pitchFamily="34" charset="0"/>
              <a:cs typeface="Times New Roman" pitchFamily="18" charset="0"/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>
            <a:off x="3489597" y="5364074"/>
            <a:ext cx="595920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/>
          <p:cNvSpPr/>
          <p:nvPr/>
        </p:nvSpPr>
        <p:spPr>
          <a:xfrm>
            <a:off x="3605662" y="5817472"/>
            <a:ext cx="6081750" cy="5533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smtClean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1400" dirty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400" dirty="0" smtClean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  </a:t>
            </a:r>
            <a:r>
              <a:rPr lang="en-GB" sz="1400" dirty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use and  implementation of  different  teaching styles  into various  </a:t>
            </a:r>
            <a:r>
              <a:rPr lang="en-GB" sz="1400" dirty="0" smtClean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activities set </a:t>
            </a:r>
            <a:r>
              <a:rPr lang="en-GB" sz="1400" dirty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forth by </a:t>
            </a:r>
            <a:r>
              <a:rPr lang="en-GB" sz="1400" dirty="0" smtClean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 err="1" smtClean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Mosston</a:t>
            </a:r>
            <a:r>
              <a:rPr lang="en-GB" sz="1400" dirty="0" smtClean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 Ashworth </a:t>
            </a:r>
            <a:r>
              <a:rPr lang="en-GB" sz="1400" dirty="0" smtClean="0">
                <a:latin typeface="Cambria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2002) </a:t>
            </a:r>
            <a:endParaRPr lang="en-GB" sz="1400" dirty="0">
              <a:solidFill>
                <a:srgbClr val="FFFF00"/>
              </a:solidFill>
              <a:effectLst/>
              <a:latin typeface="Cambria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530619" y="4854712"/>
            <a:ext cx="247069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GB" sz="1400" b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1400" b="1" dirty="0" smtClean="0">
                <a:latin typeface="Times New Roman" pitchFamily="18" charset="0"/>
                <a:cs typeface="Times New Roman" pitchFamily="18" charset="0"/>
              </a:rPr>
              <a:t>t a  </a:t>
            </a:r>
            <a:r>
              <a:rPr lang="en-GB" sz="1400" b="1" dirty="0">
                <a:latin typeface="Times New Roman" pitchFamily="18" charset="0"/>
                <a:cs typeface="Times New Roman" pitchFamily="18" charset="0"/>
              </a:rPr>
              <a:t>policy level implementation </a:t>
            </a:r>
            <a:r>
              <a:rPr lang="en-GB" sz="1400" b="1" dirty="0" smtClean="0">
                <a:latin typeface="Times New Roman" pitchFamily="18" charset="0"/>
                <a:cs typeface="Times New Roman" pitchFamily="18" charset="0"/>
              </a:rPr>
              <a:t>and availability of  </a:t>
            </a:r>
            <a:r>
              <a:rPr lang="en-GB" sz="1400" b="1" dirty="0">
                <a:latin typeface="Times New Roman" pitchFamily="18" charset="0"/>
                <a:cs typeface="Times New Roman" pitchFamily="18" charset="0"/>
              </a:rPr>
              <a:t>qualifications  and programs  for  teachers to become more aware of how to adapt  lessons. </a:t>
            </a:r>
          </a:p>
        </p:txBody>
      </p:sp>
      <p:cxnSp>
        <p:nvCxnSpPr>
          <p:cNvPr id="9" name="Straight Connector 8"/>
          <p:cNvCxnSpPr/>
          <p:nvPr/>
        </p:nvCxnSpPr>
        <p:spPr>
          <a:xfrm>
            <a:off x="3489597" y="4559279"/>
            <a:ext cx="0" cy="20352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0" y="3130514"/>
            <a:ext cx="359789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Special Education Needs and  Disability act S.E.N.D.A 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2001 an act that addressed 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legal rights for disabled students in pre- and post-16 education by amending the DDA to include 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education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.(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Special Educational Needs and Disability Act 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2001)</a:t>
            </a:r>
            <a:endParaRPr lang="en-GB" sz="14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Straight Connector 23"/>
          <p:cNvCxnSpPr/>
          <p:nvPr/>
        </p:nvCxnSpPr>
        <p:spPr>
          <a:xfrm>
            <a:off x="3251831" y="7824"/>
            <a:ext cx="0" cy="6850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>
            <a:stCxn id="21" idx="3"/>
          </p:cNvCxnSpPr>
          <p:nvPr/>
        </p:nvCxnSpPr>
        <p:spPr>
          <a:xfrm flipV="1">
            <a:off x="3597896" y="3621833"/>
            <a:ext cx="8246104" cy="2011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3489597" y="5817472"/>
            <a:ext cx="595920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37618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94509"/>
            <a:ext cx="10515600" cy="5082454"/>
          </a:xfrm>
        </p:spPr>
        <p:txBody>
          <a:bodyPr>
            <a:normAutofit fontScale="47500" lnSpcReduction="20000"/>
          </a:bodyPr>
          <a:lstStyle/>
          <a:p>
            <a:r>
              <a:rPr lang="en-GB" dirty="0" smtClean="0"/>
              <a:t> </a:t>
            </a:r>
          </a:p>
          <a:p>
            <a:pPr lvl="0"/>
            <a:r>
              <a:rPr lang="en-GB" dirty="0" smtClean="0"/>
              <a:t>Conway, R. (2002). Behaviour in and out of the classroom. In A. Ashman and J. Elkins, (Eds.), Educating Children with Diverse Abilities (pp. 172-236). Sydney: Prentice Hall.</a:t>
            </a:r>
          </a:p>
          <a:p>
            <a:pPr lvl="0"/>
            <a:r>
              <a:rPr lang="en-GB" dirty="0" smtClean="0"/>
              <a:t>DEFINITION OF DISABILITY UNDER THE EQUALITY ACT 2010 </a:t>
            </a:r>
            <a:r>
              <a:rPr lang="en-GB" b="1" dirty="0" smtClean="0"/>
              <a:t>- </a:t>
            </a:r>
            <a:r>
              <a:rPr lang="en-GB" b="1" u="sng" dirty="0" smtClean="0">
                <a:hlinkClick r:id="rId2"/>
              </a:rPr>
              <a:t>GOV.UK</a:t>
            </a:r>
            <a:r>
              <a:rPr lang="en-GB" b="1" dirty="0" smtClean="0"/>
              <a:t> </a:t>
            </a:r>
            <a:r>
              <a:rPr lang="en-GB" dirty="0" smtClean="0"/>
              <a:t>(Gov.uk, 2010) Gov.uk. (2010). </a:t>
            </a:r>
            <a:r>
              <a:rPr lang="en-GB" i="1" dirty="0" smtClean="0"/>
              <a:t>Definition of disability under the Equality Act 2010 - </a:t>
            </a:r>
            <a:r>
              <a:rPr lang="en-GB" i="1" u="sng" dirty="0" smtClean="0">
                <a:hlinkClick r:id="rId2"/>
              </a:rPr>
              <a:t>GOV.UK</a:t>
            </a:r>
            <a:r>
              <a:rPr lang="en-GB" dirty="0" smtClean="0"/>
              <a:t>. Available at: </a:t>
            </a:r>
            <a:r>
              <a:rPr lang="en-GB" u="sng" dirty="0" smtClean="0">
                <a:hlinkClick r:id="rId3"/>
              </a:rPr>
              <a:t>https://www.gov.uk/definition-of-disability-under-equality-act-2010</a:t>
            </a:r>
            <a:r>
              <a:rPr lang="en-GB" dirty="0" smtClean="0"/>
              <a:t> [Accessed 4 Nov. 2017].</a:t>
            </a:r>
          </a:p>
          <a:p>
            <a:pPr lvl="0"/>
            <a:r>
              <a:rPr lang="en-GB" dirty="0" smtClean="0"/>
              <a:t>Dorsetforyou.gov.uk. (2017). </a:t>
            </a:r>
            <a:r>
              <a:rPr lang="en-GB" i="1" dirty="0" smtClean="0"/>
              <a:t>Disability: what the law says</a:t>
            </a:r>
            <a:r>
              <a:rPr lang="en-GB" dirty="0" smtClean="0"/>
              <a:t>. [online] Available at: https://www.dorsetforyou.gov.uk/media/214145/Disability---what-the-law-says/pdf/Disability_-_what_the_law_says.pdf [Accessed 8 Nov. 2017].</a:t>
            </a:r>
          </a:p>
          <a:p>
            <a:pPr lvl="0"/>
            <a:r>
              <a:rPr lang="en-GB" dirty="0" err="1" smtClean="0"/>
              <a:t>Houlihan</a:t>
            </a:r>
            <a:r>
              <a:rPr lang="en-GB" dirty="0" smtClean="0"/>
              <a:t>, B. and Green, M. (2006). The changing status of school sport and physical education: explaining policy change. </a:t>
            </a:r>
            <a:r>
              <a:rPr lang="en-GB" i="1" dirty="0" smtClean="0"/>
              <a:t>Sport, Education and Society</a:t>
            </a:r>
            <a:r>
              <a:rPr lang="en-GB" dirty="0" smtClean="0"/>
              <a:t>, 11(1), pp.73-92.</a:t>
            </a:r>
          </a:p>
          <a:p>
            <a:pPr lvl="0"/>
            <a:r>
              <a:rPr lang="en-GB" dirty="0" err="1" smtClean="0"/>
              <a:t>Jobling</a:t>
            </a:r>
            <a:r>
              <a:rPr lang="en-GB" dirty="0" smtClean="0"/>
              <a:t>, A., &amp; </a:t>
            </a:r>
            <a:r>
              <a:rPr lang="en-GB" dirty="0" err="1" smtClean="0"/>
              <a:t>Moni</a:t>
            </a:r>
            <a:r>
              <a:rPr lang="en-GB" dirty="0" smtClean="0"/>
              <a:t>, K. B. (2004). “I never imagined I’d have teach these children: providing authentic learning experiences for secondary pre-service teachers in teaching students with special needs. </a:t>
            </a:r>
            <a:r>
              <a:rPr lang="en-GB" dirty="0" err="1" smtClean="0"/>
              <a:t>AsiaPacific</a:t>
            </a:r>
            <a:r>
              <a:rPr lang="en-GB" dirty="0" smtClean="0"/>
              <a:t> Journal of Teacher Education, 32 (1), pp 5-2</a:t>
            </a:r>
          </a:p>
          <a:p>
            <a:pPr lvl="0"/>
            <a:r>
              <a:rPr lang="en-GB" dirty="0" err="1" smtClean="0"/>
              <a:t>Kanza</a:t>
            </a:r>
            <a:r>
              <a:rPr lang="en-GB" dirty="0" smtClean="0"/>
              <a:t>, D. (2008). Inclusion of students with disabilities in new times: responding to the challenge. </a:t>
            </a:r>
            <a:r>
              <a:rPr lang="en-GB" i="1" dirty="0" smtClean="0"/>
              <a:t>University of Wollongong Research Online</a:t>
            </a:r>
            <a:r>
              <a:rPr lang="en-GB" dirty="0" smtClean="0"/>
              <a:t>, [online] pp.39-64. Available at: http://ro.uow.edu.au/cgi/viewcontent.cgi?article=1036&amp;context=edupapers [Accessed 15 Oct. 2017].</a:t>
            </a:r>
          </a:p>
          <a:p>
            <a:pPr lvl="0"/>
            <a:r>
              <a:rPr lang="en-GB" dirty="0" smtClean="0"/>
              <a:t>Miles, S., Miller, S., Lewis, I., van </a:t>
            </a:r>
            <a:r>
              <a:rPr lang="en-GB" dirty="0" err="1" smtClean="0"/>
              <a:t>der</a:t>
            </a:r>
            <a:r>
              <a:rPr lang="en-GB" dirty="0" smtClean="0"/>
              <a:t> </a:t>
            </a:r>
            <a:r>
              <a:rPr lang="en-GB" dirty="0" err="1" smtClean="0"/>
              <a:t>Kroft</a:t>
            </a:r>
            <a:r>
              <a:rPr lang="en-GB" dirty="0" smtClean="0"/>
              <a:t>, M. and Cain, E. (2017). </a:t>
            </a:r>
            <a:r>
              <a:rPr lang="en-GB" i="1" dirty="0" smtClean="0"/>
              <a:t>Schools for All Including disabled children in education</a:t>
            </a:r>
            <a:r>
              <a:rPr lang="en-GB" dirty="0" smtClean="0"/>
              <a:t>. [online] Eenet.org.uk. Available at: http://www.eenet.org.uk/resources/docs/schools_for_all.pdf [Accessed 16 Oct. 2017].</a:t>
            </a:r>
          </a:p>
          <a:p>
            <a:pPr lvl="0"/>
            <a:r>
              <a:rPr lang="en-GB" dirty="0" smtClean="0"/>
              <a:t>Morley, D., Bailey, R., Tan, J. and Cooke, B. (2005). Inclusive Physical Education: teachers’ views of including pupils with Special Educational Needs and/or disabilities in Physical Education. </a:t>
            </a:r>
            <a:r>
              <a:rPr lang="en-GB" i="1" dirty="0" smtClean="0"/>
              <a:t>European Physical Education Review</a:t>
            </a:r>
            <a:r>
              <a:rPr lang="en-GB" dirty="0" smtClean="0"/>
              <a:t>, [online] 11(1), pp.84-107. Available at: https://www.researchgate.net/publication/249710732_Inclusive_Physical_Education_teachers'_views_of_including_pupils_with_Special_Educational_Needs_andor_disabilities_in_Physical_Education [Accessed 19 Oct. 2017].</a:t>
            </a:r>
          </a:p>
          <a:p>
            <a:pPr lvl="0"/>
            <a:r>
              <a:rPr lang="en-GB" dirty="0" err="1" smtClean="0"/>
              <a:t>Mosston</a:t>
            </a:r>
            <a:r>
              <a:rPr lang="en-GB" dirty="0" smtClean="0"/>
              <a:t>, M. and Ashworth, S. (1990). </a:t>
            </a:r>
            <a:r>
              <a:rPr lang="en-GB" i="1" dirty="0" smtClean="0"/>
              <a:t>The Spectrum of Teaching Styles. from Command to Discovery</a:t>
            </a:r>
            <a:r>
              <a:rPr lang="en-GB" dirty="0" smtClean="0"/>
              <a:t>. White Plains, New York: Longman, Inc., pp.1-200.</a:t>
            </a:r>
          </a:p>
          <a:p>
            <a:pPr lvl="0"/>
            <a:r>
              <a:rPr lang="en-GB" dirty="0" smtClean="0"/>
              <a:t>National </a:t>
            </a:r>
            <a:r>
              <a:rPr lang="en-GB" dirty="0" err="1" smtClean="0"/>
              <a:t>Center</a:t>
            </a:r>
            <a:r>
              <a:rPr lang="en-GB" dirty="0" smtClean="0"/>
              <a:t> on Health, Physical Activity and Disability (NCHPAD). (2017). </a:t>
            </a:r>
            <a:r>
              <a:rPr lang="en-GB" i="1" dirty="0" smtClean="0"/>
              <a:t>NCHPAD - Building Inclusive Communities</a:t>
            </a:r>
            <a:r>
              <a:rPr lang="en-GB" dirty="0" smtClean="0"/>
              <a:t>. [online] Available at: https://www.nchpad.org/ [Accessed 1 Nov. 2017].</a:t>
            </a:r>
          </a:p>
          <a:p>
            <a:pPr lvl="0"/>
            <a:r>
              <a:rPr lang="en-GB" dirty="0" smtClean="0"/>
              <a:t>SPECIAL EDUCATIONAL NEEDS AND DISABILITY ACT (2001) </a:t>
            </a:r>
            <a:r>
              <a:rPr lang="en-GB" i="1" dirty="0" smtClean="0"/>
              <a:t>Archives of Disease in Childhood</a:t>
            </a:r>
            <a:r>
              <a:rPr lang="en-GB" dirty="0" smtClean="0"/>
              <a:t>, 86(6), pp.12-53.</a:t>
            </a:r>
          </a:p>
          <a:p>
            <a:pPr lvl="0"/>
            <a:r>
              <a:rPr lang="en-GB" dirty="0" smtClean="0"/>
              <a:t>The Disability Discrimination Act 1995. (Policy Division, 1997). The Disability Discrimination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6090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3365</TotalTime>
  <Words>307</Words>
  <Application>Microsoft Office PowerPoint</Application>
  <PresentationFormat>Custom</PresentationFormat>
  <Paragraphs>42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Slide 1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Thomas Echanis (1601502)</dc:creator>
  <cp:lastModifiedBy>tom echanis</cp:lastModifiedBy>
  <cp:revision>29</cp:revision>
  <dcterms:created xsi:type="dcterms:W3CDTF">2017-11-03T10:24:01Z</dcterms:created>
  <dcterms:modified xsi:type="dcterms:W3CDTF">2017-11-10T10:39:51Z</dcterms:modified>
</cp:coreProperties>
</file>