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8288000" cy="10287000"/>
  <p:notesSz cx="6858000" cy="9144000"/>
  <p:embeddedFontLst>
    <p:embeddedFont>
      <p:font typeface="Canva Sans" panose="020B0604020202020204" charset="0"/>
      <p:regular r:id="rId15"/>
    </p:embeddedFont>
    <p:embeddedFont>
      <p:font typeface="Canva Sans Bold" panose="020B0604020202020204" charset="0"/>
      <p:regular r:id="rId16"/>
    </p:embeddedFont>
    <p:embeddedFont>
      <p:font typeface="Monterchi Sans Bold" panose="020B0604020202020204" charset="0"/>
      <p:regular r:id="rId17"/>
    </p:embeddedFont>
    <p:embeddedFont>
      <p:font typeface="Obra Letra Bold" panose="020B0604020202020204" charset="0"/>
      <p:regular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9" d="100"/>
          <a:sy n="69" d="100"/>
        </p:scale>
        <p:origin x="828"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10/28/2025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sv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4.svg"/><Relationship Id="rId5" Type="http://schemas.openxmlformats.org/officeDocument/2006/relationships/image" Target="../media/image16.svg"/><Relationship Id="rId10" Type="http://schemas.openxmlformats.org/officeDocument/2006/relationships/image" Target="../media/image13.png"/><Relationship Id="rId4" Type="http://schemas.openxmlformats.org/officeDocument/2006/relationships/image" Target="../media/image15.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5.png"/><Relationship Id="rId3" Type="http://schemas.openxmlformats.org/officeDocument/2006/relationships/image" Target="../media/image4.png"/><Relationship Id="rId7" Type="http://schemas.openxmlformats.org/officeDocument/2006/relationships/image" Target="../media/image21.svg"/><Relationship Id="rId12" Type="http://schemas.openxmlformats.org/officeDocument/2006/relationships/image" Target="../media/image9.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8.png"/><Relationship Id="rId5" Type="http://schemas.openxmlformats.org/officeDocument/2006/relationships/image" Target="../media/image19.sv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svg"/><Relationship Id="rId14" Type="http://schemas.openxmlformats.org/officeDocument/2006/relationships/image" Target="../media/image26.sv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png"/><Relationship Id="rId7" Type="http://schemas.openxmlformats.org/officeDocument/2006/relationships/image" Target="../media/image28.svg"/><Relationship Id="rId12" Type="http://schemas.openxmlformats.org/officeDocument/2006/relationships/image" Target="../media/image14.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13.png"/><Relationship Id="rId5" Type="http://schemas.openxmlformats.org/officeDocument/2006/relationships/image" Target="../media/image21.svg"/><Relationship Id="rId10" Type="http://schemas.openxmlformats.org/officeDocument/2006/relationships/image" Target="../media/image12.svg"/><Relationship Id="rId4" Type="http://schemas.openxmlformats.org/officeDocument/2006/relationships/image" Target="../media/image20.png"/><Relationship Id="rId9" Type="http://schemas.openxmlformats.org/officeDocument/2006/relationships/image" Target="../media/image11.pn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png"/><Relationship Id="rId7" Type="http://schemas.openxmlformats.org/officeDocument/2006/relationships/image" Target="../media/image28.svg"/><Relationship Id="rId12" Type="http://schemas.openxmlformats.org/officeDocument/2006/relationships/image" Target="../media/image14.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13.png"/><Relationship Id="rId5" Type="http://schemas.openxmlformats.org/officeDocument/2006/relationships/image" Target="../media/image21.svg"/><Relationship Id="rId10" Type="http://schemas.openxmlformats.org/officeDocument/2006/relationships/image" Target="../media/image12.svg"/><Relationship Id="rId4" Type="http://schemas.openxmlformats.org/officeDocument/2006/relationships/image" Target="../media/image20.png"/><Relationship Id="rId9"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4.png"/><Relationship Id="rId7" Type="http://schemas.openxmlformats.org/officeDocument/2006/relationships/image" Target="../media/image28.svg"/><Relationship Id="rId12" Type="http://schemas.openxmlformats.org/officeDocument/2006/relationships/image" Target="../media/image14.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7.png"/><Relationship Id="rId11" Type="http://schemas.openxmlformats.org/officeDocument/2006/relationships/image" Target="../media/image13.png"/><Relationship Id="rId5" Type="http://schemas.openxmlformats.org/officeDocument/2006/relationships/image" Target="../media/image21.svg"/><Relationship Id="rId10" Type="http://schemas.openxmlformats.org/officeDocument/2006/relationships/image" Target="../media/image12.svg"/><Relationship Id="rId4" Type="http://schemas.openxmlformats.org/officeDocument/2006/relationships/image" Target="../media/image20.png"/><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4.png"/><Relationship Id="rId7" Type="http://schemas.openxmlformats.org/officeDocument/2006/relationships/image" Target="../media/image19.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21.svg"/><Relationship Id="rId10" Type="http://schemas.openxmlformats.org/officeDocument/2006/relationships/image" Target="../media/image7.png"/><Relationship Id="rId4" Type="http://schemas.openxmlformats.org/officeDocument/2006/relationships/image" Target="../media/image20.png"/><Relationship Id="rId9" Type="http://schemas.openxmlformats.org/officeDocument/2006/relationships/image" Target="../media/image28.svg"/></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4.png"/><Relationship Id="rId7" Type="http://schemas.openxmlformats.org/officeDocument/2006/relationships/image" Target="../media/image19.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21.svg"/><Relationship Id="rId10" Type="http://schemas.openxmlformats.org/officeDocument/2006/relationships/image" Target="../media/image7.png"/><Relationship Id="rId4" Type="http://schemas.openxmlformats.org/officeDocument/2006/relationships/image" Target="../media/image20.png"/><Relationship Id="rId9" Type="http://schemas.openxmlformats.org/officeDocument/2006/relationships/image" Target="../media/image28.svg"/></Relationships>
</file>

<file path=ppt/slides/_rels/slide9.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4.png"/><Relationship Id="rId7" Type="http://schemas.openxmlformats.org/officeDocument/2006/relationships/image" Target="../media/image19.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21.svg"/><Relationship Id="rId10" Type="http://schemas.openxmlformats.org/officeDocument/2006/relationships/image" Target="../media/image7.png"/><Relationship Id="rId4" Type="http://schemas.openxmlformats.org/officeDocument/2006/relationships/image" Target="../media/image20.png"/><Relationship Id="rId9" Type="http://schemas.openxmlformats.org/officeDocument/2006/relationships/image" Target="../media/image28.svg"/></Relationships>
</file>

<file path=ppt/slides/_rels/slide1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4.png"/><Relationship Id="rId7" Type="http://schemas.openxmlformats.org/officeDocument/2006/relationships/image" Target="../media/image19.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21.svg"/><Relationship Id="rId10" Type="http://schemas.openxmlformats.org/officeDocument/2006/relationships/image" Target="../media/image7.png"/><Relationship Id="rId4" Type="http://schemas.openxmlformats.org/officeDocument/2006/relationships/image" Target="../media/image20.png"/><Relationship Id="rId9" Type="http://schemas.openxmlformats.org/officeDocument/2006/relationships/image" Target="../media/image28.svg"/></Relationships>
</file>

<file path=ppt/slides/_rels/slide1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4.png"/><Relationship Id="rId7" Type="http://schemas.openxmlformats.org/officeDocument/2006/relationships/image" Target="../media/image30.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1.sv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8.png"/><Relationship Id="rId3" Type="http://schemas.openxmlformats.org/officeDocument/2006/relationships/image" Target="../media/image2.png"/><Relationship Id="rId7" Type="http://schemas.openxmlformats.org/officeDocument/2006/relationships/image" Target="../media/image21.svg"/><Relationship Id="rId12" Type="http://schemas.openxmlformats.org/officeDocument/2006/relationships/image" Target="../media/image14.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13.png"/><Relationship Id="rId5" Type="http://schemas.openxmlformats.org/officeDocument/2006/relationships/image" Target="../media/image4.png"/><Relationship Id="rId10" Type="http://schemas.openxmlformats.org/officeDocument/2006/relationships/image" Target="../media/image12.svg"/><Relationship Id="rId4" Type="http://schemas.openxmlformats.org/officeDocument/2006/relationships/image" Target="../media/image3.svg"/><Relationship Id="rId9" Type="http://schemas.openxmlformats.org/officeDocument/2006/relationships/image" Target="../media/image11.png"/><Relationship Id="rId14" Type="http://schemas.openxmlformats.org/officeDocument/2006/relationships/image" Target="../media/image9.svg"/></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3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4.png"/><Relationship Id="rId11" Type="http://schemas.openxmlformats.org/officeDocument/2006/relationships/image" Target="../media/image9.svg"/><Relationship Id="rId5" Type="http://schemas.openxmlformats.org/officeDocument/2006/relationships/image" Target="../media/image4.png"/><Relationship Id="rId10" Type="http://schemas.openxmlformats.org/officeDocument/2006/relationships/image" Target="../media/image8.png"/><Relationship Id="rId4" Type="http://schemas.openxmlformats.org/officeDocument/2006/relationships/image" Target="../media/image3.svg"/><Relationship Id="rId9"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sp>
        <p:nvSpPr>
          <p:cNvPr id="3" name="Freeform 3"/>
          <p:cNvSpPr/>
          <p:nvPr/>
        </p:nvSpPr>
        <p:spPr>
          <a:xfrm rot="-10800000">
            <a:off x="2922672" y="599614"/>
            <a:ext cx="12364270" cy="9261962"/>
          </a:xfrm>
          <a:custGeom>
            <a:avLst/>
            <a:gdLst/>
            <a:ahLst/>
            <a:cxnLst/>
            <a:rect l="l" t="t" r="r" b="b"/>
            <a:pathLst>
              <a:path w="12364270" h="9261962">
                <a:moveTo>
                  <a:pt x="0" y="0"/>
                </a:moveTo>
                <a:lnTo>
                  <a:pt x="12364270" y="0"/>
                </a:lnTo>
                <a:lnTo>
                  <a:pt x="12364270" y="9261962"/>
                </a:lnTo>
                <a:lnTo>
                  <a:pt x="0" y="926196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1778953" y="-1335955"/>
            <a:ext cx="4285771" cy="12790609"/>
            <a:chOff x="0" y="0"/>
            <a:chExt cx="3263900" cy="9740900"/>
          </a:xfrm>
        </p:grpSpPr>
        <p:sp>
          <p:nvSpPr>
            <p:cNvPr id="5" name="Freeform 5"/>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5"/>
              <a:stretch>
                <a:fillRect l="-99892" r="-99892"/>
              </a:stretch>
            </a:blipFill>
          </p:spPr>
          <p:txBody>
            <a:bodyPr/>
            <a:lstStyle/>
            <a:p>
              <a:endParaRPr lang="en-GB"/>
            </a:p>
          </p:txBody>
        </p:sp>
      </p:grpSp>
      <p:grpSp>
        <p:nvGrpSpPr>
          <p:cNvPr id="6" name="Group 6"/>
          <p:cNvGrpSpPr/>
          <p:nvPr/>
        </p:nvGrpSpPr>
        <p:grpSpPr>
          <a:xfrm rot="-10800000">
            <a:off x="15521821" y="-1106493"/>
            <a:ext cx="4285771" cy="12790609"/>
            <a:chOff x="0" y="0"/>
            <a:chExt cx="3263900" cy="9740900"/>
          </a:xfrm>
        </p:grpSpPr>
        <p:sp>
          <p:nvSpPr>
            <p:cNvPr id="7" name="Freeform 7"/>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5"/>
              <a:stretch>
                <a:fillRect l="-99892" r="-99892"/>
              </a:stretch>
            </a:blipFill>
          </p:spPr>
          <p:txBody>
            <a:bodyPr/>
            <a:lstStyle/>
            <a:p>
              <a:endParaRPr lang="en-GB"/>
            </a:p>
          </p:txBody>
        </p:sp>
      </p:grpSp>
      <p:sp>
        <p:nvSpPr>
          <p:cNvPr id="8" name="TextBox 8"/>
          <p:cNvSpPr txBox="1"/>
          <p:nvPr/>
        </p:nvSpPr>
        <p:spPr>
          <a:xfrm>
            <a:off x="3262156" y="3434423"/>
            <a:ext cx="11256677" cy="4412672"/>
          </a:xfrm>
          <a:prstGeom prst="rect">
            <a:avLst/>
          </a:prstGeom>
        </p:spPr>
        <p:txBody>
          <a:bodyPr lIns="0" tIns="0" rIns="0" bIns="0" rtlCol="0" anchor="t">
            <a:spAutoFit/>
          </a:bodyPr>
          <a:lstStyle/>
          <a:p>
            <a:pPr algn="ctr">
              <a:lnSpc>
                <a:spcPts val="16795"/>
              </a:lnSpc>
            </a:pPr>
            <a:r>
              <a:rPr lang="en-US" sz="17138" b="1" u="sng">
                <a:solidFill>
                  <a:srgbClr val="493423"/>
                </a:solidFill>
                <a:latin typeface="Obra Letra Bold"/>
                <a:ea typeface="Obra Letra Bold"/>
                <a:cs typeface="Obra Letra Bold"/>
                <a:sym typeface="Obra Letra Bold"/>
              </a:rPr>
              <a:t>Assignment Guidance </a:t>
            </a:r>
          </a:p>
        </p:txBody>
      </p:sp>
      <p:sp>
        <p:nvSpPr>
          <p:cNvPr id="9" name="Freeform 9"/>
          <p:cNvSpPr/>
          <p:nvPr/>
        </p:nvSpPr>
        <p:spPr>
          <a:xfrm>
            <a:off x="10693732" y="2072720"/>
            <a:ext cx="2454707" cy="522183"/>
          </a:xfrm>
          <a:custGeom>
            <a:avLst/>
            <a:gdLst/>
            <a:ahLst/>
            <a:cxnLst/>
            <a:rect l="l" t="t" r="r" b="b"/>
            <a:pathLst>
              <a:path w="2454707" h="522183">
                <a:moveTo>
                  <a:pt x="0" y="0"/>
                </a:moveTo>
                <a:lnTo>
                  <a:pt x="2454707" y="0"/>
                </a:lnTo>
                <a:lnTo>
                  <a:pt x="2454707" y="522183"/>
                </a:lnTo>
                <a:lnTo>
                  <a:pt x="0" y="52218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Freeform 10"/>
          <p:cNvSpPr/>
          <p:nvPr/>
        </p:nvSpPr>
        <p:spPr>
          <a:xfrm rot="-10800000" flipV="1">
            <a:off x="4857693" y="2013818"/>
            <a:ext cx="2731595" cy="581085"/>
          </a:xfrm>
          <a:custGeom>
            <a:avLst/>
            <a:gdLst/>
            <a:ahLst/>
            <a:cxnLst/>
            <a:rect l="l" t="t" r="r" b="b"/>
            <a:pathLst>
              <a:path w="2731595" h="581085">
                <a:moveTo>
                  <a:pt x="0" y="581085"/>
                </a:moveTo>
                <a:lnTo>
                  <a:pt x="2731595" y="581085"/>
                </a:lnTo>
                <a:lnTo>
                  <a:pt x="2731595" y="0"/>
                </a:lnTo>
                <a:lnTo>
                  <a:pt x="0" y="0"/>
                </a:lnTo>
                <a:lnTo>
                  <a:pt x="0" y="58108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 name="Freeform 11"/>
          <p:cNvSpPr/>
          <p:nvPr/>
        </p:nvSpPr>
        <p:spPr>
          <a:xfrm>
            <a:off x="-995610" y="6033532"/>
            <a:ext cx="5853303" cy="8229600"/>
          </a:xfrm>
          <a:custGeom>
            <a:avLst/>
            <a:gdLst/>
            <a:ahLst/>
            <a:cxnLst/>
            <a:rect l="l" t="t" r="r" b="b"/>
            <a:pathLst>
              <a:path w="5853303" h="8229600">
                <a:moveTo>
                  <a:pt x="0" y="0"/>
                </a:moveTo>
                <a:lnTo>
                  <a:pt x="5853303" y="0"/>
                </a:lnTo>
                <a:lnTo>
                  <a:pt x="5853303" y="8229600"/>
                </a:lnTo>
                <a:lnTo>
                  <a:pt x="0" y="8229600"/>
                </a:lnTo>
                <a:lnTo>
                  <a:pt x="0" y="0"/>
                </a:lnTo>
                <a:close/>
              </a:path>
            </a:pathLst>
          </a:custGeom>
          <a:blipFill>
            <a:blip r:embed="rId8"/>
            <a:stretch>
              <a:fillRect/>
            </a:stretch>
          </a:blipFill>
        </p:spPr>
        <p:txBody>
          <a:bodyPr/>
          <a:lstStyle/>
          <a:p>
            <a:endParaRPr lang="en-GB"/>
          </a:p>
        </p:txBody>
      </p:sp>
      <p:sp>
        <p:nvSpPr>
          <p:cNvPr id="12" name="Freeform 12"/>
          <p:cNvSpPr/>
          <p:nvPr/>
        </p:nvSpPr>
        <p:spPr>
          <a:xfrm rot="-9606859" flipH="1">
            <a:off x="14738055" y="-3515186"/>
            <a:ext cx="5853303" cy="8229600"/>
          </a:xfrm>
          <a:custGeom>
            <a:avLst/>
            <a:gdLst/>
            <a:ahLst/>
            <a:cxnLst/>
            <a:rect l="l" t="t" r="r" b="b"/>
            <a:pathLst>
              <a:path w="5853303" h="8229600">
                <a:moveTo>
                  <a:pt x="5853303" y="0"/>
                </a:moveTo>
                <a:lnTo>
                  <a:pt x="0" y="0"/>
                </a:lnTo>
                <a:lnTo>
                  <a:pt x="0" y="8229600"/>
                </a:lnTo>
                <a:lnTo>
                  <a:pt x="5853303" y="8229600"/>
                </a:lnTo>
                <a:lnTo>
                  <a:pt x="5853303" y="0"/>
                </a:lnTo>
                <a:close/>
              </a:path>
            </a:pathLst>
          </a:custGeom>
          <a:blipFill>
            <a:blip r:embed="rId8"/>
            <a:stretch>
              <a:fillRect/>
            </a:stretch>
          </a:blipFill>
        </p:spPr>
        <p:txBody>
          <a:bodyPr/>
          <a:lstStyle/>
          <a:p>
            <a:endParaRPr lang="en-GB"/>
          </a:p>
        </p:txBody>
      </p:sp>
      <p:sp>
        <p:nvSpPr>
          <p:cNvPr id="13" name="Freeform 13"/>
          <p:cNvSpPr/>
          <p:nvPr/>
        </p:nvSpPr>
        <p:spPr>
          <a:xfrm>
            <a:off x="15790671" y="5007114"/>
            <a:ext cx="1406488" cy="1468408"/>
          </a:xfrm>
          <a:custGeom>
            <a:avLst/>
            <a:gdLst/>
            <a:ahLst/>
            <a:cxnLst/>
            <a:rect l="l" t="t" r="r" b="b"/>
            <a:pathLst>
              <a:path w="1406488" h="1468408">
                <a:moveTo>
                  <a:pt x="0" y="0"/>
                </a:moveTo>
                <a:lnTo>
                  <a:pt x="1406488" y="0"/>
                </a:lnTo>
                <a:lnTo>
                  <a:pt x="1406488" y="1468408"/>
                </a:lnTo>
                <a:lnTo>
                  <a:pt x="0" y="1468408"/>
                </a:lnTo>
                <a:lnTo>
                  <a:pt x="0" y="0"/>
                </a:lnTo>
                <a:close/>
              </a:path>
            </a:pathLst>
          </a:custGeom>
          <a:blipFill>
            <a:blip r:embed="rId9">
              <a:extLst>
                <a:ext uri="{96DAC541-7B7A-43D3-8B79-37D633B846F1}">
                  <asvg:svgBlip xmlns:asvg="http://schemas.microsoft.com/office/drawing/2016/SVG/main" r:embed="rId10"/>
                </a:ext>
              </a:extLst>
            </a:blip>
            <a:stretch>
              <a:fillRect l="-101042" t="-84932" b="-11017"/>
            </a:stretch>
          </a:blipFill>
        </p:spPr>
        <p:txBody>
          <a:bodyPr/>
          <a:lstStyle/>
          <a:p>
            <a:endParaRPr lang="en-GB"/>
          </a:p>
        </p:txBody>
      </p:sp>
      <p:sp>
        <p:nvSpPr>
          <p:cNvPr id="14" name="Freeform 14"/>
          <p:cNvSpPr/>
          <p:nvPr/>
        </p:nvSpPr>
        <p:spPr>
          <a:xfrm>
            <a:off x="15274171" y="4195924"/>
            <a:ext cx="1033001" cy="1078478"/>
          </a:xfrm>
          <a:custGeom>
            <a:avLst/>
            <a:gdLst/>
            <a:ahLst/>
            <a:cxnLst/>
            <a:rect l="l" t="t" r="r" b="b"/>
            <a:pathLst>
              <a:path w="1033001" h="1078478">
                <a:moveTo>
                  <a:pt x="0" y="0"/>
                </a:moveTo>
                <a:lnTo>
                  <a:pt x="1033001" y="0"/>
                </a:lnTo>
                <a:lnTo>
                  <a:pt x="1033001" y="1078478"/>
                </a:lnTo>
                <a:lnTo>
                  <a:pt x="0" y="1078478"/>
                </a:lnTo>
                <a:lnTo>
                  <a:pt x="0" y="0"/>
                </a:lnTo>
                <a:close/>
              </a:path>
            </a:pathLst>
          </a:custGeom>
          <a:blipFill>
            <a:blip r:embed="rId9">
              <a:extLst>
                <a:ext uri="{96DAC541-7B7A-43D3-8B79-37D633B846F1}">
                  <asvg:svgBlip xmlns:asvg="http://schemas.microsoft.com/office/drawing/2016/SVG/main" r:embed="rId10"/>
                </a:ext>
              </a:extLst>
            </a:blip>
            <a:stretch>
              <a:fillRect l="-101042" t="-84932" b="-11017"/>
            </a:stretch>
          </a:blipFill>
        </p:spPr>
        <p:txBody>
          <a:bodyPr/>
          <a:lstStyle/>
          <a:p>
            <a:endParaRPr lang="en-GB"/>
          </a:p>
        </p:txBody>
      </p:sp>
      <p:sp>
        <p:nvSpPr>
          <p:cNvPr id="15" name="Freeform 15"/>
          <p:cNvSpPr/>
          <p:nvPr/>
        </p:nvSpPr>
        <p:spPr>
          <a:xfrm>
            <a:off x="764804" y="3590941"/>
            <a:ext cx="1406488" cy="1468408"/>
          </a:xfrm>
          <a:custGeom>
            <a:avLst/>
            <a:gdLst/>
            <a:ahLst/>
            <a:cxnLst/>
            <a:rect l="l" t="t" r="r" b="b"/>
            <a:pathLst>
              <a:path w="1406488" h="1468408">
                <a:moveTo>
                  <a:pt x="0" y="0"/>
                </a:moveTo>
                <a:lnTo>
                  <a:pt x="1406488" y="0"/>
                </a:lnTo>
                <a:lnTo>
                  <a:pt x="1406488" y="1468408"/>
                </a:lnTo>
                <a:lnTo>
                  <a:pt x="0" y="1468408"/>
                </a:lnTo>
                <a:lnTo>
                  <a:pt x="0" y="0"/>
                </a:lnTo>
                <a:close/>
              </a:path>
            </a:pathLst>
          </a:custGeom>
          <a:blipFill>
            <a:blip r:embed="rId9">
              <a:extLst>
                <a:ext uri="{96DAC541-7B7A-43D3-8B79-37D633B846F1}">
                  <asvg:svgBlip xmlns:asvg="http://schemas.microsoft.com/office/drawing/2016/SVG/main" r:embed="rId10"/>
                </a:ext>
              </a:extLst>
            </a:blip>
            <a:stretch>
              <a:fillRect l="-101042" t="-84932" b="-11017"/>
            </a:stretch>
          </a:blipFill>
        </p:spPr>
        <p:txBody>
          <a:bodyPr/>
          <a:lstStyle/>
          <a:p>
            <a:endParaRPr lang="en-GB"/>
          </a:p>
        </p:txBody>
      </p:sp>
      <p:sp>
        <p:nvSpPr>
          <p:cNvPr id="16" name="Freeform 16"/>
          <p:cNvSpPr/>
          <p:nvPr/>
        </p:nvSpPr>
        <p:spPr>
          <a:xfrm>
            <a:off x="1654792" y="4604261"/>
            <a:ext cx="1033001" cy="1078478"/>
          </a:xfrm>
          <a:custGeom>
            <a:avLst/>
            <a:gdLst/>
            <a:ahLst/>
            <a:cxnLst/>
            <a:rect l="l" t="t" r="r" b="b"/>
            <a:pathLst>
              <a:path w="1033001" h="1078478">
                <a:moveTo>
                  <a:pt x="0" y="0"/>
                </a:moveTo>
                <a:lnTo>
                  <a:pt x="1033001" y="0"/>
                </a:lnTo>
                <a:lnTo>
                  <a:pt x="1033001" y="1078478"/>
                </a:lnTo>
                <a:lnTo>
                  <a:pt x="0" y="1078478"/>
                </a:lnTo>
                <a:lnTo>
                  <a:pt x="0" y="0"/>
                </a:lnTo>
                <a:close/>
              </a:path>
            </a:pathLst>
          </a:custGeom>
          <a:blipFill>
            <a:blip r:embed="rId9">
              <a:extLst>
                <a:ext uri="{96DAC541-7B7A-43D3-8B79-37D633B846F1}">
                  <asvg:svgBlip xmlns:asvg="http://schemas.microsoft.com/office/drawing/2016/SVG/main" r:embed="rId10"/>
                </a:ext>
              </a:extLst>
            </a:blip>
            <a:stretch>
              <a:fillRect l="-101042" t="-84932" b="-11017"/>
            </a:stretch>
          </a:blipFill>
        </p:spPr>
        <p:txBody>
          <a:bodyPr/>
          <a:lstStyle/>
          <a:p>
            <a:endParaRPr lang="en-GB"/>
          </a:p>
        </p:txBody>
      </p:sp>
      <p:grpSp>
        <p:nvGrpSpPr>
          <p:cNvPr id="17" name="Group 17"/>
          <p:cNvGrpSpPr/>
          <p:nvPr/>
        </p:nvGrpSpPr>
        <p:grpSpPr>
          <a:xfrm>
            <a:off x="1931042" y="1028700"/>
            <a:ext cx="2926652" cy="2865432"/>
            <a:chOff x="0" y="0"/>
            <a:chExt cx="3902202" cy="3820576"/>
          </a:xfrm>
        </p:grpSpPr>
        <p:sp>
          <p:nvSpPr>
            <p:cNvPr id="18" name="Freeform 18"/>
            <p:cNvSpPr/>
            <p:nvPr/>
          </p:nvSpPr>
          <p:spPr>
            <a:xfrm rot="-3636955">
              <a:off x="587174" y="439152"/>
              <a:ext cx="2727855" cy="2942271"/>
            </a:xfrm>
            <a:custGeom>
              <a:avLst/>
              <a:gdLst/>
              <a:ahLst/>
              <a:cxnLst/>
              <a:rect l="l" t="t" r="r" b="b"/>
              <a:pathLst>
                <a:path w="2727855" h="2942271">
                  <a:moveTo>
                    <a:pt x="0" y="0"/>
                  </a:moveTo>
                  <a:lnTo>
                    <a:pt x="2727854" y="0"/>
                  </a:lnTo>
                  <a:lnTo>
                    <a:pt x="2727854" y="2942272"/>
                  </a:lnTo>
                  <a:lnTo>
                    <a:pt x="0" y="2942272"/>
                  </a:lnTo>
                  <a:lnTo>
                    <a:pt x="0" y="0"/>
                  </a:lnTo>
                  <a:close/>
                </a:path>
              </a:pathLst>
            </a:custGeom>
            <a:blipFill>
              <a:blip r:embed="rId11"/>
              <a:stretch>
                <a:fillRect/>
              </a:stretch>
            </a:blipFill>
          </p:spPr>
          <p:txBody>
            <a:bodyPr/>
            <a:lstStyle/>
            <a:p>
              <a:endParaRPr lang="en-GB"/>
            </a:p>
          </p:txBody>
        </p:sp>
        <p:sp>
          <p:nvSpPr>
            <p:cNvPr id="19" name="Freeform 19"/>
            <p:cNvSpPr/>
            <p:nvPr/>
          </p:nvSpPr>
          <p:spPr>
            <a:xfrm>
              <a:off x="810223" y="964749"/>
              <a:ext cx="1997673" cy="2005192"/>
            </a:xfrm>
            <a:custGeom>
              <a:avLst/>
              <a:gdLst/>
              <a:ahLst/>
              <a:cxnLst/>
              <a:rect l="l" t="t" r="r" b="b"/>
              <a:pathLst>
                <a:path w="1997673" h="2005192">
                  <a:moveTo>
                    <a:pt x="0" y="0"/>
                  </a:moveTo>
                  <a:lnTo>
                    <a:pt x="1997673" y="0"/>
                  </a:lnTo>
                  <a:lnTo>
                    <a:pt x="1997673" y="2005193"/>
                  </a:lnTo>
                  <a:lnTo>
                    <a:pt x="0" y="2005193"/>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GB"/>
            </a:p>
          </p:txBody>
        </p:sp>
        <p:sp>
          <p:nvSpPr>
            <p:cNvPr id="20" name="Freeform 20"/>
            <p:cNvSpPr/>
            <p:nvPr/>
          </p:nvSpPr>
          <p:spPr>
            <a:xfrm>
              <a:off x="338077" y="1469127"/>
              <a:ext cx="2333783" cy="1169809"/>
            </a:xfrm>
            <a:custGeom>
              <a:avLst/>
              <a:gdLst/>
              <a:ahLst/>
              <a:cxnLst/>
              <a:rect l="l" t="t" r="r" b="b"/>
              <a:pathLst>
                <a:path w="2333783" h="1169809">
                  <a:moveTo>
                    <a:pt x="0" y="0"/>
                  </a:moveTo>
                  <a:lnTo>
                    <a:pt x="2333782" y="0"/>
                  </a:lnTo>
                  <a:lnTo>
                    <a:pt x="2333782" y="1169809"/>
                  </a:lnTo>
                  <a:lnTo>
                    <a:pt x="0" y="1169809"/>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endParaRPr lang="en-GB"/>
            </a:p>
          </p:txBody>
        </p:sp>
      </p:grpSp>
      <p:sp>
        <p:nvSpPr>
          <p:cNvPr id="21" name="TextBox 21"/>
          <p:cNvSpPr txBox="1"/>
          <p:nvPr/>
        </p:nvSpPr>
        <p:spPr>
          <a:xfrm>
            <a:off x="7075588" y="2045873"/>
            <a:ext cx="4136823" cy="549030"/>
          </a:xfrm>
          <a:prstGeom prst="rect">
            <a:avLst/>
          </a:prstGeom>
        </p:spPr>
        <p:txBody>
          <a:bodyPr lIns="0" tIns="0" rIns="0" bIns="0" rtlCol="0" anchor="t">
            <a:spAutoFit/>
          </a:bodyPr>
          <a:lstStyle/>
          <a:p>
            <a:pPr algn="ctr">
              <a:lnSpc>
                <a:spcPts val="4515"/>
              </a:lnSpc>
            </a:pPr>
            <a:r>
              <a:rPr lang="en-US" sz="2990" b="1">
                <a:solidFill>
                  <a:srgbClr val="493423"/>
                </a:solidFill>
                <a:latin typeface="Monterchi Sans Bold"/>
                <a:ea typeface="Monterchi Sans Bold"/>
                <a:cs typeface="Monterchi Sans Bold"/>
                <a:sym typeface="Monterchi Sans Bold"/>
              </a:rPr>
              <a:t>By Zita Draper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rot="-10664829">
            <a:off x="1802671" y="425320"/>
            <a:ext cx="13654553" cy="21642663"/>
          </a:xfrm>
          <a:custGeom>
            <a:avLst/>
            <a:gdLst/>
            <a:ahLst/>
            <a:cxnLst/>
            <a:rect l="l" t="t" r="r" b="b"/>
            <a:pathLst>
              <a:path w="13654553" h="21642663">
                <a:moveTo>
                  <a:pt x="0" y="0"/>
                </a:moveTo>
                <a:lnTo>
                  <a:pt x="13654553" y="0"/>
                </a:lnTo>
                <a:lnTo>
                  <a:pt x="13654553" y="21642663"/>
                </a:lnTo>
                <a:lnTo>
                  <a:pt x="0" y="2164266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3058271" y="3545512"/>
            <a:ext cx="11536704" cy="1968445"/>
          </a:xfrm>
          <a:prstGeom prst="rect">
            <a:avLst/>
          </a:prstGeom>
        </p:spPr>
        <p:txBody>
          <a:bodyPr lIns="0" tIns="0" rIns="0" bIns="0" rtlCol="0" anchor="t">
            <a:spAutoFit/>
          </a:bodyPr>
          <a:lstStyle/>
          <a:p>
            <a:pPr algn="ctr">
              <a:lnSpc>
                <a:spcPts val="14409"/>
              </a:lnSpc>
            </a:pPr>
            <a:r>
              <a:rPr lang="en-US" sz="14703" b="1">
                <a:solidFill>
                  <a:srgbClr val="493423"/>
                </a:solidFill>
                <a:latin typeface="Obra Letra Bold"/>
                <a:ea typeface="Obra Letra Bold"/>
                <a:cs typeface="Obra Letra Bold"/>
                <a:sym typeface="Obra Letra Bold"/>
              </a:rPr>
              <a:t>Content</a:t>
            </a:r>
          </a:p>
        </p:txBody>
      </p:sp>
      <p:sp>
        <p:nvSpPr>
          <p:cNvPr id="9" name="TextBox 9"/>
          <p:cNvSpPr txBox="1"/>
          <p:nvPr/>
        </p:nvSpPr>
        <p:spPr>
          <a:xfrm>
            <a:off x="7683508" y="5641348"/>
            <a:ext cx="6316461" cy="777955"/>
          </a:xfrm>
          <a:prstGeom prst="rect">
            <a:avLst/>
          </a:prstGeom>
        </p:spPr>
        <p:txBody>
          <a:bodyPr lIns="0" tIns="0" rIns="0" bIns="0" rtlCol="0" anchor="t">
            <a:spAutoFit/>
          </a:bodyPr>
          <a:lstStyle/>
          <a:p>
            <a:pPr algn="l">
              <a:lnSpc>
                <a:spcPts val="6387"/>
              </a:lnSpc>
            </a:pPr>
            <a:r>
              <a:rPr lang="en-US" sz="4802" b="1">
                <a:solidFill>
                  <a:srgbClr val="4A2D0A"/>
                </a:solidFill>
                <a:latin typeface="Monterchi Sans Bold"/>
                <a:ea typeface="Monterchi Sans Bold"/>
                <a:cs typeface="Monterchi Sans Bold"/>
                <a:sym typeface="Monterchi Sans Bold"/>
              </a:rPr>
              <a:t>Question</a:t>
            </a:r>
          </a:p>
        </p:txBody>
      </p:sp>
      <p:sp>
        <p:nvSpPr>
          <p:cNvPr id="10" name="Freeform 10"/>
          <p:cNvSpPr/>
          <p:nvPr/>
        </p:nvSpPr>
        <p:spPr>
          <a:xfrm>
            <a:off x="-914638" y="5059349"/>
            <a:ext cx="5853303" cy="8229600"/>
          </a:xfrm>
          <a:custGeom>
            <a:avLst/>
            <a:gdLst/>
            <a:ahLst/>
            <a:cxnLst/>
            <a:rect l="l" t="t" r="r" b="b"/>
            <a:pathLst>
              <a:path w="5853303" h="8229600">
                <a:moveTo>
                  <a:pt x="0" y="0"/>
                </a:moveTo>
                <a:lnTo>
                  <a:pt x="5853303" y="0"/>
                </a:lnTo>
                <a:lnTo>
                  <a:pt x="5853303" y="8229600"/>
                </a:lnTo>
                <a:lnTo>
                  <a:pt x="0" y="8229600"/>
                </a:lnTo>
                <a:lnTo>
                  <a:pt x="0" y="0"/>
                </a:lnTo>
                <a:close/>
              </a:path>
            </a:pathLst>
          </a:custGeom>
          <a:blipFill>
            <a:blip r:embed="rId6"/>
            <a:stretch>
              <a:fillRect/>
            </a:stretch>
          </a:blipFill>
        </p:spPr>
        <p:txBody>
          <a:bodyPr/>
          <a:lstStyle/>
          <a:p>
            <a:endParaRPr lang="en-GB"/>
          </a:p>
        </p:txBody>
      </p:sp>
      <p:sp>
        <p:nvSpPr>
          <p:cNvPr id="11" name="TextBox 11"/>
          <p:cNvSpPr txBox="1"/>
          <p:nvPr/>
        </p:nvSpPr>
        <p:spPr>
          <a:xfrm>
            <a:off x="6041833" y="5655092"/>
            <a:ext cx="1406165" cy="3685530"/>
          </a:xfrm>
          <a:prstGeom prst="rect">
            <a:avLst/>
          </a:prstGeom>
        </p:spPr>
        <p:txBody>
          <a:bodyPr lIns="0" tIns="0" rIns="0" bIns="0" rtlCol="0" anchor="t">
            <a:spAutoFit/>
          </a:bodyPr>
          <a:lstStyle/>
          <a:p>
            <a:pPr algn="r">
              <a:lnSpc>
                <a:spcPts val="5651"/>
              </a:lnSpc>
            </a:pPr>
            <a:r>
              <a:rPr lang="en-US" sz="6142" b="1">
                <a:solidFill>
                  <a:srgbClr val="493423"/>
                </a:solidFill>
                <a:latin typeface="Obra Letra Bold"/>
                <a:ea typeface="Obra Letra Bold"/>
                <a:cs typeface="Obra Letra Bold"/>
                <a:sym typeface="Obra Letra Bold"/>
              </a:rPr>
              <a:t>01.</a:t>
            </a:r>
          </a:p>
          <a:p>
            <a:pPr algn="r">
              <a:lnSpc>
                <a:spcPts val="5651"/>
              </a:lnSpc>
            </a:pPr>
            <a:r>
              <a:rPr lang="en-US" sz="6142" b="1">
                <a:solidFill>
                  <a:srgbClr val="493423"/>
                </a:solidFill>
                <a:latin typeface="Obra Letra Bold"/>
                <a:ea typeface="Obra Letra Bold"/>
                <a:cs typeface="Obra Letra Bold"/>
                <a:sym typeface="Obra Letra Bold"/>
              </a:rPr>
              <a:t>02.</a:t>
            </a:r>
          </a:p>
          <a:p>
            <a:pPr algn="r">
              <a:lnSpc>
                <a:spcPts val="5651"/>
              </a:lnSpc>
            </a:pPr>
            <a:r>
              <a:rPr lang="en-US" sz="6142" b="1">
                <a:solidFill>
                  <a:srgbClr val="493423"/>
                </a:solidFill>
                <a:latin typeface="Obra Letra Bold"/>
                <a:ea typeface="Obra Letra Bold"/>
                <a:cs typeface="Obra Letra Bold"/>
                <a:sym typeface="Obra Letra Bold"/>
              </a:rPr>
              <a:t>03.</a:t>
            </a:r>
          </a:p>
          <a:p>
            <a:pPr algn="r">
              <a:lnSpc>
                <a:spcPts val="5651"/>
              </a:lnSpc>
            </a:pPr>
            <a:r>
              <a:rPr lang="en-US" sz="6142" b="1">
                <a:solidFill>
                  <a:srgbClr val="493423"/>
                </a:solidFill>
                <a:latin typeface="Obra Letra Bold"/>
                <a:ea typeface="Obra Letra Bold"/>
                <a:cs typeface="Obra Letra Bold"/>
                <a:sym typeface="Obra Letra Bold"/>
              </a:rPr>
              <a:t>04.</a:t>
            </a:r>
          </a:p>
          <a:p>
            <a:pPr algn="r">
              <a:lnSpc>
                <a:spcPts val="5651"/>
              </a:lnSpc>
            </a:pPr>
            <a:r>
              <a:rPr lang="en-US" sz="6142" b="1">
                <a:solidFill>
                  <a:srgbClr val="493423"/>
                </a:solidFill>
                <a:latin typeface="Obra Letra Bold"/>
                <a:ea typeface="Obra Letra Bold"/>
                <a:cs typeface="Obra Letra Bold"/>
                <a:sym typeface="Obra Letra Bold"/>
              </a:rPr>
              <a:t>05.</a:t>
            </a:r>
          </a:p>
        </p:txBody>
      </p:sp>
      <p:sp>
        <p:nvSpPr>
          <p:cNvPr id="12" name="TextBox 12"/>
          <p:cNvSpPr txBox="1"/>
          <p:nvPr/>
        </p:nvSpPr>
        <p:spPr>
          <a:xfrm>
            <a:off x="7683508" y="6371678"/>
            <a:ext cx="6316461" cy="777955"/>
          </a:xfrm>
          <a:prstGeom prst="rect">
            <a:avLst/>
          </a:prstGeom>
        </p:spPr>
        <p:txBody>
          <a:bodyPr lIns="0" tIns="0" rIns="0" bIns="0" rtlCol="0" anchor="t">
            <a:spAutoFit/>
          </a:bodyPr>
          <a:lstStyle/>
          <a:p>
            <a:pPr algn="l">
              <a:lnSpc>
                <a:spcPts val="6387"/>
              </a:lnSpc>
            </a:pPr>
            <a:r>
              <a:rPr lang="en-US" sz="4802" b="1">
                <a:solidFill>
                  <a:srgbClr val="4A2D0A"/>
                </a:solidFill>
                <a:latin typeface="Monterchi Sans Bold"/>
                <a:ea typeface="Monterchi Sans Bold"/>
                <a:cs typeface="Monterchi Sans Bold"/>
                <a:sym typeface="Monterchi Sans Bold"/>
              </a:rPr>
              <a:t>Guidance</a:t>
            </a:r>
          </a:p>
        </p:txBody>
      </p:sp>
      <p:sp>
        <p:nvSpPr>
          <p:cNvPr id="13" name="TextBox 13"/>
          <p:cNvSpPr txBox="1"/>
          <p:nvPr/>
        </p:nvSpPr>
        <p:spPr>
          <a:xfrm>
            <a:off x="7683508" y="7102007"/>
            <a:ext cx="6316461" cy="777955"/>
          </a:xfrm>
          <a:prstGeom prst="rect">
            <a:avLst/>
          </a:prstGeom>
        </p:spPr>
        <p:txBody>
          <a:bodyPr lIns="0" tIns="0" rIns="0" bIns="0" rtlCol="0" anchor="t">
            <a:spAutoFit/>
          </a:bodyPr>
          <a:lstStyle/>
          <a:p>
            <a:pPr algn="l">
              <a:lnSpc>
                <a:spcPts val="6387"/>
              </a:lnSpc>
            </a:pPr>
            <a:r>
              <a:rPr lang="en-US" sz="4802" b="1">
                <a:solidFill>
                  <a:srgbClr val="4A2D0A"/>
                </a:solidFill>
                <a:latin typeface="Monterchi Sans Bold"/>
                <a:ea typeface="Monterchi Sans Bold"/>
                <a:cs typeface="Monterchi Sans Bold"/>
                <a:sym typeface="Monterchi Sans Bold"/>
              </a:rPr>
              <a:t>Breaking it down</a:t>
            </a:r>
          </a:p>
        </p:txBody>
      </p:sp>
      <p:sp>
        <p:nvSpPr>
          <p:cNvPr id="14" name="TextBox 14"/>
          <p:cNvSpPr txBox="1"/>
          <p:nvPr/>
        </p:nvSpPr>
        <p:spPr>
          <a:xfrm>
            <a:off x="7683508" y="7832337"/>
            <a:ext cx="6316461" cy="777955"/>
          </a:xfrm>
          <a:prstGeom prst="rect">
            <a:avLst/>
          </a:prstGeom>
        </p:spPr>
        <p:txBody>
          <a:bodyPr lIns="0" tIns="0" rIns="0" bIns="0" rtlCol="0" anchor="t">
            <a:spAutoFit/>
          </a:bodyPr>
          <a:lstStyle/>
          <a:p>
            <a:pPr algn="l">
              <a:lnSpc>
                <a:spcPts val="6387"/>
              </a:lnSpc>
            </a:pPr>
            <a:r>
              <a:rPr lang="en-US" sz="4802" b="1">
                <a:solidFill>
                  <a:srgbClr val="4A2D0A"/>
                </a:solidFill>
                <a:latin typeface="Monterchi Sans Bold"/>
                <a:ea typeface="Monterchi Sans Bold"/>
                <a:cs typeface="Monterchi Sans Bold"/>
                <a:sym typeface="Monterchi Sans Bold"/>
              </a:rPr>
              <a:t>FAQ’s</a:t>
            </a:r>
          </a:p>
        </p:txBody>
      </p:sp>
      <p:sp>
        <p:nvSpPr>
          <p:cNvPr id="15" name="TextBox 15"/>
          <p:cNvSpPr txBox="1"/>
          <p:nvPr/>
        </p:nvSpPr>
        <p:spPr>
          <a:xfrm>
            <a:off x="7683508" y="8562667"/>
            <a:ext cx="6316461" cy="777955"/>
          </a:xfrm>
          <a:prstGeom prst="rect">
            <a:avLst/>
          </a:prstGeom>
        </p:spPr>
        <p:txBody>
          <a:bodyPr lIns="0" tIns="0" rIns="0" bIns="0" rtlCol="0" anchor="t">
            <a:spAutoFit/>
          </a:bodyPr>
          <a:lstStyle/>
          <a:p>
            <a:pPr algn="l">
              <a:lnSpc>
                <a:spcPts val="6387"/>
              </a:lnSpc>
            </a:pPr>
            <a:r>
              <a:rPr lang="en-US" sz="4802" b="1">
                <a:solidFill>
                  <a:srgbClr val="4A2D0A"/>
                </a:solidFill>
                <a:latin typeface="Monterchi Sans Bold"/>
                <a:ea typeface="Monterchi Sans Bold"/>
                <a:cs typeface="Monterchi Sans Bold"/>
                <a:sym typeface="Monterchi Sans Bold"/>
              </a:rPr>
              <a:t>Summary</a:t>
            </a:r>
          </a:p>
        </p:txBody>
      </p:sp>
      <p:grpSp>
        <p:nvGrpSpPr>
          <p:cNvPr id="16" name="Group 16"/>
          <p:cNvGrpSpPr/>
          <p:nvPr/>
        </p:nvGrpSpPr>
        <p:grpSpPr>
          <a:xfrm rot="10284092">
            <a:off x="12816502" y="2639955"/>
            <a:ext cx="3556947" cy="3482543"/>
            <a:chOff x="0" y="0"/>
            <a:chExt cx="4742596" cy="4643390"/>
          </a:xfrm>
        </p:grpSpPr>
        <p:sp>
          <p:nvSpPr>
            <p:cNvPr id="17" name="Freeform 17"/>
            <p:cNvSpPr/>
            <p:nvPr/>
          </p:nvSpPr>
          <p:spPr>
            <a:xfrm rot="-3636955">
              <a:off x="713630" y="533730"/>
              <a:ext cx="3315336" cy="3575930"/>
            </a:xfrm>
            <a:custGeom>
              <a:avLst/>
              <a:gdLst/>
              <a:ahLst/>
              <a:cxnLst/>
              <a:rect l="l" t="t" r="r" b="b"/>
              <a:pathLst>
                <a:path w="3315336" h="3575930">
                  <a:moveTo>
                    <a:pt x="0" y="0"/>
                  </a:moveTo>
                  <a:lnTo>
                    <a:pt x="3315336" y="0"/>
                  </a:lnTo>
                  <a:lnTo>
                    <a:pt x="3315336" y="3575930"/>
                  </a:lnTo>
                  <a:lnTo>
                    <a:pt x="0" y="3575930"/>
                  </a:lnTo>
                  <a:lnTo>
                    <a:pt x="0" y="0"/>
                  </a:lnTo>
                  <a:close/>
                </a:path>
              </a:pathLst>
            </a:custGeom>
            <a:blipFill>
              <a:blip r:embed="rId7"/>
              <a:stretch>
                <a:fillRect/>
              </a:stretch>
            </a:blipFill>
          </p:spPr>
          <p:txBody>
            <a:bodyPr/>
            <a:lstStyle/>
            <a:p>
              <a:endParaRPr lang="en-GB"/>
            </a:p>
          </p:txBody>
        </p:sp>
        <p:sp>
          <p:nvSpPr>
            <p:cNvPr id="18" name="Freeform 18"/>
            <p:cNvSpPr/>
            <p:nvPr/>
          </p:nvSpPr>
          <p:spPr>
            <a:xfrm>
              <a:off x="984716" y="1172521"/>
              <a:ext cx="2427900" cy="2437039"/>
            </a:xfrm>
            <a:custGeom>
              <a:avLst/>
              <a:gdLst/>
              <a:ahLst/>
              <a:cxnLst/>
              <a:rect l="l" t="t" r="r" b="b"/>
              <a:pathLst>
                <a:path w="2427900" h="2437039">
                  <a:moveTo>
                    <a:pt x="0" y="0"/>
                  </a:moveTo>
                  <a:lnTo>
                    <a:pt x="2427899" y="0"/>
                  </a:lnTo>
                  <a:lnTo>
                    <a:pt x="2427899" y="2437039"/>
                  </a:lnTo>
                  <a:lnTo>
                    <a:pt x="0" y="243703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9" name="Freeform 19"/>
            <p:cNvSpPr/>
            <p:nvPr/>
          </p:nvSpPr>
          <p:spPr>
            <a:xfrm>
              <a:off x="410886" y="1785524"/>
              <a:ext cx="2836396" cy="1421743"/>
            </a:xfrm>
            <a:custGeom>
              <a:avLst/>
              <a:gdLst/>
              <a:ahLst/>
              <a:cxnLst/>
              <a:rect l="l" t="t" r="r" b="b"/>
              <a:pathLst>
                <a:path w="2836396" h="1421743">
                  <a:moveTo>
                    <a:pt x="0" y="0"/>
                  </a:moveTo>
                  <a:lnTo>
                    <a:pt x="2836396" y="0"/>
                  </a:lnTo>
                  <a:lnTo>
                    <a:pt x="2836396" y="1421744"/>
                  </a:lnTo>
                  <a:lnTo>
                    <a:pt x="0" y="1421744"/>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5" name="Freeform 5"/>
          <p:cNvSpPr/>
          <p:nvPr/>
        </p:nvSpPr>
        <p:spPr>
          <a:xfrm>
            <a:off x="2836385" y="649745"/>
            <a:ext cx="12355869" cy="9278134"/>
          </a:xfrm>
          <a:custGeom>
            <a:avLst/>
            <a:gdLst/>
            <a:ahLst/>
            <a:cxnLst/>
            <a:rect l="l" t="t" r="r" b="b"/>
            <a:pathLst>
              <a:path w="12355869" h="9278134">
                <a:moveTo>
                  <a:pt x="0" y="0"/>
                </a:moveTo>
                <a:lnTo>
                  <a:pt x="12355869" y="0"/>
                </a:lnTo>
                <a:lnTo>
                  <a:pt x="12355869" y="9278134"/>
                </a:lnTo>
                <a:lnTo>
                  <a:pt x="0" y="92781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6" name="Group 6"/>
          <p:cNvGrpSpPr/>
          <p:nvPr/>
        </p:nvGrpSpPr>
        <p:grpSpPr>
          <a:xfrm rot="-10800000">
            <a:off x="15521821" y="-1106493"/>
            <a:ext cx="4285771" cy="12790609"/>
            <a:chOff x="0" y="0"/>
            <a:chExt cx="3263900" cy="9740900"/>
          </a:xfrm>
        </p:grpSpPr>
        <p:sp>
          <p:nvSpPr>
            <p:cNvPr id="7" name="Freeform 7"/>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8" name="Freeform 8"/>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9745455" y="2624471"/>
            <a:ext cx="2608815" cy="554966"/>
          </a:xfrm>
          <a:custGeom>
            <a:avLst/>
            <a:gdLst/>
            <a:ahLst/>
            <a:cxnLst/>
            <a:rect l="l" t="t" r="r" b="b"/>
            <a:pathLst>
              <a:path w="2608815" h="554966">
                <a:moveTo>
                  <a:pt x="0" y="0"/>
                </a:moveTo>
                <a:lnTo>
                  <a:pt x="2608815" y="0"/>
                </a:lnTo>
                <a:lnTo>
                  <a:pt x="2608815" y="554966"/>
                </a:lnTo>
                <a:lnTo>
                  <a:pt x="0" y="55496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0" name="Freeform 10"/>
          <p:cNvSpPr/>
          <p:nvPr/>
        </p:nvSpPr>
        <p:spPr>
          <a:xfrm rot="-10800000" flipV="1">
            <a:off x="5894539" y="2620838"/>
            <a:ext cx="2625895" cy="558600"/>
          </a:xfrm>
          <a:custGeom>
            <a:avLst/>
            <a:gdLst/>
            <a:ahLst/>
            <a:cxnLst/>
            <a:rect l="l" t="t" r="r" b="b"/>
            <a:pathLst>
              <a:path w="2625895" h="558600">
                <a:moveTo>
                  <a:pt x="0" y="558599"/>
                </a:moveTo>
                <a:lnTo>
                  <a:pt x="2625895" y="558599"/>
                </a:lnTo>
                <a:lnTo>
                  <a:pt x="2625895" y="0"/>
                </a:lnTo>
                <a:lnTo>
                  <a:pt x="0" y="0"/>
                </a:lnTo>
                <a:lnTo>
                  <a:pt x="0" y="558599"/>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1" name="Freeform 11"/>
          <p:cNvSpPr/>
          <p:nvPr/>
        </p:nvSpPr>
        <p:spPr>
          <a:xfrm rot="1314390">
            <a:off x="16053445" y="-1516125"/>
            <a:ext cx="2900762" cy="3009869"/>
          </a:xfrm>
          <a:custGeom>
            <a:avLst/>
            <a:gdLst/>
            <a:ahLst/>
            <a:cxnLst/>
            <a:rect l="l" t="t" r="r" b="b"/>
            <a:pathLst>
              <a:path w="2900762" h="3009869">
                <a:moveTo>
                  <a:pt x="0" y="0"/>
                </a:moveTo>
                <a:lnTo>
                  <a:pt x="2900762" y="0"/>
                </a:lnTo>
                <a:lnTo>
                  <a:pt x="2900762" y="3009869"/>
                </a:lnTo>
                <a:lnTo>
                  <a:pt x="0" y="3009869"/>
                </a:lnTo>
                <a:lnTo>
                  <a:pt x="0" y="0"/>
                </a:lnTo>
                <a:close/>
              </a:path>
            </a:pathLst>
          </a:custGeom>
          <a:blipFill>
            <a:blip r:embed="rId10"/>
            <a:stretch>
              <a:fillRect/>
            </a:stretch>
          </a:blipFill>
        </p:spPr>
        <p:txBody>
          <a:bodyPr/>
          <a:lstStyle/>
          <a:p>
            <a:endParaRPr lang="en-GB"/>
          </a:p>
        </p:txBody>
      </p:sp>
      <p:sp>
        <p:nvSpPr>
          <p:cNvPr id="12" name="Freeform 12"/>
          <p:cNvSpPr/>
          <p:nvPr/>
        </p:nvSpPr>
        <p:spPr>
          <a:xfrm rot="10178534">
            <a:off x="-1200889" y="8586103"/>
            <a:ext cx="3535729" cy="3668720"/>
          </a:xfrm>
          <a:custGeom>
            <a:avLst/>
            <a:gdLst/>
            <a:ahLst/>
            <a:cxnLst/>
            <a:rect l="l" t="t" r="r" b="b"/>
            <a:pathLst>
              <a:path w="3535729" h="3668720">
                <a:moveTo>
                  <a:pt x="0" y="0"/>
                </a:moveTo>
                <a:lnTo>
                  <a:pt x="3535729" y="0"/>
                </a:lnTo>
                <a:lnTo>
                  <a:pt x="3535729" y="3668720"/>
                </a:lnTo>
                <a:lnTo>
                  <a:pt x="0" y="3668720"/>
                </a:lnTo>
                <a:lnTo>
                  <a:pt x="0" y="0"/>
                </a:lnTo>
                <a:close/>
              </a:path>
            </a:pathLst>
          </a:custGeom>
          <a:blipFill>
            <a:blip r:embed="rId10"/>
            <a:stretch>
              <a:fillRect/>
            </a:stretch>
          </a:blipFill>
        </p:spPr>
        <p:txBody>
          <a:bodyPr/>
          <a:lstStyle/>
          <a:p>
            <a:endParaRPr lang="en-GB"/>
          </a:p>
        </p:txBody>
      </p:sp>
      <p:sp>
        <p:nvSpPr>
          <p:cNvPr id="13" name="TextBox 13"/>
          <p:cNvSpPr txBox="1"/>
          <p:nvPr/>
        </p:nvSpPr>
        <p:spPr>
          <a:xfrm>
            <a:off x="2929508" y="1236558"/>
            <a:ext cx="12169622" cy="1626946"/>
          </a:xfrm>
          <a:prstGeom prst="rect">
            <a:avLst/>
          </a:prstGeom>
        </p:spPr>
        <p:txBody>
          <a:bodyPr lIns="0" tIns="0" rIns="0" bIns="0" rtlCol="0" anchor="t">
            <a:spAutoFit/>
          </a:bodyPr>
          <a:lstStyle/>
          <a:p>
            <a:pPr algn="ctr">
              <a:lnSpc>
                <a:spcPts val="11978"/>
              </a:lnSpc>
            </a:pPr>
            <a:r>
              <a:rPr lang="en-US" sz="12222" b="1">
                <a:solidFill>
                  <a:srgbClr val="4A2D0A"/>
                </a:solidFill>
                <a:latin typeface="Obra Letra Bold"/>
                <a:ea typeface="Obra Letra Bold"/>
                <a:cs typeface="Obra Letra Bold"/>
                <a:sym typeface="Obra Letra Bold"/>
              </a:rPr>
              <a:t>Questions</a:t>
            </a:r>
          </a:p>
        </p:txBody>
      </p:sp>
      <p:sp>
        <p:nvSpPr>
          <p:cNvPr id="14" name="TextBox 14"/>
          <p:cNvSpPr txBox="1"/>
          <p:nvPr/>
        </p:nvSpPr>
        <p:spPr>
          <a:xfrm>
            <a:off x="2959942" y="3193668"/>
            <a:ext cx="12237775" cy="7144670"/>
          </a:xfrm>
          <a:prstGeom prst="rect">
            <a:avLst/>
          </a:prstGeom>
        </p:spPr>
        <p:txBody>
          <a:bodyPr lIns="0" tIns="0" rIns="0" bIns="0" rtlCol="0" anchor="t">
            <a:spAutoFit/>
          </a:bodyPr>
          <a:lstStyle/>
          <a:p>
            <a:pPr algn="ctr">
              <a:lnSpc>
                <a:spcPts val="5716"/>
              </a:lnSpc>
            </a:pPr>
            <a:r>
              <a:rPr lang="en-US" sz="3402" b="1">
                <a:solidFill>
                  <a:srgbClr val="5E4840"/>
                </a:solidFill>
                <a:latin typeface="Monterchi Sans Bold"/>
                <a:ea typeface="Monterchi Sans Bold"/>
                <a:cs typeface="Monterchi Sans Bold"/>
                <a:sym typeface="Monterchi Sans Bold"/>
              </a:rPr>
              <a:t>1.Is there a general duty to act in criminal law? </a:t>
            </a:r>
          </a:p>
          <a:p>
            <a:pPr algn="ctr">
              <a:lnSpc>
                <a:spcPts val="5716"/>
              </a:lnSpc>
            </a:pPr>
            <a:r>
              <a:rPr lang="en-US" sz="3402" b="1">
                <a:solidFill>
                  <a:srgbClr val="5E4840"/>
                </a:solidFill>
                <a:latin typeface="Monterchi Sans Bold"/>
                <a:ea typeface="Monterchi Sans Bold"/>
                <a:cs typeface="Monterchi Sans Bold"/>
                <a:sym typeface="Monterchi Sans Bold"/>
              </a:rPr>
              <a:t>2.What are the requirements for a crime to be committed by omission?</a:t>
            </a:r>
          </a:p>
          <a:p>
            <a:pPr algn="ctr">
              <a:lnSpc>
                <a:spcPts val="5716"/>
              </a:lnSpc>
            </a:pPr>
            <a:r>
              <a:rPr lang="en-US" sz="3402" b="1">
                <a:solidFill>
                  <a:srgbClr val="5E4840"/>
                </a:solidFill>
                <a:latin typeface="Monterchi Sans Bold"/>
                <a:ea typeface="Monterchi Sans Bold"/>
                <a:cs typeface="Monterchi Sans Bold"/>
                <a:sym typeface="Monterchi Sans Bold"/>
              </a:rPr>
              <a:t>3.When might a statutory duty to act be present? </a:t>
            </a:r>
          </a:p>
          <a:p>
            <a:pPr algn="ctr">
              <a:lnSpc>
                <a:spcPts val="5716"/>
              </a:lnSpc>
            </a:pPr>
            <a:r>
              <a:rPr lang="en-US" sz="3402" b="1">
                <a:solidFill>
                  <a:srgbClr val="5E4840"/>
                </a:solidFill>
                <a:latin typeface="Monterchi Sans Bold"/>
                <a:ea typeface="Monterchi Sans Bold"/>
                <a:cs typeface="Monterchi Sans Bold"/>
                <a:sym typeface="Monterchi Sans Bold"/>
              </a:rPr>
              <a:t>4.When might a contractual/ duty based on office be present? </a:t>
            </a:r>
          </a:p>
          <a:p>
            <a:pPr algn="ctr">
              <a:lnSpc>
                <a:spcPts val="5716"/>
              </a:lnSpc>
            </a:pPr>
            <a:r>
              <a:rPr lang="en-US" sz="3402" b="1">
                <a:solidFill>
                  <a:srgbClr val="5E4840"/>
                </a:solidFill>
                <a:latin typeface="Monterchi Sans Bold"/>
                <a:ea typeface="Monterchi Sans Bold"/>
                <a:cs typeface="Monterchi Sans Bold"/>
                <a:sym typeface="Monterchi Sans Bold"/>
              </a:rPr>
              <a:t>5.When might a duty to act arise from assumed responsibility?</a:t>
            </a:r>
          </a:p>
          <a:p>
            <a:pPr algn="ctr">
              <a:lnSpc>
                <a:spcPts val="5716"/>
              </a:lnSpc>
            </a:pPr>
            <a:r>
              <a:rPr lang="en-US" sz="3402" b="1">
                <a:solidFill>
                  <a:srgbClr val="5E4840"/>
                </a:solidFill>
                <a:latin typeface="Monterchi Sans Bold"/>
                <a:ea typeface="Monterchi Sans Bold"/>
                <a:cs typeface="Monterchi Sans Bold"/>
                <a:sym typeface="Monterchi Sans Bold"/>
              </a:rPr>
              <a:t>6.   Do you consider that there should be a general duty to act within the criminal law of England and Wales. What arguments are put forward for and against this and by whom?  Which arguments are you persuaded by and why? [750 Words] [50 Marks] </a:t>
            </a:r>
          </a:p>
          <a:p>
            <a:pPr algn="ctr">
              <a:lnSpc>
                <a:spcPts val="4715"/>
              </a:lnSpc>
            </a:pPr>
            <a:endParaRPr lang="en-US" sz="3402" b="1">
              <a:solidFill>
                <a:srgbClr val="5E4840"/>
              </a:solidFill>
              <a:latin typeface="Monterchi Sans Bold"/>
              <a:ea typeface="Monterchi Sans Bold"/>
              <a:cs typeface="Monterchi Sans Bold"/>
              <a:sym typeface="Monterchi Sans Bold"/>
            </a:endParaRPr>
          </a:p>
        </p:txBody>
      </p:sp>
      <p:sp>
        <p:nvSpPr>
          <p:cNvPr id="15" name="Freeform 15"/>
          <p:cNvSpPr/>
          <p:nvPr/>
        </p:nvSpPr>
        <p:spPr>
          <a:xfrm>
            <a:off x="703325" y="5556929"/>
            <a:ext cx="1406488" cy="1468408"/>
          </a:xfrm>
          <a:custGeom>
            <a:avLst/>
            <a:gdLst/>
            <a:ahLst/>
            <a:cxnLst/>
            <a:rect l="l" t="t" r="r" b="b"/>
            <a:pathLst>
              <a:path w="1406488" h="1468408">
                <a:moveTo>
                  <a:pt x="0" y="0"/>
                </a:moveTo>
                <a:lnTo>
                  <a:pt x="1406488" y="0"/>
                </a:lnTo>
                <a:lnTo>
                  <a:pt x="1406488" y="1468408"/>
                </a:lnTo>
                <a:lnTo>
                  <a:pt x="0" y="1468408"/>
                </a:lnTo>
                <a:lnTo>
                  <a:pt x="0" y="0"/>
                </a:lnTo>
                <a:close/>
              </a:path>
            </a:pathLst>
          </a:custGeom>
          <a:blipFill>
            <a:blip r:embed="rId11">
              <a:extLst>
                <a:ext uri="{96DAC541-7B7A-43D3-8B79-37D633B846F1}">
                  <asvg:svgBlip xmlns:asvg="http://schemas.microsoft.com/office/drawing/2016/SVG/main" r:embed="rId12"/>
                </a:ext>
              </a:extLst>
            </a:blip>
            <a:stretch>
              <a:fillRect l="-101042" t="-84932" b="-11017"/>
            </a:stretch>
          </a:blipFill>
        </p:spPr>
        <p:txBody>
          <a:bodyPr/>
          <a:lstStyle/>
          <a:p>
            <a:endParaRPr lang="en-GB"/>
          </a:p>
        </p:txBody>
      </p:sp>
      <p:sp>
        <p:nvSpPr>
          <p:cNvPr id="16" name="Freeform 16"/>
          <p:cNvSpPr/>
          <p:nvPr/>
        </p:nvSpPr>
        <p:spPr>
          <a:xfrm>
            <a:off x="1593312" y="6570249"/>
            <a:ext cx="1033001" cy="1078478"/>
          </a:xfrm>
          <a:custGeom>
            <a:avLst/>
            <a:gdLst/>
            <a:ahLst/>
            <a:cxnLst/>
            <a:rect l="l" t="t" r="r" b="b"/>
            <a:pathLst>
              <a:path w="1033001" h="1078478">
                <a:moveTo>
                  <a:pt x="0" y="0"/>
                </a:moveTo>
                <a:lnTo>
                  <a:pt x="1033002" y="0"/>
                </a:lnTo>
                <a:lnTo>
                  <a:pt x="1033002" y="1078478"/>
                </a:lnTo>
                <a:lnTo>
                  <a:pt x="0" y="1078478"/>
                </a:lnTo>
                <a:lnTo>
                  <a:pt x="0" y="0"/>
                </a:lnTo>
                <a:close/>
              </a:path>
            </a:pathLst>
          </a:custGeom>
          <a:blipFill>
            <a:blip r:embed="rId11">
              <a:extLst>
                <a:ext uri="{96DAC541-7B7A-43D3-8B79-37D633B846F1}">
                  <asvg:svgBlip xmlns:asvg="http://schemas.microsoft.com/office/drawing/2016/SVG/main" r:embed="rId12"/>
                </a:ext>
              </a:extLst>
            </a:blip>
            <a:stretch>
              <a:fillRect l="-101042" t="-84932" b="-11017"/>
            </a:stretch>
          </a:blipFill>
        </p:spPr>
        <p:txBody>
          <a:bodyPr/>
          <a:lstStyle/>
          <a:p>
            <a:endParaRPr lang="en-GB"/>
          </a:p>
        </p:txBody>
      </p:sp>
      <p:sp>
        <p:nvSpPr>
          <p:cNvPr id="17" name="Freeform 17"/>
          <p:cNvSpPr/>
          <p:nvPr/>
        </p:nvSpPr>
        <p:spPr>
          <a:xfrm>
            <a:off x="15582779" y="2445233"/>
            <a:ext cx="1406488" cy="1468408"/>
          </a:xfrm>
          <a:custGeom>
            <a:avLst/>
            <a:gdLst/>
            <a:ahLst/>
            <a:cxnLst/>
            <a:rect l="l" t="t" r="r" b="b"/>
            <a:pathLst>
              <a:path w="1406488" h="1468408">
                <a:moveTo>
                  <a:pt x="0" y="0"/>
                </a:moveTo>
                <a:lnTo>
                  <a:pt x="1406488" y="0"/>
                </a:lnTo>
                <a:lnTo>
                  <a:pt x="1406488" y="1468408"/>
                </a:lnTo>
                <a:lnTo>
                  <a:pt x="0" y="1468408"/>
                </a:lnTo>
                <a:lnTo>
                  <a:pt x="0" y="0"/>
                </a:lnTo>
                <a:close/>
              </a:path>
            </a:pathLst>
          </a:custGeom>
          <a:blipFill>
            <a:blip r:embed="rId11">
              <a:extLst>
                <a:ext uri="{96DAC541-7B7A-43D3-8B79-37D633B846F1}">
                  <asvg:svgBlip xmlns:asvg="http://schemas.microsoft.com/office/drawing/2016/SVG/main" r:embed="rId12"/>
                </a:ext>
              </a:extLst>
            </a:blip>
            <a:stretch>
              <a:fillRect l="-101042" t="-84932" b="-11017"/>
            </a:stretch>
          </a:blipFill>
        </p:spPr>
        <p:txBody>
          <a:bodyPr/>
          <a:lstStyle/>
          <a:p>
            <a:endParaRPr lang="en-GB"/>
          </a:p>
        </p:txBody>
      </p:sp>
      <p:sp>
        <p:nvSpPr>
          <p:cNvPr id="18" name="Freeform 18"/>
          <p:cNvSpPr/>
          <p:nvPr/>
        </p:nvSpPr>
        <p:spPr>
          <a:xfrm>
            <a:off x="15225217" y="3706668"/>
            <a:ext cx="1033001" cy="1078478"/>
          </a:xfrm>
          <a:custGeom>
            <a:avLst/>
            <a:gdLst/>
            <a:ahLst/>
            <a:cxnLst/>
            <a:rect l="l" t="t" r="r" b="b"/>
            <a:pathLst>
              <a:path w="1033001" h="1078478">
                <a:moveTo>
                  <a:pt x="0" y="0"/>
                </a:moveTo>
                <a:lnTo>
                  <a:pt x="1033001" y="0"/>
                </a:lnTo>
                <a:lnTo>
                  <a:pt x="1033001" y="1078478"/>
                </a:lnTo>
                <a:lnTo>
                  <a:pt x="0" y="1078478"/>
                </a:lnTo>
                <a:lnTo>
                  <a:pt x="0" y="0"/>
                </a:lnTo>
                <a:close/>
              </a:path>
            </a:pathLst>
          </a:custGeom>
          <a:blipFill>
            <a:blip r:embed="rId11">
              <a:extLst>
                <a:ext uri="{96DAC541-7B7A-43D3-8B79-37D633B846F1}">
                  <asvg:svgBlip xmlns:asvg="http://schemas.microsoft.com/office/drawing/2016/SVG/main" r:embed="rId12"/>
                </a:ext>
              </a:extLst>
            </a:blip>
            <a:stretch>
              <a:fillRect l="-101042" t="-84932" b="-11017"/>
            </a:stretch>
          </a:blipFill>
        </p:spPr>
        <p:txBody>
          <a:bodyPr/>
          <a:lstStyle/>
          <a:p>
            <a:endParaRPr lang="en-GB"/>
          </a:p>
        </p:txBody>
      </p:sp>
      <p:sp>
        <p:nvSpPr>
          <p:cNvPr id="19" name="TextBox 19"/>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01</a:t>
            </a:r>
          </a:p>
        </p:txBody>
      </p:sp>
      <p:sp>
        <p:nvSpPr>
          <p:cNvPr id="20" name="Freeform 20"/>
          <p:cNvSpPr/>
          <p:nvPr/>
        </p:nvSpPr>
        <p:spPr>
          <a:xfrm rot="-5400000">
            <a:off x="8660265" y="2532313"/>
            <a:ext cx="708108" cy="739282"/>
          </a:xfrm>
          <a:custGeom>
            <a:avLst/>
            <a:gdLst/>
            <a:ahLst/>
            <a:cxnLst/>
            <a:rect l="l" t="t" r="r" b="b"/>
            <a:pathLst>
              <a:path w="708108" h="739282">
                <a:moveTo>
                  <a:pt x="0" y="0"/>
                </a:moveTo>
                <a:lnTo>
                  <a:pt x="708108" y="0"/>
                </a:lnTo>
                <a:lnTo>
                  <a:pt x="708108" y="739282"/>
                </a:lnTo>
                <a:lnTo>
                  <a:pt x="0" y="739282"/>
                </a:lnTo>
                <a:lnTo>
                  <a:pt x="0" y="0"/>
                </a:lnTo>
                <a:close/>
              </a:path>
            </a:pathLst>
          </a:custGeom>
          <a:blipFill>
            <a:blip r:embed="rId13">
              <a:extLst>
                <a:ext uri="{96DAC541-7B7A-43D3-8B79-37D633B846F1}">
                  <asvg:svgBlip xmlns:asvg="http://schemas.microsoft.com/office/drawing/2016/SVG/main" r:embed="rId14"/>
                </a:ext>
              </a:extLst>
            </a:blip>
            <a:stretch>
              <a:fillRect l="-101042" t="-84932" b="-11017"/>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4438489" y="1830305"/>
            <a:ext cx="11083332" cy="1515764"/>
          </a:xfrm>
          <a:prstGeom prst="rect">
            <a:avLst/>
          </a:prstGeom>
        </p:spPr>
        <p:txBody>
          <a:bodyPr lIns="0" tIns="0" rIns="0" bIns="0" rtlCol="0" anchor="t">
            <a:spAutoFit/>
          </a:bodyPr>
          <a:lstStyle/>
          <a:p>
            <a:pPr algn="ctr">
              <a:lnSpc>
                <a:spcPts val="11070"/>
              </a:lnSpc>
            </a:pPr>
            <a:r>
              <a:rPr lang="en-US" sz="11296" b="1">
                <a:solidFill>
                  <a:srgbClr val="F3F1DB"/>
                </a:solidFill>
                <a:latin typeface="Obra Letra Bold"/>
                <a:ea typeface="Obra Letra Bold"/>
                <a:cs typeface="Obra Letra Bold"/>
                <a:sym typeface="Obra Letra Bold"/>
              </a:rPr>
              <a:t>Guidance</a:t>
            </a:r>
          </a:p>
        </p:txBody>
      </p:sp>
      <p:sp>
        <p:nvSpPr>
          <p:cNvPr id="9" name="Freeform 9"/>
          <p:cNvSpPr/>
          <p:nvPr/>
        </p:nvSpPr>
        <p:spPr>
          <a:xfrm>
            <a:off x="13717733" y="2179435"/>
            <a:ext cx="1765987" cy="512890"/>
          </a:xfrm>
          <a:custGeom>
            <a:avLst/>
            <a:gdLst/>
            <a:ahLst/>
            <a:cxnLst/>
            <a:rect l="l" t="t" r="r" b="b"/>
            <a:pathLst>
              <a:path w="1765987" h="512890">
                <a:moveTo>
                  <a:pt x="0" y="0"/>
                </a:moveTo>
                <a:lnTo>
                  <a:pt x="1765988" y="0"/>
                </a:lnTo>
                <a:lnTo>
                  <a:pt x="1765988" y="512891"/>
                </a:lnTo>
                <a:lnTo>
                  <a:pt x="0" y="512891"/>
                </a:lnTo>
                <a:lnTo>
                  <a:pt x="0" y="0"/>
                </a:lnTo>
                <a:close/>
              </a:path>
            </a:pathLst>
          </a:custGeom>
          <a:blipFill>
            <a:blip r:embed="rId6">
              <a:extLst>
                <a:ext uri="{96DAC541-7B7A-43D3-8B79-37D633B846F1}">
                  <asvg:svgBlip xmlns:asvg="http://schemas.microsoft.com/office/drawing/2016/SVG/main" r:embed="rId7"/>
                </a:ext>
              </a:extLst>
            </a:blip>
            <a:stretch>
              <a:fillRect l="-36525"/>
            </a:stretch>
          </a:blipFill>
        </p:spPr>
        <p:txBody>
          <a:bodyPr/>
          <a:lstStyle/>
          <a:p>
            <a:endParaRPr lang="en-GB"/>
          </a:p>
        </p:txBody>
      </p:sp>
      <p:sp>
        <p:nvSpPr>
          <p:cNvPr id="10" name="TextBox 10"/>
          <p:cNvSpPr txBox="1"/>
          <p:nvPr/>
        </p:nvSpPr>
        <p:spPr>
          <a:xfrm>
            <a:off x="2189133" y="4008083"/>
            <a:ext cx="12675408" cy="5951257"/>
          </a:xfrm>
          <a:prstGeom prst="rect">
            <a:avLst/>
          </a:prstGeom>
        </p:spPr>
        <p:txBody>
          <a:bodyPr lIns="0" tIns="0" rIns="0" bIns="0" rtlCol="0" anchor="t">
            <a:spAutoFit/>
          </a:bodyPr>
          <a:lstStyle/>
          <a:p>
            <a:pPr algn="r">
              <a:lnSpc>
                <a:spcPts val="3963"/>
              </a:lnSpc>
            </a:pPr>
            <a:r>
              <a:rPr lang="en-US" sz="3602" b="1">
                <a:solidFill>
                  <a:srgbClr val="F3F1DB"/>
                </a:solidFill>
                <a:latin typeface="Monterchi Sans Bold"/>
                <a:ea typeface="Monterchi Sans Bold"/>
                <a:cs typeface="Monterchi Sans Bold"/>
                <a:sym typeface="Monterchi Sans Bold"/>
              </a:rPr>
              <a:t>Please note the individual word count for each question; Questions 1-5 have an individual word count of 150 words each and are worth 10 marks each. Question 6 is worth 50 marks and has a word count of 750 words.</a:t>
            </a:r>
          </a:p>
          <a:p>
            <a:pPr algn="r">
              <a:lnSpc>
                <a:spcPts val="3963"/>
              </a:lnSpc>
            </a:pPr>
            <a:endParaRPr lang="en-US" sz="3602" b="1">
              <a:solidFill>
                <a:srgbClr val="F3F1DB"/>
              </a:solidFill>
              <a:latin typeface="Monterchi Sans Bold"/>
              <a:ea typeface="Monterchi Sans Bold"/>
              <a:cs typeface="Monterchi Sans Bold"/>
              <a:sym typeface="Monterchi Sans Bold"/>
            </a:endParaRPr>
          </a:p>
          <a:p>
            <a:pPr algn="r">
              <a:lnSpc>
                <a:spcPts val="3963"/>
              </a:lnSpc>
            </a:pPr>
            <a:r>
              <a:rPr lang="en-US" sz="3602" b="1">
                <a:solidFill>
                  <a:srgbClr val="F3F1DB"/>
                </a:solidFill>
                <a:latin typeface="Monterchi Sans Bold"/>
                <a:ea typeface="Monterchi Sans Bold"/>
                <a:cs typeface="Monterchi Sans Bold"/>
                <a:sym typeface="Monterchi Sans Bold"/>
              </a:rPr>
              <a:t>Within your answers you are to utilise the following sources, alongside 5 further independently retrieved sources ; Your work should be supported with credible sources, such as relevant case law, journal articles, Law Commission reports, Parliamentary papers and textbooks (to name a few). You are reminded to reference in accordance with the Harvard Referencing System throughout your work and should include a reference list to demonstrate your engagement with literature; </a:t>
            </a:r>
          </a:p>
          <a:p>
            <a:pPr algn="r">
              <a:lnSpc>
                <a:spcPts val="3963"/>
              </a:lnSpc>
            </a:pPr>
            <a:endParaRPr lang="en-US" sz="3602" b="1">
              <a:solidFill>
                <a:srgbClr val="F3F1DB"/>
              </a:solidFill>
              <a:latin typeface="Monterchi Sans Bold"/>
              <a:ea typeface="Monterchi Sans Bold"/>
              <a:cs typeface="Monterchi Sans Bold"/>
              <a:sym typeface="Monterchi Sans Bold"/>
            </a:endParaRPr>
          </a:p>
        </p:txBody>
      </p:sp>
      <p:grpSp>
        <p:nvGrpSpPr>
          <p:cNvPr id="11" name="Group 11"/>
          <p:cNvGrpSpPr/>
          <p:nvPr/>
        </p:nvGrpSpPr>
        <p:grpSpPr>
          <a:xfrm rot="10284092">
            <a:off x="14490882" y="7071235"/>
            <a:ext cx="3147408" cy="3081570"/>
            <a:chOff x="0" y="0"/>
            <a:chExt cx="4196544" cy="4108761"/>
          </a:xfrm>
        </p:grpSpPr>
        <p:sp>
          <p:nvSpPr>
            <p:cNvPr id="12" name="Freeform 12"/>
            <p:cNvSpPr/>
            <p:nvPr/>
          </p:nvSpPr>
          <p:spPr>
            <a:xfrm rot="-3636955">
              <a:off x="631464" y="472278"/>
              <a:ext cx="2933616" cy="3164206"/>
            </a:xfrm>
            <a:custGeom>
              <a:avLst/>
              <a:gdLst/>
              <a:ahLst/>
              <a:cxnLst/>
              <a:rect l="l" t="t" r="r" b="b"/>
              <a:pathLst>
                <a:path w="2933616" h="3164206">
                  <a:moveTo>
                    <a:pt x="0" y="0"/>
                  </a:moveTo>
                  <a:lnTo>
                    <a:pt x="2933616" y="0"/>
                  </a:lnTo>
                  <a:lnTo>
                    <a:pt x="2933616" y="3164205"/>
                  </a:lnTo>
                  <a:lnTo>
                    <a:pt x="0" y="3164205"/>
                  </a:lnTo>
                  <a:lnTo>
                    <a:pt x="0" y="0"/>
                  </a:lnTo>
                  <a:close/>
                </a:path>
              </a:pathLst>
            </a:custGeom>
            <a:blipFill>
              <a:blip r:embed="rId8"/>
              <a:stretch>
                <a:fillRect/>
              </a:stretch>
            </a:blipFill>
          </p:spPr>
          <p:txBody>
            <a:bodyPr/>
            <a:lstStyle/>
            <a:p>
              <a:endParaRPr lang="en-GB"/>
            </a:p>
          </p:txBody>
        </p:sp>
        <p:sp>
          <p:nvSpPr>
            <p:cNvPr id="13" name="Freeform 13"/>
            <p:cNvSpPr/>
            <p:nvPr/>
          </p:nvSpPr>
          <p:spPr>
            <a:xfrm>
              <a:off x="871338" y="1037520"/>
              <a:ext cx="2148357" cy="2156443"/>
            </a:xfrm>
            <a:custGeom>
              <a:avLst/>
              <a:gdLst/>
              <a:ahLst/>
              <a:cxnLst/>
              <a:rect l="l" t="t" r="r" b="b"/>
              <a:pathLst>
                <a:path w="2148357" h="2156443">
                  <a:moveTo>
                    <a:pt x="0" y="0"/>
                  </a:moveTo>
                  <a:lnTo>
                    <a:pt x="2148356" y="0"/>
                  </a:lnTo>
                  <a:lnTo>
                    <a:pt x="2148356" y="2156443"/>
                  </a:lnTo>
                  <a:lnTo>
                    <a:pt x="0" y="215644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4" name="Freeform 14"/>
            <p:cNvSpPr/>
            <p:nvPr/>
          </p:nvSpPr>
          <p:spPr>
            <a:xfrm>
              <a:off x="363578" y="1579943"/>
              <a:ext cx="2509819" cy="1258047"/>
            </a:xfrm>
            <a:custGeom>
              <a:avLst/>
              <a:gdLst/>
              <a:ahLst/>
              <a:cxnLst/>
              <a:rect l="l" t="t" r="r" b="b"/>
              <a:pathLst>
                <a:path w="2509819" h="1258047">
                  <a:moveTo>
                    <a:pt x="0" y="0"/>
                  </a:moveTo>
                  <a:lnTo>
                    <a:pt x="2509819" y="0"/>
                  </a:lnTo>
                  <a:lnTo>
                    <a:pt x="2509819" y="1258047"/>
                  </a:lnTo>
                  <a:lnTo>
                    <a:pt x="0" y="125804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sp>
        <p:nvSpPr>
          <p:cNvPr id="15" name="TextBox 15"/>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02</a:t>
            </a:r>
          </a:p>
        </p:txBody>
      </p:sp>
      <p:sp>
        <p:nvSpPr>
          <p:cNvPr id="16" name="Freeform 16"/>
          <p:cNvSpPr/>
          <p:nvPr/>
        </p:nvSpPr>
        <p:spPr>
          <a:xfrm flipH="1">
            <a:off x="4443767" y="2187384"/>
            <a:ext cx="1765987" cy="512890"/>
          </a:xfrm>
          <a:custGeom>
            <a:avLst/>
            <a:gdLst/>
            <a:ahLst/>
            <a:cxnLst/>
            <a:rect l="l" t="t" r="r" b="b"/>
            <a:pathLst>
              <a:path w="1765987" h="512890">
                <a:moveTo>
                  <a:pt x="1765987" y="0"/>
                </a:moveTo>
                <a:lnTo>
                  <a:pt x="0" y="0"/>
                </a:lnTo>
                <a:lnTo>
                  <a:pt x="0" y="512890"/>
                </a:lnTo>
                <a:lnTo>
                  <a:pt x="1765987" y="512890"/>
                </a:lnTo>
                <a:lnTo>
                  <a:pt x="1765987" y="0"/>
                </a:lnTo>
                <a:close/>
              </a:path>
            </a:pathLst>
          </a:custGeom>
          <a:blipFill>
            <a:blip r:embed="rId6">
              <a:extLst>
                <a:ext uri="{96DAC541-7B7A-43D3-8B79-37D633B846F1}">
                  <asvg:svgBlip xmlns:asvg="http://schemas.microsoft.com/office/drawing/2016/SVG/main" r:embed="rId7"/>
                </a:ext>
              </a:extLst>
            </a:blip>
            <a:stretch>
              <a:fillRect l="-36525"/>
            </a:stretch>
          </a:blip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3307679" y="1830305"/>
            <a:ext cx="11083332" cy="1515764"/>
          </a:xfrm>
          <a:prstGeom prst="rect">
            <a:avLst/>
          </a:prstGeom>
        </p:spPr>
        <p:txBody>
          <a:bodyPr lIns="0" tIns="0" rIns="0" bIns="0" rtlCol="0" anchor="t">
            <a:spAutoFit/>
          </a:bodyPr>
          <a:lstStyle/>
          <a:p>
            <a:pPr algn="ctr">
              <a:lnSpc>
                <a:spcPts val="11070"/>
              </a:lnSpc>
            </a:pPr>
            <a:r>
              <a:rPr lang="en-US" sz="11296" b="1">
                <a:solidFill>
                  <a:srgbClr val="F3F1DB"/>
                </a:solidFill>
                <a:latin typeface="Obra Letra Bold"/>
                <a:ea typeface="Obra Letra Bold"/>
                <a:cs typeface="Obra Letra Bold"/>
                <a:sym typeface="Obra Letra Bold"/>
              </a:rPr>
              <a:t>Guidance</a:t>
            </a:r>
          </a:p>
        </p:txBody>
      </p:sp>
      <p:sp>
        <p:nvSpPr>
          <p:cNvPr id="9" name="Freeform 9"/>
          <p:cNvSpPr/>
          <p:nvPr/>
        </p:nvSpPr>
        <p:spPr>
          <a:xfrm>
            <a:off x="12203551" y="2222204"/>
            <a:ext cx="1765987" cy="512890"/>
          </a:xfrm>
          <a:custGeom>
            <a:avLst/>
            <a:gdLst/>
            <a:ahLst/>
            <a:cxnLst/>
            <a:rect l="l" t="t" r="r" b="b"/>
            <a:pathLst>
              <a:path w="1765987" h="512890">
                <a:moveTo>
                  <a:pt x="0" y="0"/>
                </a:moveTo>
                <a:lnTo>
                  <a:pt x="1765987" y="0"/>
                </a:lnTo>
                <a:lnTo>
                  <a:pt x="1765987" y="512890"/>
                </a:lnTo>
                <a:lnTo>
                  <a:pt x="0" y="512890"/>
                </a:lnTo>
                <a:lnTo>
                  <a:pt x="0" y="0"/>
                </a:lnTo>
                <a:close/>
              </a:path>
            </a:pathLst>
          </a:custGeom>
          <a:blipFill>
            <a:blip r:embed="rId6">
              <a:extLst>
                <a:ext uri="{96DAC541-7B7A-43D3-8B79-37D633B846F1}">
                  <asvg:svgBlip xmlns:asvg="http://schemas.microsoft.com/office/drawing/2016/SVG/main" r:embed="rId7"/>
                </a:ext>
              </a:extLst>
            </a:blip>
            <a:stretch>
              <a:fillRect l="-36525"/>
            </a:stretch>
          </a:blipFill>
        </p:spPr>
        <p:txBody>
          <a:bodyPr/>
          <a:lstStyle/>
          <a:p>
            <a:endParaRPr lang="en-GB"/>
          </a:p>
        </p:txBody>
      </p:sp>
      <p:grpSp>
        <p:nvGrpSpPr>
          <p:cNvPr id="10" name="Group 10"/>
          <p:cNvGrpSpPr/>
          <p:nvPr/>
        </p:nvGrpSpPr>
        <p:grpSpPr>
          <a:xfrm rot="10284092">
            <a:off x="14490882" y="7071235"/>
            <a:ext cx="3147408" cy="3081570"/>
            <a:chOff x="0" y="0"/>
            <a:chExt cx="4196544" cy="4108761"/>
          </a:xfrm>
        </p:grpSpPr>
        <p:sp>
          <p:nvSpPr>
            <p:cNvPr id="11" name="Freeform 11"/>
            <p:cNvSpPr/>
            <p:nvPr/>
          </p:nvSpPr>
          <p:spPr>
            <a:xfrm rot="-3636955">
              <a:off x="631464" y="472278"/>
              <a:ext cx="2933616" cy="3164206"/>
            </a:xfrm>
            <a:custGeom>
              <a:avLst/>
              <a:gdLst/>
              <a:ahLst/>
              <a:cxnLst/>
              <a:rect l="l" t="t" r="r" b="b"/>
              <a:pathLst>
                <a:path w="2933616" h="3164206">
                  <a:moveTo>
                    <a:pt x="0" y="0"/>
                  </a:moveTo>
                  <a:lnTo>
                    <a:pt x="2933616" y="0"/>
                  </a:lnTo>
                  <a:lnTo>
                    <a:pt x="2933616" y="3164205"/>
                  </a:lnTo>
                  <a:lnTo>
                    <a:pt x="0" y="3164205"/>
                  </a:lnTo>
                  <a:lnTo>
                    <a:pt x="0" y="0"/>
                  </a:lnTo>
                  <a:close/>
                </a:path>
              </a:pathLst>
            </a:custGeom>
            <a:blipFill>
              <a:blip r:embed="rId8"/>
              <a:stretch>
                <a:fillRect/>
              </a:stretch>
            </a:blipFill>
          </p:spPr>
          <p:txBody>
            <a:bodyPr/>
            <a:lstStyle/>
            <a:p>
              <a:endParaRPr lang="en-GB"/>
            </a:p>
          </p:txBody>
        </p:sp>
        <p:sp>
          <p:nvSpPr>
            <p:cNvPr id="12" name="Freeform 12"/>
            <p:cNvSpPr/>
            <p:nvPr/>
          </p:nvSpPr>
          <p:spPr>
            <a:xfrm>
              <a:off x="871338" y="1037520"/>
              <a:ext cx="2148357" cy="2156443"/>
            </a:xfrm>
            <a:custGeom>
              <a:avLst/>
              <a:gdLst/>
              <a:ahLst/>
              <a:cxnLst/>
              <a:rect l="l" t="t" r="r" b="b"/>
              <a:pathLst>
                <a:path w="2148357" h="2156443">
                  <a:moveTo>
                    <a:pt x="0" y="0"/>
                  </a:moveTo>
                  <a:lnTo>
                    <a:pt x="2148356" y="0"/>
                  </a:lnTo>
                  <a:lnTo>
                    <a:pt x="2148356" y="2156443"/>
                  </a:lnTo>
                  <a:lnTo>
                    <a:pt x="0" y="215644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Freeform 13"/>
            <p:cNvSpPr/>
            <p:nvPr/>
          </p:nvSpPr>
          <p:spPr>
            <a:xfrm>
              <a:off x="363578" y="1579943"/>
              <a:ext cx="2509819" cy="1258047"/>
            </a:xfrm>
            <a:custGeom>
              <a:avLst/>
              <a:gdLst/>
              <a:ahLst/>
              <a:cxnLst/>
              <a:rect l="l" t="t" r="r" b="b"/>
              <a:pathLst>
                <a:path w="2509819" h="1258047">
                  <a:moveTo>
                    <a:pt x="0" y="0"/>
                  </a:moveTo>
                  <a:lnTo>
                    <a:pt x="2509819" y="0"/>
                  </a:lnTo>
                  <a:lnTo>
                    <a:pt x="2509819" y="1258047"/>
                  </a:lnTo>
                  <a:lnTo>
                    <a:pt x="0" y="125804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sp>
        <p:nvSpPr>
          <p:cNvPr id="14" name="TextBox 14"/>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02</a:t>
            </a:r>
          </a:p>
        </p:txBody>
      </p:sp>
      <p:sp>
        <p:nvSpPr>
          <p:cNvPr id="15" name="Freeform 15"/>
          <p:cNvSpPr/>
          <p:nvPr/>
        </p:nvSpPr>
        <p:spPr>
          <a:xfrm flipH="1">
            <a:off x="3928632" y="2222204"/>
            <a:ext cx="1765987" cy="512890"/>
          </a:xfrm>
          <a:custGeom>
            <a:avLst/>
            <a:gdLst/>
            <a:ahLst/>
            <a:cxnLst/>
            <a:rect l="l" t="t" r="r" b="b"/>
            <a:pathLst>
              <a:path w="1765987" h="512890">
                <a:moveTo>
                  <a:pt x="1765988" y="0"/>
                </a:moveTo>
                <a:lnTo>
                  <a:pt x="0" y="0"/>
                </a:lnTo>
                <a:lnTo>
                  <a:pt x="0" y="512890"/>
                </a:lnTo>
                <a:lnTo>
                  <a:pt x="1765988" y="512890"/>
                </a:lnTo>
                <a:lnTo>
                  <a:pt x="1765988" y="0"/>
                </a:lnTo>
                <a:close/>
              </a:path>
            </a:pathLst>
          </a:custGeom>
          <a:blipFill>
            <a:blip r:embed="rId6">
              <a:extLst>
                <a:ext uri="{96DAC541-7B7A-43D3-8B79-37D633B846F1}">
                  <asvg:svgBlip xmlns:asvg="http://schemas.microsoft.com/office/drawing/2016/SVG/main" r:embed="rId7"/>
                </a:ext>
              </a:extLst>
            </a:blip>
            <a:stretch>
              <a:fillRect l="-36525"/>
            </a:stretch>
          </a:blipFill>
        </p:spPr>
        <p:txBody>
          <a:bodyPr/>
          <a:lstStyle/>
          <a:p>
            <a:endParaRPr lang="en-GB"/>
          </a:p>
        </p:txBody>
      </p:sp>
      <p:sp>
        <p:nvSpPr>
          <p:cNvPr id="16" name="TextBox 16"/>
          <p:cNvSpPr txBox="1"/>
          <p:nvPr/>
        </p:nvSpPr>
        <p:spPr>
          <a:xfrm>
            <a:off x="3462167" y="3838633"/>
            <a:ext cx="11138560" cy="5962600"/>
          </a:xfrm>
          <a:prstGeom prst="rect">
            <a:avLst/>
          </a:prstGeom>
        </p:spPr>
        <p:txBody>
          <a:bodyPr lIns="0" tIns="0" rIns="0" bIns="0" rtlCol="0" anchor="t">
            <a:spAutoFit/>
          </a:bodyPr>
          <a:lstStyle/>
          <a:p>
            <a:pPr algn="ctr">
              <a:lnSpc>
                <a:spcPts val="4202"/>
              </a:lnSpc>
              <a:spcBef>
                <a:spcPct val="0"/>
              </a:spcBef>
            </a:pPr>
            <a:r>
              <a:rPr lang="en-US" sz="3001" b="1">
                <a:solidFill>
                  <a:srgbClr val="FFFFFF"/>
                </a:solidFill>
                <a:latin typeface="Obra Letra Bold"/>
                <a:ea typeface="Obra Letra Bold"/>
                <a:cs typeface="Obra Letra Bold"/>
                <a:sym typeface="Obra Letra Bold"/>
              </a:rPr>
              <a:t>- Finch, E. and Fafinski, S. (2021) Criminal law. 8th edition. Harlow, England: Pearson.</a:t>
            </a:r>
          </a:p>
          <a:p>
            <a:pPr algn="ctr">
              <a:lnSpc>
                <a:spcPts val="4202"/>
              </a:lnSpc>
              <a:spcBef>
                <a:spcPct val="0"/>
              </a:spcBef>
            </a:pPr>
            <a:r>
              <a:rPr lang="en-US" sz="3001" b="1">
                <a:solidFill>
                  <a:srgbClr val="FFFFFF"/>
                </a:solidFill>
                <a:latin typeface="Obra Letra Bold"/>
                <a:ea typeface="Obra Letra Bold"/>
                <a:cs typeface="Obra Letra Bold"/>
                <a:sym typeface="Obra Letra Bold"/>
              </a:rPr>
              <a:t> </a:t>
            </a:r>
          </a:p>
          <a:p>
            <a:pPr algn="ctr">
              <a:lnSpc>
                <a:spcPts val="4202"/>
              </a:lnSpc>
              <a:spcBef>
                <a:spcPct val="0"/>
              </a:spcBef>
            </a:pPr>
            <a:r>
              <a:rPr lang="en-US" sz="3001" b="1">
                <a:solidFill>
                  <a:srgbClr val="FFFFFF"/>
                </a:solidFill>
                <a:latin typeface="Obra Letra Bold"/>
                <a:ea typeface="Obra Letra Bold"/>
                <a:cs typeface="Obra Letra Bold"/>
                <a:sym typeface="Obra Letra Bold"/>
              </a:rPr>
              <a:t>- Herring, J. (2022) Criminal law : text, cases, and materials. Tenth edition. Oxford: Oxford University Press.</a:t>
            </a:r>
          </a:p>
          <a:p>
            <a:pPr algn="ctr">
              <a:lnSpc>
                <a:spcPts val="4202"/>
              </a:lnSpc>
              <a:spcBef>
                <a:spcPct val="0"/>
              </a:spcBef>
            </a:pPr>
            <a:r>
              <a:rPr lang="en-US" sz="3001" b="1">
                <a:solidFill>
                  <a:srgbClr val="FFFFFF"/>
                </a:solidFill>
                <a:latin typeface="Obra Letra Bold"/>
                <a:ea typeface="Obra Letra Bold"/>
                <a:cs typeface="Obra Letra Bold"/>
                <a:sym typeface="Obra Letra Bold"/>
              </a:rPr>
              <a:t> </a:t>
            </a:r>
          </a:p>
          <a:p>
            <a:pPr algn="ctr">
              <a:lnSpc>
                <a:spcPts val="4202"/>
              </a:lnSpc>
              <a:spcBef>
                <a:spcPct val="0"/>
              </a:spcBef>
            </a:pPr>
            <a:r>
              <a:rPr lang="en-US" sz="3001" b="1">
                <a:solidFill>
                  <a:srgbClr val="FFFFFF"/>
                </a:solidFill>
                <a:latin typeface="Obra Letra Bold"/>
                <a:ea typeface="Obra Letra Bold"/>
                <a:cs typeface="Obra Letra Bold"/>
                <a:sym typeface="Obra Letra Bold"/>
              </a:rPr>
              <a:t>- Macdonald, S.K. (2018) Text, cases, and materials on criminal law. Second edition. Harlow, England: Pearson Education Limited.</a:t>
            </a:r>
          </a:p>
          <a:p>
            <a:pPr algn="ctr">
              <a:lnSpc>
                <a:spcPts val="4202"/>
              </a:lnSpc>
              <a:spcBef>
                <a:spcPct val="0"/>
              </a:spcBef>
            </a:pPr>
            <a:r>
              <a:rPr lang="en-US" sz="3001" b="1">
                <a:solidFill>
                  <a:srgbClr val="FFFFFF"/>
                </a:solidFill>
                <a:latin typeface="Obra Letra Bold"/>
                <a:ea typeface="Obra Letra Bold"/>
                <a:cs typeface="Obra Letra Bold"/>
                <a:sym typeface="Obra Letra Bold"/>
              </a:rPr>
              <a:t> </a:t>
            </a:r>
          </a:p>
          <a:p>
            <a:pPr algn="ctr">
              <a:lnSpc>
                <a:spcPts val="4202"/>
              </a:lnSpc>
              <a:spcBef>
                <a:spcPct val="0"/>
              </a:spcBef>
            </a:pPr>
            <a:r>
              <a:rPr lang="en-US" sz="3001" b="1">
                <a:solidFill>
                  <a:srgbClr val="FFFFFF"/>
                </a:solidFill>
                <a:latin typeface="Obra Letra Bold"/>
                <a:ea typeface="Obra Letra Bold"/>
                <a:cs typeface="Obra Letra Bold"/>
                <a:sym typeface="Obra Letra Bold"/>
              </a:rPr>
              <a:t>- Taylor, L. (2018) Elliott and Quinn’s criminal law. Twelfth edition. Harlow, England ; Pearson Education Limited.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8"/>
          <p:cNvSpPr txBox="1"/>
          <p:nvPr/>
        </p:nvSpPr>
        <p:spPr>
          <a:xfrm>
            <a:off x="3307679" y="1830305"/>
            <a:ext cx="11083332" cy="1515764"/>
          </a:xfrm>
          <a:prstGeom prst="rect">
            <a:avLst/>
          </a:prstGeom>
        </p:spPr>
        <p:txBody>
          <a:bodyPr lIns="0" tIns="0" rIns="0" bIns="0" rtlCol="0" anchor="t">
            <a:spAutoFit/>
          </a:bodyPr>
          <a:lstStyle/>
          <a:p>
            <a:pPr algn="ctr">
              <a:lnSpc>
                <a:spcPts val="11070"/>
              </a:lnSpc>
            </a:pPr>
            <a:r>
              <a:rPr lang="en-US" sz="11296" b="1">
                <a:solidFill>
                  <a:srgbClr val="F3F1DB"/>
                </a:solidFill>
                <a:latin typeface="Obra Letra Bold"/>
                <a:ea typeface="Obra Letra Bold"/>
                <a:cs typeface="Obra Letra Bold"/>
                <a:sym typeface="Obra Letra Bold"/>
              </a:rPr>
              <a:t>Guidance</a:t>
            </a:r>
          </a:p>
        </p:txBody>
      </p:sp>
      <p:sp>
        <p:nvSpPr>
          <p:cNvPr id="9" name="Freeform 9"/>
          <p:cNvSpPr/>
          <p:nvPr/>
        </p:nvSpPr>
        <p:spPr>
          <a:xfrm>
            <a:off x="12203551" y="2222204"/>
            <a:ext cx="1765987" cy="512890"/>
          </a:xfrm>
          <a:custGeom>
            <a:avLst/>
            <a:gdLst/>
            <a:ahLst/>
            <a:cxnLst/>
            <a:rect l="l" t="t" r="r" b="b"/>
            <a:pathLst>
              <a:path w="1765987" h="512890">
                <a:moveTo>
                  <a:pt x="0" y="0"/>
                </a:moveTo>
                <a:lnTo>
                  <a:pt x="1765987" y="0"/>
                </a:lnTo>
                <a:lnTo>
                  <a:pt x="1765987" y="512890"/>
                </a:lnTo>
                <a:lnTo>
                  <a:pt x="0" y="512890"/>
                </a:lnTo>
                <a:lnTo>
                  <a:pt x="0" y="0"/>
                </a:lnTo>
                <a:close/>
              </a:path>
            </a:pathLst>
          </a:custGeom>
          <a:blipFill>
            <a:blip r:embed="rId6">
              <a:extLst>
                <a:ext uri="{96DAC541-7B7A-43D3-8B79-37D633B846F1}">
                  <asvg:svgBlip xmlns:asvg="http://schemas.microsoft.com/office/drawing/2016/SVG/main" r:embed="rId7"/>
                </a:ext>
              </a:extLst>
            </a:blip>
            <a:stretch>
              <a:fillRect l="-36525"/>
            </a:stretch>
          </a:blipFill>
        </p:spPr>
        <p:txBody>
          <a:bodyPr/>
          <a:lstStyle/>
          <a:p>
            <a:endParaRPr lang="en-GB"/>
          </a:p>
        </p:txBody>
      </p:sp>
      <p:grpSp>
        <p:nvGrpSpPr>
          <p:cNvPr id="10" name="Group 10"/>
          <p:cNvGrpSpPr/>
          <p:nvPr/>
        </p:nvGrpSpPr>
        <p:grpSpPr>
          <a:xfrm rot="10284092">
            <a:off x="14490882" y="7071235"/>
            <a:ext cx="3147408" cy="3081570"/>
            <a:chOff x="0" y="0"/>
            <a:chExt cx="4196544" cy="4108761"/>
          </a:xfrm>
        </p:grpSpPr>
        <p:sp>
          <p:nvSpPr>
            <p:cNvPr id="11" name="Freeform 11"/>
            <p:cNvSpPr/>
            <p:nvPr/>
          </p:nvSpPr>
          <p:spPr>
            <a:xfrm rot="-3636955">
              <a:off x="631464" y="472278"/>
              <a:ext cx="2933616" cy="3164206"/>
            </a:xfrm>
            <a:custGeom>
              <a:avLst/>
              <a:gdLst/>
              <a:ahLst/>
              <a:cxnLst/>
              <a:rect l="l" t="t" r="r" b="b"/>
              <a:pathLst>
                <a:path w="2933616" h="3164206">
                  <a:moveTo>
                    <a:pt x="0" y="0"/>
                  </a:moveTo>
                  <a:lnTo>
                    <a:pt x="2933616" y="0"/>
                  </a:lnTo>
                  <a:lnTo>
                    <a:pt x="2933616" y="3164205"/>
                  </a:lnTo>
                  <a:lnTo>
                    <a:pt x="0" y="3164205"/>
                  </a:lnTo>
                  <a:lnTo>
                    <a:pt x="0" y="0"/>
                  </a:lnTo>
                  <a:close/>
                </a:path>
              </a:pathLst>
            </a:custGeom>
            <a:blipFill>
              <a:blip r:embed="rId8"/>
              <a:stretch>
                <a:fillRect/>
              </a:stretch>
            </a:blipFill>
          </p:spPr>
          <p:txBody>
            <a:bodyPr/>
            <a:lstStyle/>
            <a:p>
              <a:endParaRPr lang="en-GB"/>
            </a:p>
          </p:txBody>
        </p:sp>
        <p:sp>
          <p:nvSpPr>
            <p:cNvPr id="12" name="Freeform 12"/>
            <p:cNvSpPr/>
            <p:nvPr/>
          </p:nvSpPr>
          <p:spPr>
            <a:xfrm>
              <a:off x="871338" y="1037520"/>
              <a:ext cx="2148357" cy="2156443"/>
            </a:xfrm>
            <a:custGeom>
              <a:avLst/>
              <a:gdLst/>
              <a:ahLst/>
              <a:cxnLst/>
              <a:rect l="l" t="t" r="r" b="b"/>
              <a:pathLst>
                <a:path w="2148357" h="2156443">
                  <a:moveTo>
                    <a:pt x="0" y="0"/>
                  </a:moveTo>
                  <a:lnTo>
                    <a:pt x="2148356" y="0"/>
                  </a:lnTo>
                  <a:lnTo>
                    <a:pt x="2148356" y="2156443"/>
                  </a:lnTo>
                  <a:lnTo>
                    <a:pt x="0" y="215644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Freeform 13"/>
            <p:cNvSpPr/>
            <p:nvPr/>
          </p:nvSpPr>
          <p:spPr>
            <a:xfrm>
              <a:off x="363578" y="1579943"/>
              <a:ext cx="2509819" cy="1258047"/>
            </a:xfrm>
            <a:custGeom>
              <a:avLst/>
              <a:gdLst/>
              <a:ahLst/>
              <a:cxnLst/>
              <a:rect l="l" t="t" r="r" b="b"/>
              <a:pathLst>
                <a:path w="2509819" h="1258047">
                  <a:moveTo>
                    <a:pt x="0" y="0"/>
                  </a:moveTo>
                  <a:lnTo>
                    <a:pt x="2509819" y="0"/>
                  </a:lnTo>
                  <a:lnTo>
                    <a:pt x="2509819" y="1258047"/>
                  </a:lnTo>
                  <a:lnTo>
                    <a:pt x="0" y="125804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sp>
        <p:nvSpPr>
          <p:cNvPr id="14" name="TextBox 14"/>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02</a:t>
            </a:r>
          </a:p>
        </p:txBody>
      </p:sp>
      <p:sp>
        <p:nvSpPr>
          <p:cNvPr id="15" name="Freeform 15"/>
          <p:cNvSpPr/>
          <p:nvPr/>
        </p:nvSpPr>
        <p:spPr>
          <a:xfrm flipH="1">
            <a:off x="3928632" y="2222204"/>
            <a:ext cx="1765987" cy="512890"/>
          </a:xfrm>
          <a:custGeom>
            <a:avLst/>
            <a:gdLst/>
            <a:ahLst/>
            <a:cxnLst/>
            <a:rect l="l" t="t" r="r" b="b"/>
            <a:pathLst>
              <a:path w="1765987" h="512890">
                <a:moveTo>
                  <a:pt x="1765988" y="0"/>
                </a:moveTo>
                <a:lnTo>
                  <a:pt x="0" y="0"/>
                </a:lnTo>
                <a:lnTo>
                  <a:pt x="0" y="512890"/>
                </a:lnTo>
                <a:lnTo>
                  <a:pt x="1765988" y="512890"/>
                </a:lnTo>
                <a:lnTo>
                  <a:pt x="1765988" y="0"/>
                </a:lnTo>
                <a:close/>
              </a:path>
            </a:pathLst>
          </a:custGeom>
          <a:blipFill>
            <a:blip r:embed="rId6">
              <a:extLst>
                <a:ext uri="{96DAC541-7B7A-43D3-8B79-37D633B846F1}">
                  <asvg:svgBlip xmlns:asvg="http://schemas.microsoft.com/office/drawing/2016/SVG/main" r:embed="rId7"/>
                </a:ext>
              </a:extLst>
            </a:blip>
            <a:stretch>
              <a:fillRect l="-36525"/>
            </a:stretch>
          </a:blipFill>
        </p:spPr>
        <p:txBody>
          <a:bodyPr/>
          <a:lstStyle/>
          <a:p>
            <a:endParaRPr lang="en-GB"/>
          </a:p>
        </p:txBody>
      </p:sp>
      <p:sp>
        <p:nvSpPr>
          <p:cNvPr id="16" name="TextBox 16"/>
          <p:cNvSpPr txBox="1"/>
          <p:nvPr/>
        </p:nvSpPr>
        <p:spPr>
          <a:xfrm>
            <a:off x="3462167" y="3838633"/>
            <a:ext cx="11138560" cy="4848175"/>
          </a:xfrm>
          <a:prstGeom prst="rect">
            <a:avLst/>
          </a:prstGeom>
        </p:spPr>
        <p:txBody>
          <a:bodyPr lIns="0" tIns="0" rIns="0" bIns="0" rtlCol="0" anchor="t">
            <a:spAutoFit/>
          </a:bodyPr>
          <a:lstStyle/>
          <a:p>
            <a:pPr algn="ctr">
              <a:lnSpc>
                <a:spcPts val="4202"/>
              </a:lnSpc>
              <a:spcBef>
                <a:spcPct val="0"/>
              </a:spcBef>
            </a:pPr>
            <a:r>
              <a:rPr lang="en-US" sz="3001" b="1">
                <a:solidFill>
                  <a:srgbClr val="FFFFFF"/>
                </a:solidFill>
                <a:latin typeface="Obra Letra Bold"/>
                <a:ea typeface="Obra Letra Bold"/>
                <a:cs typeface="Obra Letra Bold"/>
                <a:sym typeface="Obra Letra Bold"/>
              </a:rPr>
              <a:t>- Deadline is the 7th November 2025 at 23:59pm </a:t>
            </a:r>
          </a:p>
          <a:p>
            <a:pPr algn="ctr">
              <a:lnSpc>
                <a:spcPts val="4202"/>
              </a:lnSpc>
              <a:spcBef>
                <a:spcPct val="0"/>
              </a:spcBef>
            </a:pPr>
            <a:endParaRPr lang="en-US" sz="3001" b="1">
              <a:solidFill>
                <a:srgbClr val="FFFFFF"/>
              </a:solidFill>
              <a:latin typeface="Obra Letra Bold"/>
              <a:ea typeface="Obra Letra Bold"/>
              <a:cs typeface="Obra Letra Bold"/>
              <a:sym typeface="Obra Letra Bold"/>
            </a:endParaRPr>
          </a:p>
          <a:p>
            <a:pPr marL="648129" lvl="1" indent="-324065" algn="ctr">
              <a:lnSpc>
                <a:spcPts val="4202"/>
              </a:lnSpc>
              <a:spcBef>
                <a:spcPct val="0"/>
              </a:spcBef>
              <a:buFont typeface="Arial"/>
              <a:buChar char="•"/>
            </a:pPr>
            <a:r>
              <a:rPr lang="en-US" sz="3001" b="1">
                <a:solidFill>
                  <a:srgbClr val="FFFFFF"/>
                </a:solidFill>
                <a:latin typeface="Obra Letra Bold"/>
                <a:ea typeface="Obra Letra Bold"/>
                <a:cs typeface="Obra Letra Bold"/>
                <a:sym typeface="Obra Letra Bold"/>
              </a:rPr>
              <a:t>- Up to a week late - capped at 40</a:t>
            </a:r>
          </a:p>
          <a:p>
            <a:pPr algn="ctr">
              <a:lnSpc>
                <a:spcPts val="4202"/>
              </a:lnSpc>
              <a:spcBef>
                <a:spcPct val="0"/>
              </a:spcBef>
            </a:pPr>
            <a:endParaRPr lang="en-US" sz="3001" b="1">
              <a:solidFill>
                <a:srgbClr val="FFFFFF"/>
              </a:solidFill>
              <a:latin typeface="Obra Letra Bold"/>
              <a:ea typeface="Obra Letra Bold"/>
              <a:cs typeface="Obra Letra Bold"/>
              <a:sym typeface="Obra Letra Bold"/>
            </a:endParaRPr>
          </a:p>
          <a:p>
            <a:pPr marL="648129" lvl="1" indent="-324065" algn="ctr">
              <a:lnSpc>
                <a:spcPts val="4202"/>
              </a:lnSpc>
              <a:spcBef>
                <a:spcPct val="0"/>
              </a:spcBef>
              <a:buFont typeface="Arial"/>
              <a:buChar char="•"/>
            </a:pPr>
            <a:r>
              <a:rPr lang="en-US" sz="3001" b="1">
                <a:solidFill>
                  <a:srgbClr val="FFFFFF"/>
                </a:solidFill>
                <a:latin typeface="Obra Letra Bold"/>
                <a:ea typeface="Obra Letra Bold"/>
                <a:cs typeface="Obra Letra Bold"/>
                <a:sym typeface="Obra Letra Bold"/>
              </a:rPr>
              <a:t>- Over a week late 0</a:t>
            </a:r>
          </a:p>
          <a:p>
            <a:pPr algn="ctr">
              <a:lnSpc>
                <a:spcPts val="4202"/>
              </a:lnSpc>
              <a:spcBef>
                <a:spcPct val="0"/>
              </a:spcBef>
            </a:pPr>
            <a:endParaRPr lang="en-US" sz="3001" b="1">
              <a:solidFill>
                <a:srgbClr val="FFFFFF"/>
              </a:solidFill>
              <a:latin typeface="Obra Letra Bold"/>
              <a:ea typeface="Obra Letra Bold"/>
              <a:cs typeface="Obra Letra Bold"/>
              <a:sym typeface="Obra Letra Bold"/>
            </a:endParaRPr>
          </a:p>
          <a:p>
            <a:pPr marL="648129" lvl="1" indent="-324065" algn="ctr">
              <a:lnSpc>
                <a:spcPts val="4202"/>
              </a:lnSpc>
              <a:spcBef>
                <a:spcPct val="0"/>
              </a:spcBef>
              <a:buFont typeface="Arial"/>
              <a:buChar char="•"/>
            </a:pPr>
            <a:r>
              <a:rPr lang="en-US" sz="3001" b="1">
                <a:solidFill>
                  <a:srgbClr val="FFFFFF"/>
                </a:solidFill>
                <a:latin typeface="Obra Letra Bold"/>
                <a:ea typeface="Obra Letra Bold"/>
                <a:cs typeface="Obra Letra Bold"/>
                <a:sym typeface="Obra Letra Bold"/>
              </a:rPr>
              <a:t>- Remember the extenuating circumstances process is there and can be accessed by the data and forms section on mytsd. Evidence will need to be provided.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2282508" y="4245907"/>
            <a:ext cx="6923068" cy="5198595"/>
          </a:xfrm>
          <a:custGeom>
            <a:avLst/>
            <a:gdLst/>
            <a:ahLst/>
            <a:cxnLst/>
            <a:rect l="l" t="t" r="r" b="b"/>
            <a:pathLst>
              <a:path w="6923068" h="5198595">
                <a:moveTo>
                  <a:pt x="0" y="0"/>
                </a:moveTo>
                <a:lnTo>
                  <a:pt x="6923068" y="0"/>
                </a:lnTo>
                <a:lnTo>
                  <a:pt x="6923068" y="5198595"/>
                </a:lnTo>
                <a:lnTo>
                  <a:pt x="0" y="51985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9654196" y="4245907"/>
            <a:ext cx="6923068" cy="5198595"/>
          </a:xfrm>
          <a:custGeom>
            <a:avLst/>
            <a:gdLst/>
            <a:ahLst/>
            <a:cxnLst/>
            <a:rect l="l" t="t" r="r" b="b"/>
            <a:pathLst>
              <a:path w="6923068" h="5198595">
                <a:moveTo>
                  <a:pt x="0" y="0"/>
                </a:moveTo>
                <a:lnTo>
                  <a:pt x="6923068" y="0"/>
                </a:lnTo>
                <a:lnTo>
                  <a:pt x="6923068" y="5198595"/>
                </a:lnTo>
                <a:lnTo>
                  <a:pt x="0" y="51985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4110672" y="1276350"/>
            <a:ext cx="11411148" cy="3160035"/>
          </a:xfrm>
          <a:prstGeom prst="rect">
            <a:avLst/>
          </a:prstGeom>
        </p:spPr>
        <p:txBody>
          <a:bodyPr lIns="0" tIns="0" rIns="0" bIns="0" rtlCol="0" anchor="t">
            <a:spAutoFit/>
          </a:bodyPr>
          <a:lstStyle/>
          <a:p>
            <a:pPr algn="ctr">
              <a:lnSpc>
                <a:spcPts val="11978"/>
              </a:lnSpc>
            </a:pPr>
            <a:r>
              <a:rPr lang="en-US" sz="12222" b="1">
                <a:solidFill>
                  <a:srgbClr val="F3F1DB"/>
                </a:solidFill>
                <a:latin typeface="Obra Letra Bold"/>
                <a:ea typeface="Obra Letra Bold"/>
                <a:cs typeface="Obra Letra Bold"/>
                <a:sym typeface="Obra Letra Bold"/>
              </a:rPr>
              <a:t>Breaking it down</a:t>
            </a:r>
          </a:p>
        </p:txBody>
      </p:sp>
      <p:sp>
        <p:nvSpPr>
          <p:cNvPr id="11" name="Freeform 11"/>
          <p:cNvSpPr/>
          <p:nvPr/>
        </p:nvSpPr>
        <p:spPr>
          <a:xfrm>
            <a:off x="13839654" y="2174074"/>
            <a:ext cx="1236381" cy="720005"/>
          </a:xfrm>
          <a:custGeom>
            <a:avLst/>
            <a:gdLst/>
            <a:ahLst/>
            <a:cxnLst/>
            <a:rect l="l" t="t" r="r" b="b"/>
            <a:pathLst>
              <a:path w="1236381" h="720005">
                <a:moveTo>
                  <a:pt x="0" y="0"/>
                </a:moveTo>
                <a:lnTo>
                  <a:pt x="1236381" y="0"/>
                </a:lnTo>
                <a:lnTo>
                  <a:pt x="1236381" y="720005"/>
                </a:lnTo>
                <a:lnTo>
                  <a:pt x="0" y="720005"/>
                </a:lnTo>
                <a:lnTo>
                  <a:pt x="0"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2" name="TextBox 12"/>
          <p:cNvSpPr txBox="1"/>
          <p:nvPr/>
        </p:nvSpPr>
        <p:spPr>
          <a:xfrm>
            <a:off x="2424134" y="5183174"/>
            <a:ext cx="6754476" cy="956070"/>
          </a:xfrm>
          <a:prstGeom prst="rect">
            <a:avLst/>
          </a:prstGeom>
        </p:spPr>
        <p:txBody>
          <a:bodyPr lIns="0" tIns="0" rIns="0" bIns="0" rtlCol="0" anchor="t">
            <a:spAutoFit/>
          </a:bodyPr>
          <a:lstStyle/>
          <a:p>
            <a:pPr algn="ctr">
              <a:lnSpc>
                <a:spcPts val="6900"/>
              </a:lnSpc>
            </a:pPr>
            <a:r>
              <a:rPr lang="en-US" sz="7041" b="1">
                <a:solidFill>
                  <a:srgbClr val="493423"/>
                </a:solidFill>
                <a:latin typeface="Obra Letra Bold"/>
                <a:ea typeface="Obra Letra Bold"/>
                <a:cs typeface="Obra Letra Bold"/>
                <a:sym typeface="Obra Letra Bold"/>
              </a:rPr>
              <a:t>Question 1</a:t>
            </a:r>
          </a:p>
        </p:txBody>
      </p:sp>
      <p:sp>
        <p:nvSpPr>
          <p:cNvPr id="13" name="TextBox 13"/>
          <p:cNvSpPr txBox="1"/>
          <p:nvPr/>
        </p:nvSpPr>
        <p:spPr>
          <a:xfrm>
            <a:off x="2918563" y="6260831"/>
            <a:ext cx="5765617" cy="1917532"/>
          </a:xfrm>
          <a:prstGeom prst="rect">
            <a:avLst/>
          </a:prstGeom>
        </p:spPr>
        <p:txBody>
          <a:bodyPr lIns="0" tIns="0" rIns="0" bIns="0" rtlCol="0" anchor="t">
            <a:spAutoFit/>
          </a:bodyPr>
          <a:lstStyle/>
          <a:p>
            <a:pPr algn="ctr">
              <a:lnSpc>
                <a:spcPts val="3018"/>
              </a:lnSpc>
            </a:pPr>
            <a:r>
              <a:rPr lang="en-US" sz="2847" b="1">
                <a:solidFill>
                  <a:srgbClr val="4A2D0A"/>
                </a:solidFill>
                <a:latin typeface="Monterchi Sans Bold"/>
                <a:ea typeface="Monterchi Sans Bold"/>
                <a:cs typeface="Monterchi Sans Bold"/>
                <a:sym typeface="Monterchi Sans Bold"/>
              </a:rPr>
              <a:t>Must be written in 3rd person. No need for an introduction or conclusion. You do need to provide a full answer. </a:t>
            </a:r>
          </a:p>
          <a:p>
            <a:pPr algn="ctr">
              <a:lnSpc>
                <a:spcPts val="3018"/>
              </a:lnSpc>
            </a:pPr>
            <a:r>
              <a:rPr lang="en-US" sz="2847" b="1">
                <a:solidFill>
                  <a:srgbClr val="4A2D0A"/>
                </a:solidFill>
                <a:latin typeface="Monterchi Sans Bold"/>
                <a:ea typeface="Monterchi Sans Bold"/>
                <a:cs typeface="Monterchi Sans Bold"/>
                <a:sym typeface="Monterchi Sans Bold"/>
              </a:rPr>
              <a:t>I cannot give you an answer to the question. </a:t>
            </a:r>
          </a:p>
        </p:txBody>
      </p:sp>
      <p:sp>
        <p:nvSpPr>
          <p:cNvPr id="14" name="TextBox 14"/>
          <p:cNvSpPr txBox="1"/>
          <p:nvPr/>
        </p:nvSpPr>
        <p:spPr>
          <a:xfrm>
            <a:off x="10232921" y="6260831"/>
            <a:ext cx="5765617" cy="1917532"/>
          </a:xfrm>
          <a:prstGeom prst="rect">
            <a:avLst/>
          </a:prstGeom>
        </p:spPr>
        <p:txBody>
          <a:bodyPr lIns="0" tIns="0" rIns="0" bIns="0" rtlCol="0" anchor="t">
            <a:spAutoFit/>
          </a:bodyPr>
          <a:lstStyle/>
          <a:p>
            <a:pPr algn="ctr">
              <a:lnSpc>
                <a:spcPts val="3018"/>
              </a:lnSpc>
            </a:pPr>
            <a:r>
              <a:rPr lang="en-US" sz="2847" b="1">
                <a:solidFill>
                  <a:srgbClr val="4A2D0A"/>
                </a:solidFill>
                <a:latin typeface="Monterchi Sans Bold"/>
                <a:ea typeface="Monterchi Sans Bold"/>
                <a:cs typeface="Monterchi Sans Bold"/>
                <a:sym typeface="Monterchi Sans Bold"/>
              </a:rPr>
              <a:t>But I can guide you in how you answer. </a:t>
            </a:r>
          </a:p>
          <a:p>
            <a:pPr algn="ctr">
              <a:lnSpc>
                <a:spcPts val="3018"/>
              </a:lnSpc>
            </a:pPr>
            <a:endParaRPr lang="en-US" sz="2847" b="1">
              <a:solidFill>
                <a:srgbClr val="4A2D0A"/>
              </a:solidFill>
              <a:latin typeface="Monterchi Sans Bold"/>
              <a:ea typeface="Monterchi Sans Bold"/>
              <a:cs typeface="Monterchi Sans Bold"/>
              <a:sym typeface="Monterchi Sans Bold"/>
            </a:endParaRPr>
          </a:p>
          <a:p>
            <a:pPr algn="ctr">
              <a:lnSpc>
                <a:spcPts val="3018"/>
              </a:lnSpc>
            </a:pPr>
            <a:r>
              <a:rPr lang="en-US" sz="2847" b="1">
                <a:solidFill>
                  <a:srgbClr val="4A2D0A"/>
                </a:solidFill>
                <a:latin typeface="Monterchi Sans Bold"/>
                <a:ea typeface="Monterchi Sans Bold"/>
                <a:cs typeface="Monterchi Sans Bold"/>
                <a:sym typeface="Monterchi Sans Bold"/>
              </a:rPr>
              <a:t>Yes/No there is not/is a general duty to act in criminal law. Smith (2020) expresses this duty arises where .........</a:t>
            </a:r>
          </a:p>
        </p:txBody>
      </p:sp>
      <p:sp>
        <p:nvSpPr>
          <p:cNvPr id="15" name="TextBox 15"/>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03</a:t>
            </a:r>
          </a:p>
        </p:txBody>
      </p:sp>
      <p:sp>
        <p:nvSpPr>
          <p:cNvPr id="16" name="TextBox 16"/>
          <p:cNvSpPr txBox="1"/>
          <p:nvPr/>
        </p:nvSpPr>
        <p:spPr>
          <a:xfrm>
            <a:off x="9738492" y="5267325"/>
            <a:ext cx="6754476" cy="956070"/>
          </a:xfrm>
          <a:prstGeom prst="rect">
            <a:avLst/>
          </a:prstGeom>
        </p:spPr>
        <p:txBody>
          <a:bodyPr lIns="0" tIns="0" rIns="0" bIns="0" rtlCol="0" anchor="t">
            <a:spAutoFit/>
          </a:bodyPr>
          <a:lstStyle/>
          <a:p>
            <a:pPr algn="ctr">
              <a:lnSpc>
                <a:spcPts val="6900"/>
              </a:lnSpc>
            </a:pPr>
            <a:r>
              <a:rPr lang="en-US" sz="7041" b="1">
                <a:solidFill>
                  <a:srgbClr val="493423"/>
                </a:solidFill>
                <a:latin typeface="Obra Letra Bold"/>
                <a:ea typeface="Obra Letra Bold"/>
                <a:cs typeface="Obra Letra Bold"/>
                <a:sym typeface="Obra Letra Bold"/>
              </a:rPr>
              <a:t>Question 1 </a:t>
            </a:r>
          </a:p>
        </p:txBody>
      </p:sp>
      <p:sp>
        <p:nvSpPr>
          <p:cNvPr id="17" name="Freeform 17"/>
          <p:cNvSpPr/>
          <p:nvPr/>
        </p:nvSpPr>
        <p:spPr>
          <a:xfrm flipH="1">
            <a:off x="4496961" y="2071746"/>
            <a:ext cx="1304410" cy="759622"/>
          </a:xfrm>
          <a:custGeom>
            <a:avLst/>
            <a:gdLst/>
            <a:ahLst/>
            <a:cxnLst/>
            <a:rect l="l" t="t" r="r" b="b"/>
            <a:pathLst>
              <a:path w="1304410" h="759622">
                <a:moveTo>
                  <a:pt x="1304411" y="0"/>
                </a:moveTo>
                <a:lnTo>
                  <a:pt x="0" y="0"/>
                </a:lnTo>
                <a:lnTo>
                  <a:pt x="0" y="759622"/>
                </a:lnTo>
                <a:lnTo>
                  <a:pt x="1304411" y="759622"/>
                </a:lnTo>
                <a:lnTo>
                  <a:pt x="1304411"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8" name="Freeform 18"/>
          <p:cNvSpPr/>
          <p:nvPr/>
        </p:nvSpPr>
        <p:spPr>
          <a:xfrm rot="-1140091">
            <a:off x="16063393" y="-1220721"/>
            <a:ext cx="5853303" cy="8229600"/>
          </a:xfrm>
          <a:custGeom>
            <a:avLst/>
            <a:gdLst/>
            <a:ahLst/>
            <a:cxnLst/>
            <a:rect l="l" t="t" r="r" b="b"/>
            <a:pathLst>
              <a:path w="5853303" h="8229600">
                <a:moveTo>
                  <a:pt x="0" y="0"/>
                </a:moveTo>
                <a:lnTo>
                  <a:pt x="5853303" y="0"/>
                </a:lnTo>
                <a:lnTo>
                  <a:pt x="5853303" y="8229600"/>
                </a:lnTo>
                <a:lnTo>
                  <a:pt x="0" y="8229600"/>
                </a:lnTo>
                <a:lnTo>
                  <a:pt x="0" y="0"/>
                </a:lnTo>
                <a:close/>
              </a:path>
            </a:pathLst>
          </a:custGeom>
          <a:blipFill>
            <a:blip r:embed="rId10"/>
            <a:stretch>
              <a:fillRect/>
            </a:stretch>
          </a:blipFill>
        </p:spPr>
        <p:txBody>
          <a:bodyPr/>
          <a:lstStyle/>
          <a:p>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2282508" y="4245907"/>
            <a:ext cx="6923068" cy="5198595"/>
          </a:xfrm>
          <a:custGeom>
            <a:avLst/>
            <a:gdLst/>
            <a:ahLst/>
            <a:cxnLst/>
            <a:rect l="l" t="t" r="r" b="b"/>
            <a:pathLst>
              <a:path w="6923068" h="5198595">
                <a:moveTo>
                  <a:pt x="0" y="0"/>
                </a:moveTo>
                <a:lnTo>
                  <a:pt x="6923068" y="0"/>
                </a:lnTo>
                <a:lnTo>
                  <a:pt x="6923068" y="5198595"/>
                </a:lnTo>
                <a:lnTo>
                  <a:pt x="0" y="51985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9654196" y="4245907"/>
            <a:ext cx="6923068" cy="5198595"/>
          </a:xfrm>
          <a:custGeom>
            <a:avLst/>
            <a:gdLst/>
            <a:ahLst/>
            <a:cxnLst/>
            <a:rect l="l" t="t" r="r" b="b"/>
            <a:pathLst>
              <a:path w="6923068" h="5198595">
                <a:moveTo>
                  <a:pt x="0" y="0"/>
                </a:moveTo>
                <a:lnTo>
                  <a:pt x="6923068" y="0"/>
                </a:lnTo>
                <a:lnTo>
                  <a:pt x="6923068" y="5198595"/>
                </a:lnTo>
                <a:lnTo>
                  <a:pt x="0" y="51985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4110672" y="1276350"/>
            <a:ext cx="11411148" cy="3160035"/>
          </a:xfrm>
          <a:prstGeom prst="rect">
            <a:avLst/>
          </a:prstGeom>
        </p:spPr>
        <p:txBody>
          <a:bodyPr lIns="0" tIns="0" rIns="0" bIns="0" rtlCol="0" anchor="t">
            <a:spAutoFit/>
          </a:bodyPr>
          <a:lstStyle/>
          <a:p>
            <a:pPr algn="ctr">
              <a:lnSpc>
                <a:spcPts val="11978"/>
              </a:lnSpc>
            </a:pPr>
            <a:r>
              <a:rPr lang="en-US" sz="12222" b="1">
                <a:solidFill>
                  <a:srgbClr val="F3F1DB"/>
                </a:solidFill>
                <a:latin typeface="Obra Letra Bold"/>
                <a:ea typeface="Obra Letra Bold"/>
                <a:cs typeface="Obra Letra Bold"/>
                <a:sym typeface="Obra Letra Bold"/>
              </a:rPr>
              <a:t>Breaking it down</a:t>
            </a:r>
          </a:p>
        </p:txBody>
      </p:sp>
      <p:sp>
        <p:nvSpPr>
          <p:cNvPr id="11" name="Freeform 11"/>
          <p:cNvSpPr/>
          <p:nvPr/>
        </p:nvSpPr>
        <p:spPr>
          <a:xfrm>
            <a:off x="13839654" y="2174074"/>
            <a:ext cx="1236381" cy="720005"/>
          </a:xfrm>
          <a:custGeom>
            <a:avLst/>
            <a:gdLst/>
            <a:ahLst/>
            <a:cxnLst/>
            <a:rect l="l" t="t" r="r" b="b"/>
            <a:pathLst>
              <a:path w="1236381" h="720005">
                <a:moveTo>
                  <a:pt x="0" y="0"/>
                </a:moveTo>
                <a:lnTo>
                  <a:pt x="1236381" y="0"/>
                </a:lnTo>
                <a:lnTo>
                  <a:pt x="1236381" y="720005"/>
                </a:lnTo>
                <a:lnTo>
                  <a:pt x="0" y="720005"/>
                </a:lnTo>
                <a:lnTo>
                  <a:pt x="0"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2" name="TextBox 12"/>
          <p:cNvSpPr txBox="1"/>
          <p:nvPr/>
        </p:nvSpPr>
        <p:spPr>
          <a:xfrm>
            <a:off x="2506818" y="5183174"/>
            <a:ext cx="6754476" cy="958731"/>
          </a:xfrm>
          <a:prstGeom prst="rect">
            <a:avLst/>
          </a:prstGeom>
        </p:spPr>
        <p:txBody>
          <a:bodyPr lIns="0" tIns="0" rIns="0" bIns="0" rtlCol="0" anchor="t">
            <a:spAutoFit/>
          </a:bodyPr>
          <a:lstStyle/>
          <a:p>
            <a:pPr algn="ctr">
              <a:lnSpc>
                <a:spcPts val="6900"/>
              </a:lnSpc>
            </a:pPr>
            <a:r>
              <a:rPr lang="en-US" sz="7041" b="1" u="sng">
                <a:solidFill>
                  <a:srgbClr val="493423"/>
                </a:solidFill>
                <a:latin typeface="Obra Letra Bold"/>
                <a:ea typeface="Obra Letra Bold"/>
                <a:cs typeface="Obra Letra Bold"/>
                <a:sym typeface="Obra Letra Bold"/>
              </a:rPr>
              <a:t>Question 2</a:t>
            </a:r>
          </a:p>
        </p:txBody>
      </p:sp>
      <p:sp>
        <p:nvSpPr>
          <p:cNvPr id="13" name="TextBox 13"/>
          <p:cNvSpPr txBox="1"/>
          <p:nvPr/>
        </p:nvSpPr>
        <p:spPr>
          <a:xfrm>
            <a:off x="2918563" y="6260831"/>
            <a:ext cx="5765617" cy="1155532"/>
          </a:xfrm>
          <a:prstGeom prst="rect">
            <a:avLst/>
          </a:prstGeom>
        </p:spPr>
        <p:txBody>
          <a:bodyPr lIns="0" tIns="0" rIns="0" bIns="0" rtlCol="0" anchor="t">
            <a:spAutoFit/>
          </a:bodyPr>
          <a:lstStyle/>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Look at the legislation (Law) </a:t>
            </a:r>
          </a:p>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What does a statutory duty mean? </a:t>
            </a:r>
          </a:p>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Need to include case law examples</a:t>
            </a:r>
          </a:p>
        </p:txBody>
      </p:sp>
      <p:sp>
        <p:nvSpPr>
          <p:cNvPr id="14" name="TextBox 14"/>
          <p:cNvSpPr txBox="1"/>
          <p:nvPr/>
        </p:nvSpPr>
        <p:spPr>
          <a:xfrm>
            <a:off x="10232921" y="6260831"/>
            <a:ext cx="5765617" cy="1536532"/>
          </a:xfrm>
          <a:prstGeom prst="rect">
            <a:avLst/>
          </a:prstGeom>
        </p:spPr>
        <p:txBody>
          <a:bodyPr lIns="0" tIns="0" rIns="0" bIns="0" rtlCol="0" anchor="t">
            <a:spAutoFit/>
          </a:bodyPr>
          <a:lstStyle/>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Contractual duty / Office </a:t>
            </a:r>
          </a:p>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Police officers </a:t>
            </a:r>
          </a:p>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Define contractual duty/ office </a:t>
            </a:r>
          </a:p>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Support your answer with case law.</a:t>
            </a:r>
          </a:p>
        </p:txBody>
      </p:sp>
      <p:sp>
        <p:nvSpPr>
          <p:cNvPr id="15" name="TextBox 15"/>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03</a:t>
            </a:r>
          </a:p>
        </p:txBody>
      </p:sp>
      <p:sp>
        <p:nvSpPr>
          <p:cNvPr id="16" name="TextBox 16"/>
          <p:cNvSpPr txBox="1"/>
          <p:nvPr/>
        </p:nvSpPr>
        <p:spPr>
          <a:xfrm>
            <a:off x="9738492" y="5183174"/>
            <a:ext cx="6754476" cy="958731"/>
          </a:xfrm>
          <a:prstGeom prst="rect">
            <a:avLst/>
          </a:prstGeom>
        </p:spPr>
        <p:txBody>
          <a:bodyPr lIns="0" tIns="0" rIns="0" bIns="0" rtlCol="0" anchor="t">
            <a:spAutoFit/>
          </a:bodyPr>
          <a:lstStyle/>
          <a:p>
            <a:pPr algn="ctr">
              <a:lnSpc>
                <a:spcPts val="6900"/>
              </a:lnSpc>
            </a:pPr>
            <a:r>
              <a:rPr lang="en-US" sz="7041" b="1" u="sng">
                <a:solidFill>
                  <a:srgbClr val="493423"/>
                </a:solidFill>
                <a:latin typeface="Obra Letra Bold"/>
                <a:ea typeface="Obra Letra Bold"/>
                <a:cs typeface="Obra Letra Bold"/>
                <a:sym typeface="Obra Letra Bold"/>
              </a:rPr>
              <a:t>Question 3</a:t>
            </a:r>
          </a:p>
        </p:txBody>
      </p:sp>
      <p:sp>
        <p:nvSpPr>
          <p:cNvPr id="17" name="Freeform 17"/>
          <p:cNvSpPr/>
          <p:nvPr/>
        </p:nvSpPr>
        <p:spPr>
          <a:xfrm flipH="1">
            <a:off x="4496961" y="2071746"/>
            <a:ext cx="1304410" cy="759622"/>
          </a:xfrm>
          <a:custGeom>
            <a:avLst/>
            <a:gdLst/>
            <a:ahLst/>
            <a:cxnLst/>
            <a:rect l="l" t="t" r="r" b="b"/>
            <a:pathLst>
              <a:path w="1304410" h="759622">
                <a:moveTo>
                  <a:pt x="1304411" y="0"/>
                </a:moveTo>
                <a:lnTo>
                  <a:pt x="0" y="0"/>
                </a:lnTo>
                <a:lnTo>
                  <a:pt x="0" y="759622"/>
                </a:lnTo>
                <a:lnTo>
                  <a:pt x="1304411" y="759622"/>
                </a:lnTo>
                <a:lnTo>
                  <a:pt x="1304411"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8" name="Freeform 18"/>
          <p:cNvSpPr/>
          <p:nvPr/>
        </p:nvSpPr>
        <p:spPr>
          <a:xfrm rot="-1140091">
            <a:off x="16063393" y="-1220721"/>
            <a:ext cx="5853303" cy="8229600"/>
          </a:xfrm>
          <a:custGeom>
            <a:avLst/>
            <a:gdLst/>
            <a:ahLst/>
            <a:cxnLst/>
            <a:rect l="l" t="t" r="r" b="b"/>
            <a:pathLst>
              <a:path w="5853303" h="8229600">
                <a:moveTo>
                  <a:pt x="0" y="0"/>
                </a:moveTo>
                <a:lnTo>
                  <a:pt x="5853303" y="0"/>
                </a:lnTo>
                <a:lnTo>
                  <a:pt x="5853303" y="8229600"/>
                </a:lnTo>
                <a:lnTo>
                  <a:pt x="0" y="8229600"/>
                </a:lnTo>
                <a:lnTo>
                  <a:pt x="0" y="0"/>
                </a:lnTo>
                <a:close/>
              </a:path>
            </a:pathLst>
          </a:custGeom>
          <a:blipFill>
            <a:blip r:embed="rId10"/>
            <a:stretch>
              <a:fillRect/>
            </a:stretch>
          </a:blipFill>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2282508" y="4245907"/>
            <a:ext cx="6923068" cy="5198595"/>
          </a:xfrm>
          <a:custGeom>
            <a:avLst/>
            <a:gdLst/>
            <a:ahLst/>
            <a:cxnLst/>
            <a:rect l="l" t="t" r="r" b="b"/>
            <a:pathLst>
              <a:path w="6923068" h="5198595">
                <a:moveTo>
                  <a:pt x="0" y="0"/>
                </a:moveTo>
                <a:lnTo>
                  <a:pt x="6923068" y="0"/>
                </a:lnTo>
                <a:lnTo>
                  <a:pt x="6923068" y="5198595"/>
                </a:lnTo>
                <a:lnTo>
                  <a:pt x="0" y="51985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9654196" y="4245907"/>
            <a:ext cx="6923068" cy="5198595"/>
          </a:xfrm>
          <a:custGeom>
            <a:avLst/>
            <a:gdLst/>
            <a:ahLst/>
            <a:cxnLst/>
            <a:rect l="l" t="t" r="r" b="b"/>
            <a:pathLst>
              <a:path w="6923068" h="5198595">
                <a:moveTo>
                  <a:pt x="0" y="0"/>
                </a:moveTo>
                <a:lnTo>
                  <a:pt x="6923068" y="0"/>
                </a:lnTo>
                <a:lnTo>
                  <a:pt x="6923068" y="5198595"/>
                </a:lnTo>
                <a:lnTo>
                  <a:pt x="0" y="519859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 name="TextBox 10"/>
          <p:cNvSpPr txBox="1"/>
          <p:nvPr/>
        </p:nvSpPr>
        <p:spPr>
          <a:xfrm>
            <a:off x="4110672" y="1276350"/>
            <a:ext cx="11411148" cy="3160035"/>
          </a:xfrm>
          <a:prstGeom prst="rect">
            <a:avLst/>
          </a:prstGeom>
        </p:spPr>
        <p:txBody>
          <a:bodyPr lIns="0" tIns="0" rIns="0" bIns="0" rtlCol="0" anchor="t">
            <a:spAutoFit/>
          </a:bodyPr>
          <a:lstStyle/>
          <a:p>
            <a:pPr algn="ctr">
              <a:lnSpc>
                <a:spcPts val="11978"/>
              </a:lnSpc>
            </a:pPr>
            <a:r>
              <a:rPr lang="en-US" sz="12222" b="1">
                <a:solidFill>
                  <a:srgbClr val="F3F1DB"/>
                </a:solidFill>
                <a:latin typeface="Obra Letra Bold"/>
                <a:ea typeface="Obra Letra Bold"/>
                <a:cs typeface="Obra Letra Bold"/>
                <a:sym typeface="Obra Letra Bold"/>
              </a:rPr>
              <a:t>Breaking it down</a:t>
            </a:r>
          </a:p>
        </p:txBody>
      </p:sp>
      <p:sp>
        <p:nvSpPr>
          <p:cNvPr id="11" name="Freeform 11"/>
          <p:cNvSpPr/>
          <p:nvPr/>
        </p:nvSpPr>
        <p:spPr>
          <a:xfrm>
            <a:off x="13839654" y="2174074"/>
            <a:ext cx="1236381" cy="720005"/>
          </a:xfrm>
          <a:custGeom>
            <a:avLst/>
            <a:gdLst/>
            <a:ahLst/>
            <a:cxnLst/>
            <a:rect l="l" t="t" r="r" b="b"/>
            <a:pathLst>
              <a:path w="1236381" h="720005">
                <a:moveTo>
                  <a:pt x="0" y="0"/>
                </a:moveTo>
                <a:lnTo>
                  <a:pt x="1236381" y="0"/>
                </a:lnTo>
                <a:lnTo>
                  <a:pt x="1236381" y="720005"/>
                </a:lnTo>
                <a:lnTo>
                  <a:pt x="0" y="720005"/>
                </a:lnTo>
                <a:lnTo>
                  <a:pt x="0"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2" name="TextBox 12"/>
          <p:cNvSpPr txBox="1"/>
          <p:nvPr/>
        </p:nvSpPr>
        <p:spPr>
          <a:xfrm>
            <a:off x="2424134" y="5183174"/>
            <a:ext cx="6754476" cy="958731"/>
          </a:xfrm>
          <a:prstGeom prst="rect">
            <a:avLst/>
          </a:prstGeom>
        </p:spPr>
        <p:txBody>
          <a:bodyPr lIns="0" tIns="0" rIns="0" bIns="0" rtlCol="0" anchor="t">
            <a:spAutoFit/>
          </a:bodyPr>
          <a:lstStyle/>
          <a:p>
            <a:pPr algn="ctr">
              <a:lnSpc>
                <a:spcPts val="6900"/>
              </a:lnSpc>
            </a:pPr>
            <a:r>
              <a:rPr lang="en-US" sz="7041" b="1" u="sng" dirty="0">
                <a:solidFill>
                  <a:srgbClr val="493423"/>
                </a:solidFill>
                <a:latin typeface="Obra Letra Bold"/>
                <a:ea typeface="Obra Letra Bold"/>
                <a:cs typeface="Obra Letra Bold"/>
                <a:sym typeface="Obra Letra Bold"/>
              </a:rPr>
              <a:t>Question 4</a:t>
            </a:r>
          </a:p>
        </p:txBody>
      </p:sp>
      <p:sp>
        <p:nvSpPr>
          <p:cNvPr id="13" name="TextBox 13"/>
          <p:cNvSpPr txBox="1"/>
          <p:nvPr/>
        </p:nvSpPr>
        <p:spPr>
          <a:xfrm>
            <a:off x="2918563" y="6260831"/>
            <a:ext cx="5765617" cy="1917532"/>
          </a:xfrm>
          <a:prstGeom prst="rect">
            <a:avLst/>
          </a:prstGeom>
        </p:spPr>
        <p:txBody>
          <a:bodyPr lIns="0" tIns="0" rIns="0" bIns="0" rtlCol="0" anchor="t">
            <a:spAutoFit/>
          </a:bodyPr>
          <a:lstStyle/>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Define what is meant by the term ‘’assumed responsibility’’ </a:t>
            </a:r>
          </a:p>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Answer the question using your research </a:t>
            </a:r>
          </a:p>
          <a:p>
            <a:pPr marL="614811" lvl="1" indent="-307406" algn="ctr">
              <a:lnSpc>
                <a:spcPts val="3018"/>
              </a:lnSpc>
              <a:buFont typeface="Arial"/>
              <a:buChar char="•"/>
            </a:pPr>
            <a:r>
              <a:rPr lang="en-US" sz="2847" b="1">
                <a:solidFill>
                  <a:srgbClr val="4A2D0A"/>
                </a:solidFill>
                <a:latin typeface="Monterchi Sans Bold"/>
                <a:ea typeface="Monterchi Sans Bold"/>
                <a:cs typeface="Monterchi Sans Bold"/>
                <a:sym typeface="Monterchi Sans Bold"/>
              </a:rPr>
              <a:t>Support with case law </a:t>
            </a:r>
          </a:p>
        </p:txBody>
      </p:sp>
      <p:sp>
        <p:nvSpPr>
          <p:cNvPr id="14" name="TextBox 14"/>
          <p:cNvSpPr txBox="1"/>
          <p:nvPr/>
        </p:nvSpPr>
        <p:spPr>
          <a:xfrm>
            <a:off x="10232921" y="6260831"/>
            <a:ext cx="5765617" cy="398058"/>
          </a:xfrm>
          <a:prstGeom prst="rect">
            <a:avLst/>
          </a:prstGeom>
        </p:spPr>
        <p:txBody>
          <a:bodyPr lIns="0" tIns="0" rIns="0" bIns="0" rtlCol="0" anchor="t">
            <a:spAutoFit/>
          </a:bodyPr>
          <a:lstStyle/>
          <a:p>
            <a:pPr algn="ctr">
              <a:lnSpc>
                <a:spcPts val="3018"/>
              </a:lnSpc>
            </a:pPr>
            <a:r>
              <a:rPr lang="en-US" sz="2847" b="1" dirty="0">
                <a:solidFill>
                  <a:srgbClr val="4A2D0A"/>
                </a:solidFill>
                <a:latin typeface="Monterchi Sans Bold"/>
                <a:ea typeface="Monterchi Sans Bold"/>
                <a:cs typeface="Monterchi Sans Bold"/>
                <a:sym typeface="Monterchi Sans Bold"/>
              </a:rPr>
              <a:t>Follows the same pattern.</a:t>
            </a:r>
          </a:p>
        </p:txBody>
      </p:sp>
      <p:sp>
        <p:nvSpPr>
          <p:cNvPr id="15" name="TextBox 15"/>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03</a:t>
            </a:r>
          </a:p>
        </p:txBody>
      </p:sp>
      <p:sp>
        <p:nvSpPr>
          <p:cNvPr id="16" name="TextBox 16"/>
          <p:cNvSpPr txBox="1"/>
          <p:nvPr/>
        </p:nvSpPr>
        <p:spPr>
          <a:xfrm>
            <a:off x="9738492" y="5267325"/>
            <a:ext cx="6754476" cy="1835031"/>
          </a:xfrm>
          <a:prstGeom prst="rect">
            <a:avLst/>
          </a:prstGeom>
        </p:spPr>
        <p:txBody>
          <a:bodyPr lIns="0" tIns="0" rIns="0" bIns="0" rtlCol="0" anchor="t">
            <a:spAutoFit/>
          </a:bodyPr>
          <a:lstStyle/>
          <a:p>
            <a:pPr algn="ctr">
              <a:lnSpc>
                <a:spcPts val="6900"/>
              </a:lnSpc>
            </a:pPr>
            <a:r>
              <a:rPr lang="en-US" sz="7041" b="1" u="sng" dirty="0">
                <a:solidFill>
                  <a:srgbClr val="493423"/>
                </a:solidFill>
                <a:latin typeface="Obra Letra Bold"/>
                <a:ea typeface="Obra Letra Bold"/>
                <a:cs typeface="Obra Letra Bold"/>
                <a:sym typeface="Obra Letra Bold"/>
              </a:rPr>
              <a:t>Question 5</a:t>
            </a:r>
          </a:p>
          <a:p>
            <a:pPr algn="ctr">
              <a:lnSpc>
                <a:spcPts val="6900"/>
              </a:lnSpc>
            </a:pPr>
            <a:endParaRPr lang="en-US" sz="7041" b="1" u="sng" dirty="0">
              <a:solidFill>
                <a:srgbClr val="493423"/>
              </a:solidFill>
              <a:latin typeface="Obra Letra Bold"/>
              <a:ea typeface="Obra Letra Bold"/>
              <a:cs typeface="Obra Letra Bold"/>
              <a:sym typeface="Obra Letra Bold"/>
            </a:endParaRPr>
          </a:p>
        </p:txBody>
      </p:sp>
      <p:sp>
        <p:nvSpPr>
          <p:cNvPr id="17" name="Freeform 17"/>
          <p:cNvSpPr/>
          <p:nvPr/>
        </p:nvSpPr>
        <p:spPr>
          <a:xfrm flipH="1">
            <a:off x="4496961" y="2071746"/>
            <a:ext cx="1304410" cy="759622"/>
          </a:xfrm>
          <a:custGeom>
            <a:avLst/>
            <a:gdLst/>
            <a:ahLst/>
            <a:cxnLst/>
            <a:rect l="l" t="t" r="r" b="b"/>
            <a:pathLst>
              <a:path w="1304410" h="759622">
                <a:moveTo>
                  <a:pt x="1304411" y="0"/>
                </a:moveTo>
                <a:lnTo>
                  <a:pt x="0" y="0"/>
                </a:lnTo>
                <a:lnTo>
                  <a:pt x="0" y="759622"/>
                </a:lnTo>
                <a:lnTo>
                  <a:pt x="1304411" y="759622"/>
                </a:lnTo>
                <a:lnTo>
                  <a:pt x="1304411"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8" name="Freeform 18"/>
          <p:cNvSpPr/>
          <p:nvPr/>
        </p:nvSpPr>
        <p:spPr>
          <a:xfrm rot="-1140091">
            <a:off x="16063393" y="-1220721"/>
            <a:ext cx="5853303" cy="8229600"/>
          </a:xfrm>
          <a:custGeom>
            <a:avLst/>
            <a:gdLst/>
            <a:ahLst/>
            <a:cxnLst/>
            <a:rect l="l" t="t" r="r" b="b"/>
            <a:pathLst>
              <a:path w="5853303" h="8229600">
                <a:moveTo>
                  <a:pt x="0" y="0"/>
                </a:moveTo>
                <a:lnTo>
                  <a:pt x="5853303" y="0"/>
                </a:lnTo>
                <a:lnTo>
                  <a:pt x="5853303" y="8229600"/>
                </a:lnTo>
                <a:lnTo>
                  <a:pt x="0" y="8229600"/>
                </a:lnTo>
                <a:lnTo>
                  <a:pt x="0" y="0"/>
                </a:lnTo>
                <a:close/>
              </a:path>
            </a:pathLst>
          </a:custGeom>
          <a:blipFill>
            <a:blip r:embed="rId10"/>
            <a:stretch>
              <a:fillRect/>
            </a:stretch>
          </a:blipFill>
        </p:spPr>
        <p:txBody>
          <a:bodyPr/>
          <a:lstStyle/>
          <a:p>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5056311" y="3227303"/>
            <a:ext cx="9401533" cy="7059697"/>
          </a:xfrm>
          <a:custGeom>
            <a:avLst/>
            <a:gdLst/>
            <a:ahLst/>
            <a:cxnLst/>
            <a:rect l="l" t="t" r="r" b="b"/>
            <a:pathLst>
              <a:path w="9401533" h="7059697">
                <a:moveTo>
                  <a:pt x="0" y="0"/>
                </a:moveTo>
                <a:lnTo>
                  <a:pt x="9401533" y="0"/>
                </a:lnTo>
                <a:lnTo>
                  <a:pt x="9401533" y="7059697"/>
                </a:lnTo>
                <a:lnTo>
                  <a:pt x="0" y="705969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TextBox 9"/>
          <p:cNvSpPr txBox="1"/>
          <p:nvPr/>
        </p:nvSpPr>
        <p:spPr>
          <a:xfrm>
            <a:off x="4051504" y="438299"/>
            <a:ext cx="11411148" cy="3160906"/>
          </a:xfrm>
          <a:prstGeom prst="rect">
            <a:avLst/>
          </a:prstGeom>
        </p:spPr>
        <p:txBody>
          <a:bodyPr lIns="0" tIns="0" rIns="0" bIns="0" rtlCol="0" anchor="t">
            <a:spAutoFit/>
          </a:bodyPr>
          <a:lstStyle/>
          <a:p>
            <a:pPr algn="ctr">
              <a:lnSpc>
                <a:spcPts val="11978"/>
              </a:lnSpc>
            </a:pPr>
            <a:r>
              <a:rPr lang="en-US" sz="12222" b="1" u="sng" dirty="0">
                <a:solidFill>
                  <a:srgbClr val="F3F1DB"/>
                </a:solidFill>
                <a:latin typeface="Obra Letra Bold"/>
                <a:ea typeface="Obra Letra Bold"/>
                <a:cs typeface="Obra Letra Bold"/>
                <a:sym typeface="Obra Letra Bold"/>
              </a:rPr>
              <a:t>Breaking it down</a:t>
            </a:r>
          </a:p>
        </p:txBody>
      </p:sp>
      <p:sp>
        <p:nvSpPr>
          <p:cNvPr id="10" name="Freeform 10"/>
          <p:cNvSpPr/>
          <p:nvPr/>
        </p:nvSpPr>
        <p:spPr>
          <a:xfrm>
            <a:off x="13839654" y="2174074"/>
            <a:ext cx="1236381" cy="720005"/>
          </a:xfrm>
          <a:custGeom>
            <a:avLst/>
            <a:gdLst/>
            <a:ahLst/>
            <a:cxnLst/>
            <a:rect l="l" t="t" r="r" b="b"/>
            <a:pathLst>
              <a:path w="1236381" h="720005">
                <a:moveTo>
                  <a:pt x="0" y="0"/>
                </a:moveTo>
                <a:lnTo>
                  <a:pt x="1236381" y="0"/>
                </a:lnTo>
                <a:lnTo>
                  <a:pt x="1236381" y="720005"/>
                </a:lnTo>
                <a:lnTo>
                  <a:pt x="0" y="720005"/>
                </a:lnTo>
                <a:lnTo>
                  <a:pt x="0"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1" name="TextBox 11"/>
          <p:cNvSpPr txBox="1"/>
          <p:nvPr/>
        </p:nvSpPr>
        <p:spPr>
          <a:xfrm>
            <a:off x="5812158" y="3948183"/>
            <a:ext cx="7885328" cy="5801973"/>
          </a:xfrm>
          <a:prstGeom prst="rect">
            <a:avLst/>
          </a:prstGeom>
        </p:spPr>
        <p:txBody>
          <a:bodyPr lIns="0" tIns="0" rIns="0" bIns="0" rtlCol="0" anchor="t">
            <a:spAutoFit/>
          </a:bodyPr>
          <a:lstStyle/>
          <a:p>
            <a:pPr algn="ctr">
              <a:lnSpc>
                <a:spcPts val="4128"/>
              </a:lnSpc>
            </a:pPr>
            <a:r>
              <a:rPr lang="en-US" sz="3894" b="1" dirty="0">
                <a:solidFill>
                  <a:srgbClr val="4A2D0A"/>
                </a:solidFill>
                <a:latin typeface="Monterchi Sans Bold"/>
                <a:ea typeface="Monterchi Sans Bold"/>
                <a:cs typeface="Monterchi Sans Bold"/>
                <a:sym typeface="Monterchi Sans Bold"/>
              </a:rPr>
              <a:t>QUESTION 6 –</a:t>
            </a:r>
          </a:p>
          <a:p>
            <a:pPr algn="ctr">
              <a:lnSpc>
                <a:spcPts val="4128"/>
              </a:lnSpc>
            </a:pPr>
            <a:r>
              <a:rPr lang="en-US" sz="3894" b="1" dirty="0">
                <a:solidFill>
                  <a:srgbClr val="4A2D0A"/>
                </a:solidFill>
                <a:latin typeface="Monterchi Sans Bold"/>
                <a:ea typeface="Monterchi Sans Bold"/>
                <a:cs typeface="Monterchi Sans Bold"/>
                <a:sym typeface="Monterchi Sans Bold"/>
              </a:rPr>
              <a:t>Part 1 of the question - written in first person! </a:t>
            </a:r>
          </a:p>
          <a:p>
            <a:pPr algn="ctr">
              <a:lnSpc>
                <a:spcPts val="4128"/>
              </a:lnSpc>
            </a:pPr>
            <a:endParaRPr lang="en-US" sz="3894" b="1" dirty="0">
              <a:solidFill>
                <a:srgbClr val="4A2D0A"/>
              </a:solidFill>
              <a:latin typeface="Monterchi Sans Bold"/>
              <a:ea typeface="Monterchi Sans Bold"/>
              <a:cs typeface="Monterchi Sans Bold"/>
              <a:sym typeface="Monterchi Sans Bold"/>
            </a:endParaRPr>
          </a:p>
          <a:p>
            <a:pPr algn="ctr">
              <a:lnSpc>
                <a:spcPts val="4128"/>
              </a:lnSpc>
            </a:pPr>
            <a:r>
              <a:rPr lang="en-US" sz="3894" b="1" dirty="0">
                <a:solidFill>
                  <a:srgbClr val="4A2D0A"/>
                </a:solidFill>
                <a:latin typeface="Monterchi Sans Bold"/>
                <a:ea typeface="Monterchi Sans Bold"/>
                <a:cs typeface="Monterchi Sans Bold"/>
                <a:sym typeface="Monterchi Sans Bold"/>
              </a:rPr>
              <a:t>Part 2 - Written in third person, you are expected to </a:t>
            </a:r>
            <a:r>
              <a:rPr lang="en-US" sz="3894" b="1" dirty="0" err="1">
                <a:solidFill>
                  <a:srgbClr val="4A2D0A"/>
                </a:solidFill>
                <a:latin typeface="Monterchi Sans Bold"/>
                <a:ea typeface="Monterchi Sans Bold"/>
                <a:cs typeface="Monterchi Sans Bold"/>
                <a:sym typeface="Monterchi Sans Bold"/>
              </a:rPr>
              <a:t>analyse</a:t>
            </a:r>
            <a:r>
              <a:rPr lang="en-US" sz="3894" b="1" dirty="0">
                <a:solidFill>
                  <a:srgbClr val="4A2D0A"/>
                </a:solidFill>
                <a:latin typeface="Monterchi Sans Bold"/>
                <a:ea typeface="Monterchi Sans Bold"/>
                <a:cs typeface="Monterchi Sans Bold"/>
                <a:sym typeface="Monterchi Sans Bold"/>
              </a:rPr>
              <a:t>. </a:t>
            </a:r>
          </a:p>
          <a:p>
            <a:pPr algn="ctr">
              <a:lnSpc>
                <a:spcPts val="4128"/>
              </a:lnSpc>
            </a:pPr>
            <a:r>
              <a:rPr lang="en-US" sz="3894" b="1" dirty="0" err="1">
                <a:solidFill>
                  <a:srgbClr val="4A2D0A"/>
                </a:solidFill>
                <a:latin typeface="Monterchi Sans Bold"/>
                <a:ea typeface="Monterchi Sans Bold"/>
                <a:cs typeface="Monterchi Sans Bold"/>
                <a:sym typeface="Monterchi Sans Bold"/>
              </a:rPr>
              <a:t>Utilise</a:t>
            </a:r>
            <a:r>
              <a:rPr lang="en-US" sz="3894" b="1" dirty="0">
                <a:solidFill>
                  <a:srgbClr val="4A2D0A"/>
                </a:solidFill>
                <a:latin typeface="Monterchi Sans Bold"/>
                <a:ea typeface="Monterchi Sans Bold"/>
                <a:cs typeface="Monterchi Sans Bold"/>
                <a:sym typeface="Monterchi Sans Bold"/>
              </a:rPr>
              <a:t> point, evidence, explain and link.</a:t>
            </a:r>
          </a:p>
          <a:p>
            <a:pPr algn="ctr">
              <a:lnSpc>
                <a:spcPts val="4128"/>
              </a:lnSpc>
            </a:pPr>
            <a:r>
              <a:rPr lang="en-US" sz="3894" b="1" dirty="0">
                <a:solidFill>
                  <a:srgbClr val="4A2D0A"/>
                </a:solidFill>
                <a:latin typeface="Monterchi Sans Bold"/>
                <a:ea typeface="Monterchi Sans Bold"/>
                <a:cs typeface="Monterchi Sans Bold"/>
                <a:sym typeface="Monterchi Sans Bold"/>
              </a:rPr>
              <a:t>This part should take up quite a bit of your word count. </a:t>
            </a:r>
          </a:p>
          <a:p>
            <a:pPr algn="ctr">
              <a:lnSpc>
                <a:spcPts val="4128"/>
              </a:lnSpc>
            </a:pPr>
            <a:endParaRPr lang="en-US" sz="3894" b="1" dirty="0">
              <a:solidFill>
                <a:srgbClr val="4A2D0A"/>
              </a:solidFill>
              <a:latin typeface="Monterchi Sans Bold"/>
              <a:ea typeface="Monterchi Sans Bold"/>
              <a:cs typeface="Monterchi Sans Bold"/>
              <a:sym typeface="Monterchi Sans Bold"/>
            </a:endParaRPr>
          </a:p>
          <a:p>
            <a:pPr algn="ctr">
              <a:lnSpc>
                <a:spcPts val="4128"/>
              </a:lnSpc>
            </a:pPr>
            <a:r>
              <a:rPr lang="en-US" sz="3894" b="1" dirty="0">
                <a:solidFill>
                  <a:srgbClr val="4A2D0A"/>
                </a:solidFill>
                <a:latin typeface="Monterchi Sans Bold"/>
                <a:ea typeface="Monterchi Sans Bold"/>
                <a:cs typeface="Monterchi Sans Bold"/>
                <a:sym typeface="Monterchi Sans Bold"/>
              </a:rPr>
              <a:t>Part 3 - Written in first person.</a:t>
            </a:r>
          </a:p>
        </p:txBody>
      </p:sp>
      <p:sp>
        <p:nvSpPr>
          <p:cNvPr id="12" name="TextBox 12"/>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03</a:t>
            </a:r>
          </a:p>
        </p:txBody>
      </p:sp>
      <p:sp>
        <p:nvSpPr>
          <p:cNvPr id="13" name="Freeform 13"/>
          <p:cNvSpPr/>
          <p:nvPr/>
        </p:nvSpPr>
        <p:spPr>
          <a:xfrm flipH="1">
            <a:off x="4496961" y="2071746"/>
            <a:ext cx="1304410" cy="759622"/>
          </a:xfrm>
          <a:custGeom>
            <a:avLst/>
            <a:gdLst/>
            <a:ahLst/>
            <a:cxnLst/>
            <a:rect l="l" t="t" r="r" b="b"/>
            <a:pathLst>
              <a:path w="1304410" h="759622">
                <a:moveTo>
                  <a:pt x="1304411" y="0"/>
                </a:moveTo>
                <a:lnTo>
                  <a:pt x="0" y="0"/>
                </a:lnTo>
                <a:lnTo>
                  <a:pt x="0" y="759622"/>
                </a:lnTo>
                <a:lnTo>
                  <a:pt x="1304411" y="759622"/>
                </a:lnTo>
                <a:lnTo>
                  <a:pt x="1304411" y="0"/>
                </a:lnTo>
                <a:close/>
              </a:path>
            </a:pathLst>
          </a:custGeom>
          <a:blipFill>
            <a:blip r:embed="rId8">
              <a:extLst>
                <a:ext uri="{96DAC541-7B7A-43D3-8B79-37D633B846F1}">
                  <asvg:svgBlip xmlns:asvg="http://schemas.microsoft.com/office/drawing/2016/SVG/main" r:embed="rId9"/>
                </a:ext>
              </a:extLst>
            </a:blip>
            <a:stretch>
              <a:fillRect l="-173753"/>
            </a:stretch>
          </a:blipFill>
        </p:spPr>
        <p:txBody>
          <a:bodyPr/>
          <a:lstStyle/>
          <a:p>
            <a:endParaRPr lang="en-GB"/>
          </a:p>
        </p:txBody>
      </p:sp>
      <p:sp>
        <p:nvSpPr>
          <p:cNvPr id="14" name="Freeform 14"/>
          <p:cNvSpPr/>
          <p:nvPr/>
        </p:nvSpPr>
        <p:spPr>
          <a:xfrm rot="-1140091">
            <a:off x="16063393" y="-1220721"/>
            <a:ext cx="5853303" cy="8229600"/>
          </a:xfrm>
          <a:custGeom>
            <a:avLst/>
            <a:gdLst/>
            <a:ahLst/>
            <a:cxnLst/>
            <a:rect l="l" t="t" r="r" b="b"/>
            <a:pathLst>
              <a:path w="5853303" h="8229600">
                <a:moveTo>
                  <a:pt x="0" y="0"/>
                </a:moveTo>
                <a:lnTo>
                  <a:pt x="5853303" y="0"/>
                </a:lnTo>
                <a:lnTo>
                  <a:pt x="5853303" y="8229600"/>
                </a:lnTo>
                <a:lnTo>
                  <a:pt x="0" y="8229600"/>
                </a:lnTo>
                <a:lnTo>
                  <a:pt x="0" y="0"/>
                </a:lnTo>
                <a:close/>
              </a:path>
            </a:pathLst>
          </a:custGeom>
          <a:blipFill>
            <a:blip r:embed="rId10"/>
            <a:stretch>
              <a:fillRect/>
            </a:stretch>
          </a:blipFill>
        </p:spPr>
        <p:txBody>
          <a:bodyPr/>
          <a:lstStyle/>
          <a:p>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grpSp>
        <p:nvGrpSpPr>
          <p:cNvPr id="3" name="Group 3"/>
          <p:cNvGrpSpPr/>
          <p:nvPr/>
        </p:nvGrpSpPr>
        <p:grpSpPr>
          <a:xfrm>
            <a:off x="-1778953" y="-1335955"/>
            <a:ext cx="4285771" cy="12790609"/>
            <a:chOff x="0" y="0"/>
            <a:chExt cx="3263900" cy="9740900"/>
          </a:xfrm>
        </p:grpSpPr>
        <p:sp>
          <p:nvSpPr>
            <p:cNvPr id="4" name="Freeform 4"/>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grpSp>
        <p:nvGrpSpPr>
          <p:cNvPr id="5" name="Group 5"/>
          <p:cNvGrpSpPr/>
          <p:nvPr/>
        </p:nvGrpSpPr>
        <p:grpSpPr>
          <a:xfrm rot="-10800000">
            <a:off x="15521821" y="-1106493"/>
            <a:ext cx="4285771" cy="12790609"/>
            <a:chOff x="0" y="0"/>
            <a:chExt cx="3263900" cy="9740900"/>
          </a:xfrm>
        </p:grpSpPr>
        <p:sp>
          <p:nvSpPr>
            <p:cNvPr id="6" name="Freeform 6"/>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3"/>
              <a:stretch>
                <a:fillRect l="-99892" r="-99892"/>
              </a:stretch>
            </a:blipFill>
          </p:spPr>
          <p:txBody>
            <a:bodyPr/>
            <a:lstStyle/>
            <a:p>
              <a:endParaRPr lang="en-GB"/>
            </a:p>
          </p:txBody>
        </p:sp>
      </p:grpSp>
      <p:sp>
        <p:nvSpPr>
          <p:cNvPr id="7" name="Freeform 7"/>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1596090" y="3952220"/>
            <a:ext cx="4694339" cy="8722590"/>
          </a:xfrm>
          <a:custGeom>
            <a:avLst/>
            <a:gdLst/>
            <a:ahLst/>
            <a:cxnLst/>
            <a:rect l="l" t="t" r="r" b="b"/>
            <a:pathLst>
              <a:path w="4694339" h="8722590">
                <a:moveTo>
                  <a:pt x="0" y="0"/>
                </a:moveTo>
                <a:lnTo>
                  <a:pt x="4694340" y="0"/>
                </a:lnTo>
                <a:lnTo>
                  <a:pt x="4694340" y="8722591"/>
                </a:lnTo>
                <a:lnTo>
                  <a:pt x="0" y="872259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TextBox 9"/>
          <p:cNvSpPr txBox="1"/>
          <p:nvPr/>
        </p:nvSpPr>
        <p:spPr>
          <a:xfrm>
            <a:off x="3597827" y="1696569"/>
            <a:ext cx="12109868" cy="1626946"/>
          </a:xfrm>
          <a:prstGeom prst="rect">
            <a:avLst/>
          </a:prstGeom>
        </p:spPr>
        <p:txBody>
          <a:bodyPr lIns="0" tIns="0" rIns="0" bIns="0" rtlCol="0" anchor="t">
            <a:spAutoFit/>
          </a:bodyPr>
          <a:lstStyle/>
          <a:p>
            <a:pPr algn="ctr">
              <a:lnSpc>
                <a:spcPts val="11978"/>
              </a:lnSpc>
            </a:pPr>
            <a:r>
              <a:rPr lang="en-US" sz="12222" b="1">
                <a:solidFill>
                  <a:srgbClr val="F3F1DB"/>
                </a:solidFill>
                <a:latin typeface="Obra Letra Bold"/>
                <a:ea typeface="Obra Letra Bold"/>
                <a:cs typeface="Obra Letra Bold"/>
                <a:sym typeface="Obra Letra Bold"/>
              </a:rPr>
              <a:t>FAQ’S</a:t>
            </a:r>
          </a:p>
        </p:txBody>
      </p:sp>
      <p:sp>
        <p:nvSpPr>
          <p:cNvPr id="10" name="Freeform 10"/>
          <p:cNvSpPr/>
          <p:nvPr/>
        </p:nvSpPr>
        <p:spPr>
          <a:xfrm>
            <a:off x="6798406" y="3820962"/>
            <a:ext cx="4694339" cy="8722590"/>
          </a:xfrm>
          <a:custGeom>
            <a:avLst/>
            <a:gdLst/>
            <a:ahLst/>
            <a:cxnLst/>
            <a:rect l="l" t="t" r="r" b="b"/>
            <a:pathLst>
              <a:path w="4694339" h="8722590">
                <a:moveTo>
                  <a:pt x="0" y="0"/>
                </a:moveTo>
                <a:lnTo>
                  <a:pt x="4694339" y="0"/>
                </a:lnTo>
                <a:lnTo>
                  <a:pt x="4694339" y="8722590"/>
                </a:lnTo>
                <a:lnTo>
                  <a:pt x="0" y="872259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 name="Freeform 11"/>
          <p:cNvSpPr/>
          <p:nvPr/>
        </p:nvSpPr>
        <p:spPr>
          <a:xfrm>
            <a:off x="11997570" y="3689703"/>
            <a:ext cx="4694339" cy="8722590"/>
          </a:xfrm>
          <a:custGeom>
            <a:avLst/>
            <a:gdLst/>
            <a:ahLst/>
            <a:cxnLst/>
            <a:rect l="l" t="t" r="r" b="b"/>
            <a:pathLst>
              <a:path w="4694339" h="8722590">
                <a:moveTo>
                  <a:pt x="0" y="0"/>
                </a:moveTo>
                <a:lnTo>
                  <a:pt x="4694340" y="0"/>
                </a:lnTo>
                <a:lnTo>
                  <a:pt x="4694340" y="8722590"/>
                </a:lnTo>
                <a:lnTo>
                  <a:pt x="0" y="872259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 name="TextBox 12"/>
          <p:cNvSpPr txBox="1"/>
          <p:nvPr/>
        </p:nvSpPr>
        <p:spPr>
          <a:xfrm>
            <a:off x="1962470" y="6596626"/>
            <a:ext cx="3961580" cy="1837740"/>
          </a:xfrm>
          <a:prstGeom prst="rect">
            <a:avLst/>
          </a:prstGeom>
        </p:spPr>
        <p:txBody>
          <a:bodyPr lIns="0" tIns="0" rIns="0" bIns="0" rtlCol="0" anchor="t">
            <a:spAutoFit/>
          </a:bodyPr>
          <a:lstStyle/>
          <a:p>
            <a:pPr algn="ctr">
              <a:lnSpc>
                <a:spcPts val="4656"/>
              </a:lnSpc>
            </a:pPr>
            <a:r>
              <a:rPr lang="en-US" sz="4751" b="1">
                <a:solidFill>
                  <a:srgbClr val="493423"/>
                </a:solidFill>
                <a:latin typeface="Obra Letra Bold"/>
                <a:ea typeface="Obra Letra Bold"/>
                <a:cs typeface="Obra Letra Bold"/>
                <a:sym typeface="Obra Letra Bold"/>
              </a:rPr>
              <a:t>Can Zita give me an extension?</a:t>
            </a:r>
          </a:p>
        </p:txBody>
      </p:sp>
      <p:sp>
        <p:nvSpPr>
          <p:cNvPr id="13" name="TextBox 13"/>
          <p:cNvSpPr txBox="1"/>
          <p:nvPr/>
        </p:nvSpPr>
        <p:spPr>
          <a:xfrm>
            <a:off x="3103969" y="8776666"/>
            <a:ext cx="2013407" cy="481634"/>
          </a:xfrm>
          <a:prstGeom prst="rect">
            <a:avLst/>
          </a:prstGeom>
        </p:spPr>
        <p:txBody>
          <a:bodyPr lIns="0" tIns="0" rIns="0" bIns="0" rtlCol="0" anchor="t">
            <a:spAutoFit/>
          </a:bodyPr>
          <a:lstStyle/>
          <a:p>
            <a:pPr algn="ctr">
              <a:lnSpc>
                <a:spcPts val="3728"/>
              </a:lnSpc>
            </a:pPr>
            <a:r>
              <a:rPr lang="en-US" sz="3517" b="1">
                <a:solidFill>
                  <a:srgbClr val="CB6CE6"/>
                </a:solidFill>
                <a:latin typeface="Monterchi Sans Bold"/>
                <a:ea typeface="Monterchi Sans Bold"/>
                <a:cs typeface="Monterchi Sans Bold"/>
                <a:sym typeface="Monterchi Sans Bold"/>
              </a:rPr>
              <a:t>NO</a:t>
            </a:r>
          </a:p>
        </p:txBody>
      </p:sp>
      <p:sp>
        <p:nvSpPr>
          <p:cNvPr id="14" name="TextBox 14"/>
          <p:cNvSpPr txBox="1"/>
          <p:nvPr/>
        </p:nvSpPr>
        <p:spPr>
          <a:xfrm>
            <a:off x="7164786" y="6125876"/>
            <a:ext cx="3961580" cy="1837740"/>
          </a:xfrm>
          <a:prstGeom prst="rect">
            <a:avLst/>
          </a:prstGeom>
        </p:spPr>
        <p:txBody>
          <a:bodyPr lIns="0" tIns="0" rIns="0" bIns="0" rtlCol="0" anchor="t">
            <a:spAutoFit/>
          </a:bodyPr>
          <a:lstStyle/>
          <a:p>
            <a:pPr algn="ctr">
              <a:lnSpc>
                <a:spcPts val="4656"/>
              </a:lnSpc>
            </a:pPr>
            <a:r>
              <a:rPr lang="en-US" sz="4751" b="1">
                <a:solidFill>
                  <a:srgbClr val="493423"/>
                </a:solidFill>
                <a:latin typeface="Obra Letra Bold"/>
                <a:ea typeface="Obra Letra Bold"/>
                <a:cs typeface="Obra Letra Bold"/>
                <a:sym typeface="Obra Letra Bold"/>
              </a:rPr>
              <a:t>How many marks do I need to pass?</a:t>
            </a:r>
          </a:p>
        </p:txBody>
      </p:sp>
      <p:sp>
        <p:nvSpPr>
          <p:cNvPr id="15" name="TextBox 15"/>
          <p:cNvSpPr txBox="1"/>
          <p:nvPr/>
        </p:nvSpPr>
        <p:spPr>
          <a:xfrm>
            <a:off x="7646948" y="8767141"/>
            <a:ext cx="3338927" cy="448268"/>
          </a:xfrm>
          <a:prstGeom prst="rect">
            <a:avLst/>
          </a:prstGeom>
        </p:spPr>
        <p:txBody>
          <a:bodyPr lIns="0" tIns="0" rIns="0" bIns="0" rtlCol="0" anchor="t">
            <a:spAutoFit/>
          </a:bodyPr>
          <a:lstStyle/>
          <a:p>
            <a:pPr algn="ctr">
              <a:lnSpc>
                <a:spcPts val="3442"/>
              </a:lnSpc>
            </a:pPr>
            <a:r>
              <a:rPr lang="en-US" sz="3247" b="1">
                <a:solidFill>
                  <a:srgbClr val="CB6CE6"/>
                </a:solidFill>
                <a:latin typeface="Monterchi Sans Bold"/>
                <a:ea typeface="Monterchi Sans Bold"/>
                <a:cs typeface="Monterchi Sans Bold"/>
                <a:sym typeface="Monterchi Sans Bold"/>
              </a:rPr>
              <a:t>40 marks out of 100</a:t>
            </a:r>
          </a:p>
        </p:txBody>
      </p:sp>
      <p:sp>
        <p:nvSpPr>
          <p:cNvPr id="16" name="TextBox 16"/>
          <p:cNvSpPr txBox="1"/>
          <p:nvPr/>
        </p:nvSpPr>
        <p:spPr>
          <a:xfrm>
            <a:off x="12329105" y="6125876"/>
            <a:ext cx="3961580" cy="637590"/>
          </a:xfrm>
          <a:prstGeom prst="rect">
            <a:avLst/>
          </a:prstGeom>
        </p:spPr>
        <p:txBody>
          <a:bodyPr lIns="0" tIns="0" rIns="0" bIns="0" rtlCol="0" anchor="t">
            <a:spAutoFit/>
          </a:bodyPr>
          <a:lstStyle/>
          <a:p>
            <a:pPr algn="ctr">
              <a:lnSpc>
                <a:spcPts val="4656"/>
              </a:lnSpc>
            </a:pPr>
            <a:r>
              <a:rPr lang="en-US" sz="4751" b="1">
                <a:solidFill>
                  <a:srgbClr val="493423"/>
                </a:solidFill>
                <a:latin typeface="Obra Letra Bold"/>
                <a:ea typeface="Obra Letra Bold"/>
                <a:cs typeface="Obra Letra Bold"/>
                <a:sym typeface="Obra Letra Bold"/>
              </a:rPr>
              <a:t>What if I fail?</a:t>
            </a:r>
          </a:p>
        </p:txBody>
      </p:sp>
      <p:sp>
        <p:nvSpPr>
          <p:cNvPr id="17" name="TextBox 17"/>
          <p:cNvSpPr txBox="1"/>
          <p:nvPr/>
        </p:nvSpPr>
        <p:spPr>
          <a:xfrm>
            <a:off x="12730995" y="7842009"/>
            <a:ext cx="3338927" cy="2298532"/>
          </a:xfrm>
          <a:prstGeom prst="rect">
            <a:avLst/>
          </a:prstGeom>
        </p:spPr>
        <p:txBody>
          <a:bodyPr lIns="0" tIns="0" rIns="0" bIns="0" rtlCol="0" anchor="t">
            <a:spAutoFit/>
          </a:bodyPr>
          <a:lstStyle/>
          <a:p>
            <a:pPr algn="ctr">
              <a:lnSpc>
                <a:spcPts val="3018"/>
              </a:lnSpc>
            </a:pPr>
            <a:r>
              <a:rPr lang="en-US" sz="2847" b="1">
                <a:solidFill>
                  <a:srgbClr val="CB6CE6"/>
                </a:solidFill>
                <a:latin typeface="Monterchi Sans Bold"/>
                <a:ea typeface="Monterchi Sans Bold"/>
                <a:cs typeface="Monterchi Sans Bold"/>
                <a:sym typeface="Monterchi Sans Bold"/>
              </a:rPr>
              <a:t>You need to get 40 marks overall in the module, so you could get 20 in the first assignment and 60 in the second and still pass.</a:t>
            </a:r>
          </a:p>
        </p:txBody>
      </p:sp>
      <p:sp>
        <p:nvSpPr>
          <p:cNvPr id="18" name="TextBox 18"/>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04</a:t>
            </a:r>
          </a:p>
        </p:txBody>
      </p:sp>
      <p:sp>
        <p:nvSpPr>
          <p:cNvPr id="19" name="Freeform 19"/>
          <p:cNvSpPr/>
          <p:nvPr/>
        </p:nvSpPr>
        <p:spPr>
          <a:xfrm rot="-1150962">
            <a:off x="15208057" y="149436"/>
            <a:ext cx="3832577" cy="3910793"/>
          </a:xfrm>
          <a:custGeom>
            <a:avLst/>
            <a:gdLst/>
            <a:ahLst/>
            <a:cxnLst/>
            <a:rect l="l" t="t" r="r" b="b"/>
            <a:pathLst>
              <a:path w="3832577" h="3910793">
                <a:moveTo>
                  <a:pt x="0" y="0"/>
                </a:moveTo>
                <a:lnTo>
                  <a:pt x="3832576" y="0"/>
                </a:lnTo>
                <a:lnTo>
                  <a:pt x="3832576" y="3910792"/>
                </a:lnTo>
                <a:lnTo>
                  <a:pt x="0" y="3910792"/>
                </a:lnTo>
                <a:lnTo>
                  <a:pt x="0" y="0"/>
                </a:lnTo>
                <a:close/>
              </a:path>
            </a:pathLst>
          </a:custGeom>
          <a:blipFill>
            <a:blip r:embed="rId8"/>
            <a:stretch>
              <a:fillRect/>
            </a:stretch>
          </a:blipFill>
        </p:spPr>
        <p:txBody>
          <a:bodyPr/>
          <a:lstStyle/>
          <a:p>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sp>
        <p:nvSpPr>
          <p:cNvPr id="3" name="Freeform 3"/>
          <p:cNvSpPr/>
          <p:nvPr/>
        </p:nvSpPr>
        <p:spPr>
          <a:xfrm>
            <a:off x="3145707" y="1505322"/>
            <a:ext cx="11724923" cy="8783033"/>
          </a:xfrm>
          <a:custGeom>
            <a:avLst/>
            <a:gdLst/>
            <a:ahLst/>
            <a:cxnLst/>
            <a:rect l="l" t="t" r="r" b="b"/>
            <a:pathLst>
              <a:path w="11724923" h="8783033">
                <a:moveTo>
                  <a:pt x="0" y="0"/>
                </a:moveTo>
                <a:lnTo>
                  <a:pt x="11724923" y="0"/>
                </a:lnTo>
                <a:lnTo>
                  <a:pt x="11724923" y="8783032"/>
                </a:lnTo>
                <a:lnTo>
                  <a:pt x="0" y="878303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1316726" y="-1613291"/>
            <a:ext cx="4285771" cy="12790609"/>
            <a:chOff x="0" y="0"/>
            <a:chExt cx="3263900" cy="9740900"/>
          </a:xfrm>
        </p:grpSpPr>
        <p:sp>
          <p:nvSpPr>
            <p:cNvPr id="5" name="Freeform 5"/>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5"/>
              <a:stretch>
                <a:fillRect l="-99892" r="-99892"/>
              </a:stretch>
            </a:blipFill>
          </p:spPr>
          <p:txBody>
            <a:bodyPr/>
            <a:lstStyle/>
            <a:p>
              <a:endParaRPr lang="en-GB"/>
            </a:p>
          </p:txBody>
        </p:sp>
      </p:grpSp>
      <p:grpSp>
        <p:nvGrpSpPr>
          <p:cNvPr id="6" name="Group 6"/>
          <p:cNvGrpSpPr/>
          <p:nvPr/>
        </p:nvGrpSpPr>
        <p:grpSpPr>
          <a:xfrm rot="-10800000">
            <a:off x="15521821" y="-1106493"/>
            <a:ext cx="4285771" cy="12790609"/>
            <a:chOff x="0" y="0"/>
            <a:chExt cx="3263900" cy="9740900"/>
          </a:xfrm>
        </p:grpSpPr>
        <p:sp>
          <p:nvSpPr>
            <p:cNvPr id="7" name="Freeform 7"/>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5"/>
              <a:stretch>
                <a:fillRect l="-99892" r="-99892"/>
              </a:stretch>
            </a:blipFill>
          </p:spPr>
          <p:txBody>
            <a:bodyPr/>
            <a:lstStyle/>
            <a:p>
              <a:endParaRPr lang="en-GB"/>
            </a:p>
          </p:txBody>
        </p:sp>
      </p:grpSp>
      <p:sp>
        <p:nvSpPr>
          <p:cNvPr id="8" name="Freeform 8"/>
          <p:cNvSpPr/>
          <p:nvPr/>
        </p:nvSpPr>
        <p:spPr>
          <a:xfrm>
            <a:off x="4110672" y="0"/>
            <a:ext cx="9407481" cy="3506425"/>
          </a:xfrm>
          <a:custGeom>
            <a:avLst/>
            <a:gdLst/>
            <a:ahLst/>
            <a:cxnLst/>
            <a:rect l="l" t="t" r="r" b="b"/>
            <a:pathLst>
              <a:path w="9407481" h="3506425">
                <a:moveTo>
                  <a:pt x="0" y="0"/>
                </a:moveTo>
                <a:lnTo>
                  <a:pt x="9407482" y="0"/>
                </a:lnTo>
                <a:lnTo>
                  <a:pt x="9407482" y="3506425"/>
                </a:lnTo>
                <a:lnTo>
                  <a:pt x="0" y="350642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5871250" y="525373"/>
            <a:ext cx="9981922" cy="3720535"/>
          </a:xfrm>
          <a:custGeom>
            <a:avLst/>
            <a:gdLst/>
            <a:ahLst/>
            <a:cxnLst/>
            <a:rect l="l" t="t" r="r" b="b"/>
            <a:pathLst>
              <a:path w="9981922" h="3720535">
                <a:moveTo>
                  <a:pt x="0" y="0"/>
                </a:moveTo>
                <a:lnTo>
                  <a:pt x="9981922" y="0"/>
                </a:lnTo>
                <a:lnTo>
                  <a:pt x="9981922" y="3720534"/>
                </a:lnTo>
                <a:lnTo>
                  <a:pt x="0" y="372053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0" name="Group 10"/>
          <p:cNvGrpSpPr/>
          <p:nvPr/>
        </p:nvGrpSpPr>
        <p:grpSpPr>
          <a:xfrm rot="10284092">
            <a:off x="13099802" y="808593"/>
            <a:ext cx="4089697" cy="4004149"/>
            <a:chOff x="0" y="0"/>
            <a:chExt cx="5452929" cy="5338865"/>
          </a:xfrm>
        </p:grpSpPr>
        <p:sp>
          <p:nvSpPr>
            <p:cNvPr id="11" name="Freeform 11"/>
            <p:cNvSpPr/>
            <p:nvPr/>
          </p:nvSpPr>
          <p:spPr>
            <a:xfrm rot="-3636955">
              <a:off x="820515" y="613671"/>
              <a:ext cx="3811898" cy="4111524"/>
            </a:xfrm>
            <a:custGeom>
              <a:avLst/>
              <a:gdLst/>
              <a:ahLst/>
              <a:cxnLst/>
              <a:rect l="l" t="t" r="r" b="b"/>
              <a:pathLst>
                <a:path w="3811898" h="4111524">
                  <a:moveTo>
                    <a:pt x="0" y="0"/>
                  </a:moveTo>
                  <a:lnTo>
                    <a:pt x="3811899" y="0"/>
                  </a:lnTo>
                  <a:lnTo>
                    <a:pt x="3811899" y="4111523"/>
                  </a:lnTo>
                  <a:lnTo>
                    <a:pt x="0" y="4111523"/>
                  </a:lnTo>
                  <a:lnTo>
                    <a:pt x="0" y="0"/>
                  </a:lnTo>
                  <a:close/>
                </a:path>
              </a:pathLst>
            </a:custGeom>
            <a:blipFill>
              <a:blip r:embed="rId8"/>
              <a:stretch>
                <a:fillRect/>
              </a:stretch>
            </a:blipFill>
          </p:spPr>
          <p:txBody>
            <a:bodyPr/>
            <a:lstStyle/>
            <a:p>
              <a:endParaRPr lang="en-GB"/>
            </a:p>
          </p:txBody>
        </p:sp>
        <p:sp>
          <p:nvSpPr>
            <p:cNvPr id="12" name="Freeform 12"/>
            <p:cNvSpPr/>
            <p:nvPr/>
          </p:nvSpPr>
          <p:spPr>
            <a:xfrm>
              <a:off x="1132204" y="1348139"/>
              <a:ext cx="2791544" cy="2802052"/>
            </a:xfrm>
            <a:custGeom>
              <a:avLst/>
              <a:gdLst/>
              <a:ahLst/>
              <a:cxnLst/>
              <a:rect l="l" t="t" r="r" b="b"/>
              <a:pathLst>
                <a:path w="2791544" h="2802052">
                  <a:moveTo>
                    <a:pt x="0" y="0"/>
                  </a:moveTo>
                  <a:lnTo>
                    <a:pt x="2791544" y="0"/>
                  </a:lnTo>
                  <a:lnTo>
                    <a:pt x="2791544" y="2802051"/>
                  </a:lnTo>
                  <a:lnTo>
                    <a:pt x="0" y="280205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3" name="Freeform 13"/>
            <p:cNvSpPr/>
            <p:nvPr/>
          </p:nvSpPr>
          <p:spPr>
            <a:xfrm>
              <a:off x="472427" y="2052956"/>
              <a:ext cx="3261223" cy="1634688"/>
            </a:xfrm>
            <a:custGeom>
              <a:avLst/>
              <a:gdLst/>
              <a:ahLst/>
              <a:cxnLst/>
              <a:rect l="l" t="t" r="r" b="b"/>
              <a:pathLst>
                <a:path w="3261223" h="1634688">
                  <a:moveTo>
                    <a:pt x="0" y="0"/>
                  </a:moveTo>
                  <a:lnTo>
                    <a:pt x="3261224" y="0"/>
                  </a:lnTo>
                  <a:lnTo>
                    <a:pt x="3261224" y="1634688"/>
                  </a:lnTo>
                  <a:lnTo>
                    <a:pt x="0" y="1634688"/>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GB"/>
            </a:p>
          </p:txBody>
        </p:sp>
      </p:grpSp>
      <p:sp>
        <p:nvSpPr>
          <p:cNvPr id="14" name="TextBox 14"/>
          <p:cNvSpPr txBox="1"/>
          <p:nvPr/>
        </p:nvSpPr>
        <p:spPr>
          <a:xfrm>
            <a:off x="245332" y="1333500"/>
            <a:ext cx="2956108" cy="2012568"/>
          </a:xfrm>
          <a:prstGeom prst="rect">
            <a:avLst/>
          </a:prstGeom>
        </p:spPr>
        <p:txBody>
          <a:bodyPr lIns="0" tIns="0" rIns="0" bIns="0" rtlCol="0" anchor="t">
            <a:spAutoFit/>
          </a:bodyPr>
          <a:lstStyle/>
          <a:p>
            <a:pPr algn="ctr">
              <a:lnSpc>
                <a:spcPts val="14797"/>
              </a:lnSpc>
            </a:pPr>
            <a:r>
              <a:rPr lang="en-US" sz="15099" b="1">
                <a:solidFill>
                  <a:srgbClr val="493423"/>
                </a:solidFill>
                <a:latin typeface="Obra Letra Bold"/>
                <a:ea typeface="Obra Letra Bold"/>
                <a:cs typeface="Obra Letra Bold"/>
                <a:sym typeface="Obra Letra Bold"/>
              </a:rPr>
              <a:t>05</a:t>
            </a:r>
          </a:p>
        </p:txBody>
      </p:sp>
      <p:sp>
        <p:nvSpPr>
          <p:cNvPr id="15" name="Freeform 15"/>
          <p:cNvSpPr/>
          <p:nvPr/>
        </p:nvSpPr>
        <p:spPr>
          <a:xfrm rot="5400000">
            <a:off x="1968458" y="4459390"/>
            <a:ext cx="1406488" cy="1468408"/>
          </a:xfrm>
          <a:custGeom>
            <a:avLst/>
            <a:gdLst/>
            <a:ahLst/>
            <a:cxnLst/>
            <a:rect l="l" t="t" r="r" b="b"/>
            <a:pathLst>
              <a:path w="1406488" h="1468408">
                <a:moveTo>
                  <a:pt x="0" y="0"/>
                </a:moveTo>
                <a:lnTo>
                  <a:pt x="1406488" y="0"/>
                </a:lnTo>
                <a:lnTo>
                  <a:pt x="1406488" y="1468408"/>
                </a:lnTo>
                <a:lnTo>
                  <a:pt x="0" y="1468408"/>
                </a:lnTo>
                <a:lnTo>
                  <a:pt x="0" y="0"/>
                </a:lnTo>
                <a:close/>
              </a:path>
            </a:pathLst>
          </a:custGeom>
          <a:blipFill>
            <a:blip r:embed="rId13">
              <a:extLst>
                <a:ext uri="{96DAC541-7B7A-43D3-8B79-37D633B846F1}">
                  <asvg:svgBlip xmlns:asvg="http://schemas.microsoft.com/office/drawing/2016/SVG/main" r:embed="rId14"/>
                </a:ext>
              </a:extLst>
            </a:blip>
            <a:stretch>
              <a:fillRect l="-101042" t="-84932" b="-11017"/>
            </a:stretch>
          </a:blipFill>
        </p:spPr>
        <p:txBody>
          <a:bodyPr/>
          <a:lstStyle/>
          <a:p>
            <a:endParaRPr lang="en-GB"/>
          </a:p>
        </p:txBody>
      </p:sp>
      <p:sp>
        <p:nvSpPr>
          <p:cNvPr id="16" name="Freeform 16"/>
          <p:cNvSpPr/>
          <p:nvPr/>
        </p:nvSpPr>
        <p:spPr>
          <a:xfrm rot="5400000">
            <a:off x="1403968" y="5737315"/>
            <a:ext cx="1067060" cy="1114036"/>
          </a:xfrm>
          <a:custGeom>
            <a:avLst/>
            <a:gdLst/>
            <a:ahLst/>
            <a:cxnLst/>
            <a:rect l="l" t="t" r="r" b="b"/>
            <a:pathLst>
              <a:path w="1067060" h="1114036">
                <a:moveTo>
                  <a:pt x="0" y="0"/>
                </a:moveTo>
                <a:lnTo>
                  <a:pt x="1067060" y="0"/>
                </a:lnTo>
                <a:lnTo>
                  <a:pt x="1067060" y="1114036"/>
                </a:lnTo>
                <a:lnTo>
                  <a:pt x="0" y="1114036"/>
                </a:lnTo>
                <a:lnTo>
                  <a:pt x="0" y="0"/>
                </a:lnTo>
                <a:close/>
              </a:path>
            </a:pathLst>
          </a:custGeom>
          <a:blipFill>
            <a:blip r:embed="rId13">
              <a:extLst>
                <a:ext uri="{96DAC541-7B7A-43D3-8B79-37D633B846F1}">
                  <asvg:svgBlip xmlns:asvg="http://schemas.microsoft.com/office/drawing/2016/SVG/main" r:embed="rId14"/>
                </a:ext>
              </a:extLst>
            </a:blip>
            <a:stretch>
              <a:fillRect l="-101042" t="-84932" b="-11017"/>
            </a:stretch>
          </a:blipFill>
        </p:spPr>
        <p:txBody>
          <a:bodyPr/>
          <a:lstStyle/>
          <a:p>
            <a:endParaRPr lang="en-GB"/>
          </a:p>
        </p:txBody>
      </p:sp>
      <p:sp>
        <p:nvSpPr>
          <p:cNvPr id="17" name="TextBox 17"/>
          <p:cNvSpPr txBox="1"/>
          <p:nvPr/>
        </p:nvSpPr>
        <p:spPr>
          <a:xfrm>
            <a:off x="7077207" y="1143930"/>
            <a:ext cx="4568847" cy="1094741"/>
          </a:xfrm>
          <a:prstGeom prst="rect">
            <a:avLst/>
          </a:prstGeom>
        </p:spPr>
        <p:txBody>
          <a:bodyPr lIns="0" tIns="0" rIns="0" bIns="0" rtlCol="0" anchor="t">
            <a:spAutoFit/>
          </a:bodyPr>
          <a:lstStyle/>
          <a:p>
            <a:pPr algn="ctr">
              <a:lnSpc>
                <a:spcPts val="8959"/>
              </a:lnSpc>
            </a:pPr>
            <a:r>
              <a:rPr lang="en-US" sz="6399" b="1" u="sng">
                <a:solidFill>
                  <a:srgbClr val="493423"/>
                </a:solidFill>
                <a:latin typeface="Canva Sans Bold"/>
                <a:ea typeface="Canva Sans Bold"/>
                <a:cs typeface="Canva Sans Bold"/>
                <a:sym typeface="Canva Sans Bold"/>
              </a:rPr>
              <a:t>Summary</a:t>
            </a:r>
            <a:r>
              <a:rPr lang="en-US" sz="6399" b="1">
                <a:solidFill>
                  <a:srgbClr val="493423"/>
                </a:solidFill>
                <a:latin typeface="Canva Sans Bold"/>
                <a:ea typeface="Canva Sans Bold"/>
                <a:cs typeface="Canva Sans Bold"/>
                <a:sym typeface="Canva Sans Bold"/>
              </a:rPr>
              <a:t> </a:t>
            </a:r>
          </a:p>
        </p:txBody>
      </p:sp>
      <p:sp>
        <p:nvSpPr>
          <p:cNvPr id="18" name="TextBox 18"/>
          <p:cNvSpPr txBox="1"/>
          <p:nvPr/>
        </p:nvSpPr>
        <p:spPr>
          <a:xfrm>
            <a:off x="5038513" y="3931815"/>
            <a:ext cx="7939312" cy="4658361"/>
          </a:xfrm>
          <a:prstGeom prst="rect">
            <a:avLst/>
          </a:prstGeom>
        </p:spPr>
        <p:txBody>
          <a:bodyPr lIns="0" tIns="0" rIns="0" bIns="0" rtlCol="0" anchor="t">
            <a:spAutoFit/>
          </a:bodyPr>
          <a:lstStyle/>
          <a:p>
            <a:pPr marL="734059" lvl="1" indent="-367030" algn="ctr">
              <a:lnSpc>
                <a:spcPts val="4759"/>
              </a:lnSpc>
              <a:buAutoNum type="arabicPeriod"/>
            </a:pPr>
            <a:r>
              <a:rPr lang="en-US" sz="3399">
                <a:solidFill>
                  <a:srgbClr val="493423"/>
                </a:solidFill>
                <a:latin typeface="Canva Sans"/>
                <a:ea typeface="Canva Sans"/>
                <a:cs typeface="Canva Sans"/>
                <a:sym typeface="Canva Sans"/>
              </a:rPr>
              <a:t>Assignment Question </a:t>
            </a:r>
          </a:p>
          <a:p>
            <a:pPr marL="734059" lvl="1" indent="-367030" algn="ctr">
              <a:lnSpc>
                <a:spcPts val="4759"/>
              </a:lnSpc>
              <a:buAutoNum type="arabicPeriod"/>
            </a:pPr>
            <a:r>
              <a:rPr lang="en-US" sz="3399">
                <a:solidFill>
                  <a:srgbClr val="493423"/>
                </a:solidFill>
                <a:latin typeface="Canva Sans"/>
                <a:ea typeface="Canva Sans"/>
                <a:cs typeface="Canva Sans"/>
                <a:sym typeface="Canva Sans"/>
              </a:rPr>
              <a:t>Guidance </a:t>
            </a:r>
          </a:p>
          <a:p>
            <a:pPr marL="734059" lvl="1" indent="-367030" algn="ctr">
              <a:lnSpc>
                <a:spcPts val="4759"/>
              </a:lnSpc>
              <a:buAutoNum type="arabicPeriod"/>
            </a:pPr>
            <a:r>
              <a:rPr lang="en-US" sz="3399">
                <a:solidFill>
                  <a:srgbClr val="493423"/>
                </a:solidFill>
                <a:latin typeface="Canva Sans"/>
                <a:ea typeface="Canva Sans"/>
                <a:cs typeface="Canva Sans"/>
                <a:sym typeface="Canva Sans"/>
              </a:rPr>
              <a:t>Breaking down the question </a:t>
            </a:r>
          </a:p>
          <a:p>
            <a:pPr marL="734059" lvl="1" indent="-367030" algn="ctr">
              <a:lnSpc>
                <a:spcPts val="4759"/>
              </a:lnSpc>
              <a:buAutoNum type="arabicPeriod"/>
            </a:pPr>
            <a:r>
              <a:rPr lang="en-US" sz="3399">
                <a:solidFill>
                  <a:srgbClr val="493423"/>
                </a:solidFill>
                <a:latin typeface="Canva Sans"/>
                <a:ea typeface="Canva Sans"/>
                <a:cs typeface="Canva Sans"/>
                <a:sym typeface="Canva Sans"/>
              </a:rPr>
              <a:t>Frequently asked questions </a:t>
            </a:r>
          </a:p>
          <a:p>
            <a:pPr algn="ctr">
              <a:lnSpc>
                <a:spcPts val="4759"/>
              </a:lnSpc>
            </a:pPr>
            <a:endParaRPr lang="en-US" sz="3399">
              <a:solidFill>
                <a:srgbClr val="493423"/>
              </a:solidFill>
              <a:latin typeface="Canva Sans"/>
              <a:ea typeface="Canva Sans"/>
              <a:cs typeface="Canva Sans"/>
              <a:sym typeface="Canva Sans"/>
            </a:endParaRPr>
          </a:p>
          <a:p>
            <a:pPr algn="ctr">
              <a:lnSpc>
                <a:spcPts val="6719"/>
              </a:lnSpc>
            </a:pPr>
            <a:r>
              <a:rPr lang="en-US" sz="4799" b="1">
                <a:solidFill>
                  <a:srgbClr val="493423"/>
                </a:solidFill>
                <a:latin typeface="Canva Sans Bold"/>
                <a:ea typeface="Canva Sans Bold"/>
                <a:cs typeface="Canva Sans Bold"/>
                <a:sym typeface="Canva Sans Bold"/>
              </a:rPr>
              <a:t>You get out, what you put in!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209990">
            <a:off x="-296935" y="-548610"/>
            <a:ext cx="18881871" cy="11384220"/>
          </a:xfrm>
          <a:custGeom>
            <a:avLst/>
            <a:gdLst/>
            <a:ahLst/>
            <a:cxnLst/>
            <a:rect l="l" t="t" r="r" b="b"/>
            <a:pathLst>
              <a:path w="18881871" h="11384220">
                <a:moveTo>
                  <a:pt x="0" y="1116406"/>
                </a:moveTo>
                <a:lnTo>
                  <a:pt x="18253892" y="0"/>
                </a:lnTo>
                <a:lnTo>
                  <a:pt x="18881870" y="10267814"/>
                </a:lnTo>
                <a:lnTo>
                  <a:pt x="627978" y="11384220"/>
                </a:lnTo>
                <a:lnTo>
                  <a:pt x="0" y="1116406"/>
                </a:lnTo>
                <a:close/>
              </a:path>
            </a:pathLst>
          </a:custGeom>
          <a:blipFill>
            <a:blip r:embed="rId2"/>
            <a:stretch>
              <a:fillRect t="-78077" r="-1486" b="-81883"/>
            </a:stretch>
          </a:blipFill>
        </p:spPr>
        <p:txBody>
          <a:bodyPr/>
          <a:lstStyle/>
          <a:p>
            <a:endParaRPr lang="en-GB"/>
          </a:p>
        </p:txBody>
      </p:sp>
      <p:sp>
        <p:nvSpPr>
          <p:cNvPr id="3" name="Freeform 3"/>
          <p:cNvSpPr/>
          <p:nvPr/>
        </p:nvSpPr>
        <p:spPr>
          <a:xfrm rot="-10800000">
            <a:off x="2754468" y="599614"/>
            <a:ext cx="12519703" cy="9378395"/>
          </a:xfrm>
          <a:custGeom>
            <a:avLst/>
            <a:gdLst/>
            <a:ahLst/>
            <a:cxnLst/>
            <a:rect l="l" t="t" r="r" b="b"/>
            <a:pathLst>
              <a:path w="12519703" h="9378395">
                <a:moveTo>
                  <a:pt x="0" y="0"/>
                </a:moveTo>
                <a:lnTo>
                  <a:pt x="12519703" y="0"/>
                </a:lnTo>
                <a:lnTo>
                  <a:pt x="12519703" y="9378395"/>
                </a:lnTo>
                <a:lnTo>
                  <a:pt x="0" y="937839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4" name="Group 4"/>
          <p:cNvGrpSpPr/>
          <p:nvPr/>
        </p:nvGrpSpPr>
        <p:grpSpPr>
          <a:xfrm>
            <a:off x="-1778953" y="-1335955"/>
            <a:ext cx="4285771" cy="12790609"/>
            <a:chOff x="0" y="0"/>
            <a:chExt cx="3263900" cy="9740900"/>
          </a:xfrm>
        </p:grpSpPr>
        <p:sp>
          <p:nvSpPr>
            <p:cNvPr id="5" name="Freeform 5"/>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5"/>
              <a:stretch>
                <a:fillRect l="-99892" r="-99892"/>
              </a:stretch>
            </a:blipFill>
          </p:spPr>
          <p:txBody>
            <a:bodyPr/>
            <a:lstStyle/>
            <a:p>
              <a:endParaRPr lang="en-GB"/>
            </a:p>
          </p:txBody>
        </p:sp>
      </p:grpSp>
      <p:grpSp>
        <p:nvGrpSpPr>
          <p:cNvPr id="6" name="Group 6"/>
          <p:cNvGrpSpPr/>
          <p:nvPr/>
        </p:nvGrpSpPr>
        <p:grpSpPr>
          <a:xfrm rot="-10800000">
            <a:off x="15521821" y="-1106493"/>
            <a:ext cx="4285771" cy="12790609"/>
            <a:chOff x="0" y="0"/>
            <a:chExt cx="3263900" cy="9740900"/>
          </a:xfrm>
        </p:grpSpPr>
        <p:sp>
          <p:nvSpPr>
            <p:cNvPr id="7" name="Freeform 7"/>
            <p:cNvSpPr/>
            <p:nvPr/>
          </p:nvSpPr>
          <p:spPr>
            <a:xfrm>
              <a:off x="-7620" y="1270"/>
              <a:ext cx="3261360" cy="9728200"/>
            </a:xfrm>
            <a:custGeom>
              <a:avLst/>
              <a:gdLst/>
              <a:ahLst/>
              <a:cxnLst/>
              <a:rect l="l" t="t" r="r" b="b"/>
              <a:pathLst>
                <a:path w="3261360" h="9728200">
                  <a:moveTo>
                    <a:pt x="1922780" y="7110730"/>
                  </a:moveTo>
                  <a:cubicBezTo>
                    <a:pt x="1869440" y="7242810"/>
                    <a:pt x="1932940" y="7686040"/>
                    <a:pt x="1935480" y="7717790"/>
                  </a:cubicBezTo>
                  <a:cubicBezTo>
                    <a:pt x="1903730" y="7961630"/>
                    <a:pt x="1891030" y="9030970"/>
                    <a:pt x="1911350" y="9077960"/>
                  </a:cubicBezTo>
                  <a:cubicBezTo>
                    <a:pt x="1913890" y="9084310"/>
                    <a:pt x="1885950" y="9188450"/>
                    <a:pt x="1878330" y="9232900"/>
                  </a:cubicBezTo>
                  <a:cubicBezTo>
                    <a:pt x="1875790" y="9245600"/>
                    <a:pt x="1922780" y="9589770"/>
                    <a:pt x="1935480" y="9644380"/>
                  </a:cubicBezTo>
                  <a:cubicBezTo>
                    <a:pt x="1943100" y="9673590"/>
                    <a:pt x="1885950" y="9728200"/>
                    <a:pt x="1873250" y="9728200"/>
                  </a:cubicBezTo>
                  <a:cubicBezTo>
                    <a:pt x="1769110" y="9728200"/>
                    <a:pt x="95250" y="9720580"/>
                    <a:pt x="22860" y="9718040"/>
                  </a:cubicBezTo>
                  <a:cubicBezTo>
                    <a:pt x="17780" y="9718040"/>
                    <a:pt x="12700" y="9716770"/>
                    <a:pt x="8890" y="9715500"/>
                  </a:cubicBezTo>
                  <a:cubicBezTo>
                    <a:pt x="0" y="9698990"/>
                    <a:pt x="90170" y="9389110"/>
                    <a:pt x="68580" y="9330690"/>
                  </a:cubicBezTo>
                  <a:cubicBezTo>
                    <a:pt x="74930" y="9301480"/>
                    <a:pt x="142240" y="8868410"/>
                    <a:pt x="143510" y="8859520"/>
                  </a:cubicBezTo>
                  <a:cubicBezTo>
                    <a:pt x="151130" y="8817610"/>
                    <a:pt x="86360" y="8606790"/>
                    <a:pt x="85090" y="8600440"/>
                  </a:cubicBezTo>
                  <a:cubicBezTo>
                    <a:pt x="82550" y="8583930"/>
                    <a:pt x="191770" y="8361680"/>
                    <a:pt x="200660" y="8348980"/>
                  </a:cubicBezTo>
                  <a:cubicBezTo>
                    <a:pt x="207010" y="8338820"/>
                    <a:pt x="185420" y="8234680"/>
                    <a:pt x="177800" y="8215630"/>
                  </a:cubicBezTo>
                  <a:cubicBezTo>
                    <a:pt x="167640" y="8190230"/>
                    <a:pt x="226060" y="7969250"/>
                    <a:pt x="224790" y="7965440"/>
                  </a:cubicBezTo>
                  <a:cubicBezTo>
                    <a:pt x="213360" y="7938770"/>
                    <a:pt x="101600" y="7606030"/>
                    <a:pt x="102870" y="7576820"/>
                  </a:cubicBezTo>
                  <a:cubicBezTo>
                    <a:pt x="104140" y="7539990"/>
                    <a:pt x="140970" y="7122160"/>
                    <a:pt x="143510" y="7094220"/>
                  </a:cubicBezTo>
                  <a:cubicBezTo>
                    <a:pt x="144780" y="7084060"/>
                    <a:pt x="46990" y="6799580"/>
                    <a:pt x="57150" y="6755130"/>
                  </a:cubicBezTo>
                  <a:cubicBezTo>
                    <a:pt x="66040" y="6717030"/>
                    <a:pt x="162560" y="6468110"/>
                    <a:pt x="160020" y="6438900"/>
                  </a:cubicBezTo>
                  <a:cubicBezTo>
                    <a:pt x="156210" y="6409690"/>
                    <a:pt x="130810" y="5913120"/>
                    <a:pt x="133350" y="5905500"/>
                  </a:cubicBezTo>
                  <a:cubicBezTo>
                    <a:pt x="135890" y="5896610"/>
                    <a:pt x="185420" y="5636260"/>
                    <a:pt x="199390" y="5596890"/>
                  </a:cubicBezTo>
                  <a:cubicBezTo>
                    <a:pt x="204470" y="5582920"/>
                    <a:pt x="149860" y="5363210"/>
                    <a:pt x="135890" y="5323840"/>
                  </a:cubicBezTo>
                  <a:cubicBezTo>
                    <a:pt x="128270" y="5302250"/>
                    <a:pt x="152400" y="4937760"/>
                    <a:pt x="152400" y="4933950"/>
                  </a:cubicBezTo>
                  <a:cubicBezTo>
                    <a:pt x="157480" y="4892040"/>
                    <a:pt x="232410" y="4806950"/>
                    <a:pt x="233680" y="4790440"/>
                  </a:cubicBezTo>
                  <a:cubicBezTo>
                    <a:pt x="234950" y="4773930"/>
                    <a:pt x="379730" y="4227830"/>
                    <a:pt x="373380" y="4202430"/>
                  </a:cubicBezTo>
                  <a:cubicBezTo>
                    <a:pt x="372110" y="4197350"/>
                    <a:pt x="445770" y="4121150"/>
                    <a:pt x="448310" y="4097020"/>
                  </a:cubicBezTo>
                  <a:cubicBezTo>
                    <a:pt x="448310" y="4093210"/>
                    <a:pt x="425450" y="3595370"/>
                    <a:pt x="427990" y="3592830"/>
                  </a:cubicBezTo>
                  <a:cubicBezTo>
                    <a:pt x="447040" y="3564890"/>
                    <a:pt x="513080" y="3108960"/>
                    <a:pt x="448310" y="2913380"/>
                  </a:cubicBezTo>
                  <a:cubicBezTo>
                    <a:pt x="447040" y="2909570"/>
                    <a:pt x="668020" y="2291080"/>
                    <a:pt x="674370" y="2273300"/>
                  </a:cubicBezTo>
                  <a:cubicBezTo>
                    <a:pt x="697230" y="2030730"/>
                    <a:pt x="967740" y="1089660"/>
                    <a:pt x="967740" y="1061720"/>
                  </a:cubicBezTo>
                  <a:cubicBezTo>
                    <a:pt x="967740" y="1037590"/>
                    <a:pt x="1092200" y="831850"/>
                    <a:pt x="1079500" y="768350"/>
                  </a:cubicBezTo>
                  <a:cubicBezTo>
                    <a:pt x="1076960" y="754380"/>
                    <a:pt x="1145540" y="601980"/>
                    <a:pt x="1159510" y="565150"/>
                  </a:cubicBezTo>
                  <a:cubicBezTo>
                    <a:pt x="1169670" y="535940"/>
                    <a:pt x="1216660" y="20320"/>
                    <a:pt x="1238250" y="20320"/>
                  </a:cubicBezTo>
                  <a:cubicBezTo>
                    <a:pt x="1412240" y="17780"/>
                    <a:pt x="2998470" y="0"/>
                    <a:pt x="3114040" y="1270"/>
                  </a:cubicBezTo>
                  <a:cubicBezTo>
                    <a:pt x="3152140" y="1270"/>
                    <a:pt x="3159760" y="313690"/>
                    <a:pt x="3159760" y="314960"/>
                  </a:cubicBezTo>
                  <a:cubicBezTo>
                    <a:pt x="3103880" y="544830"/>
                    <a:pt x="3102610" y="687070"/>
                    <a:pt x="3106420" y="698500"/>
                  </a:cubicBezTo>
                  <a:cubicBezTo>
                    <a:pt x="3114040" y="721360"/>
                    <a:pt x="3124200" y="741680"/>
                    <a:pt x="3133090" y="762000"/>
                  </a:cubicBezTo>
                  <a:cubicBezTo>
                    <a:pt x="3097530" y="1205230"/>
                    <a:pt x="3229610" y="1779270"/>
                    <a:pt x="3232150" y="1794510"/>
                  </a:cubicBezTo>
                  <a:cubicBezTo>
                    <a:pt x="3233420" y="1805940"/>
                    <a:pt x="3213100" y="2322830"/>
                    <a:pt x="3215640" y="2341880"/>
                  </a:cubicBezTo>
                  <a:cubicBezTo>
                    <a:pt x="3219450" y="2374900"/>
                    <a:pt x="3253740" y="2472690"/>
                    <a:pt x="3242310" y="2494280"/>
                  </a:cubicBezTo>
                  <a:cubicBezTo>
                    <a:pt x="3235960" y="2506980"/>
                    <a:pt x="3261360" y="3030220"/>
                    <a:pt x="3249930" y="3034030"/>
                  </a:cubicBezTo>
                  <a:cubicBezTo>
                    <a:pt x="3229610" y="3039110"/>
                    <a:pt x="2937510" y="3526790"/>
                    <a:pt x="2937510" y="3538220"/>
                  </a:cubicBezTo>
                  <a:cubicBezTo>
                    <a:pt x="2938780" y="3552190"/>
                    <a:pt x="2946400" y="3600450"/>
                    <a:pt x="2941320" y="3608070"/>
                  </a:cubicBezTo>
                  <a:cubicBezTo>
                    <a:pt x="2933700" y="3622040"/>
                    <a:pt x="2948940" y="3962400"/>
                    <a:pt x="2904490" y="4050030"/>
                  </a:cubicBezTo>
                  <a:cubicBezTo>
                    <a:pt x="2905760" y="4064000"/>
                    <a:pt x="2786380" y="4161790"/>
                    <a:pt x="2786380" y="4165600"/>
                  </a:cubicBezTo>
                  <a:cubicBezTo>
                    <a:pt x="2786380" y="4199890"/>
                    <a:pt x="2573020" y="4499610"/>
                    <a:pt x="2564130" y="4528820"/>
                  </a:cubicBezTo>
                  <a:cubicBezTo>
                    <a:pt x="2555240" y="4554220"/>
                    <a:pt x="2310130" y="4753610"/>
                    <a:pt x="2306320" y="4758690"/>
                  </a:cubicBezTo>
                  <a:cubicBezTo>
                    <a:pt x="2288540" y="4789170"/>
                    <a:pt x="1978660" y="5165090"/>
                    <a:pt x="1983740" y="5177790"/>
                  </a:cubicBezTo>
                  <a:cubicBezTo>
                    <a:pt x="2038350" y="5523230"/>
                    <a:pt x="1917700" y="5957570"/>
                    <a:pt x="1916430" y="5958840"/>
                  </a:cubicBezTo>
                  <a:cubicBezTo>
                    <a:pt x="1894840" y="5980430"/>
                    <a:pt x="1878330" y="6581140"/>
                    <a:pt x="1874520" y="6593840"/>
                  </a:cubicBezTo>
                  <a:cubicBezTo>
                    <a:pt x="1873250" y="6596380"/>
                    <a:pt x="1927860" y="7103110"/>
                    <a:pt x="1922780" y="7110730"/>
                  </a:cubicBezTo>
                  <a:close/>
                </a:path>
              </a:pathLst>
            </a:custGeom>
            <a:blipFill>
              <a:blip r:embed="rId5"/>
              <a:stretch>
                <a:fillRect l="-99892" r="-99892"/>
              </a:stretch>
            </a:blipFill>
          </p:spPr>
          <p:txBody>
            <a:bodyPr/>
            <a:lstStyle/>
            <a:p>
              <a:endParaRPr lang="en-GB"/>
            </a:p>
          </p:txBody>
        </p:sp>
      </p:grpSp>
      <p:sp>
        <p:nvSpPr>
          <p:cNvPr id="8" name="Freeform 8"/>
          <p:cNvSpPr/>
          <p:nvPr/>
        </p:nvSpPr>
        <p:spPr>
          <a:xfrm rot="3901450">
            <a:off x="13846173" y="7566319"/>
            <a:ext cx="2284159" cy="2370074"/>
          </a:xfrm>
          <a:custGeom>
            <a:avLst/>
            <a:gdLst/>
            <a:ahLst/>
            <a:cxnLst/>
            <a:rect l="l" t="t" r="r" b="b"/>
            <a:pathLst>
              <a:path w="2284159" h="2370074">
                <a:moveTo>
                  <a:pt x="0" y="0"/>
                </a:moveTo>
                <a:lnTo>
                  <a:pt x="2284159" y="0"/>
                </a:lnTo>
                <a:lnTo>
                  <a:pt x="2284159" y="2370074"/>
                </a:lnTo>
                <a:lnTo>
                  <a:pt x="0" y="2370074"/>
                </a:lnTo>
                <a:lnTo>
                  <a:pt x="0" y="0"/>
                </a:lnTo>
                <a:close/>
              </a:path>
            </a:pathLst>
          </a:custGeom>
          <a:blipFill>
            <a:blip r:embed="rId6"/>
            <a:stretch>
              <a:fillRect/>
            </a:stretch>
          </a:blipFill>
        </p:spPr>
        <p:txBody>
          <a:bodyPr/>
          <a:lstStyle/>
          <a:p>
            <a:endParaRPr lang="en-GB"/>
          </a:p>
        </p:txBody>
      </p:sp>
      <p:sp>
        <p:nvSpPr>
          <p:cNvPr id="9" name="TextBox 9"/>
          <p:cNvSpPr txBox="1"/>
          <p:nvPr/>
        </p:nvSpPr>
        <p:spPr>
          <a:xfrm>
            <a:off x="2836055" y="3512956"/>
            <a:ext cx="12152198" cy="4419219"/>
          </a:xfrm>
          <a:prstGeom prst="rect">
            <a:avLst/>
          </a:prstGeom>
        </p:spPr>
        <p:txBody>
          <a:bodyPr lIns="0" tIns="0" rIns="0" bIns="0" rtlCol="0" anchor="t">
            <a:spAutoFit/>
          </a:bodyPr>
          <a:lstStyle/>
          <a:p>
            <a:pPr algn="ctr">
              <a:lnSpc>
                <a:spcPts val="16758"/>
              </a:lnSpc>
            </a:pPr>
            <a:r>
              <a:rPr lang="en-US" sz="17100" b="1">
                <a:solidFill>
                  <a:srgbClr val="493423"/>
                </a:solidFill>
                <a:latin typeface="Obra Letra Bold"/>
                <a:ea typeface="Obra Letra Bold"/>
                <a:cs typeface="Obra Letra Bold"/>
                <a:sym typeface="Obra Letra Bold"/>
              </a:rPr>
              <a:t>Thank</a:t>
            </a:r>
          </a:p>
          <a:p>
            <a:pPr algn="ctr">
              <a:lnSpc>
                <a:spcPts val="16758"/>
              </a:lnSpc>
            </a:pPr>
            <a:r>
              <a:rPr lang="en-US" sz="17100" b="1">
                <a:solidFill>
                  <a:srgbClr val="493423"/>
                </a:solidFill>
                <a:latin typeface="Obra Letra Bold"/>
                <a:ea typeface="Obra Letra Bold"/>
                <a:cs typeface="Obra Letra Bold"/>
                <a:sym typeface="Obra Letra Bold"/>
              </a:rPr>
              <a:t>you</a:t>
            </a:r>
          </a:p>
        </p:txBody>
      </p:sp>
      <p:sp>
        <p:nvSpPr>
          <p:cNvPr id="10" name="Freeform 10"/>
          <p:cNvSpPr/>
          <p:nvPr/>
        </p:nvSpPr>
        <p:spPr>
          <a:xfrm rot="-8555375" flipH="1">
            <a:off x="13952307" y="-2785349"/>
            <a:ext cx="5428145" cy="6401743"/>
          </a:xfrm>
          <a:custGeom>
            <a:avLst/>
            <a:gdLst/>
            <a:ahLst/>
            <a:cxnLst/>
            <a:rect l="l" t="t" r="r" b="b"/>
            <a:pathLst>
              <a:path w="5428145" h="6401743">
                <a:moveTo>
                  <a:pt x="5428144" y="0"/>
                </a:moveTo>
                <a:lnTo>
                  <a:pt x="0" y="0"/>
                </a:lnTo>
                <a:lnTo>
                  <a:pt x="0" y="6401744"/>
                </a:lnTo>
                <a:lnTo>
                  <a:pt x="5428144" y="6401744"/>
                </a:lnTo>
                <a:lnTo>
                  <a:pt x="5428144" y="0"/>
                </a:lnTo>
                <a:close/>
              </a:path>
            </a:pathLst>
          </a:custGeom>
          <a:blipFill>
            <a:blip r:embed="rId7"/>
            <a:stretch>
              <a:fillRect/>
            </a:stretch>
          </a:blipFill>
        </p:spPr>
        <p:txBody>
          <a:bodyPr/>
          <a:lstStyle/>
          <a:p>
            <a:endParaRPr lang="en-GB"/>
          </a:p>
        </p:txBody>
      </p:sp>
      <p:sp>
        <p:nvSpPr>
          <p:cNvPr id="11" name="Freeform 11"/>
          <p:cNvSpPr/>
          <p:nvPr/>
        </p:nvSpPr>
        <p:spPr>
          <a:xfrm>
            <a:off x="10374084" y="1939680"/>
            <a:ext cx="3638549" cy="774019"/>
          </a:xfrm>
          <a:custGeom>
            <a:avLst/>
            <a:gdLst/>
            <a:ahLst/>
            <a:cxnLst/>
            <a:rect l="l" t="t" r="r" b="b"/>
            <a:pathLst>
              <a:path w="3638549" h="774019">
                <a:moveTo>
                  <a:pt x="0" y="0"/>
                </a:moveTo>
                <a:lnTo>
                  <a:pt x="3638550" y="0"/>
                </a:lnTo>
                <a:lnTo>
                  <a:pt x="3638550" y="774018"/>
                </a:lnTo>
                <a:lnTo>
                  <a:pt x="0" y="774018"/>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 name="Freeform 12"/>
          <p:cNvSpPr/>
          <p:nvPr/>
        </p:nvSpPr>
        <p:spPr>
          <a:xfrm rot="-10800000" flipV="1">
            <a:off x="4403048" y="1939680"/>
            <a:ext cx="3638549" cy="774019"/>
          </a:xfrm>
          <a:custGeom>
            <a:avLst/>
            <a:gdLst/>
            <a:ahLst/>
            <a:cxnLst/>
            <a:rect l="l" t="t" r="r" b="b"/>
            <a:pathLst>
              <a:path w="3638549" h="774019">
                <a:moveTo>
                  <a:pt x="0" y="774018"/>
                </a:moveTo>
                <a:lnTo>
                  <a:pt x="3638549" y="774018"/>
                </a:lnTo>
                <a:lnTo>
                  <a:pt x="3638549" y="0"/>
                </a:lnTo>
                <a:lnTo>
                  <a:pt x="0" y="0"/>
                </a:lnTo>
                <a:lnTo>
                  <a:pt x="0" y="774018"/>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Freeform 13"/>
          <p:cNvSpPr/>
          <p:nvPr/>
        </p:nvSpPr>
        <p:spPr>
          <a:xfrm rot="1318415" flipH="1">
            <a:off x="-542780" y="6057428"/>
            <a:ext cx="5428145" cy="6401743"/>
          </a:xfrm>
          <a:custGeom>
            <a:avLst/>
            <a:gdLst/>
            <a:ahLst/>
            <a:cxnLst/>
            <a:rect l="l" t="t" r="r" b="b"/>
            <a:pathLst>
              <a:path w="5428145" h="6401743">
                <a:moveTo>
                  <a:pt x="5428145" y="0"/>
                </a:moveTo>
                <a:lnTo>
                  <a:pt x="0" y="0"/>
                </a:lnTo>
                <a:lnTo>
                  <a:pt x="0" y="6401744"/>
                </a:lnTo>
                <a:lnTo>
                  <a:pt x="5428145" y="6401744"/>
                </a:lnTo>
                <a:lnTo>
                  <a:pt x="5428145" y="0"/>
                </a:lnTo>
                <a:close/>
              </a:path>
            </a:pathLst>
          </a:custGeom>
          <a:blipFill>
            <a:blip r:embed="rId7"/>
            <a:stretch>
              <a:fillRect/>
            </a:stretch>
          </a:blipFill>
        </p:spPr>
        <p:txBody>
          <a:bodyPr/>
          <a:lstStyle/>
          <a:p>
            <a:endParaRPr lang="en-GB"/>
          </a:p>
        </p:txBody>
      </p:sp>
      <p:sp>
        <p:nvSpPr>
          <p:cNvPr id="14" name="TextBox 14"/>
          <p:cNvSpPr txBox="1"/>
          <p:nvPr/>
        </p:nvSpPr>
        <p:spPr>
          <a:xfrm>
            <a:off x="6717363" y="2110477"/>
            <a:ext cx="4853275" cy="441949"/>
          </a:xfrm>
          <a:prstGeom prst="rect">
            <a:avLst/>
          </a:prstGeom>
        </p:spPr>
        <p:txBody>
          <a:bodyPr lIns="0" tIns="0" rIns="0" bIns="0" rtlCol="0" anchor="t">
            <a:spAutoFit/>
          </a:bodyPr>
          <a:lstStyle/>
          <a:p>
            <a:pPr algn="ctr">
              <a:lnSpc>
                <a:spcPts val="3438"/>
              </a:lnSpc>
            </a:pPr>
            <a:r>
              <a:rPr lang="en-US" sz="2990" b="1">
                <a:solidFill>
                  <a:srgbClr val="7E483B"/>
                </a:solidFill>
                <a:latin typeface="Monterchi Sans Bold"/>
                <a:ea typeface="Monterchi Sans Bold"/>
                <a:cs typeface="Monterchi Sans Bold"/>
                <a:sym typeface="Monterchi Sans Bold"/>
              </a:rPr>
              <a:t>Any Questions?</a:t>
            </a:r>
          </a:p>
        </p:txBody>
      </p:sp>
      <p:sp>
        <p:nvSpPr>
          <p:cNvPr id="15" name="Freeform 15"/>
          <p:cNvSpPr/>
          <p:nvPr/>
        </p:nvSpPr>
        <p:spPr>
          <a:xfrm>
            <a:off x="15790671" y="5007114"/>
            <a:ext cx="1406488" cy="1468408"/>
          </a:xfrm>
          <a:custGeom>
            <a:avLst/>
            <a:gdLst/>
            <a:ahLst/>
            <a:cxnLst/>
            <a:rect l="l" t="t" r="r" b="b"/>
            <a:pathLst>
              <a:path w="1406488" h="1468408">
                <a:moveTo>
                  <a:pt x="0" y="0"/>
                </a:moveTo>
                <a:lnTo>
                  <a:pt x="1406488" y="0"/>
                </a:lnTo>
                <a:lnTo>
                  <a:pt x="1406488" y="1468408"/>
                </a:lnTo>
                <a:lnTo>
                  <a:pt x="0" y="1468408"/>
                </a:lnTo>
                <a:lnTo>
                  <a:pt x="0" y="0"/>
                </a:lnTo>
                <a:close/>
              </a:path>
            </a:pathLst>
          </a:custGeom>
          <a:blipFill>
            <a:blip r:embed="rId10">
              <a:extLst>
                <a:ext uri="{96DAC541-7B7A-43D3-8B79-37D633B846F1}">
                  <asvg:svgBlip xmlns:asvg="http://schemas.microsoft.com/office/drawing/2016/SVG/main" r:embed="rId11"/>
                </a:ext>
              </a:extLst>
            </a:blip>
            <a:stretch>
              <a:fillRect l="-101042" t="-84932" b="-11017"/>
            </a:stretch>
          </a:blipFill>
        </p:spPr>
        <p:txBody>
          <a:bodyPr/>
          <a:lstStyle/>
          <a:p>
            <a:endParaRPr lang="en-GB"/>
          </a:p>
        </p:txBody>
      </p:sp>
      <p:sp>
        <p:nvSpPr>
          <p:cNvPr id="16" name="Freeform 16"/>
          <p:cNvSpPr/>
          <p:nvPr/>
        </p:nvSpPr>
        <p:spPr>
          <a:xfrm rot="-7467844">
            <a:off x="1911345" y="354652"/>
            <a:ext cx="2284159" cy="2370074"/>
          </a:xfrm>
          <a:custGeom>
            <a:avLst/>
            <a:gdLst/>
            <a:ahLst/>
            <a:cxnLst/>
            <a:rect l="l" t="t" r="r" b="b"/>
            <a:pathLst>
              <a:path w="2284159" h="2370074">
                <a:moveTo>
                  <a:pt x="0" y="0"/>
                </a:moveTo>
                <a:lnTo>
                  <a:pt x="2284159" y="0"/>
                </a:lnTo>
                <a:lnTo>
                  <a:pt x="2284159" y="2370074"/>
                </a:lnTo>
                <a:lnTo>
                  <a:pt x="0" y="2370074"/>
                </a:lnTo>
                <a:lnTo>
                  <a:pt x="0" y="0"/>
                </a:lnTo>
                <a:close/>
              </a:path>
            </a:pathLst>
          </a:custGeom>
          <a:blipFill>
            <a:blip r:embed="rId6"/>
            <a:stretch>
              <a:fillRect/>
            </a:stretch>
          </a:blipFill>
        </p:spPr>
        <p:txBody>
          <a:bodyPr/>
          <a:lstStyle/>
          <a:p>
            <a:endParaRPr lang="en-GB"/>
          </a:p>
        </p:txBody>
      </p:sp>
      <p:sp>
        <p:nvSpPr>
          <p:cNvPr id="17" name="Freeform 17"/>
          <p:cNvSpPr/>
          <p:nvPr/>
        </p:nvSpPr>
        <p:spPr>
          <a:xfrm>
            <a:off x="15274171" y="4195924"/>
            <a:ext cx="1033001" cy="1078478"/>
          </a:xfrm>
          <a:custGeom>
            <a:avLst/>
            <a:gdLst/>
            <a:ahLst/>
            <a:cxnLst/>
            <a:rect l="l" t="t" r="r" b="b"/>
            <a:pathLst>
              <a:path w="1033001" h="1078478">
                <a:moveTo>
                  <a:pt x="0" y="0"/>
                </a:moveTo>
                <a:lnTo>
                  <a:pt x="1033001" y="0"/>
                </a:lnTo>
                <a:lnTo>
                  <a:pt x="1033001" y="1078478"/>
                </a:lnTo>
                <a:lnTo>
                  <a:pt x="0" y="1078478"/>
                </a:lnTo>
                <a:lnTo>
                  <a:pt x="0" y="0"/>
                </a:lnTo>
                <a:close/>
              </a:path>
            </a:pathLst>
          </a:custGeom>
          <a:blipFill>
            <a:blip r:embed="rId10">
              <a:extLst>
                <a:ext uri="{96DAC541-7B7A-43D3-8B79-37D633B846F1}">
                  <asvg:svgBlip xmlns:asvg="http://schemas.microsoft.com/office/drawing/2016/SVG/main" r:embed="rId11"/>
                </a:ext>
              </a:extLst>
            </a:blip>
            <a:stretch>
              <a:fillRect l="-101042" t="-84932" b="-11017"/>
            </a:stretch>
          </a:blipFill>
        </p:spPr>
        <p:txBody>
          <a:bodyPr/>
          <a:lstStyle/>
          <a:p>
            <a:endParaRPr lang="en-GB"/>
          </a:p>
        </p:txBody>
      </p:sp>
      <p:sp>
        <p:nvSpPr>
          <p:cNvPr id="18" name="Freeform 18"/>
          <p:cNvSpPr/>
          <p:nvPr/>
        </p:nvSpPr>
        <p:spPr>
          <a:xfrm>
            <a:off x="1028700" y="3151912"/>
            <a:ext cx="1406488" cy="1468408"/>
          </a:xfrm>
          <a:custGeom>
            <a:avLst/>
            <a:gdLst/>
            <a:ahLst/>
            <a:cxnLst/>
            <a:rect l="l" t="t" r="r" b="b"/>
            <a:pathLst>
              <a:path w="1406488" h="1468408">
                <a:moveTo>
                  <a:pt x="0" y="0"/>
                </a:moveTo>
                <a:lnTo>
                  <a:pt x="1406488" y="0"/>
                </a:lnTo>
                <a:lnTo>
                  <a:pt x="1406488" y="1468408"/>
                </a:lnTo>
                <a:lnTo>
                  <a:pt x="0" y="1468408"/>
                </a:lnTo>
                <a:lnTo>
                  <a:pt x="0" y="0"/>
                </a:lnTo>
                <a:close/>
              </a:path>
            </a:pathLst>
          </a:custGeom>
          <a:blipFill>
            <a:blip r:embed="rId10">
              <a:extLst>
                <a:ext uri="{96DAC541-7B7A-43D3-8B79-37D633B846F1}">
                  <asvg:svgBlip xmlns:asvg="http://schemas.microsoft.com/office/drawing/2016/SVG/main" r:embed="rId11"/>
                </a:ext>
              </a:extLst>
            </a:blip>
            <a:stretch>
              <a:fillRect l="-101042" t="-84932" b="-11017"/>
            </a:stretch>
          </a:blipFill>
        </p:spPr>
        <p:txBody>
          <a:bodyPr/>
          <a:lstStyle/>
          <a:p>
            <a:endParaRPr lang="en-GB"/>
          </a:p>
        </p:txBody>
      </p:sp>
      <p:sp>
        <p:nvSpPr>
          <p:cNvPr id="19" name="Freeform 19"/>
          <p:cNvSpPr/>
          <p:nvPr/>
        </p:nvSpPr>
        <p:spPr>
          <a:xfrm>
            <a:off x="1654792" y="4467875"/>
            <a:ext cx="1033001" cy="1078478"/>
          </a:xfrm>
          <a:custGeom>
            <a:avLst/>
            <a:gdLst/>
            <a:ahLst/>
            <a:cxnLst/>
            <a:rect l="l" t="t" r="r" b="b"/>
            <a:pathLst>
              <a:path w="1033001" h="1078478">
                <a:moveTo>
                  <a:pt x="0" y="0"/>
                </a:moveTo>
                <a:lnTo>
                  <a:pt x="1033001" y="0"/>
                </a:lnTo>
                <a:lnTo>
                  <a:pt x="1033001" y="1078478"/>
                </a:lnTo>
                <a:lnTo>
                  <a:pt x="0" y="1078478"/>
                </a:lnTo>
                <a:lnTo>
                  <a:pt x="0" y="0"/>
                </a:lnTo>
                <a:close/>
              </a:path>
            </a:pathLst>
          </a:custGeom>
          <a:blipFill>
            <a:blip r:embed="rId10">
              <a:extLst>
                <a:ext uri="{96DAC541-7B7A-43D3-8B79-37D633B846F1}">
                  <asvg:svgBlip xmlns:asvg="http://schemas.microsoft.com/office/drawing/2016/SVG/main" r:embed="rId11"/>
                </a:ext>
              </a:extLst>
            </a:blip>
            <a:stretch>
              <a:fillRect l="-101042" t="-84932" b="-11017"/>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741</Words>
  <Application>Microsoft Office PowerPoint</Application>
  <PresentationFormat>Custom</PresentationFormat>
  <Paragraphs>101</Paragraphs>
  <Slides>13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Obra Letra Bold</vt:lpstr>
      <vt:lpstr>Monterchi Sans Bold</vt:lpstr>
      <vt:lpstr>Canva Sans</vt:lpstr>
      <vt:lpstr>Canva Sans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Guidance - Criminal law 1</dc:title>
  <cp:lastModifiedBy>Zita Draper</cp:lastModifiedBy>
  <cp:revision>2</cp:revision>
  <dcterms:created xsi:type="dcterms:W3CDTF">2006-08-16T00:00:00Z</dcterms:created>
  <dcterms:modified xsi:type="dcterms:W3CDTF">2025-10-28T12:01:06Z</dcterms:modified>
  <dc:identifier>DAG1w-NcUPA</dc:identifier>
</cp:coreProperties>
</file>