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801600" cy="9601200" type="A3"/>
  <p:notesSz cx="32918400" cy="51206400"/>
  <p:defaultTextStyle>
    <a:defPPr>
      <a:defRPr lang="en-US"/>
    </a:defPPr>
    <a:lvl1pPr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1pPr>
    <a:lvl2pPr marL="123078"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2pPr>
    <a:lvl3pPr marL="246156"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3pPr>
    <a:lvl4pPr marL="369235"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4pPr>
    <a:lvl5pPr marL="492313" algn="l" rtl="0" fontAlgn="base">
      <a:spcBef>
        <a:spcPct val="0"/>
      </a:spcBef>
      <a:spcAft>
        <a:spcPct val="0"/>
      </a:spcAft>
      <a:defRPr sz="861" kern="1200">
        <a:solidFill>
          <a:schemeClr val="tx1"/>
        </a:solidFill>
        <a:latin typeface="Helvetica" panose="020B0604020202020204" pitchFamily="34" charset="0"/>
        <a:ea typeface="MS PGothic" panose="020B0600070205080204" pitchFamily="34" charset="-128"/>
        <a:cs typeface="+mn-cs"/>
      </a:defRPr>
    </a:lvl5pPr>
    <a:lvl6pPr marL="615391"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6pPr>
    <a:lvl7pPr marL="738469"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7pPr>
    <a:lvl8pPr marL="861548"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8pPr>
    <a:lvl9pPr marL="984626" algn="l" defTabSz="246156" rtl="0" eaLnBrk="1" latinLnBrk="0" hangingPunct="1">
      <a:defRPr sz="861" kern="1200">
        <a:solidFill>
          <a:schemeClr val="tx1"/>
        </a:solidFill>
        <a:latin typeface="Helvetica"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09" userDrawn="1">
          <p15:clr>
            <a:srgbClr val="A4A3A4"/>
          </p15:clr>
        </p15:guide>
        <p15:guide id="2" orient="horz" pos="5726" userDrawn="1">
          <p15:clr>
            <a:srgbClr val="A4A3A4"/>
          </p15:clr>
        </p15:guide>
        <p15:guide id="3" orient="horz" pos="1088" userDrawn="1">
          <p15:clr>
            <a:srgbClr val="A4A3A4"/>
          </p15:clr>
        </p15:guide>
        <p15:guide id="4" orient="horz" pos="621" userDrawn="1">
          <p15:clr>
            <a:srgbClr val="A4A3A4"/>
          </p15:clr>
        </p15:guide>
        <p15:guide id="5" pos="1860" userDrawn="1">
          <p15:clr>
            <a:srgbClr val="A4A3A4"/>
          </p15:clr>
        </p15:guide>
        <p15:guide id="6" pos="2103" userDrawn="1">
          <p15:clr>
            <a:srgbClr val="A4A3A4"/>
          </p15:clr>
        </p15:guide>
        <p15:guide id="7" pos="3896" userDrawn="1">
          <p15:clr>
            <a:srgbClr val="A4A3A4"/>
          </p15:clr>
        </p15:guide>
        <p15:guide id="8" pos="6134" userDrawn="1">
          <p15:clr>
            <a:srgbClr val="A4A3A4"/>
          </p15:clr>
        </p15:guide>
        <p15:guide id="9" pos="288" userDrawn="1">
          <p15:clr>
            <a:srgbClr val="A4A3A4"/>
          </p15:clr>
        </p15:guide>
        <p15:guide id="10" pos="4083" userDrawn="1">
          <p15:clr>
            <a:srgbClr val="A4A3A4"/>
          </p15:clr>
        </p15:guide>
        <p15:guide id="11" pos="5891" userDrawn="1">
          <p15:clr>
            <a:srgbClr val="A4A3A4"/>
          </p15:clr>
        </p15:guide>
        <p15:guide id="12" pos="771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FFCC99"/>
    <a:srgbClr val="FFFF66"/>
    <a:srgbClr val="FFF3F3"/>
    <a:srgbClr val="FFFFE1"/>
    <a:srgbClr val="191919"/>
    <a:srgbClr val="800040"/>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15" autoAdjust="0"/>
  </p:normalViewPr>
  <p:slideViewPr>
    <p:cSldViewPr snapToGrid="0" showGuides="1">
      <p:cViewPr>
        <p:scale>
          <a:sx n="42" d="100"/>
          <a:sy n="42" d="100"/>
        </p:scale>
        <p:origin x="5141" y="1579"/>
      </p:cViewPr>
      <p:guideLst>
        <p:guide orient="horz" pos="209"/>
        <p:guide orient="horz" pos="5726"/>
        <p:guide orient="horz" pos="1088"/>
        <p:guide orient="horz" pos="621"/>
        <p:guide pos="1860"/>
        <p:guide pos="2103"/>
        <p:guide pos="3896"/>
        <p:guide pos="6134"/>
        <p:guide pos="288"/>
        <p:guide pos="4083"/>
        <p:guide pos="5891"/>
        <p:guide pos="7718"/>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E08B13-B97F-445E-A6A6-1F4953E7466F}"/>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7584A57A-7F85-4B67-A3E3-B0157D91A5D1}"/>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panose="020F0502020204030204" pitchFamily="34" charset="0"/>
              </a:defRPr>
            </a:lvl1pPr>
          </a:lstStyle>
          <a:p>
            <a:fld id="{4A03666B-8AFB-4EBE-8B6F-3E6A93E0EF37}" type="datetime1">
              <a:rPr lang="en-US" altLang="en-US"/>
              <a:pPr/>
              <a:t>5/3/2021</a:t>
            </a:fld>
            <a:endParaRPr lang="en-US" altLang="en-US"/>
          </a:p>
        </p:txBody>
      </p:sp>
      <p:sp>
        <p:nvSpPr>
          <p:cNvPr id="4" name="Slide Image Placeholder 3">
            <a:extLst>
              <a:ext uri="{FF2B5EF4-FFF2-40B4-BE49-F238E27FC236}">
                <a16:creationId xmlns:a16="http://schemas.microsoft.com/office/drawing/2014/main" id="{7AB4AE32-1926-4F0C-BE63-B0BF3CB90A0A}"/>
              </a:ext>
            </a:extLst>
          </p:cNvPr>
          <p:cNvSpPr>
            <a:spLocks noGrp="1" noRot="1" noChangeAspect="1"/>
          </p:cNvSpPr>
          <p:nvPr>
            <p:ph type="sldImg" idx="2"/>
          </p:nvPr>
        </p:nvSpPr>
        <p:spPr>
          <a:xfrm>
            <a:off x="3657600" y="3840163"/>
            <a:ext cx="256032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F22E20A8-A8C7-407A-ADE3-88A01AA1EE2A}"/>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77060B25-332F-4E9E-91A7-0AE5C9A093B7}"/>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67D5DC74-2173-4450-B02E-1FE6ADE1C6C3}"/>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A34FEC7A-50DE-4082-A637-C268CC9308A2}"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pitchFamily="-111" charset="-128"/>
      </a:defRPr>
    </a:lvl1pPr>
    <a:lvl2pPr marL="123078"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2pPr>
    <a:lvl3pPr marL="246156"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3pPr>
    <a:lvl4pPr marL="369235"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4pPr>
    <a:lvl5pPr marL="492313" algn="l" defTabSz="12307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5pPr>
    <a:lvl6pPr marL="615391" algn="l" defTabSz="123078" rtl="0" eaLnBrk="1" latinLnBrk="0" hangingPunct="1">
      <a:defRPr sz="323" kern="1200">
        <a:solidFill>
          <a:schemeClr val="tx1"/>
        </a:solidFill>
        <a:latin typeface="+mn-lt"/>
        <a:ea typeface="+mn-ea"/>
        <a:cs typeface="+mn-cs"/>
      </a:defRPr>
    </a:lvl6pPr>
    <a:lvl7pPr marL="738469" algn="l" defTabSz="123078" rtl="0" eaLnBrk="1" latinLnBrk="0" hangingPunct="1">
      <a:defRPr sz="323" kern="1200">
        <a:solidFill>
          <a:schemeClr val="tx1"/>
        </a:solidFill>
        <a:latin typeface="+mn-lt"/>
        <a:ea typeface="+mn-ea"/>
        <a:cs typeface="+mn-cs"/>
      </a:defRPr>
    </a:lvl7pPr>
    <a:lvl8pPr marL="861548" algn="l" defTabSz="123078" rtl="0" eaLnBrk="1" latinLnBrk="0" hangingPunct="1">
      <a:defRPr sz="323" kern="1200">
        <a:solidFill>
          <a:schemeClr val="tx1"/>
        </a:solidFill>
        <a:latin typeface="+mn-lt"/>
        <a:ea typeface="+mn-ea"/>
        <a:cs typeface="+mn-cs"/>
      </a:defRPr>
    </a:lvl8pPr>
    <a:lvl9pPr marL="984626" algn="l" defTabSz="123078" rtl="0" eaLnBrk="1" latinLnBrk="0" hangingPunct="1">
      <a:defRPr sz="32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a:extLst>
              <a:ext uri="{FF2B5EF4-FFF2-40B4-BE49-F238E27FC236}">
                <a16:creationId xmlns:a16="http://schemas.microsoft.com/office/drawing/2014/main" id="{A18897DB-ADAA-4399-A493-66F68E2FC50A}"/>
              </a:ext>
            </a:extLst>
          </p:cNvPr>
          <p:cNvSpPr>
            <a:spLocks noGrp="1" noRot="1" noChangeAspect="1"/>
          </p:cNvSpPr>
          <p:nvPr>
            <p:ph type="sldImg"/>
          </p:nvPr>
        </p:nvSpPr>
        <p:spPr bwMode="auto">
          <a:xfrm>
            <a:off x="3657600" y="3840163"/>
            <a:ext cx="25603200" cy="192024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a:extLst>
              <a:ext uri="{FF2B5EF4-FFF2-40B4-BE49-F238E27FC236}">
                <a16:creationId xmlns:a16="http://schemas.microsoft.com/office/drawing/2014/main" id="{697279C3-CD43-44F0-AE83-D25FE55878F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9600">
              <a:solidFill>
                <a:srgbClr val="000000"/>
              </a:solidFill>
            </a:endParaRPr>
          </a:p>
        </p:txBody>
      </p:sp>
      <p:sp>
        <p:nvSpPr>
          <p:cNvPr id="15363" name="Slide Number Placeholder 3">
            <a:extLst>
              <a:ext uri="{FF2B5EF4-FFF2-40B4-BE49-F238E27FC236}">
                <a16:creationId xmlns:a16="http://schemas.microsoft.com/office/drawing/2014/main" id="{AB1E4F76-337D-4B29-A784-9AE1B62C05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fld id="{05586333-9AB6-4F52-BDE1-A3AC39A2B0DA}" type="slidenum">
              <a:rPr lang="en-US" altLang="en-US" sz="1200">
                <a:latin typeface="Calibri" panose="020F0502020204030204" pitchFamily="34" charset="0"/>
              </a:rPr>
              <a:pPr eaLnBrk="1" hangingPunct="1"/>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041" y="2982780"/>
            <a:ext cx="10881519" cy="2057665"/>
          </a:xfrm>
        </p:spPr>
        <p:txBody>
          <a:bodyPr/>
          <a:lstStyle/>
          <a:p>
            <a:r>
              <a:rPr lang="en-US"/>
              <a:t>Click to edit Master title style</a:t>
            </a:r>
          </a:p>
        </p:txBody>
      </p:sp>
      <p:sp>
        <p:nvSpPr>
          <p:cNvPr id="3" name="Subtitle 2"/>
          <p:cNvSpPr>
            <a:spLocks noGrp="1"/>
          </p:cNvSpPr>
          <p:nvPr>
            <p:ph type="subTitle" idx="1"/>
          </p:nvPr>
        </p:nvSpPr>
        <p:spPr>
          <a:xfrm>
            <a:off x="1920081" y="5440495"/>
            <a:ext cx="8961438" cy="2454011"/>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64AD5E2D-EB63-4EA5-BE42-39CD746FCA5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9F0453D-C35C-4267-96A3-FDDD2BE776B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D139CDA-02C4-462E-9A8C-B9C3D5664F96}"/>
              </a:ext>
            </a:extLst>
          </p:cNvPr>
          <p:cNvSpPr>
            <a:spLocks noGrp="1" noChangeArrowheads="1"/>
          </p:cNvSpPr>
          <p:nvPr>
            <p:ph type="sldNum" sz="quarter" idx="12"/>
          </p:nvPr>
        </p:nvSpPr>
        <p:spPr>
          <a:ln/>
        </p:spPr>
        <p:txBody>
          <a:bodyPr/>
          <a:lstStyle>
            <a:lvl1pPr>
              <a:defRPr/>
            </a:lvl1pPr>
          </a:lstStyle>
          <a:p>
            <a:fld id="{D349661F-9EDA-4B75-8C2C-B169B588063E}" type="slidenum">
              <a:rPr lang="en-US" altLang="en-US"/>
              <a:pPr/>
              <a:t>‹#›</a:t>
            </a:fld>
            <a:endParaRPr lang="en-US" altLang="en-US"/>
          </a:p>
        </p:txBody>
      </p:sp>
    </p:spTree>
    <p:extLst>
      <p:ext uri="{BB962C8B-B14F-4D97-AF65-F5344CB8AC3E}">
        <p14:creationId xmlns:p14="http://schemas.microsoft.com/office/powerpoint/2010/main" val="193632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A1108AB3-5478-4257-B3AB-640B5733059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E5DB632-0020-422E-88C6-0842B7C154E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CF2C3CC-B869-4EFA-AD88-FF4E6208CD32}"/>
              </a:ext>
            </a:extLst>
          </p:cNvPr>
          <p:cNvSpPr>
            <a:spLocks noGrp="1" noChangeArrowheads="1"/>
          </p:cNvSpPr>
          <p:nvPr>
            <p:ph type="sldNum" sz="quarter" idx="12"/>
          </p:nvPr>
        </p:nvSpPr>
        <p:spPr>
          <a:ln/>
        </p:spPr>
        <p:txBody>
          <a:bodyPr/>
          <a:lstStyle>
            <a:lvl1pPr>
              <a:defRPr/>
            </a:lvl1pPr>
          </a:lstStyle>
          <a:p>
            <a:fld id="{672B3ED1-1D15-4C91-ABD8-E142A95B8A23}" type="slidenum">
              <a:rPr lang="en-US" altLang="en-US"/>
              <a:pPr/>
              <a:t>‹#›</a:t>
            </a:fld>
            <a:endParaRPr lang="en-US" altLang="en-US"/>
          </a:p>
        </p:txBody>
      </p:sp>
    </p:spTree>
    <p:extLst>
      <p:ext uri="{BB962C8B-B14F-4D97-AF65-F5344CB8AC3E}">
        <p14:creationId xmlns:p14="http://schemas.microsoft.com/office/powerpoint/2010/main" val="1420625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753"/>
            <a:ext cx="10881519" cy="190672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11238" y="4069490"/>
            <a:ext cx="10881519" cy="2100263"/>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1C7F3E8E-1CAC-481F-A2C0-CC4883BD0E8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B056D4A0-37A6-477C-AC21-A98C7EC07C1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25A1CC0-2B1F-4C30-ACEE-54F7A360A32B}"/>
              </a:ext>
            </a:extLst>
          </p:cNvPr>
          <p:cNvSpPr>
            <a:spLocks noGrp="1" noChangeArrowheads="1"/>
          </p:cNvSpPr>
          <p:nvPr>
            <p:ph type="sldNum" sz="quarter" idx="12"/>
          </p:nvPr>
        </p:nvSpPr>
        <p:spPr>
          <a:ln/>
        </p:spPr>
        <p:txBody>
          <a:bodyPr/>
          <a:lstStyle>
            <a:lvl1pPr>
              <a:defRPr/>
            </a:lvl1pPr>
          </a:lstStyle>
          <a:p>
            <a:fld id="{33686191-C278-461C-ACF0-6443DFDD0570}" type="slidenum">
              <a:rPr lang="en-US" altLang="en-US"/>
              <a:pPr/>
              <a:t>‹#›</a:t>
            </a:fld>
            <a:endParaRPr lang="en-US" altLang="en-US"/>
          </a:p>
        </p:txBody>
      </p:sp>
    </p:spTree>
    <p:extLst>
      <p:ext uri="{BB962C8B-B14F-4D97-AF65-F5344CB8AC3E}">
        <p14:creationId xmlns:p14="http://schemas.microsoft.com/office/powerpoint/2010/main" val="1410421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60041" y="2773958"/>
            <a:ext cx="5421709" cy="576044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9850" y="2773958"/>
            <a:ext cx="5421710" cy="576044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316AED49-6DF7-4D2F-BD26-B95F9659918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6517050-045E-46D2-9B9C-B292C978041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F1F0428A-9A1D-41CF-8B28-9D830604B152}"/>
              </a:ext>
            </a:extLst>
          </p:cNvPr>
          <p:cNvSpPr>
            <a:spLocks noGrp="1" noChangeArrowheads="1"/>
          </p:cNvSpPr>
          <p:nvPr>
            <p:ph type="sldNum" sz="quarter" idx="12"/>
          </p:nvPr>
        </p:nvSpPr>
        <p:spPr>
          <a:ln/>
        </p:spPr>
        <p:txBody>
          <a:bodyPr/>
          <a:lstStyle>
            <a:lvl1pPr>
              <a:defRPr/>
            </a:lvl1pPr>
          </a:lstStyle>
          <a:p>
            <a:fld id="{E6C420B9-561F-4A21-B790-F41594F90B32}" type="slidenum">
              <a:rPr lang="en-US" altLang="en-US"/>
              <a:pPr/>
              <a:t>‹#›</a:t>
            </a:fld>
            <a:endParaRPr lang="en-US" altLang="en-US"/>
          </a:p>
        </p:txBody>
      </p:sp>
    </p:spTree>
    <p:extLst>
      <p:ext uri="{BB962C8B-B14F-4D97-AF65-F5344CB8AC3E}">
        <p14:creationId xmlns:p14="http://schemas.microsoft.com/office/powerpoint/2010/main" val="4032737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160" y="384307"/>
            <a:ext cx="11521281" cy="16002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0159" y="2149343"/>
            <a:ext cx="5656263" cy="89548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0159" y="3044825"/>
            <a:ext cx="5656263" cy="553171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03194" y="2149343"/>
            <a:ext cx="5658247" cy="89548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03194" y="3044825"/>
            <a:ext cx="5658247" cy="553171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40E43B7-AB39-4E03-A690-02C8362CDBB0}"/>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E3AC75E6-86D2-4F49-95D2-D51E6DB53BD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99B9BBCB-79A7-4941-9565-3A3BD8EDE295}"/>
              </a:ext>
            </a:extLst>
          </p:cNvPr>
          <p:cNvSpPr>
            <a:spLocks noGrp="1" noChangeArrowheads="1"/>
          </p:cNvSpPr>
          <p:nvPr>
            <p:ph type="sldNum" sz="quarter" idx="12"/>
          </p:nvPr>
        </p:nvSpPr>
        <p:spPr>
          <a:ln/>
        </p:spPr>
        <p:txBody>
          <a:bodyPr/>
          <a:lstStyle>
            <a:lvl1pPr>
              <a:defRPr/>
            </a:lvl1pPr>
          </a:lstStyle>
          <a:p>
            <a:fld id="{22FF18A2-9E75-4145-ACB4-3F076E2199C5}" type="slidenum">
              <a:rPr lang="en-US" altLang="en-US"/>
              <a:pPr/>
              <a:t>‹#›</a:t>
            </a:fld>
            <a:endParaRPr lang="en-US" altLang="en-US"/>
          </a:p>
        </p:txBody>
      </p:sp>
    </p:spTree>
    <p:extLst>
      <p:ext uri="{BB962C8B-B14F-4D97-AF65-F5344CB8AC3E}">
        <p14:creationId xmlns:p14="http://schemas.microsoft.com/office/powerpoint/2010/main" val="324423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BB2A4851-8307-49F3-AFD5-D54627D58CEA}"/>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C03AB10C-7E7E-4E4D-A5F0-A0993E710CB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ED47A321-DBA6-42BA-BB53-FDE656578576}"/>
              </a:ext>
            </a:extLst>
          </p:cNvPr>
          <p:cNvSpPr>
            <a:spLocks noGrp="1" noChangeArrowheads="1"/>
          </p:cNvSpPr>
          <p:nvPr>
            <p:ph type="sldNum" sz="quarter" idx="12"/>
          </p:nvPr>
        </p:nvSpPr>
        <p:spPr>
          <a:ln/>
        </p:spPr>
        <p:txBody>
          <a:bodyPr/>
          <a:lstStyle>
            <a:lvl1pPr>
              <a:defRPr/>
            </a:lvl1pPr>
          </a:lstStyle>
          <a:p>
            <a:fld id="{76FCC5BB-DFA0-4276-8E07-22071A72AE08}" type="slidenum">
              <a:rPr lang="en-US" altLang="en-US"/>
              <a:pPr/>
              <a:t>‹#›</a:t>
            </a:fld>
            <a:endParaRPr lang="en-US" altLang="en-US"/>
          </a:p>
        </p:txBody>
      </p:sp>
    </p:spTree>
    <p:extLst>
      <p:ext uri="{BB962C8B-B14F-4D97-AF65-F5344CB8AC3E}">
        <p14:creationId xmlns:p14="http://schemas.microsoft.com/office/powerpoint/2010/main" val="365894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FD89600-6534-4BB8-B2D5-DD5F00BDEFCB}"/>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15A0A64E-CA92-4D26-AED4-6EB71416B07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664C00EB-0EF7-475F-ACE9-B7814D59F592}"/>
              </a:ext>
            </a:extLst>
          </p:cNvPr>
          <p:cNvSpPr>
            <a:spLocks noGrp="1" noChangeArrowheads="1"/>
          </p:cNvSpPr>
          <p:nvPr>
            <p:ph type="sldNum" sz="quarter" idx="12"/>
          </p:nvPr>
        </p:nvSpPr>
        <p:spPr>
          <a:ln/>
        </p:spPr>
        <p:txBody>
          <a:bodyPr/>
          <a:lstStyle>
            <a:lvl1pPr>
              <a:defRPr/>
            </a:lvl1pPr>
          </a:lstStyle>
          <a:p>
            <a:fld id="{48C68968-0535-402E-A14E-68BBF3394B76}" type="slidenum">
              <a:rPr lang="en-US" altLang="en-US"/>
              <a:pPr/>
              <a:t>‹#›</a:t>
            </a:fld>
            <a:endParaRPr lang="en-US" altLang="en-US"/>
          </a:p>
        </p:txBody>
      </p:sp>
    </p:spTree>
    <p:extLst>
      <p:ext uri="{BB962C8B-B14F-4D97-AF65-F5344CB8AC3E}">
        <p14:creationId xmlns:p14="http://schemas.microsoft.com/office/powerpoint/2010/main" val="410129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159" y="382455"/>
            <a:ext cx="4211638" cy="1626592"/>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04991" y="382455"/>
            <a:ext cx="7156450" cy="81940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0159" y="2009047"/>
            <a:ext cx="4211638" cy="65674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3060D66-01B3-4F45-8821-EC69C24B3AC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1E664770-1B6B-4E40-A39A-E7E83E3036E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D319CC0-22D4-4DBF-8614-855BB9F939C1}"/>
              </a:ext>
            </a:extLst>
          </p:cNvPr>
          <p:cNvSpPr>
            <a:spLocks noGrp="1" noChangeArrowheads="1"/>
          </p:cNvSpPr>
          <p:nvPr>
            <p:ph type="sldNum" sz="quarter" idx="12"/>
          </p:nvPr>
        </p:nvSpPr>
        <p:spPr>
          <a:ln/>
        </p:spPr>
        <p:txBody>
          <a:bodyPr/>
          <a:lstStyle>
            <a:lvl1pPr>
              <a:defRPr/>
            </a:lvl1pPr>
          </a:lstStyle>
          <a:p>
            <a:fld id="{CFB6F1C6-49B5-400F-AE47-AD54D2719C06}" type="slidenum">
              <a:rPr lang="en-US" altLang="en-US"/>
              <a:pPr/>
              <a:t>‹#›</a:t>
            </a:fld>
            <a:endParaRPr lang="en-US" altLang="en-US"/>
          </a:p>
        </p:txBody>
      </p:sp>
    </p:spTree>
    <p:extLst>
      <p:ext uri="{BB962C8B-B14F-4D97-AF65-F5344CB8AC3E}">
        <p14:creationId xmlns:p14="http://schemas.microsoft.com/office/powerpoint/2010/main" val="2303584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044" y="6720747"/>
            <a:ext cx="7681119" cy="79361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09044" y="857978"/>
            <a:ext cx="7681119" cy="576044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509044" y="7514366"/>
            <a:ext cx="7681119" cy="112652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F2C8B11F-1300-4FD2-8BC8-F44BB4E9C31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656E040-5B8A-4F27-B400-E75619C8C24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9CF35B9-6B79-4438-939B-AF17266CF741}"/>
              </a:ext>
            </a:extLst>
          </p:cNvPr>
          <p:cNvSpPr>
            <a:spLocks noGrp="1" noChangeArrowheads="1"/>
          </p:cNvSpPr>
          <p:nvPr>
            <p:ph type="sldNum" sz="quarter" idx="12"/>
          </p:nvPr>
        </p:nvSpPr>
        <p:spPr>
          <a:ln/>
        </p:spPr>
        <p:txBody>
          <a:bodyPr/>
          <a:lstStyle>
            <a:lvl1pPr>
              <a:defRPr/>
            </a:lvl1pPr>
          </a:lstStyle>
          <a:p>
            <a:fld id="{1A153C07-E627-4AD1-8F0E-A9CA7E146FA6}" type="slidenum">
              <a:rPr lang="en-US" altLang="en-US"/>
              <a:pPr/>
              <a:t>‹#›</a:t>
            </a:fld>
            <a:endParaRPr lang="en-US" altLang="en-US"/>
          </a:p>
        </p:txBody>
      </p:sp>
    </p:spTree>
    <p:extLst>
      <p:ext uri="{BB962C8B-B14F-4D97-AF65-F5344CB8AC3E}">
        <p14:creationId xmlns:p14="http://schemas.microsoft.com/office/powerpoint/2010/main" val="2046436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C2C93CB0-F6A0-4626-84F7-6E9E4C0AF91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AEA07120-C5C2-4ADB-9F88-6F922E293A9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46DA863-E940-482C-86F2-D89202E24029}"/>
              </a:ext>
            </a:extLst>
          </p:cNvPr>
          <p:cNvSpPr>
            <a:spLocks noGrp="1" noChangeArrowheads="1"/>
          </p:cNvSpPr>
          <p:nvPr>
            <p:ph type="sldNum" sz="quarter" idx="12"/>
          </p:nvPr>
        </p:nvSpPr>
        <p:spPr>
          <a:ln/>
        </p:spPr>
        <p:txBody>
          <a:bodyPr/>
          <a:lstStyle>
            <a:lvl1pPr>
              <a:defRPr/>
            </a:lvl1pPr>
          </a:lstStyle>
          <a:p>
            <a:fld id="{FEA5A972-9415-4608-AB50-6680849356FD}" type="slidenum">
              <a:rPr lang="en-US" altLang="en-US"/>
              <a:pPr/>
              <a:t>‹#›</a:t>
            </a:fld>
            <a:endParaRPr lang="en-US" altLang="en-US"/>
          </a:p>
        </p:txBody>
      </p:sp>
    </p:spTree>
    <p:extLst>
      <p:ext uri="{BB962C8B-B14F-4D97-AF65-F5344CB8AC3E}">
        <p14:creationId xmlns:p14="http://schemas.microsoft.com/office/powerpoint/2010/main" val="14409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1379" y="853348"/>
            <a:ext cx="2720181" cy="768105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60041" y="853348"/>
            <a:ext cx="8123238" cy="76810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A7541038-3666-4006-B3AB-A1B12448509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3B9A6FB2-1341-4A7E-9269-98F94A32C24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6BBF63A-6F17-492B-9A7A-26814E32F0ED}"/>
              </a:ext>
            </a:extLst>
          </p:cNvPr>
          <p:cNvSpPr>
            <a:spLocks noGrp="1" noChangeArrowheads="1"/>
          </p:cNvSpPr>
          <p:nvPr>
            <p:ph type="sldNum" sz="quarter" idx="12"/>
          </p:nvPr>
        </p:nvSpPr>
        <p:spPr>
          <a:ln/>
        </p:spPr>
        <p:txBody>
          <a:bodyPr/>
          <a:lstStyle>
            <a:lvl1pPr>
              <a:defRPr/>
            </a:lvl1pPr>
          </a:lstStyle>
          <a:p>
            <a:fld id="{DE5B20DE-CA9B-4F7F-B5E0-351610EBBAC5}" type="slidenum">
              <a:rPr lang="en-US" altLang="en-US"/>
              <a:pPr/>
              <a:t>‹#›</a:t>
            </a:fld>
            <a:endParaRPr lang="en-US" altLang="en-US"/>
          </a:p>
        </p:txBody>
      </p:sp>
    </p:spTree>
    <p:extLst>
      <p:ext uri="{BB962C8B-B14F-4D97-AF65-F5344CB8AC3E}">
        <p14:creationId xmlns:p14="http://schemas.microsoft.com/office/powerpoint/2010/main" val="2604928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AEB38742-4ED3-4CBC-8873-86AFE1744F10}"/>
              </a:ext>
            </a:extLst>
          </p:cNvPr>
          <p:cNvSpPr>
            <a:spLocks noGrp="1" noChangeArrowheads="1"/>
          </p:cNvSpPr>
          <p:nvPr>
            <p:ph type="title"/>
          </p:nvPr>
        </p:nvSpPr>
        <p:spPr bwMode="auto">
          <a:xfrm>
            <a:off x="960041" y="853440"/>
            <a:ext cx="10881519"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4E279058-0E0D-4B17-A12E-59EF7F8E9ABB}"/>
              </a:ext>
            </a:extLst>
          </p:cNvPr>
          <p:cNvSpPr>
            <a:spLocks noGrp="1" noChangeArrowheads="1"/>
          </p:cNvSpPr>
          <p:nvPr>
            <p:ph type="body" idx="1"/>
          </p:nvPr>
        </p:nvSpPr>
        <p:spPr bwMode="auto">
          <a:xfrm>
            <a:off x="960041" y="2774156"/>
            <a:ext cx="10881519" cy="5760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36C55722-7DD0-4E35-93FA-3B1841415188}"/>
              </a:ext>
            </a:extLst>
          </p:cNvPr>
          <p:cNvSpPr>
            <a:spLocks noGrp="1" noChangeArrowheads="1"/>
          </p:cNvSpPr>
          <p:nvPr>
            <p:ph type="dt" sz="half" idx="2"/>
          </p:nvPr>
        </p:nvSpPr>
        <p:spPr bwMode="auto">
          <a:xfrm>
            <a:off x="960041" y="8747760"/>
            <a:ext cx="2667000" cy="64008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defRPr sz="6200">
                <a:latin typeface="Times New Roman" charset="0"/>
                <a:ea typeface="ＭＳ Ｐゴシック" charset="0"/>
                <a:cs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97B6352F-398B-4924-ABE8-913B8DE4DD73}"/>
              </a:ext>
            </a:extLst>
          </p:cNvPr>
          <p:cNvSpPr>
            <a:spLocks noGrp="1" noChangeArrowheads="1"/>
          </p:cNvSpPr>
          <p:nvPr>
            <p:ph type="ftr" sz="quarter" idx="3"/>
          </p:nvPr>
        </p:nvSpPr>
        <p:spPr bwMode="auto">
          <a:xfrm>
            <a:off x="4373960" y="8747760"/>
            <a:ext cx="4053681" cy="64008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ctr">
              <a:defRPr sz="6200">
                <a:latin typeface="Times New Roman" charset="0"/>
                <a:ea typeface="ＭＳ Ｐゴシック" charset="0"/>
                <a:cs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E75B9679-279B-49A9-B8DD-7E2E260415AD}"/>
              </a:ext>
            </a:extLst>
          </p:cNvPr>
          <p:cNvSpPr>
            <a:spLocks noGrp="1" noChangeArrowheads="1"/>
          </p:cNvSpPr>
          <p:nvPr>
            <p:ph type="sldNum" sz="quarter" idx="4"/>
          </p:nvPr>
        </p:nvSpPr>
        <p:spPr bwMode="auto">
          <a:xfrm>
            <a:off x="9174560" y="8747760"/>
            <a:ext cx="2667000" cy="64008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r">
              <a:defRPr sz="6200">
                <a:latin typeface="Times New Roman" panose="02020603050405020304" pitchFamily="18" charset="0"/>
              </a:defRPr>
            </a:lvl1pPr>
          </a:lstStyle>
          <a:p>
            <a:fld id="{16ECF639-B3A6-47C1-84D9-41E1C2B126A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75113" rtl="0" eaLnBrk="0" fontAlgn="base" hangingPunct="0">
        <a:spcBef>
          <a:spcPct val="0"/>
        </a:spcBef>
        <a:spcAft>
          <a:spcPct val="0"/>
        </a:spcAft>
        <a:defRPr sz="19600">
          <a:solidFill>
            <a:schemeClr val="tx2"/>
          </a:solidFill>
          <a:latin typeface="+mj-lt"/>
          <a:ea typeface="MS PGothic" panose="020B0600070205080204" pitchFamily="34" charset="-128"/>
          <a:cs typeface="ＭＳ Ｐゴシック" pitchFamily="-65" charset="-128"/>
        </a:defRPr>
      </a:lvl1pPr>
      <a:lvl2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2pPr>
      <a:lvl3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3pPr>
      <a:lvl4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4pPr>
      <a:lvl5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5pPr>
      <a:lvl6pPr marL="457200" algn="ctr" defTabSz="4075113" rtl="0" fontAlgn="base">
        <a:spcBef>
          <a:spcPct val="0"/>
        </a:spcBef>
        <a:spcAft>
          <a:spcPct val="0"/>
        </a:spcAft>
        <a:defRPr sz="19600">
          <a:solidFill>
            <a:schemeClr val="tx2"/>
          </a:solidFill>
          <a:latin typeface="Times New Roman" pitchFamily="-65" charset="0"/>
        </a:defRPr>
      </a:lvl6pPr>
      <a:lvl7pPr marL="914400" algn="ctr" defTabSz="4075113" rtl="0" fontAlgn="base">
        <a:spcBef>
          <a:spcPct val="0"/>
        </a:spcBef>
        <a:spcAft>
          <a:spcPct val="0"/>
        </a:spcAft>
        <a:defRPr sz="19600">
          <a:solidFill>
            <a:schemeClr val="tx2"/>
          </a:solidFill>
          <a:latin typeface="Times New Roman" pitchFamily="-65" charset="0"/>
        </a:defRPr>
      </a:lvl7pPr>
      <a:lvl8pPr marL="1371600" algn="ctr" defTabSz="4075113" rtl="0" fontAlgn="base">
        <a:spcBef>
          <a:spcPct val="0"/>
        </a:spcBef>
        <a:spcAft>
          <a:spcPct val="0"/>
        </a:spcAft>
        <a:defRPr sz="19600">
          <a:solidFill>
            <a:schemeClr val="tx2"/>
          </a:solidFill>
          <a:latin typeface="Times New Roman" pitchFamily="-65" charset="0"/>
        </a:defRPr>
      </a:lvl8pPr>
      <a:lvl9pPr marL="1828800" algn="ctr" defTabSz="4075113" rtl="0" fontAlgn="base">
        <a:spcBef>
          <a:spcPct val="0"/>
        </a:spcBef>
        <a:spcAft>
          <a:spcPct val="0"/>
        </a:spcAft>
        <a:defRPr sz="19600">
          <a:solidFill>
            <a:schemeClr val="tx2"/>
          </a:solidFill>
          <a:latin typeface="Times New Roman" pitchFamily="-65" charset="0"/>
        </a:defRPr>
      </a:lvl9pPr>
    </p:titleStyle>
    <p:bodyStyle>
      <a:lvl1pPr marL="1528763" indent="-1528763" algn="l" defTabSz="4075113" rtl="0" eaLnBrk="0" fontAlgn="base" hangingPunct="0">
        <a:spcBef>
          <a:spcPct val="20000"/>
        </a:spcBef>
        <a:spcAft>
          <a:spcPct val="0"/>
        </a:spcAft>
        <a:buChar char="•"/>
        <a:defRPr sz="14300">
          <a:solidFill>
            <a:schemeClr val="tx1"/>
          </a:solidFill>
          <a:latin typeface="+mn-lt"/>
          <a:ea typeface="MS PGothic" panose="020B0600070205080204" pitchFamily="34" charset="-128"/>
          <a:cs typeface="ＭＳ Ｐゴシック" pitchFamily="-65" charset="-128"/>
        </a:defRPr>
      </a:lvl1pPr>
      <a:lvl2pPr marL="3311525" indent="-1273175" algn="l" defTabSz="4075113" rtl="0" eaLnBrk="0" fontAlgn="base" hangingPunct="0">
        <a:spcBef>
          <a:spcPct val="20000"/>
        </a:spcBef>
        <a:spcAft>
          <a:spcPct val="0"/>
        </a:spcAft>
        <a:buChar char="–"/>
        <a:defRPr sz="12500">
          <a:solidFill>
            <a:schemeClr val="tx1"/>
          </a:solidFill>
          <a:latin typeface="+mn-lt"/>
          <a:ea typeface="MS PGothic" panose="020B0600070205080204" pitchFamily="34" charset="-128"/>
          <a:cs typeface="ＭＳ Ｐゴシック" charset="0"/>
        </a:defRPr>
      </a:lvl2pPr>
      <a:lvl3pPr marL="5094288" indent="-1019175" algn="l" defTabSz="4075113" rtl="0" eaLnBrk="0" fontAlgn="base" hangingPunct="0">
        <a:spcBef>
          <a:spcPct val="20000"/>
        </a:spcBef>
        <a:spcAft>
          <a:spcPct val="0"/>
        </a:spcAft>
        <a:buChar char="•"/>
        <a:defRPr sz="10700">
          <a:solidFill>
            <a:schemeClr val="tx1"/>
          </a:solidFill>
          <a:latin typeface="+mn-lt"/>
          <a:ea typeface="MS PGothic" panose="020B0600070205080204" pitchFamily="34" charset="-128"/>
          <a:cs typeface="ＭＳ Ｐゴシック" charset="0"/>
        </a:defRPr>
      </a:lvl3pPr>
      <a:lvl4pPr marL="7132638" indent="-1019175"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4pPr>
      <a:lvl5pPr marL="9169400" indent="-1017588"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5pPr>
      <a:lvl6pPr marL="9626600" indent="-1017588" algn="l" defTabSz="4075113" rtl="0" fontAlgn="base">
        <a:spcBef>
          <a:spcPct val="20000"/>
        </a:spcBef>
        <a:spcAft>
          <a:spcPct val="0"/>
        </a:spcAft>
        <a:buChar char="»"/>
        <a:defRPr sz="8900">
          <a:solidFill>
            <a:schemeClr val="tx1"/>
          </a:solidFill>
          <a:latin typeface="+mn-lt"/>
          <a:ea typeface="ＭＳ Ｐゴシック" pitchFamily="-65" charset="-128"/>
        </a:defRPr>
      </a:lvl6pPr>
      <a:lvl7pPr marL="10083800" indent="-1017588" algn="l" defTabSz="4075113" rtl="0" fontAlgn="base">
        <a:spcBef>
          <a:spcPct val="20000"/>
        </a:spcBef>
        <a:spcAft>
          <a:spcPct val="0"/>
        </a:spcAft>
        <a:buChar char="»"/>
        <a:defRPr sz="8900">
          <a:solidFill>
            <a:schemeClr val="tx1"/>
          </a:solidFill>
          <a:latin typeface="+mn-lt"/>
          <a:ea typeface="ＭＳ Ｐゴシック" pitchFamily="-65" charset="-128"/>
        </a:defRPr>
      </a:lvl7pPr>
      <a:lvl8pPr marL="10541000" indent="-1017588" algn="l" defTabSz="4075113" rtl="0" fontAlgn="base">
        <a:spcBef>
          <a:spcPct val="20000"/>
        </a:spcBef>
        <a:spcAft>
          <a:spcPct val="0"/>
        </a:spcAft>
        <a:buChar char="»"/>
        <a:defRPr sz="8900">
          <a:solidFill>
            <a:schemeClr val="tx1"/>
          </a:solidFill>
          <a:latin typeface="+mn-lt"/>
          <a:ea typeface="ＭＳ Ｐゴシック" pitchFamily="-65" charset="-128"/>
        </a:defRPr>
      </a:lvl8pPr>
      <a:lvl9pPr marL="10998200" indent="-1017588" algn="l" defTabSz="4075113" rtl="0" fontAlgn="base">
        <a:spcBef>
          <a:spcPct val="20000"/>
        </a:spcBef>
        <a:spcAft>
          <a:spcPct val="0"/>
        </a:spcAft>
        <a:buChar char="»"/>
        <a:defRPr sz="8900">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notesSlide" Target="../notesSlides/notesSlide1.xml"/><Relationship Id="rId7"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mailto:1804509@studen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4D9DD382-17DC-4F3A-8C30-4D861FC2D954}"/>
              </a:ext>
            </a:extLst>
          </p:cNvPr>
          <p:cNvSpPr>
            <a:spLocks noChangeArrowheads="1"/>
          </p:cNvSpPr>
          <p:nvPr/>
        </p:nvSpPr>
        <p:spPr bwMode="auto">
          <a:xfrm>
            <a:off x="-19369089" y="-11987393"/>
            <a:ext cx="51913416" cy="32280839"/>
          </a:xfrm>
          <a:prstGeom prst="rect">
            <a:avLst/>
          </a:prstGeom>
          <a:solidFill>
            <a:srgbClr val="00B0F0">
              <a:alpha val="7843"/>
            </a:srgbClr>
          </a:solidFill>
          <a:ln w="9525">
            <a:solidFill>
              <a:srgbClr val="D8D8D8"/>
            </a:solidFill>
            <a:miter lim="800000"/>
            <a:headEnd/>
            <a:tailEnd/>
          </a:ln>
          <a:effectLst>
            <a:outerShdw blurRad="40000" dist="23000" dir="5400000" rotWithShape="0">
              <a:srgbClr val="808080">
                <a:alpha val="34999"/>
              </a:srgbClr>
            </a:outerShdw>
          </a:effectLst>
        </p:spPr>
        <p:txBody>
          <a:bodyPr anchor="ctr"/>
          <a:lstStyle/>
          <a:p>
            <a:pPr algn="ctr">
              <a:defRPr/>
            </a:pPr>
            <a:endParaRPr lang="en-US" dirty="0">
              <a:solidFill>
                <a:srgbClr val="FFFFFF"/>
              </a:solidFill>
              <a:latin typeface="Avenir Book"/>
              <a:ea typeface="ＭＳ Ｐゴシック" charset="0"/>
              <a:cs typeface="Avenir Book"/>
            </a:endParaRPr>
          </a:p>
        </p:txBody>
      </p:sp>
      <p:sp>
        <p:nvSpPr>
          <p:cNvPr id="14339" name="Text Box 7">
            <a:extLst>
              <a:ext uri="{FF2B5EF4-FFF2-40B4-BE49-F238E27FC236}">
                <a16:creationId xmlns:a16="http://schemas.microsoft.com/office/drawing/2014/main" id="{9143F7D0-4D7B-4B20-979E-950154146DBB}"/>
              </a:ext>
            </a:extLst>
          </p:cNvPr>
          <p:cNvSpPr txBox="1">
            <a:spLocks noChangeArrowheads="1"/>
          </p:cNvSpPr>
          <p:nvPr/>
        </p:nvSpPr>
        <p:spPr bwMode="auto">
          <a:xfrm>
            <a:off x="-19479420" y="-5762508"/>
            <a:ext cx="13161378" cy="12419340"/>
          </a:xfrm>
          <a:prstGeom prst="rect">
            <a:avLst/>
          </a:prstGeom>
          <a:solidFill>
            <a:srgbClr val="FFCC99"/>
          </a:solidFill>
          <a:ln w="38100">
            <a:solidFill>
              <a:srgbClr val="000000"/>
            </a:solidFill>
            <a:round/>
            <a:headEnd/>
            <a:tailEnd/>
          </a:ln>
        </p:spPr>
        <p:txBody>
          <a:bodyPr lIns="914400" tIns="457200" rIns="914400" bIns="914400"/>
          <a:lstStyle>
            <a:lvl1pPr eaLnBrk="0" hangingPunct="0">
              <a:tabLst>
                <a:tab pos="500063"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0063"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spcBef>
                <a:spcPct val="50000"/>
              </a:spcBef>
            </a:pPr>
            <a:r>
              <a:rPr lang="en-US" altLang="en-US" sz="4800" b="1" dirty="0">
                <a:latin typeface="Avenir Heavy" pitchFamily="124" charset="0"/>
              </a:rPr>
              <a:t>Introduction</a:t>
            </a:r>
          </a:p>
          <a:p>
            <a:pPr algn="just" eaLnBrk="1" hangingPunct="1">
              <a:lnSpc>
                <a:spcPct val="150000"/>
              </a:lnSpc>
              <a:spcBef>
                <a:spcPct val="50000"/>
              </a:spcBef>
            </a:pPr>
            <a:r>
              <a:rPr lang="en-GB" altLang="en-US" sz="2800" dirty="0">
                <a:latin typeface="Arial Rounded MT Bold" panose="020F0704030504030204" pitchFamily="34" charset="0"/>
              </a:rPr>
              <a:t>The rapid growth and ubiquity of smart services and automation within the Homes, has presented a host of security challenges. The Project was to track and identify these challenges. Using the identified security challenges identified recommendations of an optimised home security solution were  established. </a:t>
            </a:r>
          </a:p>
          <a:p>
            <a:pPr algn="just" eaLnBrk="1" hangingPunct="1">
              <a:lnSpc>
                <a:spcPct val="150000"/>
              </a:lnSpc>
              <a:spcBef>
                <a:spcPct val="50000"/>
              </a:spcBef>
            </a:pPr>
            <a:r>
              <a:rPr lang="en-GB" sz="2800" dirty="0">
                <a:effectLst/>
                <a:latin typeface="Arial Rounded MT Bold" panose="020F0704030504030204" pitchFamily="34" charset="0"/>
                <a:ea typeface="Calibri" panose="020F0502020204030204" pitchFamily="34" charset="0"/>
              </a:rPr>
              <a:t>In the operations of Smart homes therein lay security vulnerabilities that present attack surfaces for nefarious activities</a:t>
            </a:r>
            <a:endParaRPr lang="en-GB" altLang="en-US" sz="2800" dirty="0">
              <a:latin typeface="Arial Rounded MT Bold" panose="020F0704030504030204" pitchFamily="34" charset="0"/>
            </a:endParaRPr>
          </a:p>
          <a:p>
            <a:pPr algn="just" eaLnBrk="1" hangingPunct="1">
              <a:lnSpc>
                <a:spcPct val="150000"/>
              </a:lnSpc>
              <a:spcBef>
                <a:spcPct val="50000"/>
              </a:spcBef>
            </a:pPr>
            <a:r>
              <a:rPr lang="en-GB" altLang="en-US" sz="2800" dirty="0">
                <a:latin typeface="Arial Rounded MT Bold" panose="020F0704030504030204" pitchFamily="34" charset="0"/>
              </a:rPr>
              <a:t>About 47% in 2019 of IT decision makers in the UK admitted, remote workers had put Corporate data at risk of breach</a:t>
            </a:r>
            <a:r>
              <a:rPr lang="en-GB" altLang="en-US" sz="1800" dirty="0">
                <a:latin typeface="Arial Rounded MT Bold" panose="020F0704030504030204" pitchFamily="34" charset="0"/>
              </a:rPr>
              <a:t>[1]. </a:t>
            </a:r>
            <a:r>
              <a:rPr lang="en-GB" altLang="en-US" sz="2800" dirty="0">
                <a:latin typeface="Arial Rounded MT Bold" panose="020F0704030504030204" pitchFamily="34" charset="0"/>
              </a:rPr>
              <a:t>The gradual industrial paradigm shift in adoption of BOYD policy has to be matched with increased security  investments in remote end points to protect Organisational entities.</a:t>
            </a:r>
          </a:p>
          <a:p>
            <a:pPr algn="just" eaLnBrk="1" hangingPunct="1">
              <a:lnSpc>
                <a:spcPct val="150000"/>
              </a:lnSpc>
              <a:spcBef>
                <a:spcPct val="50000"/>
              </a:spcBef>
            </a:pPr>
            <a:r>
              <a:rPr lang="en-GB" altLang="en-US" sz="2800" dirty="0">
                <a:latin typeface="Arial Rounded MT Bold" panose="020F0704030504030204" pitchFamily="34" charset="0"/>
              </a:rPr>
              <a:t>The home network has become lucrative entity of exploitation towards gaining access to the corporate networks. The mundane approach to Home network security by the end-user presents varied risk that are  a threat to the CIA security venerable</a:t>
            </a:r>
            <a:r>
              <a:rPr lang="en-GB" altLang="en-US" sz="1800" dirty="0">
                <a:latin typeface="Arial Rounded MT Bold" panose="020F0704030504030204" pitchFamily="34" charset="0"/>
              </a:rPr>
              <a:t>[4]. </a:t>
            </a:r>
            <a:endParaRPr lang="en-US" altLang="ja-JP" sz="1800" dirty="0">
              <a:latin typeface="Arial Rounded MT Bold" panose="020F0704030504030204" pitchFamily="34" charset="0"/>
            </a:endParaRPr>
          </a:p>
          <a:p>
            <a:pPr eaLnBrk="1" hangingPunct="1">
              <a:spcBef>
                <a:spcPct val="10000"/>
              </a:spcBef>
            </a:pPr>
            <a:r>
              <a:rPr lang="en-US" altLang="ja-JP" sz="4800" dirty="0">
                <a:latin typeface="Avenir Book" pitchFamily="124" charset="0"/>
              </a:rPr>
              <a:t> </a:t>
            </a:r>
            <a:endParaRPr lang="en-US" altLang="en-US" sz="4800" dirty="0">
              <a:latin typeface="Avenir Book" pitchFamily="124" charset="0"/>
            </a:endParaRPr>
          </a:p>
        </p:txBody>
      </p:sp>
      <p:sp>
        <p:nvSpPr>
          <p:cNvPr id="14340" name="Text Box 11">
            <a:extLst>
              <a:ext uri="{FF2B5EF4-FFF2-40B4-BE49-F238E27FC236}">
                <a16:creationId xmlns:a16="http://schemas.microsoft.com/office/drawing/2014/main" id="{DD066A44-6D1C-4048-A65D-062D332B7A6A}"/>
              </a:ext>
            </a:extLst>
          </p:cNvPr>
          <p:cNvSpPr txBox="1">
            <a:spLocks noChangeArrowheads="1"/>
          </p:cNvSpPr>
          <p:nvPr/>
        </p:nvSpPr>
        <p:spPr bwMode="auto">
          <a:xfrm>
            <a:off x="-19430999" y="6799384"/>
            <a:ext cx="13112958" cy="20461165"/>
          </a:xfrm>
          <a:prstGeom prst="rect">
            <a:avLst/>
          </a:prstGeom>
          <a:solidFill>
            <a:srgbClr val="FFCC99"/>
          </a:solidFill>
          <a:ln w="38100">
            <a:solidFill>
              <a:srgbClr val="000000"/>
            </a:solidFill>
            <a:round/>
            <a:headEnd/>
            <a:tailEnd/>
          </a:ln>
        </p:spPr>
        <p:txBody>
          <a:bodyPr lIns="914400" tIns="457200" rIns="914400" bIns="914400"/>
          <a:lstStyle>
            <a:lvl1pPr eaLnBrk="0" hangingPunct="0">
              <a:tabLst>
                <a:tab pos="508000"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8000"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10000"/>
              </a:spcBef>
            </a:pPr>
            <a:r>
              <a:rPr lang="en-GB" sz="4800" b="1" u="sng" dirty="0">
                <a:latin typeface="Avenir Heavy"/>
              </a:rPr>
              <a:t>Aim</a:t>
            </a:r>
          </a:p>
          <a:p>
            <a:pPr algn="just" eaLnBrk="1" hangingPunct="1">
              <a:lnSpc>
                <a:spcPct val="150000"/>
              </a:lnSpc>
              <a:spcBef>
                <a:spcPct val="10000"/>
              </a:spcBef>
            </a:pP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To identify home/small office home office network security vulnerabilities and how to secure them to Enterprise standards.</a:t>
            </a:r>
            <a:endParaRPr lang="en-GB" sz="4800" b="1" dirty="0">
              <a:latin typeface="Arial Rounded MT Bold" panose="020F0704030504030204" pitchFamily="34" charset="0"/>
            </a:endParaRPr>
          </a:p>
          <a:p>
            <a:pPr eaLnBrk="1" hangingPunct="1">
              <a:spcBef>
                <a:spcPct val="10000"/>
              </a:spcBef>
            </a:pPr>
            <a:r>
              <a:rPr lang="en-GB" sz="4800" b="1" u="sng" dirty="0">
                <a:latin typeface="Avenir Heavy"/>
              </a:rPr>
              <a:t>Research Objectives </a:t>
            </a:r>
          </a:p>
          <a:p>
            <a:pPr marL="457200" indent="-457200" eaLnBrk="1" hangingPunct="1">
              <a:lnSpc>
                <a:spcPct val="150000"/>
              </a:lnSpc>
              <a:spcBef>
                <a:spcPct val="10000"/>
              </a:spcBef>
              <a:buFont typeface="Wingdings" panose="05000000000000000000" pitchFamily="2" charset="2"/>
              <a:buChar char="v"/>
            </a:pPr>
            <a:r>
              <a:rPr lang="en-GB" altLang="en-US" sz="2800" dirty="0">
                <a:latin typeface="Arial Rounded MT Bold" panose="020F0704030504030204" pitchFamily="34" charset="0"/>
              </a:rPr>
              <a:t>To gain and develop understanding and knowledge in Network Security </a:t>
            </a:r>
          </a:p>
          <a:p>
            <a:pPr marL="457200" lvl="0" indent="-457200">
              <a:lnSpc>
                <a:spcPct val="150000"/>
              </a:lnSpc>
              <a:buFont typeface="Wingdings" panose="05000000000000000000" pitchFamily="2" charset="2"/>
              <a:buChar char="v"/>
            </a:pPr>
            <a:r>
              <a:rPr lang="en-GB" sz="2800" dirty="0">
                <a:latin typeface="Arial Rounded MT Bold" panose="020F0704030504030204" pitchFamily="34" charset="0"/>
              </a:rPr>
              <a:t>To gain insight and understanding of securing network security and vulnerabilities</a:t>
            </a:r>
            <a:endParaRPr lang="en-US" sz="2800" dirty="0">
              <a:latin typeface="Arial Rounded MT Bold" panose="020F0704030504030204" pitchFamily="34" charset="0"/>
            </a:endParaRPr>
          </a:p>
          <a:p>
            <a:pPr marL="457200" lvl="0" indent="-457200">
              <a:lnSpc>
                <a:spcPct val="150000"/>
              </a:lnSpc>
              <a:buFont typeface="Wingdings" panose="05000000000000000000" pitchFamily="2" charset="2"/>
              <a:buChar char="v"/>
            </a:pPr>
            <a:r>
              <a:rPr lang="en-GB" sz="2800" dirty="0">
                <a:latin typeface="Arial Rounded MT Bold" panose="020F0704030504030204" pitchFamily="34" charset="0"/>
              </a:rPr>
              <a:t>To determine the best practise methods in securing Home Networks </a:t>
            </a:r>
            <a:endParaRPr lang="en-US" sz="2800" dirty="0">
              <a:latin typeface="Arial Rounded MT Bold" panose="020F0704030504030204" pitchFamily="34" charset="0"/>
            </a:endParaRPr>
          </a:p>
          <a:p>
            <a:pPr marL="457200" lvl="0" indent="-457200">
              <a:lnSpc>
                <a:spcPct val="150000"/>
              </a:lnSpc>
              <a:buFont typeface="Wingdings" panose="05000000000000000000" pitchFamily="2" charset="2"/>
              <a:buChar char="v"/>
            </a:pPr>
            <a:r>
              <a:rPr lang="en-GB" sz="2800" dirty="0">
                <a:latin typeface="Arial Rounded MT Bold" panose="020F0704030504030204" pitchFamily="34" charset="0"/>
              </a:rPr>
              <a:t>To utilise implement information gained to create a secure Home Network  </a:t>
            </a:r>
          </a:p>
          <a:p>
            <a:pPr marL="457200" lvl="0" indent="-457200">
              <a:buFont typeface="Wingdings" panose="05000000000000000000" pitchFamily="2" charset="2"/>
              <a:buChar char="v"/>
            </a:pPr>
            <a:endParaRPr lang="en-GB" sz="2800" b="1" dirty="0"/>
          </a:p>
          <a:p>
            <a:pPr lvl="0"/>
            <a:r>
              <a:rPr lang="en-GB" sz="2800" b="1" u="sng" dirty="0">
                <a:solidFill>
                  <a:schemeClr val="tx2"/>
                </a:solidFill>
              </a:rPr>
              <a:t>Security  Elements </a:t>
            </a:r>
            <a:endParaRPr lang="en-US" sz="2800" b="1" u="sng" dirty="0">
              <a:solidFill>
                <a:schemeClr val="tx2"/>
              </a:solidFill>
            </a:endParaRPr>
          </a:p>
          <a:p>
            <a:pPr algn="just">
              <a:lnSpc>
                <a:spcPct val="150000"/>
              </a:lnSpc>
              <a:spcAft>
                <a:spcPts val="800"/>
              </a:spcAft>
            </a:pPr>
            <a:r>
              <a:rPr lang="en-GB" sz="2800" u="sng" dirty="0">
                <a:effectLst/>
                <a:latin typeface="Arial Rounded MT Bold" panose="020F0704030504030204" pitchFamily="34" charset="0"/>
                <a:ea typeface="Calibri" panose="020F0502020204030204" pitchFamily="34" charset="0"/>
                <a:cs typeface="Times New Roman" panose="02020603050405020304" pitchFamily="18" charset="0"/>
              </a:rPr>
              <a:t>Encryption-</a:t>
            </a: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This is a beneficial alteration of information that is broadcast through network communications to make it complicated and harden the task of cyber attack.</a:t>
            </a:r>
          </a:p>
          <a:p>
            <a:pPr>
              <a:lnSpc>
                <a:spcPct val="150000"/>
              </a:lnSpc>
            </a:pPr>
            <a:r>
              <a:rPr lang="en-GB" sz="2800" u="sng" dirty="0">
                <a:effectLst/>
                <a:latin typeface="Arial Rounded MT Bold" panose="020F0704030504030204" pitchFamily="34" charset="0"/>
                <a:ea typeface="Calibri" panose="020F0502020204030204" pitchFamily="34" charset="0"/>
              </a:rPr>
              <a:t>Device -</a:t>
            </a:r>
            <a:r>
              <a:rPr lang="en-GB" sz="2800" dirty="0">
                <a:effectLst/>
                <a:latin typeface="Arial Rounded MT Bold" panose="020F0704030504030204" pitchFamily="34" charset="0"/>
                <a:ea typeface="Calibri" panose="020F0502020204030204" pitchFamily="34" charset="0"/>
              </a:rPr>
              <a:t>The wireless clients can be  managed and administered through device MAC address data  that  is maintained with the router such as an EAS for enterprise networks</a:t>
            </a:r>
            <a:r>
              <a:rPr lang="en-GB" sz="1800" dirty="0">
                <a:solidFill>
                  <a:srgbClr val="000000"/>
                </a:solidFill>
                <a:effectLst/>
                <a:latin typeface="Arial Rounded MT Bold" panose="020F0704030504030204" pitchFamily="34" charset="0"/>
                <a:ea typeface="Calibri" panose="020F0502020204030204" pitchFamily="34" charset="0"/>
              </a:rPr>
              <a:t>[2]</a:t>
            </a:r>
          </a:p>
          <a:p>
            <a:pPr algn="just">
              <a:lnSpc>
                <a:spcPct val="150000"/>
              </a:lnSpc>
              <a:spcAft>
                <a:spcPts val="800"/>
              </a:spcAft>
            </a:pPr>
            <a:r>
              <a:rPr lang="en-GB" sz="2800" u="sng" dirty="0">
                <a:effectLst/>
                <a:latin typeface="Arial Rounded MT Bold" panose="020F0704030504030204" pitchFamily="34" charset="0"/>
                <a:ea typeface="Calibri" panose="020F0502020204030204" pitchFamily="34" charset="0"/>
                <a:cs typeface="Times New Roman" panose="02020603050405020304" pitchFamily="18" charset="0"/>
              </a:rPr>
              <a:t>VPN -</a:t>
            </a: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is an important aspect in security as it secures the tunnelled data through encryption. The AES encryption protocol is the standard that is used in VPNs. To enable functionality of routing protocols GRE are inbuilt in VPNs</a:t>
            </a:r>
            <a:r>
              <a:rPr lang="en-GB" sz="1800" dirty="0">
                <a:effectLst/>
                <a:latin typeface="Arial Rounded MT Bold" panose="020F0704030504030204" pitchFamily="34" charset="0"/>
                <a:ea typeface="Calibri" panose="020F0502020204030204" pitchFamily="34" charset="0"/>
                <a:cs typeface="Times New Roman" panose="02020603050405020304" pitchFamily="18" charset="0"/>
              </a:rPr>
              <a:t>[2]</a:t>
            </a:r>
          </a:p>
          <a:p>
            <a:pPr algn="just">
              <a:lnSpc>
                <a:spcPct val="150000"/>
              </a:lnSpc>
              <a:spcAft>
                <a:spcPts val="800"/>
              </a:spcAft>
            </a:pPr>
            <a:r>
              <a:rPr lang="en-GB" sz="2800" u="sng" dirty="0">
                <a:effectLst/>
                <a:latin typeface="Arial Rounded MT Bold" panose="020F0704030504030204" pitchFamily="34" charset="0"/>
                <a:ea typeface="Calibri" panose="020F0502020204030204" pitchFamily="34" charset="0"/>
                <a:cs typeface="Times New Roman" panose="02020603050405020304" pitchFamily="18" charset="0"/>
              </a:rPr>
              <a:t>Firewall-</a:t>
            </a: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A necessity in the monitoring and control of incoming and outgoing traffic and can be applied in both software and hardware form or as a combination of both.</a:t>
            </a:r>
          </a:p>
          <a:p>
            <a:pPr algn="just">
              <a:lnSpc>
                <a:spcPct val="150000"/>
              </a:lnSpc>
              <a:spcAft>
                <a:spcPts val="800"/>
              </a:spcAft>
            </a:pPr>
            <a:r>
              <a:rPr lang="en-GB" sz="2800" u="sng" dirty="0">
                <a:effectLst/>
                <a:latin typeface="Arial Rounded MT Bold" panose="020F0704030504030204" pitchFamily="34" charset="0"/>
                <a:ea typeface="Calibri" panose="020F0502020204030204" pitchFamily="34" charset="0"/>
                <a:cs typeface="Times New Roman" panose="02020603050405020304" pitchFamily="18" charset="0"/>
              </a:rPr>
              <a:t>Authentication-</a:t>
            </a: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In a WLAN network setup, EAP as a method of authentication in connecting authenticated wireless clients involving WPA setup and WEP has primarily 2 methods of authentication</a:t>
            </a:r>
            <a:r>
              <a:rPr lang="en-GB" sz="1800" dirty="0">
                <a:effectLst/>
                <a:latin typeface="Arial Rounded MT Bold" panose="020F0704030504030204" pitchFamily="34" charset="0"/>
                <a:ea typeface="Calibri" panose="020F0502020204030204" pitchFamily="34" charset="0"/>
                <a:cs typeface="Times New Roman" panose="02020603050405020304" pitchFamily="18" charset="0"/>
              </a:rPr>
              <a:t>.[3]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altLang="en-US" sz="4800" dirty="0">
              <a:latin typeface="Avenir Book" pitchFamily="124" charset="0"/>
            </a:endParaRPr>
          </a:p>
        </p:txBody>
      </p:sp>
      <p:sp>
        <p:nvSpPr>
          <p:cNvPr id="14341" name="Text Box 12">
            <a:extLst>
              <a:ext uri="{FF2B5EF4-FFF2-40B4-BE49-F238E27FC236}">
                <a16:creationId xmlns:a16="http://schemas.microsoft.com/office/drawing/2014/main" id="{3AA8F5FB-395B-42DD-9108-D8307DC219C9}"/>
              </a:ext>
            </a:extLst>
          </p:cNvPr>
          <p:cNvSpPr txBox="1">
            <a:spLocks noChangeArrowheads="1"/>
          </p:cNvSpPr>
          <p:nvPr/>
        </p:nvSpPr>
        <p:spPr bwMode="auto">
          <a:xfrm>
            <a:off x="-5944491" y="-5576775"/>
            <a:ext cx="23994369" cy="15007290"/>
          </a:xfrm>
          <a:prstGeom prst="rect">
            <a:avLst/>
          </a:prstGeom>
          <a:solidFill>
            <a:srgbClr val="FFCC99"/>
          </a:solidFill>
          <a:ln w="38100">
            <a:solidFill>
              <a:srgbClr val="000000"/>
            </a:solidFill>
            <a:round/>
            <a:headEnd/>
            <a:tailEnd/>
          </a:ln>
        </p:spPr>
        <p:txBody>
          <a:bodyPr lIns="914400" tIns="457200" rIns="914400" bIns="914400"/>
          <a:lstStyle>
            <a:lvl1pPr eaLnBrk="0" hangingPunct="0">
              <a:tabLst>
                <a:tab pos="500063"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0063"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r>
              <a:rPr lang="en-US" altLang="en-US" sz="4800" b="1" dirty="0">
                <a:solidFill>
                  <a:srgbClr val="000000"/>
                </a:solidFill>
                <a:latin typeface="Avenir Heavy" pitchFamily="124" charset="0"/>
              </a:rPr>
              <a:t>                                                                       </a:t>
            </a:r>
            <a:endParaRPr lang="en-US" altLang="ja-JP" sz="4800" dirty="0">
              <a:latin typeface="Avenir Book" pitchFamily="124" charset="0"/>
            </a:endParaRPr>
          </a:p>
          <a:p>
            <a:pPr eaLnBrk="1" hangingPunct="1">
              <a:spcBef>
                <a:spcPts val="500"/>
              </a:spcBef>
            </a:pPr>
            <a:r>
              <a:rPr lang="en-US" altLang="ja-JP" sz="4800" dirty="0">
                <a:latin typeface="Avenir Book" pitchFamily="124" charset="0"/>
              </a:rPr>
              <a:t>                        </a:t>
            </a: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marL="0" marR="0" lvl="0" indent="0" algn="just" defTabSz="914400" rtl="0" eaLnBrk="1" fontAlgn="base" latinLnBrk="0" hangingPunct="1">
              <a:lnSpc>
                <a:spcPct val="100000"/>
              </a:lnSpc>
              <a:spcBef>
                <a:spcPct val="50000"/>
              </a:spcBef>
              <a:spcAft>
                <a:spcPct val="0"/>
              </a:spcAft>
              <a:buClrTx/>
              <a:buSzTx/>
              <a:buFontTx/>
              <a:buNone/>
              <a:tabLst/>
              <a:defRPr/>
            </a:pPr>
            <a:endParaRPr lang="en-US" altLang="en-US" sz="4800" noProof="0" dirty="0">
              <a:latin typeface="Avenir Book" pitchFamily="124" charset="0"/>
            </a:endParaRPr>
          </a:p>
          <a:p>
            <a:pPr marL="0" marR="0" lvl="0" indent="0" algn="just" defTabSz="914400" rtl="0" eaLnBrk="1" fontAlgn="base" latinLnBrk="0" hangingPunct="1">
              <a:lnSpc>
                <a:spcPct val="100000"/>
              </a:lnSpc>
              <a:spcBef>
                <a:spcPct val="50000"/>
              </a:spcBef>
              <a:spcAft>
                <a:spcPct val="0"/>
              </a:spcAft>
              <a:buClrTx/>
              <a:buSzTx/>
              <a:buFontTx/>
              <a:buNone/>
              <a:tabLst/>
              <a:defRPr/>
            </a:pPr>
            <a:r>
              <a:rPr kumimoji="0" lang="en-US" altLang="en-US" sz="4800" b="1" i="0" u="none" strike="noStrike" kern="1200" cap="none" spc="0" normalizeH="0" baseline="0" noProof="0" dirty="0">
                <a:ln>
                  <a:noFill/>
                </a:ln>
                <a:solidFill>
                  <a:srgbClr val="000000"/>
                </a:solidFill>
                <a:effectLst/>
                <a:uLnTx/>
                <a:uFillTx/>
                <a:latin typeface="Arial Rounded MT Bold" panose="020F0704030504030204" pitchFamily="34" charset="0"/>
              </a:rPr>
              <a:t>Materials and </a:t>
            </a:r>
            <a:r>
              <a:rPr kumimoji="0" lang="en-US" altLang="en-US" sz="4800" b="0" i="0" u="none" strike="noStrike" kern="1200" cap="none" spc="0" normalizeH="0" baseline="0" noProof="0" dirty="0">
                <a:ln>
                  <a:noFill/>
                </a:ln>
                <a:solidFill>
                  <a:srgbClr val="FF8000"/>
                </a:solidFill>
                <a:effectLst/>
                <a:uLnTx/>
                <a:uFillTx/>
                <a:latin typeface="Arial Rounded MT Bold" panose="020F0704030504030204" pitchFamily="34" charset="0"/>
              </a:rPr>
              <a:t>	</a:t>
            </a:r>
            <a:endParaRPr kumimoji="0" lang="en-US" altLang="en-US" sz="4800" b="0" i="0" u="none" strike="noStrike" kern="1200" cap="none" spc="0" normalizeH="0" baseline="0" noProof="0" dirty="0">
              <a:ln>
                <a:noFill/>
              </a:ln>
              <a:solidFill>
                <a:srgbClr val="000000"/>
              </a:solidFill>
              <a:effectLst/>
              <a:uLnTx/>
              <a:uFillTx/>
              <a:latin typeface="Arial Rounded MT Bold" panose="020F0704030504030204" pitchFamily="34" charset="0"/>
            </a:endParaRPr>
          </a:p>
          <a:p>
            <a:pPr marL="342900" marR="0" lvl="0" indent="-342900" algn="l" defTabSz="914400" rtl="0" eaLnBrk="1" fontAlgn="base" latinLnBrk="0" hangingPunct="1">
              <a:lnSpc>
                <a:spcPct val="150000"/>
              </a:lnSpc>
              <a:spcBef>
                <a:spcPct val="0"/>
              </a:spcBef>
              <a:spcAft>
                <a:spcPct val="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VMware -A Virtual machine that is software-based replica of a physical computer, that is necessary to carry out experimentation in a sandboxed environment. Kali linux and the necessary tools required to undertake necessary experimentations.</a:t>
            </a:r>
          </a:p>
          <a:p>
            <a:pPr marL="342900" marR="0" lvl="0" indent="-342900" algn="l" defTabSz="914400" rtl="0" eaLnBrk="1" fontAlgn="base" latinLnBrk="0" hangingPunct="1">
              <a:lnSpc>
                <a:spcPct val="150000"/>
              </a:lnSpc>
              <a:spcBef>
                <a:spcPct val="0"/>
              </a:spcBef>
              <a:spcAft>
                <a:spcPts val="80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Wireshark- is an open-source packet analyser that is operational on and runs on a multi-platform that runs on Linux, windows, macOS, Solaris, FreeBSD, NetBSD. The tool does live packet capture and offline analysis. It has a decryption support for a varied number of protocols such as WEP, WPA/WPA2, Kerberos, SNMP3 and to read/write on many captured file formats</a:t>
            </a:r>
          </a:p>
          <a:p>
            <a:pPr marR="0" lvl="0" algn="l" defTabSz="914400" rtl="0" eaLnBrk="1" fontAlgn="base" latinLnBrk="0" hangingPunct="1">
              <a:lnSpc>
                <a:spcPct val="150000"/>
              </a:lnSpc>
              <a:spcBef>
                <a:spcPct val="0"/>
              </a:spcBef>
              <a:spcAft>
                <a:spcPts val="800"/>
              </a:spcAft>
              <a:buClrTx/>
              <a:buSzTx/>
              <a:tabLst/>
              <a:defRPr/>
            </a:pPr>
            <a:r>
              <a:rPr lang="en-US" altLang="en-US" sz="4800" b="1" dirty="0">
                <a:solidFill>
                  <a:srgbClr val="000000"/>
                </a:solidFill>
                <a:latin typeface="Arial Rounded MT Bold" panose="020F0704030504030204" pitchFamily="34" charset="0"/>
              </a:rPr>
              <a:t>M</a:t>
            </a:r>
            <a:r>
              <a:rPr kumimoji="0" lang="en-US" altLang="en-US" sz="4800" b="1" i="0" u="none" strike="noStrike" kern="1200" cap="none" spc="0" normalizeH="0" baseline="0" noProof="0" dirty="0" err="1">
                <a:ln>
                  <a:noFill/>
                </a:ln>
                <a:solidFill>
                  <a:srgbClr val="000000"/>
                </a:solidFill>
                <a:effectLst/>
                <a:uLnTx/>
                <a:uFillTx/>
                <a:latin typeface="Arial Rounded MT Bold" panose="020F0704030504030204" pitchFamily="34" charset="0"/>
              </a:rPr>
              <a:t>ethod</a:t>
            </a:r>
            <a:endPar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base" latinLnBrk="0" hangingPunct="1">
              <a:lnSpc>
                <a:spcPct val="150000"/>
              </a:lnSpc>
              <a:spcBef>
                <a:spcPct val="0"/>
              </a:spcBef>
              <a:spcAft>
                <a:spcPct val="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Set up simulation virtual lab environment, consisting of rogue access point, threat actor and valid client.</a:t>
            </a:r>
          </a:p>
          <a:p>
            <a:pPr marL="342900" marR="0" lvl="0" indent="-342900" algn="l" defTabSz="914400" rtl="0" eaLnBrk="1" fontAlgn="base" latinLnBrk="0" hangingPunct="1">
              <a:lnSpc>
                <a:spcPct val="150000"/>
              </a:lnSpc>
              <a:spcBef>
                <a:spcPct val="0"/>
              </a:spcBef>
              <a:spcAft>
                <a:spcPct val="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Simulate a wireless authentication protocol</a:t>
            </a:r>
          </a:p>
          <a:p>
            <a:pPr marL="342900" marR="0" lvl="0" indent="-342900" algn="l" defTabSz="914400" rtl="0" eaLnBrk="1" fontAlgn="base" latinLnBrk="0" hangingPunct="1">
              <a:lnSpc>
                <a:spcPct val="150000"/>
              </a:lnSpc>
              <a:spcBef>
                <a:spcPct val="0"/>
              </a:spcBef>
              <a:spcAft>
                <a:spcPct val="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Launch an </a:t>
            </a:r>
            <a:r>
              <a:rPr kumimoji="0" lang="en-GB" sz="2800" b="0" i="0" u="none" strike="noStrike" kern="1200" cap="none" spc="0" normalizeH="0" baseline="0" noProof="0" dirty="0" err="1">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MiM</a:t>
            </a: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 attack on the Control plane </a:t>
            </a:r>
          </a:p>
          <a:p>
            <a:pPr marL="342900" marR="0" lvl="0" indent="-342900" algn="l" defTabSz="914400" rtl="0" eaLnBrk="1" fontAlgn="base" latinLnBrk="0" hangingPunct="1">
              <a:lnSpc>
                <a:spcPct val="150000"/>
              </a:lnSpc>
              <a:spcBef>
                <a:spcPct val="0"/>
              </a:spcBef>
              <a:spcAft>
                <a:spcPts val="80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De-authenticate wireless client </a:t>
            </a:r>
          </a:p>
          <a:p>
            <a:pPr marL="342900" marR="0" lvl="0" indent="-342900" algn="l" defTabSz="914400" rtl="0" eaLnBrk="1" fontAlgn="base" latinLnBrk="0" hangingPunct="1">
              <a:lnSpc>
                <a:spcPct val="150000"/>
              </a:lnSpc>
              <a:spcBef>
                <a:spcPct val="0"/>
              </a:spcBef>
              <a:spcAft>
                <a:spcPts val="800"/>
              </a:spcAft>
              <a:buClrTx/>
              <a:buSzTx/>
              <a:buFont typeface="Symbol" panose="05050102010706020507" pitchFamily="18" charset="2"/>
              <a:buChar char=""/>
              <a:tabLst/>
              <a:defRPr/>
            </a:pP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Capture a 4</a:t>
            </a:r>
            <a:r>
              <a:rPr lang="en-GB" sz="2800" dirty="0">
                <a:solidFill>
                  <a:srgbClr val="000000"/>
                </a:solidFill>
                <a:latin typeface="Arial Rounded MT Bold" panose="020F0704030504030204" pitchFamily="34" charset="0"/>
                <a:ea typeface="Calibri" panose="020F0502020204030204" pitchFamily="34" charset="0"/>
                <a:cs typeface="Times New Roman" panose="02020603050405020304" pitchFamily="18" charset="0"/>
              </a:rPr>
              <a:t>-</a:t>
            </a:r>
            <a:r>
              <a:rPr kumimoji="0" lang="en-GB" sz="2800" b="0" i="0" u="none" strike="noStrike" kern="1200" cap="none" spc="0" normalizeH="0" baseline="0" noProof="0" dirty="0">
                <a:ln>
                  <a:noFill/>
                </a:ln>
                <a:solidFill>
                  <a:srgbClr val="000000"/>
                </a:solidFill>
                <a:effectLst/>
                <a:uLnTx/>
                <a:uFillTx/>
                <a:latin typeface="Arial Rounded MT Bold" panose="020F0704030504030204" pitchFamily="34" charset="0"/>
                <a:ea typeface="Calibri" panose="020F0502020204030204" pitchFamily="34" charset="0"/>
                <a:cs typeface="Times New Roman" panose="02020603050405020304" pitchFamily="18" charset="0"/>
              </a:rPr>
              <a:t>way handshake </a:t>
            </a: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r>
              <a:rPr lang="en-US" altLang="ja-JP" sz="4800" dirty="0">
                <a:latin typeface="Avenir Book" pitchFamily="124" charset="0"/>
              </a:rPr>
              <a:t>                                                            </a:t>
            </a: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ts val="500"/>
              </a:spcBef>
            </a:pPr>
            <a:endParaRPr lang="en-US" altLang="ja-JP" sz="4800" dirty="0">
              <a:latin typeface="Avenir Book" pitchFamily="124" charset="0"/>
            </a:endParaRPr>
          </a:p>
          <a:p>
            <a:pPr eaLnBrk="1" hangingPunct="1">
              <a:spcBef>
                <a:spcPct val="50000"/>
              </a:spcBef>
            </a:pPr>
            <a:endParaRPr lang="en-US" altLang="en-US" sz="4800" dirty="0">
              <a:solidFill>
                <a:schemeClr val="accent2"/>
              </a:solidFill>
              <a:latin typeface="Avenir Book" pitchFamily="124" charset="0"/>
            </a:endParaRPr>
          </a:p>
          <a:p>
            <a:pPr eaLnBrk="1" hangingPunct="1">
              <a:spcBef>
                <a:spcPct val="50000"/>
              </a:spcBef>
            </a:pPr>
            <a:endParaRPr lang="en-US" altLang="en-US" sz="2800" i="1" dirty="0">
              <a:solidFill>
                <a:schemeClr val="accent2"/>
              </a:solidFill>
              <a:latin typeface="Avenir Book" pitchFamily="124" charset="0"/>
            </a:endParaRPr>
          </a:p>
        </p:txBody>
      </p:sp>
      <p:sp>
        <p:nvSpPr>
          <p:cNvPr id="14342" name="Text Box 13">
            <a:extLst>
              <a:ext uri="{FF2B5EF4-FFF2-40B4-BE49-F238E27FC236}">
                <a16:creationId xmlns:a16="http://schemas.microsoft.com/office/drawing/2014/main" id="{632BB33D-638D-4490-882B-C1AD160B9B43}"/>
              </a:ext>
            </a:extLst>
          </p:cNvPr>
          <p:cNvSpPr txBox="1">
            <a:spLocks noChangeArrowheads="1"/>
          </p:cNvSpPr>
          <p:nvPr/>
        </p:nvSpPr>
        <p:spPr bwMode="auto">
          <a:xfrm>
            <a:off x="18270540" y="-5576776"/>
            <a:ext cx="14219900" cy="10957877"/>
          </a:xfrm>
          <a:prstGeom prst="rect">
            <a:avLst/>
          </a:prstGeom>
          <a:solidFill>
            <a:srgbClr val="FFCC99"/>
          </a:solidFill>
          <a:ln w="38100">
            <a:solidFill>
              <a:srgbClr val="000000"/>
            </a:solidFill>
            <a:round/>
            <a:headEnd/>
            <a:tailEnd/>
          </a:ln>
        </p:spPr>
        <p:txBody>
          <a:bodyPr lIns="914400" tIns="457200" rIns="914400" bIns="914400"/>
          <a:lstStyle>
            <a:lvl1pPr eaLnBrk="0" hangingPunct="0">
              <a:tabLst>
                <a:tab pos="635000"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635000"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pPr>
            <a:r>
              <a:rPr lang="en-US" altLang="en-US" sz="4800" b="1" u="sng" dirty="0">
                <a:solidFill>
                  <a:srgbClr val="000000"/>
                </a:solidFill>
                <a:latin typeface="Avenir Heavy" pitchFamily="124" charset="0"/>
              </a:rPr>
              <a:t>Conclusions</a:t>
            </a:r>
          </a:p>
          <a:p>
            <a:pPr eaLnBrk="1" hangingPunct="1">
              <a:lnSpc>
                <a:spcPct val="150000"/>
              </a:lnSpc>
              <a:spcBef>
                <a:spcPct val="50000"/>
              </a:spcBef>
            </a:pPr>
            <a:r>
              <a:rPr lang="en-GB" sz="2800" dirty="0">
                <a:effectLst/>
                <a:latin typeface="Arial Rounded MT Bold" panose="020F0704030504030204" pitchFamily="34" charset="0"/>
                <a:ea typeface="Calibri" panose="020F0502020204030204" pitchFamily="34" charset="0"/>
              </a:rPr>
              <a:t>The subject of home network security is a wide area that will benefit from continuous and further research studies. It is prudent to equip the ordinary user with minimal skills and knowledge of establishing optimised secure home networks </a:t>
            </a:r>
            <a:endParaRPr lang="en-US" altLang="en-US" sz="2800" b="1" dirty="0">
              <a:solidFill>
                <a:srgbClr val="000000"/>
              </a:solidFill>
              <a:latin typeface="Arial Rounded MT Bold" panose="020F0704030504030204" pitchFamily="34" charset="0"/>
            </a:endParaRPr>
          </a:p>
          <a:p>
            <a:pPr algn="just" eaLnBrk="1" hangingPunct="1">
              <a:lnSpc>
                <a:spcPct val="150000"/>
              </a:lnSpc>
              <a:spcBef>
                <a:spcPct val="10000"/>
              </a:spcBef>
              <a:tabLst/>
              <a:defRPr/>
            </a:pPr>
            <a:r>
              <a:rPr lang="en-US" altLang="ja-JP" sz="2800" dirty="0">
                <a:solidFill>
                  <a:srgbClr val="000000"/>
                </a:solidFill>
                <a:latin typeface="Arial Rounded MT Bold" panose="020F0704030504030204" pitchFamily="34" charset="0"/>
              </a:rPr>
              <a:t>Home Networks will remain susceptible security breach due to varied modus operandi`s of attack  that can be used to breach security setup &amp; the goal is risk exposure reduction.</a:t>
            </a:r>
          </a:p>
          <a:p>
            <a:pPr algn="just" eaLnBrk="1" hangingPunct="1">
              <a:lnSpc>
                <a:spcPct val="150000"/>
              </a:lnSpc>
              <a:spcBef>
                <a:spcPct val="10000"/>
              </a:spcBef>
              <a:tabLst/>
              <a:defRPr/>
            </a:pPr>
            <a:r>
              <a:rPr lang="en-US" altLang="ja-JP" sz="2800" dirty="0">
                <a:solidFill>
                  <a:srgbClr val="000000"/>
                </a:solidFill>
                <a:latin typeface="Arial Rounded MT Bold" panose="020F0704030504030204" pitchFamily="34" charset="0"/>
              </a:rPr>
              <a:t>An optimized application in the network setup can effectively reduce network vulnerabilities </a:t>
            </a:r>
            <a:r>
              <a:rPr lang="en-GB" sz="2800" dirty="0">
                <a:effectLst/>
                <a:latin typeface="Arial Rounded MT Bold" panose="020F0704030504030204" pitchFamily="34" charset="0"/>
                <a:ea typeface="Calibri" panose="020F0502020204030204" pitchFamily="34" charset="0"/>
              </a:rPr>
              <a:t>from incessant </a:t>
            </a:r>
            <a:r>
              <a:rPr lang="en-GB" sz="2800" dirty="0">
                <a:latin typeface="Arial Rounded MT Bold" panose="020F0704030504030204" pitchFamily="34" charset="0"/>
                <a:ea typeface="Calibri" panose="020F0502020204030204" pitchFamily="34" charset="0"/>
              </a:rPr>
              <a:t>intrusion and compromise from internal &amp; external threats.</a:t>
            </a:r>
          </a:p>
          <a:p>
            <a:pPr algn="just" eaLnBrk="1" hangingPunct="1">
              <a:lnSpc>
                <a:spcPct val="150000"/>
              </a:lnSpc>
              <a:spcBef>
                <a:spcPct val="10000"/>
              </a:spcBef>
              <a:tabLst/>
              <a:defRPr/>
            </a:pPr>
            <a:r>
              <a:rPr lang="en-GB" sz="2800" dirty="0">
                <a:latin typeface="Arial Rounded MT Bold" panose="020F0704030504030204" pitchFamily="34" charset="0"/>
                <a:ea typeface="Calibri" panose="020F0502020204030204" pitchFamily="34" charset="0"/>
              </a:rPr>
              <a:t> </a:t>
            </a:r>
            <a:r>
              <a:rPr lang="en-GB" sz="2800" dirty="0">
                <a:effectLst/>
                <a:latin typeface="Arial Rounded MT Bold" panose="020F0704030504030204" pitchFamily="34" charset="0"/>
                <a:ea typeface="Calibri" panose="020F0502020204030204" pitchFamily="34" charset="0"/>
              </a:rPr>
              <a:t>It is important to continuously focus on WLAN as they remain an easy target for hackers to exploit. ISPs and hardware providers have a duty of ensuring the end-user is equipped and continuously educated on the importance of security. </a:t>
            </a:r>
            <a:endParaRPr lang="en-GB" sz="2800" dirty="0">
              <a:latin typeface="Arial Rounded MT Bold" panose="020F0704030504030204" pitchFamily="34" charset="0"/>
              <a:ea typeface="Calibri" panose="020F0502020204030204" pitchFamily="34" charset="0"/>
            </a:endParaRPr>
          </a:p>
          <a:p>
            <a:pPr algn="just" eaLnBrk="1" hangingPunct="1">
              <a:spcBef>
                <a:spcPct val="10000"/>
              </a:spcBef>
              <a:tabLst/>
              <a:defRPr/>
            </a:pPr>
            <a:endParaRPr lang="en-GB" altLang="ja-JP" sz="2800" dirty="0">
              <a:latin typeface="+mj-lt"/>
            </a:endParaRPr>
          </a:p>
          <a:p>
            <a:pPr algn="just" eaLnBrk="1" hangingPunct="1">
              <a:spcBef>
                <a:spcPct val="10000"/>
              </a:spcBef>
              <a:tabLst/>
              <a:defRPr/>
            </a:pPr>
            <a:endParaRPr lang="en-US" altLang="ja-JP" sz="4800" dirty="0">
              <a:latin typeface="Avenir Book" pitchFamily="124" charset="0"/>
            </a:endParaRPr>
          </a:p>
        </p:txBody>
      </p:sp>
      <p:sp>
        <p:nvSpPr>
          <p:cNvPr id="14343" name="Text Box 14">
            <a:extLst>
              <a:ext uri="{FF2B5EF4-FFF2-40B4-BE49-F238E27FC236}">
                <a16:creationId xmlns:a16="http://schemas.microsoft.com/office/drawing/2014/main" id="{23A4E323-6B4A-4FF7-9E26-C5068B042C15}"/>
              </a:ext>
            </a:extLst>
          </p:cNvPr>
          <p:cNvSpPr txBox="1">
            <a:spLocks noChangeArrowheads="1"/>
          </p:cNvSpPr>
          <p:nvPr/>
        </p:nvSpPr>
        <p:spPr bwMode="auto">
          <a:xfrm>
            <a:off x="-19479420" y="-11568904"/>
            <a:ext cx="52134078" cy="6155531"/>
          </a:xfrm>
          <a:prstGeom prst="rect">
            <a:avLst/>
          </a:prstGeom>
          <a:solidFill>
            <a:srgbClr val="92D050"/>
          </a:solidFill>
          <a:ln>
            <a:noFill/>
          </a:ln>
        </p:spPr>
        <p:txBody>
          <a:bodyPr wrap="square" lIns="274320" tIns="274320" rIns="274320" bIns="274320" anchor="ctr">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ctr" eaLnBrk="1" hangingPunct="1">
              <a:spcBef>
                <a:spcPct val="50000"/>
              </a:spcBef>
              <a:spcAft>
                <a:spcPts val="600"/>
              </a:spcAft>
            </a:pPr>
            <a:r>
              <a:rPr lang="en-GB" sz="8000" b="1" dirty="0"/>
              <a:t>Smart Home Network Security Optimised Requirements </a:t>
            </a:r>
          </a:p>
          <a:p>
            <a:pPr algn="ctr" eaLnBrk="1" hangingPunct="1">
              <a:spcBef>
                <a:spcPct val="50000"/>
              </a:spcBef>
              <a:spcAft>
                <a:spcPts val="600"/>
              </a:spcAft>
            </a:pPr>
            <a:r>
              <a:rPr lang="en-US" altLang="en-US" sz="6000" b="1" dirty="0">
                <a:solidFill>
                  <a:srgbClr val="000000"/>
                </a:solidFill>
                <a:latin typeface="Avenir Medium" pitchFamily="124" charset="0"/>
              </a:rPr>
              <a:t>Bright Nyakamha- BSc (Hons)Computer Networks &amp; Cyber Security</a:t>
            </a:r>
          </a:p>
          <a:p>
            <a:pPr algn="ctr" eaLnBrk="1" hangingPunct="1">
              <a:spcBef>
                <a:spcPct val="50000"/>
              </a:spcBef>
              <a:spcAft>
                <a:spcPts val="600"/>
              </a:spcAft>
            </a:pPr>
            <a:r>
              <a:rPr lang="en-US" altLang="en-US" sz="2800" b="1" dirty="0">
                <a:solidFill>
                  <a:srgbClr val="000000"/>
                </a:solidFill>
                <a:latin typeface="Avenir Book" pitchFamily="124" charset="0"/>
                <a:hlinkClick r:id="rId4"/>
              </a:rPr>
              <a:t>1804509@student.uwtsd.ac.uk</a:t>
            </a:r>
            <a:endParaRPr lang="en-US" altLang="en-US" sz="2800" b="1" dirty="0">
              <a:solidFill>
                <a:srgbClr val="000000"/>
              </a:solidFill>
              <a:latin typeface="Avenir Book" pitchFamily="124" charset="0"/>
            </a:endParaRPr>
          </a:p>
          <a:p>
            <a:pPr algn="ctr" eaLnBrk="1" hangingPunct="1">
              <a:spcBef>
                <a:spcPct val="50000"/>
              </a:spcBef>
              <a:spcAft>
                <a:spcPts val="600"/>
              </a:spcAft>
            </a:pPr>
            <a:endParaRPr lang="en-US" altLang="en-US" sz="2800" b="1" dirty="0">
              <a:solidFill>
                <a:srgbClr val="000000"/>
              </a:solidFill>
              <a:latin typeface="Avenir Book" pitchFamily="124" charset="0"/>
            </a:endParaRPr>
          </a:p>
          <a:p>
            <a:pPr algn="ctr" eaLnBrk="1" hangingPunct="1">
              <a:spcBef>
                <a:spcPct val="50000"/>
              </a:spcBef>
              <a:spcAft>
                <a:spcPts val="600"/>
              </a:spcAft>
            </a:pPr>
            <a:endParaRPr lang="en-US" altLang="en-US" sz="6000" dirty="0">
              <a:solidFill>
                <a:srgbClr val="000000"/>
              </a:solidFill>
              <a:latin typeface="Avenir Book" pitchFamily="124" charset="0"/>
            </a:endParaRPr>
          </a:p>
        </p:txBody>
      </p:sp>
      <p:sp>
        <p:nvSpPr>
          <p:cNvPr id="3" name="Rectangle 180">
            <a:extLst>
              <a:ext uri="{FF2B5EF4-FFF2-40B4-BE49-F238E27FC236}">
                <a16:creationId xmlns:a16="http://schemas.microsoft.com/office/drawing/2014/main" id="{D6106459-4115-47D7-9E13-665FB2100072}"/>
              </a:ext>
            </a:extLst>
          </p:cNvPr>
          <p:cNvSpPr>
            <a:spLocks noChangeArrowheads="1"/>
          </p:cNvSpPr>
          <p:nvPr/>
        </p:nvSpPr>
        <p:spPr bwMode="auto">
          <a:xfrm>
            <a:off x="-18305462" y="-9463232"/>
            <a:ext cx="49450625" cy="16158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p>
            <a:pPr algn="ctr">
              <a:lnSpc>
                <a:spcPct val="90000"/>
              </a:lnSpc>
              <a:defRPr/>
            </a:pPr>
            <a:r>
              <a:rPr lang="en-US" sz="11000" b="1" dirty="0">
                <a:ln>
                  <a:solidFill>
                    <a:schemeClr val="bg1"/>
                  </a:solidFill>
                </a:ln>
                <a:latin typeface="Avenir Heavy"/>
                <a:ea typeface="ＭＳ Ｐゴシック" charset="0"/>
                <a:cs typeface="Avenir Heavy"/>
              </a:rPr>
              <a:t> </a:t>
            </a:r>
          </a:p>
        </p:txBody>
      </p:sp>
      <p:sp>
        <p:nvSpPr>
          <p:cNvPr id="14345" name="Text Box 16">
            <a:extLst>
              <a:ext uri="{FF2B5EF4-FFF2-40B4-BE49-F238E27FC236}">
                <a16:creationId xmlns:a16="http://schemas.microsoft.com/office/drawing/2014/main" id="{22D55109-13F8-456A-A773-2AA7BF640965}"/>
              </a:ext>
            </a:extLst>
          </p:cNvPr>
          <p:cNvSpPr txBox="1">
            <a:spLocks noChangeArrowheads="1"/>
          </p:cNvSpPr>
          <p:nvPr/>
        </p:nvSpPr>
        <p:spPr bwMode="auto">
          <a:xfrm>
            <a:off x="-5944491" y="9601200"/>
            <a:ext cx="24090511" cy="14843888"/>
          </a:xfrm>
          <a:prstGeom prst="rect">
            <a:avLst/>
          </a:prstGeom>
          <a:solidFill>
            <a:srgbClr val="FFCC99"/>
          </a:solidFill>
          <a:ln w="38100">
            <a:solidFill>
              <a:srgbClr val="000000"/>
            </a:solidFill>
            <a:round/>
            <a:headEnd/>
            <a:tailEnd/>
          </a:ln>
        </p:spPr>
        <p:txBody>
          <a:bodyPr lIns="914400" tIns="457200" rIns="914400" bIns="914400"/>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just" eaLnBrk="1" hangingPunct="1"/>
            <a:endParaRPr lang="en-US" altLang="en-US" sz="4400" b="1" dirty="0">
              <a:solidFill>
                <a:srgbClr val="000000"/>
              </a:solidFill>
              <a:latin typeface="Avenir Heavy" pitchFamily="124" charset="0"/>
            </a:endParaRPr>
          </a:p>
          <a:p>
            <a:pPr algn="just" eaLnBrk="1" hangingPunct="1"/>
            <a:r>
              <a:rPr lang="en-US" altLang="en-US" sz="2800" u="sng" dirty="0">
                <a:solidFill>
                  <a:srgbClr val="000000"/>
                </a:solidFill>
                <a:highlight>
                  <a:srgbClr val="00FF00"/>
                </a:highlight>
                <a:latin typeface="Avenir Heavy" pitchFamily="124" charset="0"/>
              </a:rPr>
              <a:t>Command line Script of attack for Wi-Fi Client </a:t>
            </a:r>
            <a:r>
              <a:rPr lang="en-US" altLang="en-US" sz="2800" u="sng" dirty="0" err="1">
                <a:solidFill>
                  <a:srgbClr val="000000"/>
                </a:solidFill>
                <a:highlight>
                  <a:srgbClr val="00FF00"/>
                </a:highlight>
                <a:latin typeface="Avenir Heavy" pitchFamily="124" charset="0"/>
              </a:rPr>
              <a:t>Deauthentication</a:t>
            </a:r>
            <a:r>
              <a:rPr lang="en-US" altLang="en-US" sz="2800" u="sng" dirty="0">
                <a:solidFill>
                  <a:srgbClr val="000000"/>
                </a:solidFill>
                <a:highlight>
                  <a:srgbClr val="00FF00"/>
                </a:highlight>
                <a:latin typeface="Avenir Heavy" pitchFamily="124" charset="0"/>
              </a:rPr>
              <a:t> </a:t>
            </a:r>
          </a:p>
          <a:p>
            <a:pPr marL="457200" indent="-457200">
              <a:lnSpc>
                <a:spcPct val="107000"/>
              </a:lnSpc>
              <a:spcAft>
                <a:spcPts val="800"/>
              </a:spcAft>
              <a:buFont typeface="Wingdings" panose="05000000000000000000" pitchFamily="2" charset="2"/>
              <a:buChar char="§"/>
            </a:pPr>
            <a:r>
              <a:rPr lang="en-GB" sz="2800" b="1" i="1"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airmon</a:t>
            </a:r>
            <a:r>
              <a:rPr lang="en-GB" sz="2800" b="1" i="1"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-ng start wlan0 (initiate the wireless monitoring)</a:t>
            </a:r>
            <a:endParaRPr lang="en-GB" sz="2800" b="1" i="1"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Wingdings" panose="05000000000000000000" pitchFamily="2" charset="2"/>
              <a:buChar char="§"/>
            </a:pPr>
            <a:r>
              <a:rPr lang="en-GB" sz="2800" b="1"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airodump</a:t>
            </a:r>
            <a:r>
              <a:rPr lang="en-GB" sz="2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-ng wlan0mon  (Search for victims)</a:t>
            </a:r>
            <a:endParaRPr lang="en-GB" sz="2800" b="1" i="1"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Wingdings" panose="05000000000000000000" pitchFamily="2" charset="2"/>
              <a:buChar char="§"/>
            </a:pPr>
            <a:r>
              <a:rPr lang="en-GB" sz="2800" b="1"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airodump</a:t>
            </a:r>
            <a:r>
              <a:rPr lang="en-GB" sz="2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-ng -d "target's BSSID" -c "target's channel number" "wireless adapter monitor mode name</a:t>
            </a:r>
            <a:endParaRPr lang="en-GB" sz="2800" b="1" i="1"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Wingdings" panose="05000000000000000000" pitchFamily="2" charset="2"/>
              <a:buChar char="§"/>
            </a:pPr>
            <a:r>
              <a:rPr lang="en-GB" sz="2800" b="1"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aireplay</a:t>
            </a:r>
            <a:r>
              <a:rPr lang="en-GB" sz="2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-ng -0 0 -a 50:C7:BF:DC:4C:E8 -c E0:B5:2D:EA:18:A7 wlan0mon (de-authentication of client) </a:t>
            </a:r>
          </a:p>
          <a:p>
            <a:pPr marL="457200" indent="-457200">
              <a:lnSpc>
                <a:spcPct val="107000"/>
              </a:lnSpc>
              <a:spcAft>
                <a:spcPts val="800"/>
              </a:spcAft>
              <a:buFont typeface="Wingdings" panose="05000000000000000000" pitchFamily="2" charset="2"/>
              <a:buChar char="§"/>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US" altLang="en-US" sz="4400" b="1" i="0" u="none" strike="noStrike" kern="1200" cap="none" spc="0" normalizeH="0" baseline="0" noProof="0" dirty="0">
                <a:ln>
                  <a:noFill/>
                </a:ln>
                <a:solidFill>
                  <a:srgbClr val="000000"/>
                </a:solidFill>
                <a:effectLst/>
                <a:uLnTx/>
                <a:uFillTx/>
                <a:latin typeface="Avenir Heavy" pitchFamily="124" charset="0"/>
                <a:ea typeface="MS PGothic" panose="020B0600070205080204" pitchFamily="34" charset="-128"/>
                <a:cs typeface="+mn-cs"/>
              </a:rPr>
              <a:t>Results</a:t>
            </a:r>
          </a:p>
          <a:p>
            <a:pPr marL="0" marR="0" lvl="0" indent="0" algn="just" defTabSz="914400" rtl="0" eaLnBrk="1" fontAlgn="base" latinLnBrk="0" hangingPunct="1">
              <a:lnSpc>
                <a:spcPct val="100000"/>
              </a:lnSpc>
              <a:spcBef>
                <a:spcPct val="0"/>
              </a:spcBef>
              <a:spcAft>
                <a:spcPct val="0"/>
              </a:spcAft>
              <a:buClrTx/>
              <a:buSzTx/>
              <a:buFontTx/>
              <a:buNone/>
              <a:tabLst/>
              <a:defRPr/>
            </a:pPr>
            <a:endParaRPr lang="en-US" altLang="en-US" sz="2800" dirty="0">
              <a:solidFill>
                <a:srgbClr val="000000"/>
              </a:solidFill>
              <a:highlight>
                <a:srgbClr val="00FF00"/>
              </a:highlight>
              <a:latin typeface="Avenir Heavy" pitchFamily="124" charset="0"/>
            </a:endParaRPr>
          </a:p>
          <a:p>
            <a:pPr marL="457200" indent="-457200" algn="just" eaLnBrk="1" hangingPunct="1">
              <a:lnSpc>
                <a:spcPct val="150000"/>
              </a:lnSpc>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rPr>
              <a:t>Using Kali Linux distro tools, a wardrive attack was carried out a scan  on the Wi-Fi signal emissions within range of Wi-Fi monitoring external attached adapter.</a:t>
            </a:r>
          </a:p>
          <a:p>
            <a:pPr marL="457200" indent="-457200" algn="just" eaLnBrk="1" hangingPunct="1">
              <a:lnSpc>
                <a:spcPct val="150000"/>
              </a:lnSpc>
              <a:buFont typeface="Wingdings" panose="05000000000000000000" pitchFamily="2" charset="2"/>
              <a:buChar char="v"/>
            </a:pPr>
            <a:endParaRPr lang="en-GB" sz="2800" dirty="0">
              <a:effectLst/>
              <a:latin typeface="Arial Rounded MT Bold" panose="020F0704030504030204" pitchFamily="34" charset="0"/>
              <a:ea typeface="Calibri" panose="020F0502020204030204" pitchFamily="34" charset="0"/>
            </a:endParaRPr>
          </a:p>
          <a:p>
            <a:pPr marL="457200" indent="-457200" algn="just" eaLnBrk="1" hangingPunct="1">
              <a:lnSpc>
                <a:spcPct val="150000"/>
              </a:lnSpc>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rPr>
              <a:t>The guiding parameters to the wardrive was the  determination and extraction of BSSID, SSID, Channels ,Wireless Encryption, Cipher text within the reconnaissance phase</a:t>
            </a:r>
          </a:p>
          <a:p>
            <a:pPr marL="457200" indent="-457200" algn="just" eaLnBrk="1" hangingPunct="1">
              <a:lnSpc>
                <a:spcPct val="150000"/>
              </a:lnSpc>
              <a:buFont typeface="Wingdings" panose="05000000000000000000" pitchFamily="2" charset="2"/>
              <a:buChar char="v"/>
            </a:pPr>
            <a:endParaRPr lang="en-GB" sz="2800" dirty="0">
              <a:effectLst/>
              <a:latin typeface="Arial Rounded MT Bold" panose="020F0704030504030204" pitchFamily="34" charset="0"/>
              <a:ea typeface="Calibri" panose="020F0502020204030204" pitchFamily="34" charset="0"/>
            </a:endParaRPr>
          </a:p>
          <a:p>
            <a:pPr marL="457200" indent="-457200" algn="just" eaLnBrk="1" hangingPunct="1">
              <a:lnSpc>
                <a:spcPct val="150000"/>
              </a:lnSpc>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rPr>
              <a:t>Captured the signal strength transmission of the target access point necessary in the setting of a rogue Access point. The rogue access point should higher signal strength than the target victims Access Point.</a:t>
            </a:r>
          </a:p>
          <a:p>
            <a:pPr marL="457200" indent="-457200" algn="just" eaLnBrk="1" hangingPunct="1">
              <a:lnSpc>
                <a:spcPct val="150000"/>
              </a:lnSpc>
              <a:buFont typeface="Wingdings" panose="05000000000000000000" pitchFamily="2" charset="2"/>
              <a:buChar char="v"/>
            </a:pPr>
            <a:endParaRPr lang="en-GB" sz="2800" dirty="0">
              <a:effectLst/>
              <a:latin typeface="Arial Rounded MT Bold" panose="020F0704030504030204" pitchFamily="34" charset="0"/>
              <a:ea typeface="Calibri" panose="020F0502020204030204" pitchFamily="34" charset="0"/>
            </a:endParaRPr>
          </a:p>
          <a:p>
            <a:pPr marL="457200" indent="-457200" algn="just" eaLnBrk="1" hangingPunct="1">
              <a:lnSpc>
                <a:spcPct val="150000"/>
              </a:lnSpc>
              <a:buFont typeface="Wingdings" panose="05000000000000000000" pitchFamily="2" charset="2"/>
              <a:buChar char="v"/>
            </a:pPr>
            <a:r>
              <a:rPr lang="en-GB" sz="2800" dirty="0">
                <a:latin typeface="Arial Rounded MT Bold" panose="020F0704030504030204" pitchFamily="34" charset="0"/>
                <a:ea typeface="Calibri" panose="020F0502020204030204" pitchFamily="34" charset="0"/>
              </a:rPr>
              <a:t>Used</a:t>
            </a:r>
            <a:r>
              <a:rPr lang="en-GB" sz="2800" dirty="0">
                <a:effectLst/>
                <a:latin typeface="Arial Rounded MT Bold" panose="020F0704030504030204" pitchFamily="34" charset="0"/>
                <a:ea typeface="Calibri" panose="020F0502020204030204" pitchFamily="34" charset="0"/>
              </a:rPr>
              <a:t> Ettercap tool to scan undertake launch sniffing, scanning for host, extraction of host list with the options  and initiated men in the middle attack and capture of packets from the target network.</a:t>
            </a:r>
          </a:p>
          <a:p>
            <a:pPr marL="457200" indent="-457200" algn="just" eaLnBrk="1" hangingPunct="1">
              <a:lnSpc>
                <a:spcPct val="150000"/>
              </a:lnSpc>
              <a:buFont typeface="Wingdings" panose="05000000000000000000" pitchFamily="2" charset="2"/>
              <a:buChar char="v"/>
            </a:pPr>
            <a:endParaRPr lang="en-GB" sz="2800" dirty="0">
              <a:effectLst/>
              <a:latin typeface="Arial Rounded MT Bold" panose="020F0704030504030204" pitchFamily="34" charset="0"/>
              <a:ea typeface="Calibri" panose="020F0502020204030204" pitchFamily="34" charset="0"/>
            </a:endParaRPr>
          </a:p>
          <a:p>
            <a:pPr marL="457200" indent="-457200" algn="just" eaLnBrk="1" hangingPunct="1">
              <a:lnSpc>
                <a:spcPct val="150000"/>
              </a:lnSpc>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rPr>
              <a:t>Captured Wi-Fi packets and Frames  necessary for victims information extraction.</a:t>
            </a:r>
          </a:p>
          <a:p>
            <a:pPr marL="457200" indent="-457200" algn="just" eaLnBrk="1" hangingPunct="1">
              <a:buFont typeface="Wingdings" panose="05000000000000000000" pitchFamily="2" charset="2"/>
              <a:buChar char="v"/>
            </a:pPr>
            <a:endParaRPr lang="en-GB" sz="2800" dirty="0">
              <a:effectLst/>
              <a:latin typeface="Times New Roman" panose="02020603050405020304" pitchFamily="18" charset="0"/>
              <a:ea typeface="Calibri" panose="020F0502020204030204" pitchFamily="34" charset="0"/>
            </a:endParaRPr>
          </a:p>
          <a:p>
            <a:pPr algn="just" eaLnBrk="1" hangingPunct="1"/>
            <a:endParaRPr lang="en-US" altLang="en-US" sz="2800" b="1" dirty="0">
              <a:solidFill>
                <a:srgbClr val="000000"/>
              </a:solidFill>
              <a:latin typeface="Avenir Heavy" pitchFamily="124" charset="0"/>
            </a:endParaRPr>
          </a:p>
        </p:txBody>
      </p:sp>
      <p:sp>
        <p:nvSpPr>
          <p:cNvPr id="14346" name="Text Box 15">
            <a:extLst>
              <a:ext uri="{FF2B5EF4-FFF2-40B4-BE49-F238E27FC236}">
                <a16:creationId xmlns:a16="http://schemas.microsoft.com/office/drawing/2014/main" id="{EA37E877-EF4E-45DE-BED2-4989876B097A}"/>
              </a:ext>
            </a:extLst>
          </p:cNvPr>
          <p:cNvSpPr txBox="1">
            <a:spLocks noChangeArrowheads="1"/>
          </p:cNvSpPr>
          <p:nvPr/>
        </p:nvSpPr>
        <p:spPr bwMode="auto">
          <a:xfrm>
            <a:off x="-5944491" y="24445088"/>
            <a:ext cx="38380457" cy="2753966"/>
          </a:xfrm>
          <a:prstGeom prst="rect">
            <a:avLst/>
          </a:prstGeom>
          <a:solidFill>
            <a:srgbClr val="FFCC99"/>
          </a:solidFill>
          <a:ln w="38100">
            <a:solidFill>
              <a:srgbClr val="000000"/>
            </a:solidFill>
            <a:round/>
            <a:headEnd/>
            <a:tailEnd/>
          </a:ln>
        </p:spPr>
        <p:txBody>
          <a:bodyPr lIns="914400" tIns="457200" rIns="914400" bIns="914400"/>
          <a:lstStyle>
            <a:lvl1pPr marL="500063" indent="-500063"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P.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Szewczyk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and C. Valli, “Ignorant Experts: Computer and Network Security Support from Internet Service Providers,” Sep. 2010,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doi</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10.1109/NSS.2010.42</a:t>
            </a:r>
            <a:endParaRPr lang="en-US" altLang="en-US" sz="1800" b="1" dirty="0">
              <a:solidFill>
                <a:srgbClr val="000000"/>
              </a:solidFill>
              <a:latin typeface="Avenir Heavy" pitchFamily="124" charset="0"/>
            </a:endParaRPr>
          </a:p>
          <a:p>
            <a:pPr eaLnBrk="1" hangingPunct="1">
              <a:spcBef>
                <a:spcPts val="1200"/>
              </a:spcBef>
              <a:buFont typeface="+mj-lt"/>
              <a:buAutoNum type="arabicPeriod"/>
            </a:pPr>
            <a:r>
              <a:rPr lang="en-US" sz="1800" dirty="0">
                <a:effectLst/>
                <a:latin typeface="Avenir Book" pitchFamily="124" charset="0"/>
                <a:ea typeface="Times New Roman" panose="02020603050405020304" pitchFamily="18" charset="0"/>
                <a:cs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“What is a VPN? | Virtual Private Networks Explained | Norton.” https://us.norton.com/internetsecurity-privacy-what-is-a-vpn.html (accessed Apr. 23,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spcBef>
                <a:spcPts val="1200"/>
              </a:spcBef>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Scaling Networks.” https://contenthub.netacad.com/legacy/CCNA/ScN/6.0/en/index.html#1.1.1.2 (accessed Jan. 14, 2021).</a:t>
            </a:r>
            <a:endParaRPr lang="en-US" altLang="en-US" sz="1800" dirty="0">
              <a:latin typeface="Avenir Book" pitchFamily="124" charset="0"/>
            </a:endParaRPr>
          </a:p>
          <a:p>
            <a:pPr eaLnBrk="1" hangingPunct="1">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T. Denning, T. Kohno, and H. M. Levy, “Computer security and the modern home,”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Communications of the ACM</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vol. 56, no. 1. pp. 94–103, Jan. 2013,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doi</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10.1145/2398356.2398377</a:t>
            </a:r>
          </a:p>
          <a:p>
            <a:pPr eaLnBrk="1" hangingPunct="1">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VMware Workstation Player | VMware | UK.” https://www.vmware.com/uk/products/workstation-player.html (accessed Apr. 03, 2021).</a:t>
            </a:r>
            <a:br>
              <a:rPr lang="en-US" altLang="en-US" sz="1800" dirty="0">
                <a:latin typeface="Avenir Book" pitchFamily="124" charset="0"/>
              </a:rPr>
            </a:br>
            <a:endParaRPr lang="en-US" altLang="en-US" sz="1800" dirty="0">
              <a:latin typeface="Avenir Book" pitchFamily="124" charset="0"/>
            </a:endParaRPr>
          </a:p>
          <a:p>
            <a:pPr eaLnBrk="1" hangingPunct="1">
              <a:spcBef>
                <a:spcPct val="10000"/>
              </a:spcBef>
            </a:pPr>
            <a:endParaRPr lang="en-US" altLang="en-US" sz="2800" dirty="0">
              <a:latin typeface="Avenir Book" pitchFamily="124" charset="0"/>
            </a:endParaRPr>
          </a:p>
        </p:txBody>
      </p:sp>
      <p:sp>
        <p:nvSpPr>
          <p:cNvPr id="14347" name="Text Box 70">
            <a:extLst>
              <a:ext uri="{FF2B5EF4-FFF2-40B4-BE49-F238E27FC236}">
                <a16:creationId xmlns:a16="http://schemas.microsoft.com/office/drawing/2014/main" id="{AB2A6A9F-A6DA-4A18-ACE7-355988DE6C0F}"/>
              </a:ext>
            </a:extLst>
          </p:cNvPr>
          <p:cNvSpPr txBox="1">
            <a:spLocks noChangeArrowheads="1"/>
          </p:cNvSpPr>
          <p:nvPr/>
        </p:nvSpPr>
        <p:spPr bwMode="auto">
          <a:xfrm>
            <a:off x="18270541" y="5537198"/>
            <a:ext cx="14219899" cy="18907889"/>
          </a:xfrm>
          <a:prstGeom prst="rect">
            <a:avLst/>
          </a:prstGeom>
          <a:solidFill>
            <a:srgbClr val="FFCC99"/>
          </a:solidFill>
          <a:ln w="38100">
            <a:solidFill>
              <a:srgbClr val="000000"/>
            </a:solidFill>
            <a:round/>
            <a:headEnd/>
            <a:tailEnd/>
          </a:ln>
        </p:spPr>
        <p:txBody>
          <a:bodyPr lIns="914400" tIns="457200" rIns="914400" bIns="914400"/>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just" eaLnBrk="1" hangingPunct="1">
              <a:lnSpc>
                <a:spcPct val="150000"/>
              </a:lnSpc>
            </a:pPr>
            <a:r>
              <a:rPr lang="en-US" altLang="en-US" sz="4400" b="1" u="sng" dirty="0">
                <a:solidFill>
                  <a:srgbClr val="000000"/>
                </a:solidFill>
                <a:latin typeface="Avenir Heavy" pitchFamily="124" charset="0"/>
              </a:rPr>
              <a:t>Secure Home Basic Security Recommendations </a:t>
            </a:r>
          </a:p>
          <a:p>
            <a:pPr marL="457200" indent="-457200" algn="just" eaLnBrk="1" hangingPunct="1">
              <a:lnSpc>
                <a:spcPct val="150000"/>
              </a:lnSpc>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rPr>
              <a:t>Critical in the achieving of objectives of  secure home network, is the utilisation of filter-based analytics framework that can be utilised in capturing persistent attacks on network setup and establish a correlation with known CVEs  and distributed attacks on home network infrastructure</a:t>
            </a:r>
            <a:r>
              <a:rPr lang="en-GB" sz="1800" dirty="0">
                <a:effectLst/>
                <a:latin typeface="Arial Rounded MT Bold" panose="020F0704030504030204" pitchFamily="34" charset="0"/>
                <a:ea typeface="Calibri" panose="020F0502020204030204" pitchFamily="34" charset="0"/>
              </a:rPr>
              <a:t>[3].</a:t>
            </a:r>
          </a:p>
          <a:p>
            <a:pPr marL="457200" indent="-457200" algn="just" eaLnBrk="1" hangingPunct="1">
              <a:lnSpc>
                <a:spcPct val="150000"/>
              </a:lnSpc>
              <a:buFont typeface="Wingdings" panose="05000000000000000000" pitchFamily="2" charset="2"/>
              <a:buChar char="v"/>
            </a:pPr>
            <a:r>
              <a:rPr lang="en-GB" sz="2800" dirty="0">
                <a:latin typeface="Arial Rounded MT Bold" panose="020F0704030504030204" pitchFamily="34" charset="0"/>
                <a:ea typeface="Calibri" panose="020F0502020204030204" pitchFamily="34" charset="0"/>
              </a:rPr>
              <a:t>Utilise were possible WPA-2  wireless protocol that </a:t>
            </a:r>
            <a:r>
              <a:rPr lang="en-GB" sz="2800" dirty="0" err="1">
                <a:latin typeface="Arial Rounded MT Bold" panose="020F0704030504030204" pitchFamily="34" charset="0"/>
                <a:ea typeface="Calibri" panose="020F0502020204030204" pitchFamily="34" charset="0"/>
              </a:rPr>
              <a:t>utlises</a:t>
            </a:r>
            <a:r>
              <a:rPr lang="en-GB" sz="2800" dirty="0">
                <a:latin typeface="Arial Rounded MT Bold" panose="020F0704030504030204" pitchFamily="34" charset="0"/>
                <a:ea typeface="Calibri" panose="020F0502020204030204" pitchFamily="34" charset="0"/>
              </a:rPr>
              <a:t> </a:t>
            </a: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AES-128, AES-192 and AE -256 bit and key lengths of 128, 192 and 265 bits</a:t>
            </a:r>
            <a:endParaRPr lang="en-GB" sz="2800" dirty="0">
              <a:effectLst/>
              <a:latin typeface="Arial Rounded MT Bold" panose="020F0704030504030204" pitchFamily="34" charset="0"/>
              <a:ea typeface="Calibri" panose="020F0502020204030204" pitchFamily="34" charset="0"/>
            </a:endParaRPr>
          </a:p>
          <a:p>
            <a:pPr marL="457200" indent="-457200" algn="just" eaLnBrk="1" hangingPunct="1">
              <a:lnSpc>
                <a:spcPct val="150000"/>
              </a:lnSpc>
              <a:buFont typeface="Wingdings" panose="05000000000000000000" pitchFamily="2" charset="2"/>
              <a:buChar char="v"/>
            </a:pPr>
            <a:r>
              <a:rPr lang="en-GB" altLang="en-US" sz="2800" dirty="0">
                <a:latin typeface="Arial Rounded MT Bold" panose="020F0704030504030204" pitchFamily="34" charset="0"/>
              </a:rPr>
              <a:t>The  router is an integral hardware in the home security setup and end-user need to </a:t>
            </a:r>
            <a:r>
              <a:rPr lang="en-GB" sz="2800" i="0" dirty="0">
                <a:effectLst/>
                <a:latin typeface="Arial Rounded MT Bold" panose="020F0704030504030204" pitchFamily="34" charset="0"/>
              </a:rPr>
              <a:t>Change default log-in passwords and usernames that are provided as default </a:t>
            </a:r>
          </a:p>
          <a:p>
            <a:pPr marL="457200" indent="-457200" algn="just" eaLnBrk="1" hangingPunct="1">
              <a:lnSpc>
                <a:spcPct val="150000"/>
              </a:lnSpc>
              <a:buFont typeface="Wingdings" panose="05000000000000000000" pitchFamily="2" charset="2"/>
              <a:buChar char="v"/>
            </a:pPr>
            <a:r>
              <a:rPr lang="en-GB" altLang="en-US" sz="2800" dirty="0">
                <a:latin typeface="Arial Rounded MT Bold" panose="020F0704030504030204" pitchFamily="34" charset="0"/>
              </a:rPr>
              <a:t>Regular update and patching of the router firmware and software against established CVEs</a:t>
            </a:r>
          </a:p>
          <a:p>
            <a:pPr marL="457200" indent="-457200" algn="just" eaLnBrk="1" hangingPunct="1">
              <a:lnSpc>
                <a:spcPct val="150000"/>
              </a:lnSpc>
              <a:buFont typeface="Wingdings" panose="05000000000000000000" pitchFamily="2" charset="2"/>
              <a:buChar char="v"/>
            </a:pPr>
            <a:r>
              <a:rPr lang="en-GB" altLang="en-US" sz="2800" dirty="0">
                <a:latin typeface="Arial Rounded MT Bold" panose="020F0704030504030204" pitchFamily="34" charset="0"/>
              </a:rPr>
              <a:t>Install an intrusion detection and prevention system on the home network to guard against potential vulnerability threats.</a:t>
            </a:r>
            <a:r>
              <a:rPr lang="en-GB" altLang="en-US" sz="1800" dirty="0">
                <a:latin typeface="Arial Rounded MT Bold" panose="020F0704030504030204" pitchFamily="34" charset="0"/>
              </a:rPr>
              <a:t>[3].</a:t>
            </a:r>
          </a:p>
          <a:p>
            <a:pPr marL="457200" indent="-457200" algn="just" eaLnBrk="1" hangingPunct="1">
              <a:lnSpc>
                <a:spcPct val="150000"/>
              </a:lnSpc>
              <a:buFont typeface="Wingdings" panose="05000000000000000000" pitchFamily="2" charset="2"/>
              <a:buChar char="v"/>
            </a:pPr>
            <a:r>
              <a:rPr lang="en-GB" altLang="en-US" sz="2800" dirty="0">
                <a:latin typeface="Arial Rounded MT Bold" panose="020F0704030504030204" pitchFamily="34" charset="0"/>
              </a:rPr>
              <a:t>Change the default SSID that are identifiable with the ISP, as vulnerabilities information of ISP hardware can be easily obtained.</a:t>
            </a:r>
          </a:p>
          <a:p>
            <a:pPr marL="457200" indent="-457200" algn="just" eaLnBrk="1" hangingPunct="1">
              <a:lnSpc>
                <a:spcPct val="150000"/>
              </a:lnSpc>
              <a:buFont typeface="Wingdings" panose="05000000000000000000" pitchFamily="2" charset="2"/>
              <a:buChar char="v"/>
            </a:pPr>
            <a:endParaRPr lang="en-US" altLang="en-US" sz="2800" b="1" dirty="0">
              <a:solidFill>
                <a:srgbClr val="000000"/>
              </a:solidFill>
              <a:latin typeface="Avenir Book" pitchFamily="124" charset="0"/>
            </a:endParaRPr>
          </a:p>
          <a:p>
            <a:pPr eaLnBrk="1" hangingPunct="1">
              <a:lnSpc>
                <a:spcPct val="150000"/>
              </a:lnSpc>
              <a:spcBef>
                <a:spcPct val="10000"/>
              </a:spcBef>
            </a:pPr>
            <a:r>
              <a:rPr lang="en-US" altLang="en-US" sz="3600" b="1" u="sng" dirty="0">
                <a:solidFill>
                  <a:srgbClr val="000000"/>
                </a:solidFill>
                <a:latin typeface="Arial Rounded MT Bold" panose="020F0704030504030204" pitchFamily="34" charset="0"/>
              </a:rPr>
              <a:t>Recommendations </a:t>
            </a:r>
          </a:p>
          <a:p>
            <a:pPr marL="457200" indent="-457200" eaLnBrk="1" hangingPunct="1">
              <a:lnSpc>
                <a:spcPct val="150000"/>
              </a:lnSpc>
              <a:spcBef>
                <a:spcPct val="10000"/>
              </a:spcBef>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rPr>
              <a:t>Future and further studies need to still be undertaken on pillars of the security 5-part structure of VPN, device, encryption, firewall and authentication. </a:t>
            </a:r>
          </a:p>
          <a:p>
            <a:pPr marL="457200" indent="-457200" eaLnBrk="1" hangingPunct="1">
              <a:lnSpc>
                <a:spcPct val="150000"/>
              </a:lnSpc>
              <a:spcBef>
                <a:spcPct val="10000"/>
              </a:spcBef>
              <a:buFont typeface="Wingdings" panose="05000000000000000000" pitchFamily="2" charset="2"/>
              <a:buChar char="v"/>
            </a:pPr>
            <a:r>
              <a:rPr lang="en-GB" sz="2800" dirty="0">
                <a:effectLst/>
                <a:latin typeface="Arial Rounded MT Bold" panose="020F0704030504030204" pitchFamily="34" charset="0"/>
                <a:ea typeface="Calibri" panose="020F0502020204030204" pitchFamily="34" charset="0"/>
                <a:cs typeface="Times New Roman" panose="02020603050405020304" pitchFamily="18" charset="0"/>
              </a:rPr>
              <a:t>future students to invest more on the attainment of the necessary cyber security practical skills to better understand the threats in the technology industry</a:t>
            </a:r>
            <a:r>
              <a:rPr lang="en-GB" sz="2800" dirty="0">
                <a:effectLst/>
                <a:latin typeface="+mj-lt"/>
                <a:ea typeface="Calibri" panose="020F0502020204030204" pitchFamily="34" charset="0"/>
                <a:cs typeface="Times New Roman" panose="02020603050405020304" pitchFamily="18" charset="0"/>
              </a:rPr>
              <a:t>.</a:t>
            </a:r>
          </a:p>
          <a:p>
            <a:pPr eaLnBrk="1" hangingPunct="1">
              <a:spcBef>
                <a:spcPct val="10000"/>
              </a:spcBef>
            </a:pPr>
            <a:endParaRPr lang="en-US" altLang="en-US" sz="3600" dirty="0">
              <a:latin typeface="Avenir Book" pitchFamily="124" charset="0"/>
            </a:endParaRPr>
          </a:p>
          <a:p>
            <a:pPr eaLnBrk="1" hangingPunct="1">
              <a:spcBef>
                <a:spcPct val="10000"/>
              </a:spcBef>
            </a:pPr>
            <a:endParaRPr lang="en-US" altLang="en-US" sz="2800" dirty="0">
              <a:latin typeface="Avenir Book" pitchFamily="124" charset="0"/>
            </a:endParaRPr>
          </a:p>
        </p:txBody>
      </p:sp>
      <p:sp>
        <p:nvSpPr>
          <p:cNvPr id="6" name="TextBox 5">
            <a:extLst>
              <a:ext uri="{FF2B5EF4-FFF2-40B4-BE49-F238E27FC236}">
                <a16:creationId xmlns:a16="http://schemas.microsoft.com/office/drawing/2014/main" id="{E3F0455B-C3DE-410D-84A3-7B6FB720B36F}"/>
              </a:ext>
            </a:extLst>
          </p:cNvPr>
          <p:cNvSpPr txBox="1"/>
          <p:nvPr/>
        </p:nvSpPr>
        <p:spPr>
          <a:xfrm>
            <a:off x="-18467389" y="-10482264"/>
            <a:ext cx="11772902" cy="1200329"/>
          </a:xfrm>
          <a:prstGeom prst="rect">
            <a:avLst/>
          </a:prstGeom>
          <a:noFill/>
        </p:spPr>
        <p:txBody>
          <a:bodyPr wrap="square">
            <a:spAutoFit/>
          </a:bodyPr>
          <a:lstStyle/>
          <a:p>
            <a:pPr>
              <a:defRPr/>
            </a:pPr>
            <a:r>
              <a:rPr lang="en-US" sz="3600" dirty="0">
                <a:solidFill>
                  <a:schemeClr val="accent1">
                    <a:lumMod val="90000"/>
                  </a:schemeClr>
                </a:solidFill>
                <a:latin typeface="Avenir Book"/>
                <a:ea typeface="ＭＳ Ｐゴシック" charset="0"/>
                <a:cs typeface="Avenir Book"/>
              </a:rPr>
              <a:t>Doing so crowds the title and visually distracts from important graphics. Put logo on your business card, not poster.</a:t>
            </a:r>
          </a:p>
        </p:txBody>
      </p:sp>
      <p:sp>
        <p:nvSpPr>
          <p:cNvPr id="21" name="TextBox 20">
            <a:extLst>
              <a:ext uri="{FF2B5EF4-FFF2-40B4-BE49-F238E27FC236}">
                <a16:creationId xmlns:a16="http://schemas.microsoft.com/office/drawing/2014/main" id="{F2177FCA-A035-4ED6-AAAF-929AEBCEAECA}"/>
              </a:ext>
            </a:extLst>
          </p:cNvPr>
          <p:cNvSpPr txBox="1"/>
          <p:nvPr/>
        </p:nvSpPr>
        <p:spPr>
          <a:xfrm>
            <a:off x="-16849726" y="-9648826"/>
            <a:ext cx="9218613" cy="1754326"/>
          </a:xfrm>
          <a:prstGeom prst="rect">
            <a:avLst/>
          </a:prstGeom>
          <a:noFill/>
        </p:spPr>
        <p:txBody>
          <a:bodyPr wrap="square">
            <a:spAutoFit/>
          </a:bodyPr>
          <a:lstStyle/>
          <a:p>
            <a:pPr algn="ctr">
              <a:defRPr/>
            </a:pPr>
            <a:r>
              <a:rPr lang="en-US" sz="3600" dirty="0">
                <a:solidFill>
                  <a:schemeClr val="accent1">
                    <a:lumMod val="90000"/>
                  </a:schemeClr>
                </a:solidFill>
                <a:latin typeface="Avenir Book"/>
                <a:ea typeface="ＭＳ Ｐゴシック" charset="0"/>
                <a:cs typeface="Avenir Book"/>
              </a:rPr>
              <a:t>DO. NOT.</a:t>
            </a:r>
          </a:p>
          <a:p>
            <a:pPr algn="ctr">
              <a:defRPr/>
            </a:pPr>
            <a:r>
              <a:rPr lang="en-US" sz="3600" dirty="0">
                <a:solidFill>
                  <a:schemeClr val="accent1">
                    <a:lumMod val="90000"/>
                  </a:schemeClr>
                </a:solidFill>
                <a:latin typeface="Avenir Book"/>
                <a:ea typeface="ＭＳ Ｐゴシック" charset="0"/>
                <a:cs typeface="Avenir Book"/>
              </a:rPr>
              <a:t>PUT. LOGOS.</a:t>
            </a:r>
          </a:p>
          <a:p>
            <a:pPr algn="ctr">
              <a:defRPr/>
            </a:pPr>
            <a:r>
              <a:rPr lang="en-US" sz="3600" dirty="0">
                <a:solidFill>
                  <a:schemeClr val="accent1">
                    <a:lumMod val="90000"/>
                  </a:schemeClr>
                </a:solidFill>
                <a:latin typeface="Avenir Book"/>
                <a:ea typeface="ＭＳ Ｐゴシック" charset="0"/>
                <a:cs typeface="Avenir Book"/>
              </a:rPr>
              <a:t>HERE.</a:t>
            </a:r>
          </a:p>
        </p:txBody>
      </p:sp>
      <p:pic>
        <p:nvPicPr>
          <p:cNvPr id="5" name="Picture 4">
            <a:extLst>
              <a:ext uri="{FF2B5EF4-FFF2-40B4-BE49-F238E27FC236}">
                <a16:creationId xmlns:a16="http://schemas.microsoft.com/office/drawing/2014/main" id="{A7B8A964-F988-4E4C-9BBD-B254FD47A2C2}"/>
              </a:ext>
            </a:extLst>
          </p:cNvPr>
          <p:cNvPicPr>
            <a:picLocks noChangeAspect="1"/>
          </p:cNvPicPr>
          <p:nvPr/>
        </p:nvPicPr>
        <p:blipFill>
          <a:blip r:embed="rId5"/>
          <a:stretch>
            <a:fillRect/>
          </a:stretch>
        </p:blipFill>
        <p:spPr>
          <a:xfrm>
            <a:off x="-19369090" y="-11201400"/>
            <a:ext cx="11970817" cy="4186238"/>
          </a:xfrm>
          <a:prstGeom prst="rect">
            <a:avLst/>
          </a:prstGeom>
        </p:spPr>
      </p:pic>
      <p:pic>
        <p:nvPicPr>
          <p:cNvPr id="8" name="Picture 7">
            <a:extLst>
              <a:ext uri="{FF2B5EF4-FFF2-40B4-BE49-F238E27FC236}">
                <a16:creationId xmlns:a16="http://schemas.microsoft.com/office/drawing/2014/main" id="{5A7753CB-F2E1-4952-ACF4-336BF575C465}"/>
              </a:ext>
            </a:extLst>
          </p:cNvPr>
          <p:cNvPicPr>
            <a:picLocks noChangeAspect="1"/>
          </p:cNvPicPr>
          <p:nvPr/>
        </p:nvPicPr>
        <p:blipFill>
          <a:blip r:embed="rId5"/>
          <a:stretch>
            <a:fillRect/>
          </a:stretch>
        </p:blipFill>
        <p:spPr>
          <a:xfrm>
            <a:off x="20767957" y="-11114557"/>
            <a:ext cx="11722483" cy="4099395"/>
          </a:xfrm>
          <a:prstGeom prst="rect">
            <a:avLst/>
          </a:prstGeom>
        </p:spPr>
      </p:pic>
      <p:pic>
        <p:nvPicPr>
          <p:cNvPr id="12" name="Picture 11" descr="Diagram&#10;&#10;Description automatically generated">
            <a:extLst>
              <a:ext uri="{FF2B5EF4-FFF2-40B4-BE49-F238E27FC236}">
                <a16:creationId xmlns:a16="http://schemas.microsoft.com/office/drawing/2014/main" id="{57B950A9-A320-4985-A37B-B7ED1EDF8FF0}"/>
              </a:ext>
            </a:extLst>
          </p:cNvPr>
          <p:cNvPicPr>
            <a:picLocks noChangeAspect="1"/>
          </p:cNvPicPr>
          <p:nvPr/>
        </p:nvPicPr>
        <p:blipFill>
          <a:blip r:embed="rId6"/>
          <a:stretch>
            <a:fillRect/>
          </a:stretch>
        </p:blipFill>
        <p:spPr>
          <a:xfrm>
            <a:off x="2952750" y="-5576776"/>
            <a:ext cx="5029200" cy="5376862"/>
          </a:xfrm>
          <a:prstGeom prst="rect">
            <a:avLst/>
          </a:prstGeom>
          <a:solidFill>
            <a:schemeClr val="bg1"/>
          </a:solidFill>
        </p:spPr>
      </p:pic>
      <p:pic>
        <p:nvPicPr>
          <p:cNvPr id="14" name="Picture 13">
            <a:extLst>
              <a:ext uri="{FF2B5EF4-FFF2-40B4-BE49-F238E27FC236}">
                <a16:creationId xmlns:a16="http://schemas.microsoft.com/office/drawing/2014/main" id="{416CE999-A40C-488B-B8B6-10F2DCE04201}"/>
              </a:ext>
            </a:extLst>
          </p:cNvPr>
          <p:cNvPicPr>
            <a:picLocks noChangeAspect="1"/>
          </p:cNvPicPr>
          <p:nvPr/>
        </p:nvPicPr>
        <p:blipFill>
          <a:blip r:embed="rId7"/>
          <a:stretch>
            <a:fillRect/>
          </a:stretch>
        </p:blipFill>
        <p:spPr>
          <a:xfrm>
            <a:off x="12982958" y="-5494597"/>
            <a:ext cx="5029199" cy="5234584"/>
          </a:xfrm>
          <a:prstGeom prst="rect">
            <a:avLst/>
          </a:prstGeom>
          <a:solidFill>
            <a:srgbClr val="92D050"/>
          </a:solidFill>
        </p:spPr>
      </p:pic>
      <p:pic>
        <p:nvPicPr>
          <p:cNvPr id="28" name="Picture 27" descr="Diagram&#10;&#10;Description automatically generated">
            <a:extLst>
              <a:ext uri="{FF2B5EF4-FFF2-40B4-BE49-F238E27FC236}">
                <a16:creationId xmlns:a16="http://schemas.microsoft.com/office/drawing/2014/main" id="{73A536BD-84DA-44F8-B019-3E1E5AD990A2}"/>
              </a:ext>
            </a:extLst>
          </p:cNvPr>
          <p:cNvPicPr/>
          <p:nvPr/>
        </p:nvPicPr>
        <p:blipFill>
          <a:blip r:embed="rId8">
            <a:extLst>
              <a:ext uri="{28A0092B-C50C-407E-A947-70E740481C1C}">
                <a14:useLocalDpi xmlns:a14="http://schemas.microsoft.com/office/drawing/2010/main" val="0"/>
              </a:ext>
            </a:extLst>
          </a:blip>
          <a:stretch>
            <a:fillRect/>
          </a:stretch>
        </p:blipFill>
        <p:spPr>
          <a:xfrm>
            <a:off x="-5848349" y="-5494597"/>
            <a:ext cx="5029200" cy="5375691"/>
          </a:xfrm>
          <a:prstGeom prst="rect">
            <a:avLst/>
          </a:prstGeom>
        </p:spPr>
      </p:pic>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themeOverride>
</file>

<file path=docProps/app.xml><?xml version="1.0" encoding="utf-8"?>
<Properties xmlns="http://schemas.openxmlformats.org/officeDocument/2006/extended-properties" xmlns:vt="http://schemas.openxmlformats.org/officeDocument/2006/docPropsVTypes">
  <Template>Ion Boardroom</Template>
  <TotalTime>6634</TotalTime>
  <Words>1355</Words>
  <Application>Microsoft Office PowerPoint</Application>
  <PresentationFormat>A3 Paper (297x420 mm)</PresentationFormat>
  <Paragraphs>104</Paragraphs>
  <Slides>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Helvetica</vt:lpstr>
      <vt:lpstr>MS PGothic</vt:lpstr>
      <vt:lpstr>Arial</vt:lpstr>
      <vt:lpstr>Times New Roman</vt:lpstr>
      <vt:lpstr>Calibri</vt:lpstr>
      <vt:lpstr>ヒラギノ角ゴ Pro W3</vt:lpstr>
      <vt:lpstr>Avenir Book</vt:lpstr>
      <vt:lpstr>Avenir Heavy</vt:lpstr>
      <vt:lpstr>Avenir Medium</vt:lpstr>
      <vt:lpstr>Default Design</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Horizontal conference poster template</dc:title>
  <dc:subject>conference poster</dc:subject>
  <dc:creator>Colin Purrington</dc:creator>
  <cp:keywords>poster, conference, session, meeting, symposium, research, presentation</cp:keywords>
  <dc:description>Copyright Colin Purrington 2019</dc:description>
  <cp:lastModifiedBy>Bright Nyakamha (1804509)</cp:lastModifiedBy>
  <cp:revision>620</cp:revision>
  <cp:lastPrinted>2011-10-30T12:54:45Z</cp:lastPrinted>
  <dcterms:created xsi:type="dcterms:W3CDTF">2012-06-12T14:08:55Z</dcterms:created>
  <dcterms:modified xsi:type="dcterms:W3CDTF">2021-05-04T13:36:59Z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