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mov" ContentType="video/quicktime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68" r:id="rId2"/>
    <p:sldId id="266" r:id="rId3"/>
    <p:sldId id="256" r:id="rId4"/>
    <p:sldId id="269" r:id="rId5"/>
    <p:sldId id="257" r:id="rId6"/>
    <p:sldId id="258" r:id="rId7"/>
    <p:sldId id="259" r:id="rId8"/>
    <p:sldId id="260" r:id="rId9"/>
    <p:sldId id="261" r:id="rId10"/>
    <p:sldId id="262" r:id="rId11"/>
    <p:sldId id="264" r:id="rId12"/>
  </p:sldIdLst>
  <p:sldSz cx="18288000" cy="10287000"/>
  <p:notesSz cx="6858000" cy="9144000"/>
  <p:embeddedFontLst>
    <p:embeddedFont>
      <p:font typeface="Bernoru" pitchFamily="2" charset="77"/>
      <p:regular r:id="rId13"/>
      <p:bold r:id="rId14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A4B4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543" autoAdjust="0"/>
    <p:restoredTop sz="94637" autoAdjust="0"/>
  </p:normalViewPr>
  <p:slideViewPr>
    <p:cSldViewPr>
      <p:cViewPr>
        <p:scale>
          <a:sx n="44" d="100"/>
          <a:sy n="44" d="100"/>
        </p:scale>
        <p:origin x="520" y="7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1.fntdata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2.fntdata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2/10/26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2/10/26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2/10/26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2/10/26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2/10/26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2/10/26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2/10/26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g"/><Relationship Id="rId13" Type="http://schemas.openxmlformats.org/officeDocument/2006/relationships/image" Target="../media/image12.jpg"/><Relationship Id="rId3" Type="http://schemas.openxmlformats.org/officeDocument/2006/relationships/image" Target="../media/image2.jpg"/><Relationship Id="rId7" Type="http://schemas.openxmlformats.org/officeDocument/2006/relationships/image" Target="../media/image6.jpg"/><Relationship Id="rId12" Type="http://schemas.openxmlformats.org/officeDocument/2006/relationships/image" Target="../media/image11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g"/><Relationship Id="rId11" Type="http://schemas.openxmlformats.org/officeDocument/2006/relationships/image" Target="../media/image10.jpg"/><Relationship Id="rId5" Type="http://schemas.openxmlformats.org/officeDocument/2006/relationships/image" Target="../media/image4.jpg"/><Relationship Id="rId15" Type="http://schemas.openxmlformats.org/officeDocument/2006/relationships/image" Target="../media/image14.png"/><Relationship Id="rId10" Type="http://schemas.openxmlformats.org/officeDocument/2006/relationships/image" Target="../media/image9.jpg"/><Relationship Id="rId4" Type="http://schemas.openxmlformats.org/officeDocument/2006/relationships/image" Target="../media/image3.jpg"/><Relationship Id="rId9" Type="http://schemas.openxmlformats.org/officeDocument/2006/relationships/image" Target="../media/image8.jpg"/><Relationship Id="rId14" Type="http://schemas.openxmlformats.org/officeDocument/2006/relationships/image" Target="../media/image13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4.png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6" Type="http://schemas.openxmlformats.org/officeDocument/2006/relationships/image" Target="../media/image15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7" Type="http://schemas.openxmlformats.org/officeDocument/2006/relationships/image" Target="../media/image21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5.png"/><Relationship Id="rId4" Type="http://schemas.openxmlformats.org/officeDocument/2006/relationships/image" Target="../media/image2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5.jpe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24.png"/><Relationship Id="rId5" Type="http://schemas.openxmlformats.org/officeDocument/2006/relationships/image" Target="../media/image23.svg"/><Relationship Id="rId4" Type="http://schemas.openxmlformats.org/officeDocument/2006/relationships/image" Target="../media/image2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6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insights.ehotelier.com/insights/2024/09/12/domestic-tourism-is-on-the-rise-heres-how-hoteliers-can-capitalise/" TargetMode="External"/><Relationship Id="rId3" Type="http://schemas.openxmlformats.org/officeDocument/2006/relationships/hyperlink" Target="https://blog.hubspot.com/marketing/market-penetration" TargetMode="External"/><Relationship Id="rId7" Type="http://schemas.openxmlformats.org/officeDocument/2006/relationships/hyperlink" Target="https://www.acornpropertygroup.org/reducing-council-tax-premium-on-second-homes/" TargetMode="External"/><Relationship Id="rId2" Type="http://schemas.openxmlformats.org/officeDocument/2006/relationships/hyperlink" Target="https://www.airbnb.co.uk/brechfa-forest-united-kingdom/stays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evolutionmoney.co.uk/our-loans/holiday-loan/much-people-spend-holiday-advice" TargetMode="External"/><Relationship Id="rId5" Type="http://schemas.openxmlformats.org/officeDocument/2006/relationships/hyperlink" Target="https://www.carmarthenshire.gov.wales/business/funding/business-start-up-grant/post-completion-terms-and-conditions/" TargetMode="External"/><Relationship Id="rId4" Type="http://schemas.openxmlformats.org/officeDocument/2006/relationships/hyperlink" Target="https://businesswales.gov.wales/topics-and-guidance/business-tax-rates-and-premises/business-rates-wales#guides-tabs--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40F4FDA-738F-DF81-5144-FFEB3C5CC1DE}"/>
              </a:ext>
            </a:extLst>
          </p:cNvPr>
          <p:cNvSpPr/>
          <p:nvPr/>
        </p:nvSpPr>
        <p:spPr>
          <a:xfrm>
            <a:off x="2971800" y="2542788"/>
            <a:ext cx="12344400" cy="520142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166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Good Morning</a:t>
            </a:r>
          </a:p>
        </p:txBody>
      </p:sp>
    </p:spTree>
    <p:extLst>
      <p:ext uri="{BB962C8B-B14F-4D97-AF65-F5344CB8AC3E}">
        <p14:creationId xmlns:p14="http://schemas.microsoft.com/office/powerpoint/2010/main" val="59575977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child holding a fish&#10;&#10;AI-generated content may be incorrect.">
            <a:extLst>
              <a:ext uri="{FF2B5EF4-FFF2-40B4-BE49-F238E27FC236}">
                <a16:creationId xmlns:a16="http://schemas.microsoft.com/office/drawing/2014/main" id="{BA6F88EB-8CFD-0071-996F-3D67D43C33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39119" y="6381877"/>
            <a:ext cx="4358360" cy="4358360"/>
          </a:xfrm>
          <a:prstGeom prst="rect">
            <a:avLst/>
          </a:prstGeom>
        </p:spPr>
      </p:pic>
      <p:pic>
        <p:nvPicPr>
          <p:cNvPr id="11" name="Picture 10" descr="A child holding a fish&#10;&#10;AI-generated content may be incorrect.">
            <a:extLst>
              <a:ext uri="{FF2B5EF4-FFF2-40B4-BE49-F238E27FC236}">
                <a16:creationId xmlns:a16="http://schemas.microsoft.com/office/drawing/2014/main" id="{6F5CCAD2-D31D-DA1A-9834-DBE4BC68C45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70294" y="2968188"/>
            <a:ext cx="4006314" cy="4006314"/>
          </a:xfrm>
          <a:prstGeom prst="rect">
            <a:avLst/>
          </a:prstGeom>
        </p:spPr>
      </p:pic>
      <p:pic>
        <p:nvPicPr>
          <p:cNvPr id="13" name="Picture 12" descr="A group of sheep in a field&#10;&#10;AI-generated content may be incorrect.">
            <a:extLst>
              <a:ext uri="{FF2B5EF4-FFF2-40B4-BE49-F238E27FC236}">
                <a16:creationId xmlns:a16="http://schemas.microsoft.com/office/drawing/2014/main" id="{6EC2ACB9-51DA-BA28-D25D-7545764E9CC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56604" y="-634121"/>
            <a:ext cx="5602442" cy="4201832"/>
          </a:xfrm>
          <a:prstGeom prst="rect">
            <a:avLst/>
          </a:prstGeom>
        </p:spPr>
      </p:pic>
      <p:pic>
        <p:nvPicPr>
          <p:cNvPr id="15" name="Picture 14" descr="Two kids in a hot air balloon&#10;&#10;AI-generated content may be incorrect.">
            <a:extLst>
              <a:ext uri="{FF2B5EF4-FFF2-40B4-BE49-F238E27FC236}">
                <a16:creationId xmlns:a16="http://schemas.microsoft.com/office/drawing/2014/main" id="{D1AADA39-737B-E563-3F2F-4B97F5C22FD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0332" y="5099566"/>
            <a:ext cx="5260978" cy="5260978"/>
          </a:xfrm>
          <a:prstGeom prst="rect">
            <a:avLst/>
          </a:prstGeom>
        </p:spPr>
      </p:pic>
      <p:pic>
        <p:nvPicPr>
          <p:cNvPr id="17" name="Picture 16" descr="A couple of boys standing next to a dog&#10;&#10;AI-generated content may be incorrect.">
            <a:extLst>
              <a:ext uri="{FF2B5EF4-FFF2-40B4-BE49-F238E27FC236}">
                <a16:creationId xmlns:a16="http://schemas.microsoft.com/office/drawing/2014/main" id="{8236EBB9-FD77-F16D-5932-3F2B708047D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740" t="30570"/>
          <a:stretch>
            <a:fillRect/>
          </a:stretch>
        </p:blipFill>
        <p:spPr>
          <a:xfrm>
            <a:off x="2112253" y="2796045"/>
            <a:ext cx="5235809" cy="3926856"/>
          </a:xfrm>
          <a:prstGeom prst="rect">
            <a:avLst/>
          </a:prstGeom>
        </p:spPr>
      </p:pic>
      <p:pic>
        <p:nvPicPr>
          <p:cNvPr id="21" name="Picture 20" descr="A child with dirty face&#10;&#10;AI-generated content may be incorrect.">
            <a:extLst>
              <a:ext uri="{FF2B5EF4-FFF2-40B4-BE49-F238E27FC236}">
                <a16:creationId xmlns:a16="http://schemas.microsoft.com/office/drawing/2014/main" id="{A52BF122-F47C-807F-DC7A-5E84347D955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787" b="20668"/>
          <a:stretch>
            <a:fillRect/>
          </a:stretch>
        </p:blipFill>
        <p:spPr>
          <a:xfrm>
            <a:off x="6701703" y="2639773"/>
            <a:ext cx="4490859" cy="4354773"/>
          </a:xfrm>
          <a:prstGeom prst="rect">
            <a:avLst/>
          </a:prstGeom>
        </p:spPr>
      </p:pic>
      <p:pic>
        <p:nvPicPr>
          <p:cNvPr id="23" name="Picture 22" descr="A group of cows standing in a field&#10;&#10;AI-generated content may be incorrect.">
            <a:extLst>
              <a:ext uri="{FF2B5EF4-FFF2-40B4-BE49-F238E27FC236}">
                <a16:creationId xmlns:a16="http://schemas.microsoft.com/office/drawing/2014/main" id="{479B1373-5EA1-F603-3D54-4DF9B6825BE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99381" y="6464861"/>
            <a:ext cx="5235808" cy="3926856"/>
          </a:xfrm>
          <a:prstGeom prst="rect">
            <a:avLst/>
          </a:prstGeom>
        </p:spPr>
      </p:pic>
      <p:pic>
        <p:nvPicPr>
          <p:cNvPr id="25" name="Picture 24" descr="A child walking with a dog&#10;&#10;AI-generated content may be incorrect.">
            <a:extLst>
              <a:ext uri="{FF2B5EF4-FFF2-40B4-BE49-F238E27FC236}">
                <a16:creationId xmlns:a16="http://schemas.microsoft.com/office/drawing/2014/main" id="{1F56F7FE-E261-66A4-56BD-BE64114F6F1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9" t="32349" r="-779" b="36874"/>
          <a:stretch>
            <a:fillRect/>
          </a:stretch>
        </p:blipFill>
        <p:spPr>
          <a:xfrm>
            <a:off x="8597600" y="-24124"/>
            <a:ext cx="4535236" cy="3100444"/>
          </a:xfrm>
          <a:prstGeom prst="rect">
            <a:avLst/>
          </a:prstGeom>
        </p:spPr>
      </p:pic>
      <p:pic>
        <p:nvPicPr>
          <p:cNvPr id="27" name="Picture 26" descr="A child holding a broom&#10;&#10;AI-generated content may be incorrect.">
            <a:extLst>
              <a:ext uri="{FF2B5EF4-FFF2-40B4-BE49-F238E27FC236}">
                <a16:creationId xmlns:a16="http://schemas.microsoft.com/office/drawing/2014/main" id="{DDEA0997-5F62-1224-5441-0ABDBBD9E671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424" r="6371" b="18630"/>
          <a:stretch>
            <a:fillRect/>
          </a:stretch>
        </p:blipFill>
        <p:spPr>
          <a:xfrm>
            <a:off x="15073109" y="0"/>
            <a:ext cx="3798222" cy="5761984"/>
          </a:xfrm>
          <a:prstGeom prst="rect">
            <a:avLst/>
          </a:prstGeom>
        </p:spPr>
      </p:pic>
      <p:pic>
        <p:nvPicPr>
          <p:cNvPr id="29" name="Picture 28" descr="Two children standing in the snow&#10;&#10;AI-generated content may be incorrect.">
            <a:extLst>
              <a:ext uri="{FF2B5EF4-FFF2-40B4-BE49-F238E27FC236}">
                <a16:creationId xmlns:a16="http://schemas.microsoft.com/office/drawing/2014/main" id="{36EEDDBD-7112-CD95-A8D9-A12DAF8485B4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38360" y="-42630"/>
            <a:ext cx="3354040" cy="3354040"/>
          </a:xfrm>
          <a:prstGeom prst="rect">
            <a:avLst/>
          </a:prstGeom>
        </p:spPr>
      </p:pic>
      <p:pic>
        <p:nvPicPr>
          <p:cNvPr id="31" name="Picture 30" descr="Kids playing in the snow&#10;&#10;AI-generated content may be incorrect.">
            <a:extLst>
              <a:ext uri="{FF2B5EF4-FFF2-40B4-BE49-F238E27FC236}">
                <a16:creationId xmlns:a16="http://schemas.microsoft.com/office/drawing/2014/main" id="{E9A404A8-3176-2A1A-C9E2-54F59934B7F9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16000" y="5746050"/>
            <a:ext cx="4571999" cy="4571999"/>
          </a:xfrm>
          <a:prstGeom prst="rect">
            <a:avLst/>
          </a:prstGeom>
        </p:spPr>
      </p:pic>
      <p:pic>
        <p:nvPicPr>
          <p:cNvPr id="7" name="Picture 6" descr="A baby wearing a hat&#10;&#10;AI-generated content may be incorrect.">
            <a:extLst>
              <a:ext uri="{FF2B5EF4-FFF2-40B4-BE49-F238E27FC236}">
                <a16:creationId xmlns:a16="http://schemas.microsoft.com/office/drawing/2014/main" id="{FDF109E5-CD5C-FD15-5DD5-5D7742043466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36070" y="2588763"/>
            <a:ext cx="2449560" cy="4354772"/>
          </a:xfrm>
          <a:prstGeom prst="rect">
            <a:avLst/>
          </a:prstGeom>
        </p:spPr>
      </p:pic>
      <p:pic>
        <p:nvPicPr>
          <p:cNvPr id="5" name="Picture 4" descr="A couple of young boys looking over a wall&#10;&#10;AI-generated content may be incorrect.">
            <a:extLst>
              <a:ext uri="{FF2B5EF4-FFF2-40B4-BE49-F238E27FC236}">
                <a16:creationId xmlns:a16="http://schemas.microsoft.com/office/drawing/2014/main" id="{36D498F9-B4A6-E6D9-147C-68FF60EF218A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t="30682" r="-1767" b="37500"/>
          <a:stretch>
            <a:fillRect/>
          </a:stretch>
        </p:blipFill>
        <p:spPr>
          <a:xfrm>
            <a:off x="4433087" y="-395932"/>
            <a:ext cx="4731695" cy="3205341"/>
          </a:xfrm>
          <a:prstGeom prst="rect">
            <a:avLst/>
          </a:prstGeom>
        </p:spPr>
      </p:pic>
      <p:sp>
        <p:nvSpPr>
          <p:cNvPr id="33" name="Freeform 11">
            <a:extLst>
              <a:ext uri="{FF2B5EF4-FFF2-40B4-BE49-F238E27FC236}">
                <a16:creationId xmlns:a16="http://schemas.microsoft.com/office/drawing/2014/main" id="{551A9F77-A72A-4804-56E0-9BC215FAA1C8}"/>
              </a:ext>
            </a:extLst>
          </p:cNvPr>
          <p:cNvSpPr/>
          <p:nvPr/>
        </p:nvSpPr>
        <p:spPr>
          <a:xfrm rot="4025667">
            <a:off x="-4318174" y="-8230810"/>
            <a:ext cx="8065008" cy="8229600"/>
          </a:xfrm>
          <a:custGeom>
            <a:avLst/>
            <a:gdLst/>
            <a:ahLst/>
            <a:cxnLst/>
            <a:rect l="l" t="t" r="r" b="b"/>
            <a:pathLst>
              <a:path w="8065008" h="8229600">
                <a:moveTo>
                  <a:pt x="0" y="0"/>
                </a:moveTo>
                <a:lnTo>
                  <a:pt x="8065008" y="0"/>
                </a:lnTo>
                <a:lnTo>
                  <a:pt x="806500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15"/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</a:t>
            </a:r>
          </a:p>
        </p:txBody>
      </p:sp>
    </p:spTree>
    <p:extLst>
      <p:ext uri="{BB962C8B-B14F-4D97-AF65-F5344CB8AC3E}">
        <p14:creationId xmlns:p14="http://schemas.microsoft.com/office/powerpoint/2010/main" val="162958983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D3216">
                <a:alpha val="100000"/>
              </a:srgbClr>
            </a:gs>
            <a:gs pos="100000">
              <a:srgbClr val="42504E">
                <a:alpha val="100000"/>
              </a:srgbClr>
            </a:gs>
          </a:gsLst>
          <a:path path="circle">
            <a:fillToRect r="100000" b="100000"/>
          </a:path>
          <a:tileRect l="-100000" t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11"/>
          <p:cNvSpPr/>
          <p:nvPr/>
        </p:nvSpPr>
        <p:spPr>
          <a:xfrm>
            <a:off x="-1600200" y="-208326"/>
            <a:ext cx="8065008" cy="8229600"/>
          </a:xfrm>
          <a:custGeom>
            <a:avLst/>
            <a:gdLst/>
            <a:ahLst/>
            <a:cxnLst/>
            <a:rect l="l" t="t" r="r" b="b"/>
            <a:pathLst>
              <a:path w="8065008" h="8229600">
                <a:moveTo>
                  <a:pt x="0" y="0"/>
                </a:moveTo>
                <a:lnTo>
                  <a:pt x="8065008" y="0"/>
                </a:lnTo>
                <a:lnTo>
                  <a:pt x="806500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</a:t>
            </a:r>
          </a:p>
        </p:txBody>
      </p:sp>
      <p:sp>
        <p:nvSpPr>
          <p:cNvPr id="12" name="Freeform 12"/>
          <p:cNvSpPr/>
          <p:nvPr/>
        </p:nvSpPr>
        <p:spPr>
          <a:xfrm>
            <a:off x="11631531" y="3906474"/>
            <a:ext cx="7231761" cy="8229600"/>
          </a:xfrm>
          <a:custGeom>
            <a:avLst/>
            <a:gdLst/>
            <a:ahLst/>
            <a:cxnLst/>
            <a:rect l="l" t="t" r="r" b="b"/>
            <a:pathLst>
              <a:path w="7231761" h="8229600">
                <a:moveTo>
                  <a:pt x="0" y="0"/>
                </a:moveTo>
                <a:lnTo>
                  <a:pt x="7231761" y="0"/>
                </a:lnTo>
                <a:lnTo>
                  <a:pt x="7231761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A65DE700-C3DF-0F2B-9297-C10491AAB6F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15000" y="1225739"/>
            <a:ext cx="7207400" cy="7784652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16" name="Freeform 12">
            <a:extLst>
              <a:ext uri="{FF2B5EF4-FFF2-40B4-BE49-F238E27FC236}">
                <a16:creationId xmlns:a16="http://schemas.microsoft.com/office/drawing/2014/main" id="{320EC583-E18D-EDFD-B0E6-30921A1BBEDF}"/>
              </a:ext>
            </a:extLst>
          </p:cNvPr>
          <p:cNvSpPr/>
          <p:nvPr/>
        </p:nvSpPr>
        <p:spPr>
          <a:xfrm rot="4237983">
            <a:off x="-3662330" y="3650100"/>
            <a:ext cx="3470892" cy="3579791"/>
          </a:xfrm>
          <a:custGeom>
            <a:avLst/>
            <a:gdLst/>
            <a:ahLst/>
            <a:cxnLst/>
            <a:rect l="l" t="t" r="r" b="b"/>
            <a:pathLst>
              <a:path w="7231761" h="8229600">
                <a:moveTo>
                  <a:pt x="0" y="0"/>
                </a:moveTo>
                <a:lnTo>
                  <a:pt x="7231761" y="0"/>
                </a:lnTo>
                <a:lnTo>
                  <a:pt x="7231761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A4B47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3D9CE3D-D705-C736-EFE6-5A1C87B076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4B310F71-95A4-0402-4428-711459357A4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1000" y="3250531"/>
            <a:ext cx="3505200" cy="3785937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14" name="Screen Recording 2026-03-02 at 19.26.15.mov">
            <a:hlinkClick r:id="" action="ppaction://media"/>
            <a:extLst>
              <a:ext uri="{FF2B5EF4-FFF2-40B4-BE49-F238E27FC236}">
                <a16:creationId xmlns:a16="http://schemas.microsoft.com/office/drawing/2014/main" id="{7493D303-123A-AA6A-AE34-5426A03752E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237890" y="-1"/>
            <a:ext cx="6224587" cy="10287000"/>
          </a:xfrm>
          <a:prstGeom prst="rect">
            <a:avLst/>
          </a:prstGeom>
        </p:spPr>
      </p:pic>
      <p:sp>
        <p:nvSpPr>
          <p:cNvPr id="16" name="Freeform 12">
            <a:extLst>
              <a:ext uri="{FF2B5EF4-FFF2-40B4-BE49-F238E27FC236}">
                <a16:creationId xmlns:a16="http://schemas.microsoft.com/office/drawing/2014/main" id="{448D77F1-F6D1-AF22-4A77-31DD232AED74}"/>
              </a:ext>
            </a:extLst>
          </p:cNvPr>
          <p:cNvSpPr/>
          <p:nvPr/>
        </p:nvSpPr>
        <p:spPr>
          <a:xfrm rot="4237983">
            <a:off x="-249715" y="5991475"/>
            <a:ext cx="3470892" cy="3579791"/>
          </a:xfrm>
          <a:custGeom>
            <a:avLst/>
            <a:gdLst/>
            <a:ahLst/>
            <a:cxnLst/>
            <a:rect l="l" t="t" r="r" b="b"/>
            <a:pathLst>
              <a:path w="7231761" h="8229600">
                <a:moveTo>
                  <a:pt x="0" y="0"/>
                </a:moveTo>
                <a:lnTo>
                  <a:pt x="7231761" y="0"/>
                </a:lnTo>
                <a:lnTo>
                  <a:pt x="7231761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8" name="Freeform 11">
            <a:extLst>
              <a:ext uri="{FF2B5EF4-FFF2-40B4-BE49-F238E27FC236}">
                <a16:creationId xmlns:a16="http://schemas.microsoft.com/office/drawing/2014/main" id="{3F21E031-ABD7-37DC-03FD-C1D5E9D755B5}"/>
              </a:ext>
            </a:extLst>
          </p:cNvPr>
          <p:cNvSpPr/>
          <p:nvPr/>
        </p:nvSpPr>
        <p:spPr>
          <a:xfrm rot="1502177">
            <a:off x="-381001" y="-556525"/>
            <a:ext cx="5029200" cy="4944760"/>
          </a:xfrm>
          <a:custGeom>
            <a:avLst/>
            <a:gdLst/>
            <a:ahLst/>
            <a:cxnLst/>
            <a:rect l="l" t="t" r="r" b="b"/>
            <a:pathLst>
              <a:path w="8065008" h="8229600">
                <a:moveTo>
                  <a:pt x="0" y="0"/>
                </a:moveTo>
                <a:lnTo>
                  <a:pt x="8065008" y="0"/>
                </a:lnTo>
                <a:lnTo>
                  <a:pt x="806500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</a:t>
            </a:r>
          </a:p>
        </p:txBody>
      </p:sp>
      <p:sp>
        <p:nvSpPr>
          <p:cNvPr id="19" name="Freeform 12">
            <a:extLst>
              <a:ext uri="{FF2B5EF4-FFF2-40B4-BE49-F238E27FC236}">
                <a16:creationId xmlns:a16="http://schemas.microsoft.com/office/drawing/2014/main" id="{AA598B77-3FF5-879C-CAEA-74E367C022F1}"/>
              </a:ext>
            </a:extLst>
          </p:cNvPr>
          <p:cNvSpPr/>
          <p:nvPr/>
        </p:nvSpPr>
        <p:spPr>
          <a:xfrm rot="19654836">
            <a:off x="11073967" y="578483"/>
            <a:ext cx="8326078" cy="9971861"/>
          </a:xfrm>
          <a:custGeom>
            <a:avLst/>
            <a:gdLst/>
            <a:ahLst/>
            <a:cxnLst/>
            <a:rect l="l" t="t" r="r" b="b"/>
            <a:pathLst>
              <a:path w="7231761" h="8229600">
                <a:moveTo>
                  <a:pt x="0" y="0"/>
                </a:moveTo>
                <a:lnTo>
                  <a:pt x="7231761" y="0"/>
                </a:lnTo>
                <a:lnTo>
                  <a:pt x="7231761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107520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118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D3216">
                <a:alpha val="100000"/>
              </a:srgbClr>
            </a:gs>
            <a:gs pos="100000">
              <a:srgbClr val="42504E">
                <a:alpha val="100000"/>
              </a:srgbClr>
            </a:gs>
          </a:gsLst>
          <a:path path="circle">
            <a:fillToRect r="100000" b="100000"/>
          </a:path>
          <a:tileRect l="-100000" t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Grand Western Canal Cycle Route - Visit South Devon">
            <a:extLst>
              <a:ext uri="{FF2B5EF4-FFF2-40B4-BE49-F238E27FC236}">
                <a16:creationId xmlns:a16="http://schemas.microsoft.com/office/drawing/2014/main" id="{A0CB83DE-06E4-A961-52E2-DC4CBA2C32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3928" y="5988503"/>
            <a:ext cx="6411501" cy="3747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Freeform 7"/>
          <p:cNvSpPr/>
          <p:nvPr/>
        </p:nvSpPr>
        <p:spPr>
          <a:xfrm>
            <a:off x="7775810" y="1743008"/>
            <a:ext cx="4301232" cy="3747166"/>
          </a:xfrm>
          <a:custGeom>
            <a:avLst/>
            <a:gdLst/>
            <a:ahLst/>
            <a:cxnLst/>
            <a:rect l="l" t="t" r="r" b="b"/>
            <a:pathLst>
              <a:path w="6073633" h="6073633">
                <a:moveTo>
                  <a:pt x="0" y="0"/>
                </a:moveTo>
                <a:lnTo>
                  <a:pt x="6073633" y="0"/>
                </a:lnTo>
                <a:lnTo>
                  <a:pt x="6073633" y="6073633"/>
                </a:lnTo>
                <a:lnTo>
                  <a:pt x="0" y="607363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9" name="Freeform 9"/>
          <p:cNvSpPr/>
          <p:nvPr/>
        </p:nvSpPr>
        <p:spPr>
          <a:xfrm>
            <a:off x="2097200" y="828443"/>
            <a:ext cx="5576297" cy="5576297"/>
          </a:xfrm>
          <a:custGeom>
            <a:avLst/>
            <a:gdLst/>
            <a:ahLst/>
            <a:cxnLst/>
            <a:rect l="l" t="t" r="r" b="b"/>
            <a:pathLst>
              <a:path w="5576297" h="5576297">
                <a:moveTo>
                  <a:pt x="0" y="0"/>
                </a:moveTo>
                <a:lnTo>
                  <a:pt x="5576296" y="0"/>
                </a:lnTo>
                <a:lnTo>
                  <a:pt x="5576296" y="5576297"/>
                </a:lnTo>
                <a:lnTo>
                  <a:pt x="0" y="5576297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25046" r="-25046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9" name="Freeform 12">
            <a:extLst>
              <a:ext uri="{FF2B5EF4-FFF2-40B4-BE49-F238E27FC236}">
                <a16:creationId xmlns:a16="http://schemas.microsoft.com/office/drawing/2014/main" id="{945DB71E-296B-E3CC-55CD-0540BFE0FB4E}"/>
              </a:ext>
            </a:extLst>
          </p:cNvPr>
          <p:cNvSpPr/>
          <p:nvPr/>
        </p:nvSpPr>
        <p:spPr>
          <a:xfrm rot="4237983">
            <a:off x="-1823477" y="9202595"/>
            <a:ext cx="3470892" cy="3579791"/>
          </a:xfrm>
          <a:custGeom>
            <a:avLst/>
            <a:gdLst/>
            <a:ahLst/>
            <a:cxnLst/>
            <a:rect l="l" t="t" r="r" b="b"/>
            <a:pathLst>
              <a:path w="7231761" h="8229600">
                <a:moveTo>
                  <a:pt x="0" y="0"/>
                </a:moveTo>
                <a:lnTo>
                  <a:pt x="7231761" y="0"/>
                </a:lnTo>
                <a:lnTo>
                  <a:pt x="7231761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0" name="Freeform 12">
            <a:extLst>
              <a:ext uri="{FF2B5EF4-FFF2-40B4-BE49-F238E27FC236}">
                <a16:creationId xmlns:a16="http://schemas.microsoft.com/office/drawing/2014/main" id="{0666E60B-090A-09E4-F52B-0610B5D7E87E}"/>
              </a:ext>
            </a:extLst>
          </p:cNvPr>
          <p:cNvSpPr/>
          <p:nvPr/>
        </p:nvSpPr>
        <p:spPr>
          <a:xfrm rot="16443504">
            <a:off x="11746029" y="-1454090"/>
            <a:ext cx="8326078" cy="9971861"/>
          </a:xfrm>
          <a:custGeom>
            <a:avLst/>
            <a:gdLst/>
            <a:ahLst/>
            <a:cxnLst/>
            <a:rect l="l" t="t" r="r" b="b"/>
            <a:pathLst>
              <a:path w="7231761" h="8229600">
                <a:moveTo>
                  <a:pt x="0" y="0"/>
                </a:moveTo>
                <a:lnTo>
                  <a:pt x="7231761" y="0"/>
                </a:lnTo>
                <a:lnTo>
                  <a:pt x="7231761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1" name="Freeform 11">
            <a:extLst>
              <a:ext uri="{FF2B5EF4-FFF2-40B4-BE49-F238E27FC236}">
                <a16:creationId xmlns:a16="http://schemas.microsoft.com/office/drawing/2014/main" id="{7460360A-9D92-C3F5-8CDC-961AD14A1230}"/>
              </a:ext>
            </a:extLst>
          </p:cNvPr>
          <p:cNvSpPr/>
          <p:nvPr/>
        </p:nvSpPr>
        <p:spPr>
          <a:xfrm>
            <a:off x="-902094" y="-1412920"/>
            <a:ext cx="5029200" cy="4944760"/>
          </a:xfrm>
          <a:custGeom>
            <a:avLst/>
            <a:gdLst/>
            <a:ahLst/>
            <a:cxnLst/>
            <a:rect l="l" t="t" r="r" b="b"/>
            <a:pathLst>
              <a:path w="8065008" h="8229600">
                <a:moveTo>
                  <a:pt x="0" y="0"/>
                </a:moveTo>
                <a:lnTo>
                  <a:pt x="8065008" y="0"/>
                </a:lnTo>
                <a:lnTo>
                  <a:pt x="806500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8" name="Freeform 8"/>
          <p:cNvSpPr/>
          <p:nvPr/>
        </p:nvSpPr>
        <p:spPr>
          <a:xfrm>
            <a:off x="4127106" y="5181532"/>
            <a:ext cx="4743345" cy="3966622"/>
          </a:xfrm>
          <a:custGeom>
            <a:avLst/>
            <a:gdLst/>
            <a:ahLst/>
            <a:cxnLst/>
            <a:rect l="l" t="t" r="r" b="b"/>
            <a:pathLst>
              <a:path w="4743345" h="3966622">
                <a:moveTo>
                  <a:pt x="0" y="0"/>
                </a:moveTo>
                <a:lnTo>
                  <a:pt x="4743345" y="0"/>
                </a:lnTo>
                <a:lnTo>
                  <a:pt x="4743345" y="3966623"/>
                </a:lnTo>
                <a:lnTo>
                  <a:pt x="0" y="3966623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AAB2158B-243C-E377-1E13-3508BC420666}"/>
              </a:ext>
            </a:extLst>
          </p:cNvPr>
          <p:cNvGrpSpPr/>
          <p:nvPr/>
        </p:nvGrpSpPr>
        <p:grpSpPr>
          <a:xfrm>
            <a:off x="1143000" y="10720020"/>
            <a:ext cx="4876894" cy="8229600"/>
            <a:chOff x="1028700" y="1028700"/>
            <a:chExt cx="4876894" cy="8229600"/>
          </a:xfrm>
        </p:grpSpPr>
        <p:grpSp>
          <p:nvGrpSpPr>
            <p:cNvPr id="41" name="Group 2">
              <a:extLst>
                <a:ext uri="{FF2B5EF4-FFF2-40B4-BE49-F238E27FC236}">
                  <a16:creationId xmlns:a16="http://schemas.microsoft.com/office/drawing/2014/main" id="{747A4671-4213-8CDE-1D18-67AC2D007CC8}"/>
                </a:ext>
              </a:extLst>
            </p:cNvPr>
            <p:cNvGrpSpPr/>
            <p:nvPr/>
          </p:nvGrpSpPr>
          <p:grpSpPr>
            <a:xfrm>
              <a:off x="1028700" y="1028700"/>
              <a:ext cx="4876894" cy="8229600"/>
              <a:chOff x="0" y="0"/>
              <a:chExt cx="1284450" cy="2167467"/>
            </a:xfrm>
          </p:grpSpPr>
          <p:sp>
            <p:nvSpPr>
              <p:cNvPr id="44" name="Freeform 3">
                <a:extLst>
                  <a:ext uri="{FF2B5EF4-FFF2-40B4-BE49-F238E27FC236}">
                    <a16:creationId xmlns:a16="http://schemas.microsoft.com/office/drawing/2014/main" id="{F4568E0E-A045-B7A4-F35E-56AFDB52E1D5}"/>
                  </a:ext>
                </a:extLst>
              </p:cNvPr>
              <p:cNvSpPr/>
              <p:nvPr/>
            </p:nvSpPr>
            <p:spPr>
              <a:xfrm>
                <a:off x="0" y="0"/>
                <a:ext cx="1284450" cy="2167467"/>
              </a:xfrm>
              <a:custGeom>
                <a:avLst/>
                <a:gdLst/>
                <a:ahLst/>
                <a:cxnLst/>
                <a:rect l="l" t="t" r="r" b="b"/>
                <a:pathLst>
                  <a:path w="1284450" h="2167467">
                    <a:moveTo>
                      <a:pt x="80961" y="0"/>
                    </a:moveTo>
                    <a:lnTo>
                      <a:pt x="1203489" y="0"/>
                    </a:lnTo>
                    <a:cubicBezTo>
                      <a:pt x="1224961" y="0"/>
                      <a:pt x="1245553" y="8530"/>
                      <a:pt x="1260737" y="23713"/>
                    </a:cubicBezTo>
                    <a:cubicBezTo>
                      <a:pt x="1275920" y="38896"/>
                      <a:pt x="1284450" y="59489"/>
                      <a:pt x="1284450" y="80961"/>
                    </a:cubicBezTo>
                    <a:lnTo>
                      <a:pt x="1284450" y="2086506"/>
                    </a:lnTo>
                    <a:cubicBezTo>
                      <a:pt x="1284450" y="2131219"/>
                      <a:pt x="1248202" y="2167467"/>
                      <a:pt x="1203489" y="2167467"/>
                    </a:cubicBezTo>
                    <a:lnTo>
                      <a:pt x="80961" y="2167467"/>
                    </a:lnTo>
                    <a:cubicBezTo>
                      <a:pt x="59489" y="2167467"/>
                      <a:pt x="38896" y="2158937"/>
                      <a:pt x="23713" y="2143754"/>
                    </a:cubicBezTo>
                    <a:cubicBezTo>
                      <a:pt x="8530" y="2128571"/>
                      <a:pt x="0" y="2107978"/>
                      <a:pt x="0" y="2086506"/>
                    </a:cubicBezTo>
                    <a:lnTo>
                      <a:pt x="0" y="80961"/>
                    </a:lnTo>
                    <a:cubicBezTo>
                      <a:pt x="0" y="36247"/>
                      <a:pt x="36247" y="0"/>
                      <a:pt x="80961" y="0"/>
                    </a:cubicBezTo>
                    <a:close/>
                  </a:path>
                </a:pathLst>
              </a:custGeom>
              <a:solidFill>
                <a:srgbClr val="CAE838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5" name="TextBox 4">
                <a:extLst>
                  <a:ext uri="{FF2B5EF4-FFF2-40B4-BE49-F238E27FC236}">
                    <a16:creationId xmlns:a16="http://schemas.microsoft.com/office/drawing/2014/main" id="{3FC0A485-F3A2-A4A5-3FED-F2A629FD0580}"/>
                  </a:ext>
                </a:extLst>
              </p:cNvPr>
              <p:cNvSpPr txBox="1"/>
              <p:nvPr/>
            </p:nvSpPr>
            <p:spPr>
              <a:xfrm>
                <a:off x="0" y="-38100"/>
                <a:ext cx="1284450" cy="2205567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871"/>
                  </a:lnSpc>
                </a:pPr>
                <a:endParaRPr/>
              </a:p>
            </p:txBody>
          </p:sp>
        </p:grpSp>
        <p:sp>
          <p:nvSpPr>
            <p:cNvPr id="42" name="TextBox 11">
              <a:extLst>
                <a:ext uri="{FF2B5EF4-FFF2-40B4-BE49-F238E27FC236}">
                  <a16:creationId xmlns:a16="http://schemas.microsoft.com/office/drawing/2014/main" id="{3A1E8236-5F77-C06D-8A29-247331F6A36E}"/>
                </a:ext>
              </a:extLst>
            </p:cNvPr>
            <p:cNvSpPr txBox="1"/>
            <p:nvPr/>
          </p:nvSpPr>
          <p:spPr>
            <a:xfrm>
              <a:off x="2113258" y="1796574"/>
              <a:ext cx="2707779" cy="73021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5951"/>
                </a:lnSpc>
                <a:spcBef>
                  <a:spcPct val="0"/>
                </a:spcBef>
              </a:pPr>
              <a:r>
                <a:rPr lang="en-US" sz="4251" spc="8" dirty="0">
                  <a:solidFill>
                    <a:srgbClr val="000000"/>
                  </a:solidFill>
                  <a:latin typeface="Bernoru"/>
                  <a:ea typeface="Bernoru"/>
                  <a:cs typeface="Bernoru"/>
                  <a:sym typeface="Bernoru"/>
                </a:rPr>
                <a:t>TY MAWR</a:t>
              </a:r>
            </a:p>
          </p:txBody>
        </p:sp>
        <p:sp>
          <p:nvSpPr>
            <p:cNvPr id="43" name="TextBox 14">
              <a:extLst>
                <a:ext uri="{FF2B5EF4-FFF2-40B4-BE49-F238E27FC236}">
                  <a16:creationId xmlns:a16="http://schemas.microsoft.com/office/drawing/2014/main" id="{0F4E5645-C187-B024-BD4A-3E627ED84505}"/>
                </a:ext>
              </a:extLst>
            </p:cNvPr>
            <p:cNvSpPr txBox="1"/>
            <p:nvPr/>
          </p:nvSpPr>
          <p:spPr>
            <a:xfrm>
              <a:off x="1226652" y="3484897"/>
              <a:ext cx="4480991" cy="517458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5111"/>
                </a:lnSpc>
              </a:pPr>
              <a:r>
                <a:rPr lang="en-US" sz="3651" spc="7" dirty="0">
                  <a:solidFill>
                    <a:srgbClr val="000000"/>
                  </a:solidFill>
                  <a:latin typeface="Bernoru"/>
                  <a:ea typeface="Bernoru"/>
                  <a:cs typeface="Bernoru"/>
                  <a:sym typeface="Bernoru"/>
                </a:rPr>
                <a:t>WELL ESTABLISHED</a:t>
              </a:r>
            </a:p>
            <a:p>
              <a:pPr algn="ctr">
                <a:lnSpc>
                  <a:spcPts val="5111"/>
                </a:lnSpc>
              </a:pPr>
              <a:endParaRPr lang="en-US" sz="3651" spc="7" dirty="0">
                <a:solidFill>
                  <a:srgbClr val="000000"/>
                </a:solidFill>
                <a:latin typeface="Bernoru"/>
                <a:ea typeface="Bernoru"/>
                <a:cs typeface="Bernoru"/>
                <a:sym typeface="Bernoru"/>
              </a:endParaRPr>
            </a:p>
            <a:p>
              <a:pPr algn="ctr">
                <a:lnSpc>
                  <a:spcPts val="5111"/>
                </a:lnSpc>
              </a:pPr>
              <a:r>
                <a:rPr lang="en-US" sz="3651" spc="7" dirty="0">
                  <a:solidFill>
                    <a:srgbClr val="000000"/>
                  </a:solidFill>
                  <a:latin typeface="Bernoru"/>
                  <a:ea typeface="Bernoru"/>
                  <a:cs typeface="Bernoru"/>
                  <a:sym typeface="Bernoru"/>
                </a:rPr>
                <a:t>LUXURY ACCOMODATION</a:t>
              </a:r>
            </a:p>
            <a:p>
              <a:pPr algn="ctr">
                <a:lnSpc>
                  <a:spcPts val="5111"/>
                </a:lnSpc>
              </a:pPr>
              <a:endParaRPr lang="en-US" sz="3651" spc="7" dirty="0">
                <a:solidFill>
                  <a:srgbClr val="000000"/>
                </a:solidFill>
                <a:latin typeface="Bernoru"/>
                <a:ea typeface="Bernoru"/>
                <a:cs typeface="Bernoru"/>
                <a:sym typeface="Bernoru"/>
              </a:endParaRPr>
            </a:p>
            <a:p>
              <a:pPr algn="ctr">
                <a:lnSpc>
                  <a:spcPts val="5111"/>
                </a:lnSpc>
              </a:pPr>
              <a:r>
                <a:rPr lang="en-US" sz="3651" spc="7" dirty="0">
                  <a:solidFill>
                    <a:srgbClr val="000000"/>
                  </a:solidFill>
                  <a:latin typeface="Bernoru"/>
                  <a:ea typeface="Bernoru"/>
                  <a:cs typeface="Bernoru"/>
                  <a:sym typeface="Bernoru"/>
                </a:rPr>
                <a:t>HIGH PRICE </a:t>
              </a:r>
            </a:p>
            <a:p>
              <a:pPr algn="ctr">
                <a:lnSpc>
                  <a:spcPts val="5111"/>
                </a:lnSpc>
                <a:spcBef>
                  <a:spcPct val="0"/>
                </a:spcBef>
              </a:pPr>
              <a:r>
                <a:rPr lang="en-US" sz="3651" spc="7" dirty="0">
                  <a:solidFill>
                    <a:srgbClr val="000000"/>
                  </a:solidFill>
                  <a:latin typeface="Bernoru"/>
                  <a:ea typeface="Bernoru"/>
                  <a:cs typeface="Bernoru"/>
                  <a:sym typeface="Bernoru"/>
                </a:rPr>
                <a:t>RANGE</a:t>
              </a:r>
            </a:p>
          </p:txBody>
        </p:sp>
      </p:grpSp>
      <p:grpSp>
        <p:nvGrpSpPr>
          <p:cNvPr id="46" name="Group 45">
            <a:extLst>
              <a:ext uri="{FF2B5EF4-FFF2-40B4-BE49-F238E27FC236}">
                <a16:creationId xmlns:a16="http://schemas.microsoft.com/office/drawing/2014/main" id="{2EA73605-8A7C-3A99-F6DB-3D70D2BABCD6}"/>
              </a:ext>
            </a:extLst>
          </p:cNvPr>
          <p:cNvGrpSpPr/>
          <p:nvPr/>
        </p:nvGrpSpPr>
        <p:grpSpPr>
          <a:xfrm>
            <a:off x="6819853" y="10720020"/>
            <a:ext cx="4876894" cy="8229600"/>
            <a:chOff x="6705553" y="1028700"/>
            <a:chExt cx="4876894" cy="8229600"/>
          </a:xfrm>
        </p:grpSpPr>
        <p:grpSp>
          <p:nvGrpSpPr>
            <p:cNvPr id="47" name="Group 5">
              <a:extLst>
                <a:ext uri="{FF2B5EF4-FFF2-40B4-BE49-F238E27FC236}">
                  <a16:creationId xmlns:a16="http://schemas.microsoft.com/office/drawing/2014/main" id="{FEA83918-B708-A902-2A3C-EFA306D38701}"/>
                </a:ext>
              </a:extLst>
            </p:cNvPr>
            <p:cNvGrpSpPr/>
            <p:nvPr/>
          </p:nvGrpSpPr>
          <p:grpSpPr>
            <a:xfrm>
              <a:off x="6705553" y="1028700"/>
              <a:ext cx="4876894" cy="8229600"/>
              <a:chOff x="0" y="0"/>
              <a:chExt cx="1284450" cy="2167467"/>
            </a:xfrm>
          </p:grpSpPr>
          <p:sp>
            <p:nvSpPr>
              <p:cNvPr id="50" name="Freeform 6">
                <a:extLst>
                  <a:ext uri="{FF2B5EF4-FFF2-40B4-BE49-F238E27FC236}">
                    <a16:creationId xmlns:a16="http://schemas.microsoft.com/office/drawing/2014/main" id="{2E01EE17-6C58-E44E-A40F-D798F335ECCC}"/>
                  </a:ext>
                </a:extLst>
              </p:cNvPr>
              <p:cNvSpPr/>
              <p:nvPr/>
            </p:nvSpPr>
            <p:spPr>
              <a:xfrm>
                <a:off x="0" y="0"/>
                <a:ext cx="1284450" cy="2167467"/>
              </a:xfrm>
              <a:custGeom>
                <a:avLst/>
                <a:gdLst/>
                <a:ahLst/>
                <a:cxnLst/>
                <a:rect l="l" t="t" r="r" b="b"/>
                <a:pathLst>
                  <a:path w="1284450" h="2167467">
                    <a:moveTo>
                      <a:pt x="80961" y="0"/>
                    </a:moveTo>
                    <a:lnTo>
                      <a:pt x="1203489" y="0"/>
                    </a:lnTo>
                    <a:cubicBezTo>
                      <a:pt x="1224961" y="0"/>
                      <a:pt x="1245553" y="8530"/>
                      <a:pt x="1260737" y="23713"/>
                    </a:cubicBezTo>
                    <a:cubicBezTo>
                      <a:pt x="1275920" y="38896"/>
                      <a:pt x="1284450" y="59489"/>
                      <a:pt x="1284450" y="80961"/>
                    </a:cubicBezTo>
                    <a:lnTo>
                      <a:pt x="1284450" y="2086506"/>
                    </a:lnTo>
                    <a:cubicBezTo>
                      <a:pt x="1284450" y="2131219"/>
                      <a:pt x="1248202" y="2167467"/>
                      <a:pt x="1203489" y="2167467"/>
                    </a:cubicBezTo>
                    <a:lnTo>
                      <a:pt x="80961" y="2167467"/>
                    </a:lnTo>
                    <a:cubicBezTo>
                      <a:pt x="59489" y="2167467"/>
                      <a:pt x="38896" y="2158937"/>
                      <a:pt x="23713" y="2143754"/>
                    </a:cubicBezTo>
                    <a:cubicBezTo>
                      <a:pt x="8530" y="2128571"/>
                      <a:pt x="0" y="2107978"/>
                      <a:pt x="0" y="2086506"/>
                    </a:cubicBezTo>
                    <a:lnTo>
                      <a:pt x="0" y="80961"/>
                    </a:lnTo>
                    <a:cubicBezTo>
                      <a:pt x="0" y="36247"/>
                      <a:pt x="36247" y="0"/>
                      <a:pt x="80961" y="0"/>
                    </a:cubicBezTo>
                    <a:close/>
                  </a:path>
                </a:pathLst>
              </a:custGeom>
              <a:solidFill>
                <a:srgbClr val="CAE838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51" name="TextBox 7">
                <a:extLst>
                  <a:ext uri="{FF2B5EF4-FFF2-40B4-BE49-F238E27FC236}">
                    <a16:creationId xmlns:a16="http://schemas.microsoft.com/office/drawing/2014/main" id="{5B7EFEDD-590A-2C26-A412-D15441063673}"/>
                  </a:ext>
                </a:extLst>
              </p:cNvPr>
              <p:cNvSpPr txBox="1"/>
              <p:nvPr/>
            </p:nvSpPr>
            <p:spPr>
              <a:xfrm>
                <a:off x="0" y="-38100"/>
                <a:ext cx="1284450" cy="2205567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871"/>
                  </a:lnSpc>
                </a:pPr>
                <a:endParaRPr/>
              </a:p>
            </p:txBody>
          </p:sp>
        </p:grpSp>
        <p:sp>
          <p:nvSpPr>
            <p:cNvPr id="48" name="TextBox 13">
              <a:extLst>
                <a:ext uri="{FF2B5EF4-FFF2-40B4-BE49-F238E27FC236}">
                  <a16:creationId xmlns:a16="http://schemas.microsoft.com/office/drawing/2014/main" id="{A2A07AE3-2159-76B9-FB89-B829463ED426}"/>
                </a:ext>
              </a:extLst>
            </p:cNvPr>
            <p:cNvSpPr txBox="1"/>
            <p:nvPr/>
          </p:nvSpPr>
          <p:spPr>
            <a:xfrm>
              <a:off x="6969137" y="1796574"/>
              <a:ext cx="4349725" cy="73021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5951"/>
                </a:lnSpc>
                <a:spcBef>
                  <a:spcPct val="0"/>
                </a:spcBef>
              </a:pPr>
              <a:r>
                <a:rPr lang="en-US" sz="4251" spc="8">
                  <a:solidFill>
                    <a:srgbClr val="000000"/>
                  </a:solidFill>
                  <a:latin typeface="Bernoru"/>
                  <a:ea typeface="Bernoru"/>
                  <a:cs typeface="Bernoru"/>
                  <a:sym typeface="Bernoru"/>
                </a:rPr>
                <a:t>SHEPARDS HUT</a:t>
              </a:r>
            </a:p>
          </p:txBody>
        </p:sp>
        <p:sp>
          <p:nvSpPr>
            <p:cNvPr id="49" name="TextBox 15">
              <a:extLst>
                <a:ext uri="{FF2B5EF4-FFF2-40B4-BE49-F238E27FC236}">
                  <a16:creationId xmlns:a16="http://schemas.microsoft.com/office/drawing/2014/main" id="{C4F28F4B-B3A7-2E4E-0E2B-6CCDE15D0CBF}"/>
                </a:ext>
              </a:extLst>
            </p:cNvPr>
            <p:cNvSpPr txBox="1"/>
            <p:nvPr/>
          </p:nvSpPr>
          <p:spPr>
            <a:xfrm>
              <a:off x="6903505" y="3484897"/>
              <a:ext cx="4480991" cy="517458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5111"/>
                </a:lnSpc>
              </a:pPr>
              <a:r>
                <a:rPr lang="en-US" sz="3651" spc="7">
                  <a:solidFill>
                    <a:srgbClr val="000000"/>
                  </a:solidFill>
                  <a:latin typeface="Bernoru"/>
                  <a:ea typeface="Bernoru"/>
                  <a:cs typeface="Bernoru"/>
                  <a:sym typeface="Bernoru"/>
                </a:rPr>
                <a:t>RELAXED AND </a:t>
              </a:r>
            </a:p>
            <a:p>
              <a:pPr algn="ctr">
                <a:lnSpc>
                  <a:spcPts val="5111"/>
                </a:lnSpc>
              </a:pPr>
              <a:r>
                <a:rPr lang="en-US" sz="3651" spc="7">
                  <a:solidFill>
                    <a:srgbClr val="000000"/>
                  </a:solidFill>
                  <a:latin typeface="Bernoru"/>
                  <a:ea typeface="Bernoru"/>
                  <a:cs typeface="Bernoru"/>
                  <a:sym typeface="Bernoru"/>
                </a:rPr>
                <a:t>ISOLATED</a:t>
              </a:r>
            </a:p>
            <a:p>
              <a:pPr algn="ctr">
                <a:lnSpc>
                  <a:spcPts val="5111"/>
                </a:lnSpc>
              </a:pPr>
              <a:endParaRPr lang="en-US" sz="3651" spc="7">
                <a:solidFill>
                  <a:srgbClr val="000000"/>
                </a:solidFill>
                <a:latin typeface="Bernoru"/>
                <a:ea typeface="Bernoru"/>
                <a:cs typeface="Bernoru"/>
                <a:sym typeface="Bernoru"/>
              </a:endParaRPr>
            </a:p>
            <a:p>
              <a:pPr algn="ctr">
                <a:lnSpc>
                  <a:spcPts val="5111"/>
                </a:lnSpc>
              </a:pPr>
              <a:r>
                <a:rPr lang="en-US" sz="3651" spc="7">
                  <a:solidFill>
                    <a:srgbClr val="000000"/>
                  </a:solidFill>
                  <a:latin typeface="Bernoru"/>
                  <a:ea typeface="Bernoru"/>
                  <a:cs typeface="Bernoru"/>
                  <a:sym typeface="Bernoru"/>
                </a:rPr>
                <a:t>ANIMAL EXPIRIENCES</a:t>
              </a:r>
            </a:p>
            <a:p>
              <a:pPr algn="ctr">
                <a:lnSpc>
                  <a:spcPts val="5111"/>
                </a:lnSpc>
              </a:pPr>
              <a:endParaRPr lang="en-US" sz="3651" spc="7">
                <a:solidFill>
                  <a:srgbClr val="000000"/>
                </a:solidFill>
                <a:latin typeface="Bernoru"/>
                <a:ea typeface="Bernoru"/>
                <a:cs typeface="Bernoru"/>
                <a:sym typeface="Bernoru"/>
              </a:endParaRPr>
            </a:p>
            <a:p>
              <a:pPr algn="ctr">
                <a:lnSpc>
                  <a:spcPts val="5111"/>
                </a:lnSpc>
                <a:spcBef>
                  <a:spcPct val="0"/>
                </a:spcBef>
              </a:pPr>
              <a:r>
                <a:rPr lang="en-US" sz="3651" spc="7">
                  <a:solidFill>
                    <a:srgbClr val="000000"/>
                  </a:solidFill>
                  <a:latin typeface="Bernoru"/>
                  <a:ea typeface="Bernoru"/>
                  <a:cs typeface="Bernoru"/>
                  <a:sym typeface="Bernoru"/>
                </a:rPr>
                <a:t>MAX 2 OCCUPANTS</a:t>
              </a:r>
            </a:p>
          </p:txBody>
        </p:sp>
      </p:grpSp>
      <p:grpSp>
        <p:nvGrpSpPr>
          <p:cNvPr id="52" name="Group 51">
            <a:extLst>
              <a:ext uri="{FF2B5EF4-FFF2-40B4-BE49-F238E27FC236}">
                <a16:creationId xmlns:a16="http://schemas.microsoft.com/office/drawing/2014/main" id="{FEB45A63-4CF3-3020-41CF-DEB70BCB4EBB}"/>
              </a:ext>
            </a:extLst>
          </p:cNvPr>
          <p:cNvGrpSpPr/>
          <p:nvPr/>
        </p:nvGrpSpPr>
        <p:grpSpPr>
          <a:xfrm>
            <a:off x="12496706" y="10720020"/>
            <a:ext cx="4876894" cy="8229600"/>
            <a:chOff x="12382406" y="1028700"/>
            <a:chExt cx="4876894" cy="8229600"/>
          </a:xfrm>
        </p:grpSpPr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DC87498-AE4F-600E-B95D-B605D02CD768}"/>
                </a:ext>
              </a:extLst>
            </p:cNvPr>
            <p:cNvGrpSpPr/>
            <p:nvPr/>
          </p:nvGrpSpPr>
          <p:grpSpPr>
            <a:xfrm>
              <a:off x="12382406" y="1028700"/>
              <a:ext cx="4876894" cy="8229600"/>
              <a:chOff x="12382406" y="1028700"/>
              <a:chExt cx="4876894" cy="8229600"/>
            </a:xfrm>
          </p:grpSpPr>
          <p:grpSp>
            <p:nvGrpSpPr>
              <p:cNvPr id="55" name="Group 8">
                <a:extLst>
                  <a:ext uri="{FF2B5EF4-FFF2-40B4-BE49-F238E27FC236}">
                    <a16:creationId xmlns:a16="http://schemas.microsoft.com/office/drawing/2014/main" id="{07ED3227-A4DE-29CF-D812-E7CBA15AFBC9}"/>
                  </a:ext>
                </a:extLst>
              </p:cNvPr>
              <p:cNvGrpSpPr/>
              <p:nvPr/>
            </p:nvGrpSpPr>
            <p:grpSpPr>
              <a:xfrm>
                <a:off x="12382406" y="1028700"/>
                <a:ext cx="4876894" cy="8229600"/>
                <a:chOff x="0" y="0"/>
                <a:chExt cx="1284450" cy="2167467"/>
              </a:xfrm>
            </p:grpSpPr>
            <p:sp>
              <p:nvSpPr>
                <p:cNvPr id="57" name="Freeform 9">
                  <a:extLst>
                    <a:ext uri="{FF2B5EF4-FFF2-40B4-BE49-F238E27FC236}">
                      <a16:creationId xmlns:a16="http://schemas.microsoft.com/office/drawing/2014/main" id="{EAFABECE-CB3F-BF66-9C45-0910EE354B35}"/>
                    </a:ext>
                  </a:extLst>
                </p:cNvPr>
                <p:cNvSpPr/>
                <p:nvPr/>
              </p:nvSpPr>
              <p:spPr>
                <a:xfrm>
                  <a:off x="0" y="0"/>
                  <a:ext cx="1284450" cy="216746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84450" h="2167467">
                      <a:moveTo>
                        <a:pt x="80961" y="0"/>
                      </a:moveTo>
                      <a:lnTo>
                        <a:pt x="1203489" y="0"/>
                      </a:lnTo>
                      <a:cubicBezTo>
                        <a:pt x="1224961" y="0"/>
                        <a:pt x="1245553" y="8530"/>
                        <a:pt x="1260737" y="23713"/>
                      </a:cubicBezTo>
                      <a:cubicBezTo>
                        <a:pt x="1275920" y="38896"/>
                        <a:pt x="1284450" y="59489"/>
                        <a:pt x="1284450" y="80961"/>
                      </a:cubicBezTo>
                      <a:lnTo>
                        <a:pt x="1284450" y="2086506"/>
                      </a:lnTo>
                      <a:cubicBezTo>
                        <a:pt x="1284450" y="2131219"/>
                        <a:pt x="1248202" y="2167467"/>
                        <a:pt x="1203489" y="2167467"/>
                      </a:cubicBezTo>
                      <a:lnTo>
                        <a:pt x="80961" y="2167467"/>
                      </a:lnTo>
                      <a:cubicBezTo>
                        <a:pt x="59489" y="2167467"/>
                        <a:pt x="38896" y="2158937"/>
                        <a:pt x="23713" y="2143754"/>
                      </a:cubicBezTo>
                      <a:cubicBezTo>
                        <a:pt x="8530" y="2128571"/>
                        <a:pt x="0" y="2107978"/>
                        <a:pt x="0" y="2086506"/>
                      </a:cubicBezTo>
                      <a:lnTo>
                        <a:pt x="0" y="80961"/>
                      </a:lnTo>
                      <a:cubicBezTo>
                        <a:pt x="0" y="36247"/>
                        <a:pt x="36247" y="0"/>
                        <a:pt x="80961" y="0"/>
                      </a:cubicBezTo>
                      <a:close/>
                    </a:path>
                  </a:pathLst>
                </a:custGeom>
                <a:solidFill>
                  <a:srgbClr val="CAE838"/>
                </a:solidFill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58" name="TextBox 10">
                  <a:extLst>
                    <a:ext uri="{FF2B5EF4-FFF2-40B4-BE49-F238E27FC236}">
                      <a16:creationId xmlns:a16="http://schemas.microsoft.com/office/drawing/2014/main" id="{6DDB365B-4E14-FDC6-E50A-5ACD27AC8D01}"/>
                    </a:ext>
                  </a:extLst>
                </p:cNvPr>
                <p:cNvSpPr txBox="1"/>
                <p:nvPr/>
              </p:nvSpPr>
              <p:spPr>
                <a:xfrm>
                  <a:off x="0" y="-38100"/>
                  <a:ext cx="1284450" cy="2205567"/>
                </a:xfrm>
                <a:prstGeom prst="rect">
                  <a:avLst/>
                </a:prstGeom>
              </p:spPr>
              <p:txBody>
                <a:bodyPr lIns="50800" tIns="50800" rIns="50800" bIns="50800" rtlCol="0" anchor="ctr"/>
                <a:lstStyle/>
                <a:p>
                  <a:pPr algn="ctr">
                    <a:lnSpc>
                      <a:spcPts val="2871"/>
                    </a:lnSpc>
                  </a:pPr>
                  <a:endParaRPr/>
                </a:p>
              </p:txBody>
            </p:sp>
          </p:grpSp>
          <p:sp>
            <p:nvSpPr>
              <p:cNvPr id="56" name="TextBox 12">
                <a:extLst>
                  <a:ext uri="{FF2B5EF4-FFF2-40B4-BE49-F238E27FC236}">
                    <a16:creationId xmlns:a16="http://schemas.microsoft.com/office/drawing/2014/main" id="{CB76EDF2-EB73-2A61-BCBB-3300218F3C96}"/>
                  </a:ext>
                </a:extLst>
              </p:cNvPr>
              <p:cNvSpPr txBox="1"/>
              <p:nvPr/>
            </p:nvSpPr>
            <p:spPr>
              <a:xfrm>
                <a:off x="13045966" y="1519095"/>
                <a:ext cx="3549774" cy="1482692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ctr">
                  <a:lnSpc>
                    <a:spcPts val="5951"/>
                  </a:lnSpc>
                </a:pPr>
                <a:r>
                  <a:rPr lang="en-US" sz="4251" spc="8" dirty="0">
                    <a:solidFill>
                      <a:srgbClr val="000000"/>
                    </a:solidFill>
                    <a:latin typeface="Bernoru"/>
                    <a:ea typeface="Bernoru"/>
                    <a:cs typeface="Bernoru"/>
                    <a:sym typeface="Bernoru"/>
                  </a:rPr>
                  <a:t>TYPICCA </a:t>
                </a:r>
              </a:p>
              <a:p>
                <a:pPr algn="ctr">
                  <a:lnSpc>
                    <a:spcPts val="5951"/>
                  </a:lnSpc>
                  <a:spcBef>
                    <a:spcPct val="0"/>
                  </a:spcBef>
                </a:pPr>
                <a:r>
                  <a:rPr lang="en-US" sz="4251" spc="8" dirty="0">
                    <a:solidFill>
                      <a:srgbClr val="000000"/>
                    </a:solidFill>
                    <a:latin typeface="Bernoru"/>
                    <a:ea typeface="Bernoru"/>
                    <a:cs typeface="Bernoru"/>
                    <a:sym typeface="Bernoru"/>
                  </a:rPr>
                  <a:t>FARMHOUSE</a:t>
                </a:r>
              </a:p>
            </p:txBody>
          </p:sp>
        </p:grpSp>
        <p:sp>
          <p:nvSpPr>
            <p:cNvPr id="54" name="TextBox 16">
              <a:extLst>
                <a:ext uri="{FF2B5EF4-FFF2-40B4-BE49-F238E27FC236}">
                  <a16:creationId xmlns:a16="http://schemas.microsoft.com/office/drawing/2014/main" id="{BCF2FFDC-0001-2680-AA34-CCE2E84BEE08}"/>
                </a:ext>
              </a:extLst>
            </p:cNvPr>
            <p:cNvSpPr txBox="1"/>
            <p:nvPr/>
          </p:nvSpPr>
          <p:spPr>
            <a:xfrm>
              <a:off x="12580357" y="3484897"/>
              <a:ext cx="4480991" cy="517458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5111"/>
                </a:lnSpc>
              </a:pPr>
              <a:r>
                <a:rPr lang="en-US" sz="3651" spc="7" dirty="0">
                  <a:solidFill>
                    <a:srgbClr val="000000"/>
                  </a:solidFill>
                  <a:latin typeface="Bernoru"/>
                  <a:ea typeface="Bernoru"/>
                  <a:cs typeface="Bernoru"/>
                  <a:sym typeface="Bernoru"/>
                </a:rPr>
                <a:t>CHEAPER ALTERNATIVE</a:t>
              </a:r>
            </a:p>
            <a:p>
              <a:pPr algn="ctr">
                <a:lnSpc>
                  <a:spcPts val="5111"/>
                </a:lnSpc>
              </a:pPr>
              <a:endParaRPr lang="en-US" sz="3651" spc="7" dirty="0">
                <a:solidFill>
                  <a:srgbClr val="000000"/>
                </a:solidFill>
                <a:latin typeface="Bernoru"/>
                <a:ea typeface="Bernoru"/>
                <a:cs typeface="Bernoru"/>
                <a:sym typeface="Bernoru"/>
              </a:endParaRPr>
            </a:p>
            <a:p>
              <a:pPr algn="ctr">
                <a:lnSpc>
                  <a:spcPts val="5111"/>
                </a:lnSpc>
              </a:pPr>
              <a:r>
                <a:rPr lang="en-US" sz="3651" spc="7" dirty="0">
                  <a:solidFill>
                    <a:srgbClr val="000000"/>
                  </a:solidFill>
                  <a:latin typeface="Bernoru"/>
                  <a:ea typeface="Bernoru"/>
                  <a:cs typeface="Bernoru"/>
                  <a:sym typeface="Bernoru"/>
                </a:rPr>
                <a:t>PLENTY OF </a:t>
              </a:r>
            </a:p>
            <a:p>
              <a:pPr algn="ctr">
                <a:lnSpc>
                  <a:spcPts val="5111"/>
                </a:lnSpc>
              </a:pPr>
              <a:r>
                <a:rPr lang="en-US" sz="3651" spc="7" dirty="0">
                  <a:solidFill>
                    <a:srgbClr val="000000"/>
                  </a:solidFill>
                  <a:latin typeface="Bernoru"/>
                  <a:ea typeface="Bernoru"/>
                  <a:cs typeface="Bernoru"/>
                  <a:sym typeface="Bernoru"/>
                </a:rPr>
                <a:t>ROOM</a:t>
              </a:r>
            </a:p>
            <a:p>
              <a:pPr algn="ctr">
                <a:lnSpc>
                  <a:spcPts val="5111"/>
                </a:lnSpc>
              </a:pPr>
              <a:endParaRPr lang="en-US" sz="3651" spc="7" dirty="0">
                <a:solidFill>
                  <a:srgbClr val="000000"/>
                </a:solidFill>
                <a:latin typeface="Bernoru"/>
                <a:ea typeface="Bernoru"/>
                <a:cs typeface="Bernoru"/>
                <a:sym typeface="Bernoru"/>
              </a:endParaRPr>
            </a:p>
            <a:p>
              <a:pPr algn="ctr">
                <a:lnSpc>
                  <a:spcPts val="5111"/>
                </a:lnSpc>
              </a:pPr>
              <a:r>
                <a:rPr lang="en-US" sz="3651" spc="7" dirty="0">
                  <a:solidFill>
                    <a:srgbClr val="000000"/>
                  </a:solidFill>
                  <a:latin typeface="Bernoru"/>
                  <a:ea typeface="Bernoru"/>
                  <a:cs typeface="Bernoru"/>
                  <a:sym typeface="Bernoru"/>
                </a:rPr>
                <a:t>STANDARD </a:t>
              </a:r>
            </a:p>
            <a:p>
              <a:pPr algn="ctr">
                <a:lnSpc>
                  <a:spcPts val="5111"/>
                </a:lnSpc>
                <a:spcBef>
                  <a:spcPct val="0"/>
                </a:spcBef>
              </a:pPr>
              <a:r>
                <a:rPr lang="en-US" sz="3651" spc="7" dirty="0">
                  <a:solidFill>
                    <a:srgbClr val="000000"/>
                  </a:solidFill>
                  <a:latin typeface="Bernoru"/>
                  <a:ea typeface="Bernoru"/>
                  <a:cs typeface="Bernoru"/>
                  <a:sym typeface="Bernoru"/>
                </a:rPr>
                <a:t>DECOR</a:t>
              </a:r>
            </a:p>
          </p:txBody>
        </p:sp>
      </p:grpSp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D3216">
                <a:alpha val="100000"/>
              </a:srgbClr>
            </a:gs>
            <a:gs pos="100000">
              <a:srgbClr val="42504E">
                <a:alpha val="100000"/>
              </a:srgbClr>
            </a:gs>
          </a:gsLst>
          <a:path path="circle">
            <a:fillToRect r="100000" b="100000"/>
          </a:path>
          <a:tileRect l="-100000" t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" name="Group 25">
            <a:extLst>
              <a:ext uri="{FF2B5EF4-FFF2-40B4-BE49-F238E27FC236}">
                <a16:creationId xmlns:a16="http://schemas.microsoft.com/office/drawing/2014/main" id="{E03C7132-DCB1-37DA-8E82-9D30B9F74F72}"/>
              </a:ext>
            </a:extLst>
          </p:cNvPr>
          <p:cNvGrpSpPr/>
          <p:nvPr/>
        </p:nvGrpSpPr>
        <p:grpSpPr>
          <a:xfrm>
            <a:off x="1028700" y="1028700"/>
            <a:ext cx="4876894" cy="8229600"/>
            <a:chOff x="1028700" y="1028700"/>
            <a:chExt cx="4876894" cy="8229600"/>
          </a:xfrm>
        </p:grpSpPr>
        <p:grpSp>
          <p:nvGrpSpPr>
            <p:cNvPr id="2" name="Group 2"/>
            <p:cNvGrpSpPr/>
            <p:nvPr/>
          </p:nvGrpSpPr>
          <p:grpSpPr>
            <a:xfrm>
              <a:off x="1028700" y="1028700"/>
              <a:ext cx="4876894" cy="8229600"/>
              <a:chOff x="0" y="0"/>
              <a:chExt cx="1284450" cy="2167467"/>
            </a:xfrm>
          </p:grpSpPr>
          <p:sp>
            <p:nvSpPr>
              <p:cNvPr id="3" name="Freeform 3"/>
              <p:cNvSpPr/>
              <p:nvPr/>
            </p:nvSpPr>
            <p:spPr>
              <a:xfrm>
                <a:off x="0" y="0"/>
                <a:ext cx="1284450" cy="2167467"/>
              </a:xfrm>
              <a:custGeom>
                <a:avLst/>
                <a:gdLst/>
                <a:ahLst/>
                <a:cxnLst/>
                <a:rect l="l" t="t" r="r" b="b"/>
                <a:pathLst>
                  <a:path w="1284450" h="2167467">
                    <a:moveTo>
                      <a:pt x="80961" y="0"/>
                    </a:moveTo>
                    <a:lnTo>
                      <a:pt x="1203489" y="0"/>
                    </a:lnTo>
                    <a:cubicBezTo>
                      <a:pt x="1224961" y="0"/>
                      <a:pt x="1245553" y="8530"/>
                      <a:pt x="1260737" y="23713"/>
                    </a:cubicBezTo>
                    <a:cubicBezTo>
                      <a:pt x="1275920" y="38896"/>
                      <a:pt x="1284450" y="59489"/>
                      <a:pt x="1284450" y="80961"/>
                    </a:cubicBezTo>
                    <a:lnTo>
                      <a:pt x="1284450" y="2086506"/>
                    </a:lnTo>
                    <a:cubicBezTo>
                      <a:pt x="1284450" y="2131219"/>
                      <a:pt x="1248202" y="2167467"/>
                      <a:pt x="1203489" y="2167467"/>
                    </a:cubicBezTo>
                    <a:lnTo>
                      <a:pt x="80961" y="2167467"/>
                    </a:lnTo>
                    <a:cubicBezTo>
                      <a:pt x="59489" y="2167467"/>
                      <a:pt x="38896" y="2158937"/>
                      <a:pt x="23713" y="2143754"/>
                    </a:cubicBezTo>
                    <a:cubicBezTo>
                      <a:pt x="8530" y="2128571"/>
                      <a:pt x="0" y="2107978"/>
                      <a:pt x="0" y="2086506"/>
                    </a:cubicBezTo>
                    <a:lnTo>
                      <a:pt x="0" y="80961"/>
                    </a:lnTo>
                    <a:cubicBezTo>
                      <a:pt x="0" y="36247"/>
                      <a:pt x="36247" y="0"/>
                      <a:pt x="80961" y="0"/>
                    </a:cubicBezTo>
                    <a:close/>
                  </a:path>
                </a:pathLst>
              </a:custGeom>
              <a:solidFill>
                <a:srgbClr val="CAE838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" name="TextBox 4"/>
              <p:cNvSpPr txBox="1"/>
              <p:nvPr/>
            </p:nvSpPr>
            <p:spPr>
              <a:xfrm>
                <a:off x="0" y="-38100"/>
                <a:ext cx="1284450" cy="2205567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871"/>
                  </a:lnSpc>
                </a:pPr>
                <a:endParaRPr/>
              </a:p>
            </p:txBody>
          </p:sp>
        </p:grpSp>
        <p:sp>
          <p:nvSpPr>
            <p:cNvPr id="11" name="TextBox 11"/>
            <p:cNvSpPr txBox="1"/>
            <p:nvPr/>
          </p:nvSpPr>
          <p:spPr>
            <a:xfrm>
              <a:off x="2113258" y="1796574"/>
              <a:ext cx="2707779" cy="73021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5951"/>
                </a:lnSpc>
                <a:spcBef>
                  <a:spcPct val="0"/>
                </a:spcBef>
              </a:pPr>
              <a:r>
                <a:rPr lang="en-US" sz="4251" spc="8" dirty="0">
                  <a:solidFill>
                    <a:srgbClr val="000000"/>
                  </a:solidFill>
                  <a:latin typeface="Bernoru"/>
                  <a:ea typeface="Bernoru"/>
                  <a:cs typeface="Bernoru"/>
                  <a:sym typeface="Bernoru"/>
                </a:rPr>
                <a:t>TY MAWR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1226652" y="3484897"/>
              <a:ext cx="4480991" cy="517458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5111"/>
                </a:lnSpc>
              </a:pPr>
              <a:r>
                <a:rPr lang="en-US" sz="3651" spc="7" dirty="0">
                  <a:solidFill>
                    <a:srgbClr val="000000"/>
                  </a:solidFill>
                  <a:latin typeface="Bernoru"/>
                  <a:ea typeface="Bernoru"/>
                  <a:cs typeface="Bernoru"/>
                  <a:sym typeface="Bernoru"/>
                </a:rPr>
                <a:t>WELL ESTABLISHED</a:t>
              </a:r>
            </a:p>
            <a:p>
              <a:pPr algn="ctr">
                <a:lnSpc>
                  <a:spcPts val="5111"/>
                </a:lnSpc>
              </a:pPr>
              <a:endParaRPr lang="en-US" sz="3651" spc="7" dirty="0">
                <a:solidFill>
                  <a:srgbClr val="000000"/>
                </a:solidFill>
                <a:latin typeface="Bernoru"/>
                <a:ea typeface="Bernoru"/>
                <a:cs typeface="Bernoru"/>
                <a:sym typeface="Bernoru"/>
              </a:endParaRPr>
            </a:p>
            <a:p>
              <a:pPr algn="ctr">
                <a:lnSpc>
                  <a:spcPts val="5111"/>
                </a:lnSpc>
              </a:pPr>
              <a:r>
                <a:rPr lang="en-US" sz="3651" spc="7" dirty="0">
                  <a:solidFill>
                    <a:srgbClr val="000000"/>
                  </a:solidFill>
                  <a:latin typeface="Bernoru"/>
                  <a:ea typeface="Bernoru"/>
                  <a:cs typeface="Bernoru"/>
                  <a:sym typeface="Bernoru"/>
                </a:rPr>
                <a:t>LUXURY ACCOMODATION</a:t>
              </a:r>
            </a:p>
            <a:p>
              <a:pPr algn="ctr">
                <a:lnSpc>
                  <a:spcPts val="5111"/>
                </a:lnSpc>
              </a:pPr>
              <a:endParaRPr lang="en-US" sz="3651" spc="7" dirty="0">
                <a:solidFill>
                  <a:srgbClr val="000000"/>
                </a:solidFill>
                <a:latin typeface="Bernoru"/>
                <a:ea typeface="Bernoru"/>
                <a:cs typeface="Bernoru"/>
                <a:sym typeface="Bernoru"/>
              </a:endParaRPr>
            </a:p>
            <a:p>
              <a:pPr algn="ctr">
                <a:lnSpc>
                  <a:spcPts val="5111"/>
                </a:lnSpc>
              </a:pPr>
              <a:r>
                <a:rPr lang="en-US" sz="3651" spc="7" dirty="0">
                  <a:solidFill>
                    <a:srgbClr val="000000"/>
                  </a:solidFill>
                  <a:latin typeface="Bernoru"/>
                  <a:ea typeface="Bernoru"/>
                  <a:cs typeface="Bernoru"/>
                  <a:sym typeface="Bernoru"/>
                </a:rPr>
                <a:t>HIGH PRICE </a:t>
              </a:r>
            </a:p>
            <a:p>
              <a:pPr algn="ctr">
                <a:lnSpc>
                  <a:spcPts val="5111"/>
                </a:lnSpc>
                <a:spcBef>
                  <a:spcPct val="0"/>
                </a:spcBef>
              </a:pPr>
              <a:r>
                <a:rPr lang="en-US" sz="3651" spc="7" dirty="0">
                  <a:solidFill>
                    <a:srgbClr val="000000"/>
                  </a:solidFill>
                  <a:latin typeface="Bernoru"/>
                  <a:ea typeface="Bernoru"/>
                  <a:cs typeface="Bernoru"/>
                  <a:sym typeface="Bernoru"/>
                </a:rPr>
                <a:t>RANGE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6705553" y="1028700"/>
            <a:ext cx="4876894" cy="8229600"/>
            <a:chOff x="0" y="0"/>
            <a:chExt cx="1284450" cy="2167467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284450" cy="2167467"/>
            </a:xfrm>
            <a:custGeom>
              <a:avLst/>
              <a:gdLst/>
              <a:ahLst/>
              <a:cxnLst/>
              <a:rect l="l" t="t" r="r" b="b"/>
              <a:pathLst>
                <a:path w="1284450" h="2167467">
                  <a:moveTo>
                    <a:pt x="80961" y="0"/>
                  </a:moveTo>
                  <a:lnTo>
                    <a:pt x="1203489" y="0"/>
                  </a:lnTo>
                  <a:cubicBezTo>
                    <a:pt x="1224961" y="0"/>
                    <a:pt x="1245553" y="8530"/>
                    <a:pt x="1260737" y="23713"/>
                  </a:cubicBezTo>
                  <a:cubicBezTo>
                    <a:pt x="1275920" y="38896"/>
                    <a:pt x="1284450" y="59489"/>
                    <a:pt x="1284450" y="80961"/>
                  </a:cubicBezTo>
                  <a:lnTo>
                    <a:pt x="1284450" y="2086506"/>
                  </a:lnTo>
                  <a:cubicBezTo>
                    <a:pt x="1284450" y="2131219"/>
                    <a:pt x="1248202" y="2167467"/>
                    <a:pt x="1203489" y="2167467"/>
                  </a:cubicBezTo>
                  <a:lnTo>
                    <a:pt x="80961" y="2167467"/>
                  </a:lnTo>
                  <a:cubicBezTo>
                    <a:pt x="59489" y="2167467"/>
                    <a:pt x="38896" y="2158937"/>
                    <a:pt x="23713" y="2143754"/>
                  </a:cubicBezTo>
                  <a:cubicBezTo>
                    <a:pt x="8530" y="2128571"/>
                    <a:pt x="0" y="2107978"/>
                    <a:pt x="0" y="2086506"/>
                  </a:cubicBezTo>
                  <a:lnTo>
                    <a:pt x="0" y="80961"/>
                  </a:lnTo>
                  <a:cubicBezTo>
                    <a:pt x="0" y="36247"/>
                    <a:pt x="36247" y="0"/>
                    <a:pt x="80961" y="0"/>
                  </a:cubicBezTo>
                  <a:close/>
                </a:path>
              </a:pathLst>
            </a:custGeom>
            <a:solidFill>
              <a:srgbClr val="CAE83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1284450" cy="22055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71"/>
                </a:lnSpc>
              </a:pPr>
              <a:endParaRPr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6969137" y="1796574"/>
            <a:ext cx="4349725" cy="7302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951"/>
              </a:lnSpc>
              <a:spcBef>
                <a:spcPct val="0"/>
              </a:spcBef>
            </a:pPr>
            <a:r>
              <a:rPr lang="en-US" sz="4251" spc="8">
                <a:solidFill>
                  <a:srgbClr val="000000"/>
                </a:solidFill>
                <a:latin typeface="Bernoru"/>
                <a:ea typeface="Bernoru"/>
                <a:cs typeface="Bernoru"/>
                <a:sym typeface="Bernoru"/>
              </a:rPr>
              <a:t>SHEPARDS HUT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903505" y="3484897"/>
            <a:ext cx="4480991" cy="51745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111"/>
              </a:lnSpc>
            </a:pPr>
            <a:r>
              <a:rPr lang="en-US" sz="3651" spc="7" dirty="0">
                <a:solidFill>
                  <a:srgbClr val="000000"/>
                </a:solidFill>
                <a:latin typeface="Bernoru"/>
                <a:ea typeface="Bernoru"/>
                <a:cs typeface="Bernoru"/>
                <a:sym typeface="Bernoru"/>
              </a:rPr>
              <a:t>RELAXED AND </a:t>
            </a:r>
          </a:p>
          <a:p>
            <a:pPr algn="ctr">
              <a:lnSpc>
                <a:spcPts val="5111"/>
              </a:lnSpc>
            </a:pPr>
            <a:r>
              <a:rPr lang="en-US" sz="3651" spc="7" dirty="0">
                <a:solidFill>
                  <a:srgbClr val="000000"/>
                </a:solidFill>
                <a:latin typeface="Bernoru"/>
                <a:ea typeface="Bernoru"/>
                <a:cs typeface="Bernoru"/>
                <a:sym typeface="Bernoru"/>
              </a:rPr>
              <a:t>ISOLATED</a:t>
            </a:r>
          </a:p>
          <a:p>
            <a:pPr algn="ctr">
              <a:lnSpc>
                <a:spcPts val="5111"/>
              </a:lnSpc>
            </a:pPr>
            <a:endParaRPr lang="en-US" sz="3651" spc="7" dirty="0">
              <a:solidFill>
                <a:srgbClr val="000000"/>
              </a:solidFill>
              <a:latin typeface="Bernoru"/>
              <a:ea typeface="Bernoru"/>
              <a:cs typeface="Bernoru"/>
              <a:sym typeface="Bernoru"/>
            </a:endParaRPr>
          </a:p>
          <a:p>
            <a:pPr algn="ctr">
              <a:lnSpc>
                <a:spcPts val="5111"/>
              </a:lnSpc>
            </a:pPr>
            <a:r>
              <a:rPr lang="en-US" sz="3651" spc="7" dirty="0">
                <a:solidFill>
                  <a:srgbClr val="000000"/>
                </a:solidFill>
                <a:latin typeface="Bernoru"/>
                <a:ea typeface="Bernoru"/>
                <a:cs typeface="Bernoru"/>
                <a:sym typeface="Bernoru"/>
              </a:rPr>
              <a:t>ANIMAL EXPIRIENCES</a:t>
            </a:r>
          </a:p>
          <a:p>
            <a:pPr algn="ctr">
              <a:lnSpc>
                <a:spcPts val="5111"/>
              </a:lnSpc>
            </a:pPr>
            <a:endParaRPr lang="en-US" sz="3651" spc="7" dirty="0">
              <a:solidFill>
                <a:srgbClr val="000000"/>
              </a:solidFill>
              <a:latin typeface="Bernoru"/>
              <a:ea typeface="Bernoru"/>
              <a:cs typeface="Bernoru"/>
              <a:sym typeface="Bernoru"/>
            </a:endParaRPr>
          </a:p>
          <a:p>
            <a:pPr algn="ctr">
              <a:lnSpc>
                <a:spcPts val="5111"/>
              </a:lnSpc>
              <a:spcBef>
                <a:spcPct val="0"/>
              </a:spcBef>
            </a:pPr>
            <a:r>
              <a:rPr lang="en-US" sz="3651" spc="7" dirty="0">
                <a:solidFill>
                  <a:srgbClr val="000000"/>
                </a:solidFill>
                <a:latin typeface="Bernoru"/>
                <a:ea typeface="Bernoru"/>
                <a:cs typeface="Bernoru"/>
                <a:sym typeface="Bernoru"/>
              </a:rPr>
              <a:t>MAX 2 OCCUPANTS</a:t>
            </a: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DBEF73BB-7E16-8374-06C0-1BDF9AFD9BC0}"/>
              </a:ext>
            </a:extLst>
          </p:cNvPr>
          <p:cNvGrpSpPr/>
          <p:nvPr/>
        </p:nvGrpSpPr>
        <p:grpSpPr>
          <a:xfrm>
            <a:off x="12382406" y="1028700"/>
            <a:ext cx="4876894" cy="8229600"/>
            <a:chOff x="12382406" y="1028700"/>
            <a:chExt cx="4876894" cy="8229600"/>
          </a:xfrm>
        </p:grpSpPr>
        <p:grpSp>
          <p:nvGrpSpPr>
            <p:cNvPr id="24" name="Group 23">
              <a:extLst>
                <a:ext uri="{FF2B5EF4-FFF2-40B4-BE49-F238E27FC236}">
                  <a16:creationId xmlns:a16="http://schemas.microsoft.com/office/drawing/2014/main" id="{5BED321E-C7DD-B267-2698-B0B24F7908DD}"/>
                </a:ext>
              </a:extLst>
            </p:cNvPr>
            <p:cNvGrpSpPr/>
            <p:nvPr/>
          </p:nvGrpSpPr>
          <p:grpSpPr>
            <a:xfrm>
              <a:off x="12382406" y="1028700"/>
              <a:ext cx="4876894" cy="8229600"/>
              <a:chOff x="12382406" y="1028700"/>
              <a:chExt cx="4876894" cy="8229600"/>
            </a:xfrm>
          </p:grpSpPr>
          <p:grpSp>
            <p:nvGrpSpPr>
              <p:cNvPr id="8" name="Group 8"/>
              <p:cNvGrpSpPr/>
              <p:nvPr/>
            </p:nvGrpSpPr>
            <p:grpSpPr>
              <a:xfrm>
                <a:off x="12382406" y="1028700"/>
                <a:ext cx="4876894" cy="8229600"/>
                <a:chOff x="0" y="0"/>
                <a:chExt cx="1284450" cy="2167467"/>
              </a:xfrm>
            </p:grpSpPr>
            <p:sp>
              <p:nvSpPr>
                <p:cNvPr id="9" name="Freeform 9"/>
                <p:cNvSpPr/>
                <p:nvPr/>
              </p:nvSpPr>
              <p:spPr>
                <a:xfrm>
                  <a:off x="0" y="0"/>
                  <a:ext cx="1284450" cy="216746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84450" h="2167467">
                      <a:moveTo>
                        <a:pt x="80961" y="0"/>
                      </a:moveTo>
                      <a:lnTo>
                        <a:pt x="1203489" y="0"/>
                      </a:lnTo>
                      <a:cubicBezTo>
                        <a:pt x="1224961" y="0"/>
                        <a:pt x="1245553" y="8530"/>
                        <a:pt x="1260737" y="23713"/>
                      </a:cubicBezTo>
                      <a:cubicBezTo>
                        <a:pt x="1275920" y="38896"/>
                        <a:pt x="1284450" y="59489"/>
                        <a:pt x="1284450" y="80961"/>
                      </a:cubicBezTo>
                      <a:lnTo>
                        <a:pt x="1284450" y="2086506"/>
                      </a:lnTo>
                      <a:cubicBezTo>
                        <a:pt x="1284450" y="2131219"/>
                        <a:pt x="1248202" y="2167467"/>
                        <a:pt x="1203489" y="2167467"/>
                      </a:cubicBezTo>
                      <a:lnTo>
                        <a:pt x="80961" y="2167467"/>
                      </a:lnTo>
                      <a:cubicBezTo>
                        <a:pt x="59489" y="2167467"/>
                        <a:pt x="38896" y="2158937"/>
                        <a:pt x="23713" y="2143754"/>
                      </a:cubicBezTo>
                      <a:cubicBezTo>
                        <a:pt x="8530" y="2128571"/>
                        <a:pt x="0" y="2107978"/>
                        <a:pt x="0" y="2086506"/>
                      </a:cubicBezTo>
                      <a:lnTo>
                        <a:pt x="0" y="80961"/>
                      </a:lnTo>
                      <a:cubicBezTo>
                        <a:pt x="0" y="36247"/>
                        <a:pt x="36247" y="0"/>
                        <a:pt x="80961" y="0"/>
                      </a:cubicBezTo>
                      <a:close/>
                    </a:path>
                  </a:pathLst>
                </a:custGeom>
                <a:solidFill>
                  <a:srgbClr val="CAE838"/>
                </a:solidFill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" name="TextBox 10"/>
                <p:cNvSpPr txBox="1"/>
                <p:nvPr/>
              </p:nvSpPr>
              <p:spPr>
                <a:xfrm>
                  <a:off x="0" y="-38100"/>
                  <a:ext cx="1284450" cy="2205567"/>
                </a:xfrm>
                <a:prstGeom prst="rect">
                  <a:avLst/>
                </a:prstGeom>
              </p:spPr>
              <p:txBody>
                <a:bodyPr lIns="50800" tIns="50800" rIns="50800" bIns="50800" rtlCol="0" anchor="ctr"/>
                <a:lstStyle/>
                <a:p>
                  <a:pPr algn="ctr">
                    <a:lnSpc>
                      <a:spcPts val="2871"/>
                    </a:lnSpc>
                  </a:pPr>
                  <a:endParaRPr/>
                </a:p>
              </p:txBody>
            </p:sp>
          </p:grpSp>
          <p:sp>
            <p:nvSpPr>
              <p:cNvPr id="12" name="TextBox 12"/>
              <p:cNvSpPr txBox="1"/>
              <p:nvPr/>
            </p:nvSpPr>
            <p:spPr>
              <a:xfrm>
                <a:off x="13045966" y="1519095"/>
                <a:ext cx="3549774" cy="1482692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ctr">
                  <a:lnSpc>
                    <a:spcPts val="5951"/>
                  </a:lnSpc>
                </a:pPr>
                <a:r>
                  <a:rPr lang="en-US" sz="4251" spc="8" dirty="0">
                    <a:solidFill>
                      <a:srgbClr val="000000"/>
                    </a:solidFill>
                    <a:latin typeface="Bernoru"/>
                    <a:ea typeface="Bernoru"/>
                    <a:cs typeface="Bernoru"/>
                    <a:sym typeface="Bernoru"/>
                  </a:rPr>
                  <a:t>TYPICCA </a:t>
                </a:r>
              </a:p>
              <a:p>
                <a:pPr algn="ctr">
                  <a:lnSpc>
                    <a:spcPts val="5951"/>
                  </a:lnSpc>
                  <a:spcBef>
                    <a:spcPct val="0"/>
                  </a:spcBef>
                </a:pPr>
                <a:r>
                  <a:rPr lang="en-US" sz="4251" spc="8" dirty="0">
                    <a:solidFill>
                      <a:srgbClr val="000000"/>
                    </a:solidFill>
                    <a:latin typeface="Bernoru"/>
                    <a:ea typeface="Bernoru"/>
                    <a:cs typeface="Bernoru"/>
                    <a:sym typeface="Bernoru"/>
                  </a:rPr>
                  <a:t>FARMHOUSE</a:t>
                </a:r>
              </a:p>
            </p:txBody>
          </p:sp>
        </p:grpSp>
        <p:sp>
          <p:nvSpPr>
            <p:cNvPr id="16" name="TextBox 16"/>
            <p:cNvSpPr txBox="1"/>
            <p:nvPr/>
          </p:nvSpPr>
          <p:spPr>
            <a:xfrm>
              <a:off x="12580357" y="3484897"/>
              <a:ext cx="4480991" cy="517458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5111"/>
                </a:lnSpc>
              </a:pPr>
              <a:r>
                <a:rPr lang="en-US" sz="3651" spc="7" dirty="0">
                  <a:solidFill>
                    <a:srgbClr val="000000"/>
                  </a:solidFill>
                  <a:latin typeface="Bernoru"/>
                  <a:ea typeface="Bernoru"/>
                  <a:cs typeface="Bernoru"/>
                  <a:sym typeface="Bernoru"/>
                </a:rPr>
                <a:t>CHEAPER ALTERNATIVE</a:t>
              </a:r>
            </a:p>
            <a:p>
              <a:pPr algn="ctr">
                <a:lnSpc>
                  <a:spcPts val="5111"/>
                </a:lnSpc>
              </a:pPr>
              <a:endParaRPr lang="en-US" sz="3651" spc="7" dirty="0">
                <a:solidFill>
                  <a:srgbClr val="000000"/>
                </a:solidFill>
                <a:latin typeface="Bernoru"/>
                <a:ea typeface="Bernoru"/>
                <a:cs typeface="Bernoru"/>
                <a:sym typeface="Bernoru"/>
              </a:endParaRPr>
            </a:p>
            <a:p>
              <a:pPr algn="ctr">
                <a:lnSpc>
                  <a:spcPts val="5111"/>
                </a:lnSpc>
              </a:pPr>
              <a:r>
                <a:rPr lang="en-US" sz="3651" spc="7" dirty="0">
                  <a:solidFill>
                    <a:srgbClr val="000000"/>
                  </a:solidFill>
                  <a:latin typeface="Bernoru"/>
                  <a:ea typeface="Bernoru"/>
                  <a:cs typeface="Bernoru"/>
                  <a:sym typeface="Bernoru"/>
                </a:rPr>
                <a:t>PLENTY OF </a:t>
              </a:r>
            </a:p>
            <a:p>
              <a:pPr algn="ctr">
                <a:lnSpc>
                  <a:spcPts val="5111"/>
                </a:lnSpc>
              </a:pPr>
              <a:r>
                <a:rPr lang="en-US" sz="3651" spc="7" dirty="0">
                  <a:solidFill>
                    <a:srgbClr val="000000"/>
                  </a:solidFill>
                  <a:latin typeface="Bernoru"/>
                  <a:ea typeface="Bernoru"/>
                  <a:cs typeface="Bernoru"/>
                  <a:sym typeface="Bernoru"/>
                </a:rPr>
                <a:t>ROOM</a:t>
              </a:r>
            </a:p>
            <a:p>
              <a:pPr algn="ctr">
                <a:lnSpc>
                  <a:spcPts val="5111"/>
                </a:lnSpc>
              </a:pPr>
              <a:endParaRPr lang="en-US" sz="3651" spc="7" dirty="0">
                <a:solidFill>
                  <a:srgbClr val="000000"/>
                </a:solidFill>
                <a:latin typeface="Bernoru"/>
                <a:ea typeface="Bernoru"/>
                <a:cs typeface="Bernoru"/>
                <a:sym typeface="Bernoru"/>
              </a:endParaRPr>
            </a:p>
            <a:p>
              <a:pPr algn="ctr">
                <a:lnSpc>
                  <a:spcPts val="5111"/>
                </a:lnSpc>
              </a:pPr>
              <a:r>
                <a:rPr lang="en-US" sz="3651" spc="7" dirty="0">
                  <a:solidFill>
                    <a:srgbClr val="000000"/>
                  </a:solidFill>
                  <a:latin typeface="Bernoru"/>
                  <a:ea typeface="Bernoru"/>
                  <a:cs typeface="Bernoru"/>
                  <a:sym typeface="Bernoru"/>
                </a:rPr>
                <a:t>STANDARD </a:t>
              </a:r>
            </a:p>
            <a:p>
              <a:pPr algn="ctr">
                <a:lnSpc>
                  <a:spcPts val="5111"/>
                </a:lnSpc>
                <a:spcBef>
                  <a:spcPct val="0"/>
                </a:spcBef>
              </a:pPr>
              <a:r>
                <a:rPr lang="en-US" sz="3651" spc="7" dirty="0">
                  <a:solidFill>
                    <a:srgbClr val="000000"/>
                  </a:solidFill>
                  <a:latin typeface="Bernoru"/>
                  <a:ea typeface="Bernoru"/>
                  <a:cs typeface="Bernoru"/>
                  <a:sym typeface="Bernoru"/>
                </a:rPr>
                <a:t>DECOR</a:t>
              </a:r>
            </a:p>
          </p:txBody>
        </p:sp>
      </p:grpSp>
      <p:sp>
        <p:nvSpPr>
          <p:cNvPr id="17" name="Freeform 12">
            <a:extLst>
              <a:ext uri="{FF2B5EF4-FFF2-40B4-BE49-F238E27FC236}">
                <a16:creationId xmlns:a16="http://schemas.microsoft.com/office/drawing/2014/main" id="{F2330F99-AF82-A150-49D4-A185C3A1F68A}"/>
              </a:ext>
            </a:extLst>
          </p:cNvPr>
          <p:cNvSpPr/>
          <p:nvPr/>
        </p:nvSpPr>
        <p:spPr>
          <a:xfrm rot="16443504">
            <a:off x="12423883" y="-9061522"/>
            <a:ext cx="8326078" cy="9971861"/>
          </a:xfrm>
          <a:custGeom>
            <a:avLst/>
            <a:gdLst/>
            <a:ahLst/>
            <a:cxnLst/>
            <a:rect l="l" t="t" r="r" b="b"/>
            <a:pathLst>
              <a:path w="7231761" h="8229600">
                <a:moveTo>
                  <a:pt x="0" y="0"/>
                </a:moveTo>
                <a:lnTo>
                  <a:pt x="7231761" y="0"/>
                </a:lnTo>
                <a:lnTo>
                  <a:pt x="7231761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8" name="Freeform 11">
            <a:extLst>
              <a:ext uri="{FF2B5EF4-FFF2-40B4-BE49-F238E27FC236}">
                <a16:creationId xmlns:a16="http://schemas.microsoft.com/office/drawing/2014/main" id="{1C338E61-C180-A24D-71E3-2F43018111CE}"/>
              </a:ext>
            </a:extLst>
          </p:cNvPr>
          <p:cNvSpPr/>
          <p:nvPr/>
        </p:nvSpPr>
        <p:spPr>
          <a:xfrm>
            <a:off x="-636420" y="-7413076"/>
            <a:ext cx="5029200" cy="4944760"/>
          </a:xfrm>
          <a:custGeom>
            <a:avLst/>
            <a:gdLst/>
            <a:ahLst/>
            <a:cxnLst/>
            <a:rect l="l" t="t" r="r" b="b"/>
            <a:pathLst>
              <a:path w="8065008" h="8229600">
                <a:moveTo>
                  <a:pt x="0" y="0"/>
                </a:moveTo>
                <a:lnTo>
                  <a:pt x="8065008" y="0"/>
                </a:lnTo>
                <a:lnTo>
                  <a:pt x="806500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D3216">
                <a:alpha val="100000"/>
              </a:srgbClr>
            </a:gs>
            <a:gs pos="100000">
              <a:srgbClr val="42504E">
                <a:alpha val="100000"/>
              </a:srgbClr>
            </a:gs>
          </a:gsLst>
          <a:path path="circle">
            <a:fillToRect r="100000" b="100000"/>
          </a:path>
          <a:tileRect l="-100000" t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745136" y="5638728"/>
            <a:ext cx="6535668" cy="6571512"/>
          </a:xfrm>
          <a:custGeom>
            <a:avLst/>
            <a:gdLst/>
            <a:ahLst/>
            <a:cxnLst/>
            <a:rect l="l" t="t" r="r" b="b"/>
            <a:pathLst>
              <a:path w="6535668" h="6571512">
                <a:moveTo>
                  <a:pt x="0" y="0"/>
                </a:moveTo>
                <a:lnTo>
                  <a:pt x="6535667" y="0"/>
                </a:lnTo>
                <a:lnTo>
                  <a:pt x="6535667" y="6571512"/>
                </a:lnTo>
                <a:lnTo>
                  <a:pt x="0" y="657151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>
            <a:off x="258687" y="5338343"/>
            <a:ext cx="4528021" cy="4948657"/>
          </a:xfrm>
          <a:custGeom>
            <a:avLst/>
            <a:gdLst/>
            <a:ahLst/>
            <a:cxnLst/>
            <a:rect l="l" t="t" r="r" b="b"/>
            <a:pathLst>
              <a:path w="4528021" h="4948657">
                <a:moveTo>
                  <a:pt x="0" y="0"/>
                </a:moveTo>
                <a:lnTo>
                  <a:pt x="4528021" y="0"/>
                </a:lnTo>
                <a:lnTo>
                  <a:pt x="4528021" y="4948657"/>
                </a:lnTo>
                <a:lnTo>
                  <a:pt x="0" y="4948657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TextBox 4"/>
          <p:cNvSpPr txBox="1"/>
          <p:nvPr/>
        </p:nvSpPr>
        <p:spPr>
          <a:xfrm>
            <a:off x="1028700" y="866775"/>
            <a:ext cx="5491626" cy="13201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711"/>
              </a:lnSpc>
              <a:spcBef>
                <a:spcPct val="0"/>
              </a:spcBef>
            </a:pPr>
            <a:r>
              <a:rPr lang="en-US" sz="7651" spc="15">
                <a:solidFill>
                  <a:srgbClr val="FFFFFF"/>
                </a:solidFill>
                <a:latin typeface="Bernoru"/>
                <a:ea typeface="Bernoru"/>
                <a:cs typeface="Bernoru"/>
                <a:sym typeface="Bernoru"/>
              </a:rPr>
              <a:t>FAMILIES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978450" y="2466057"/>
            <a:ext cx="10236845" cy="36569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811"/>
              </a:lnSpc>
            </a:pPr>
            <a:r>
              <a:rPr lang="en-US" sz="4151" spc="8">
                <a:solidFill>
                  <a:srgbClr val="FFFFFF"/>
                </a:solidFill>
                <a:latin typeface="Bernoru"/>
                <a:ea typeface="Bernoru"/>
                <a:cs typeface="Bernoru"/>
                <a:sym typeface="Bernoru"/>
              </a:rPr>
              <a:t>24% OF DOMESTIC MARKET</a:t>
            </a:r>
          </a:p>
          <a:p>
            <a:pPr algn="ctr">
              <a:lnSpc>
                <a:spcPts val="5811"/>
              </a:lnSpc>
            </a:pPr>
            <a:endParaRPr lang="en-US" sz="4151" spc="8">
              <a:solidFill>
                <a:srgbClr val="FFFFFF"/>
              </a:solidFill>
              <a:latin typeface="Bernoru"/>
              <a:ea typeface="Bernoru"/>
              <a:cs typeface="Bernoru"/>
              <a:sym typeface="Bernoru"/>
            </a:endParaRPr>
          </a:p>
          <a:p>
            <a:pPr algn="ctr">
              <a:lnSpc>
                <a:spcPts val="5811"/>
              </a:lnSpc>
            </a:pPr>
            <a:r>
              <a:rPr lang="en-US" sz="4151" spc="8">
                <a:solidFill>
                  <a:srgbClr val="FFFFFF"/>
                </a:solidFill>
                <a:latin typeface="Bernoru"/>
                <a:ea typeface="Bernoru"/>
                <a:cs typeface="Bernoru"/>
                <a:sym typeface="Bernoru"/>
              </a:rPr>
              <a:t>42% INFLUENCED BY AFFORDABILITY </a:t>
            </a:r>
          </a:p>
          <a:p>
            <a:pPr algn="ctr">
              <a:lnSpc>
                <a:spcPts val="5811"/>
              </a:lnSpc>
            </a:pPr>
            <a:endParaRPr lang="en-US" sz="4151" spc="8">
              <a:solidFill>
                <a:srgbClr val="FFFFFF"/>
              </a:solidFill>
              <a:latin typeface="Bernoru"/>
              <a:ea typeface="Bernoru"/>
              <a:cs typeface="Bernoru"/>
              <a:sym typeface="Bernoru"/>
            </a:endParaRPr>
          </a:p>
          <a:p>
            <a:pPr algn="ctr">
              <a:lnSpc>
                <a:spcPts val="5811"/>
              </a:lnSpc>
              <a:spcBef>
                <a:spcPct val="0"/>
              </a:spcBef>
            </a:pPr>
            <a:r>
              <a:rPr lang="en-US" sz="4151" spc="8">
                <a:solidFill>
                  <a:srgbClr val="FFFFFF"/>
                </a:solidFill>
                <a:latin typeface="Bernoru"/>
                <a:ea typeface="Bernoru"/>
                <a:cs typeface="Bernoru"/>
                <a:sym typeface="Bernoru"/>
              </a:rPr>
              <a:t>AVG HOLIDAY NEARLY £5,000</a:t>
            </a:r>
          </a:p>
        </p:txBody>
      </p:sp>
      <p:pic>
        <p:nvPicPr>
          <p:cNvPr id="6" name="Picture 6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/>
          <a:stretch>
            <a:fillRect/>
          </a:stretch>
        </p:blipFill>
        <p:spPr>
          <a:xfrm>
            <a:off x="13875699" y="1223543"/>
            <a:ext cx="3881887" cy="822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video>
              <p:cMediaNode vol="100000">
                <p:cTn id="2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D3216">
                <a:alpha val="100000"/>
              </a:srgbClr>
            </a:gs>
            <a:gs pos="100000">
              <a:srgbClr val="42504E">
                <a:alpha val="100000"/>
              </a:srgbClr>
            </a:gs>
          </a:gsLst>
          <a:path path="circle">
            <a:fillToRect r="100000" b="100000"/>
          </a:path>
          <a:tileRect l="-100000" t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2732673" y="5462868"/>
            <a:ext cx="6535668" cy="6571512"/>
          </a:xfrm>
          <a:custGeom>
            <a:avLst/>
            <a:gdLst/>
            <a:ahLst/>
            <a:cxnLst/>
            <a:rect l="l" t="t" r="r" b="b"/>
            <a:pathLst>
              <a:path w="6535668" h="6571512">
                <a:moveTo>
                  <a:pt x="0" y="0"/>
                </a:moveTo>
                <a:lnTo>
                  <a:pt x="6535668" y="0"/>
                </a:lnTo>
                <a:lnTo>
                  <a:pt x="6535668" y="6571512"/>
                </a:lnTo>
                <a:lnTo>
                  <a:pt x="0" y="657151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>
            <a:off x="10714692" y="5743015"/>
            <a:ext cx="7573308" cy="4543985"/>
          </a:xfrm>
          <a:custGeom>
            <a:avLst/>
            <a:gdLst/>
            <a:ahLst/>
            <a:cxnLst/>
            <a:rect l="l" t="t" r="r" b="b"/>
            <a:pathLst>
              <a:path w="7573308" h="4543985">
                <a:moveTo>
                  <a:pt x="0" y="0"/>
                </a:moveTo>
                <a:lnTo>
                  <a:pt x="7573308" y="0"/>
                </a:lnTo>
                <a:lnTo>
                  <a:pt x="7573308" y="4543985"/>
                </a:lnTo>
                <a:lnTo>
                  <a:pt x="0" y="4543985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TextBox 4"/>
          <p:cNvSpPr txBox="1"/>
          <p:nvPr/>
        </p:nvSpPr>
        <p:spPr>
          <a:xfrm>
            <a:off x="11755533" y="866775"/>
            <a:ext cx="5491626" cy="26726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711"/>
              </a:lnSpc>
              <a:spcBef>
                <a:spcPct val="0"/>
              </a:spcBef>
            </a:pPr>
            <a:r>
              <a:rPr lang="en-US" sz="7651" spc="15">
                <a:solidFill>
                  <a:srgbClr val="FFFFFF"/>
                </a:solidFill>
                <a:latin typeface="Bernoru"/>
                <a:ea typeface="Bernoru"/>
                <a:cs typeface="Bernoru"/>
                <a:sym typeface="Bernoru"/>
              </a:rPr>
              <a:t>YOUNG PEOPLE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47256" y="3267409"/>
            <a:ext cx="6714753" cy="36569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811"/>
              </a:lnSpc>
            </a:pPr>
            <a:r>
              <a:rPr lang="en-US" sz="4151" spc="8">
                <a:solidFill>
                  <a:srgbClr val="FFFFFF"/>
                </a:solidFill>
                <a:latin typeface="Bernoru"/>
                <a:ea typeface="Bernoru"/>
                <a:cs typeface="Bernoru"/>
                <a:sym typeface="Bernoru"/>
              </a:rPr>
              <a:t>MID-WEEK TRAVELLERS </a:t>
            </a:r>
          </a:p>
          <a:p>
            <a:pPr algn="ctr">
              <a:lnSpc>
                <a:spcPts val="5811"/>
              </a:lnSpc>
            </a:pPr>
            <a:endParaRPr lang="en-US" sz="4151" spc="8">
              <a:solidFill>
                <a:srgbClr val="FFFFFF"/>
              </a:solidFill>
              <a:latin typeface="Bernoru"/>
              <a:ea typeface="Bernoru"/>
              <a:cs typeface="Bernoru"/>
              <a:sym typeface="Bernoru"/>
            </a:endParaRPr>
          </a:p>
          <a:p>
            <a:pPr algn="ctr">
              <a:lnSpc>
                <a:spcPts val="5811"/>
              </a:lnSpc>
            </a:pPr>
            <a:r>
              <a:rPr lang="en-US" sz="4151" spc="8">
                <a:solidFill>
                  <a:srgbClr val="FFFFFF"/>
                </a:solidFill>
                <a:latin typeface="Bernoru"/>
                <a:ea typeface="Bernoru"/>
                <a:cs typeface="Bernoru"/>
                <a:sym typeface="Bernoru"/>
              </a:rPr>
              <a:t>FILL QUIET PERIODS</a:t>
            </a:r>
          </a:p>
          <a:p>
            <a:pPr algn="ctr">
              <a:lnSpc>
                <a:spcPts val="5811"/>
              </a:lnSpc>
            </a:pPr>
            <a:endParaRPr lang="en-US" sz="4151" spc="8">
              <a:solidFill>
                <a:srgbClr val="FFFFFF"/>
              </a:solidFill>
              <a:latin typeface="Bernoru"/>
              <a:ea typeface="Bernoru"/>
              <a:cs typeface="Bernoru"/>
              <a:sym typeface="Bernoru"/>
            </a:endParaRPr>
          </a:p>
          <a:p>
            <a:pPr algn="ctr">
              <a:lnSpc>
                <a:spcPts val="5811"/>
              </a:lnSpc>
              <a:spcBef>
                <a:spcPct val="0"/>
              </a:spcBef>
            </a:pPr>
            <a:r>
              <a:rPr lang="en-US" sz="4151" spc="8">
                <a:solidFill>
                  <a:srgbClr val="FFFFFF"/>
                </a:solidFill>
                <a:latin typeface="Bernoru"/>
                <a:ea typeface="Bernoru"/>
                <a:cs typeface="Bernoru"/>
                <a:sym typeface="Bernoru"/>
              </a:rPr>
              <a:t>TIKTOK AND INST TOURS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D3216">
                <a:alpha val="100000"/>
              </a:srgbClr>
            </a:gs>
            <a:gs pos="100000">
              <a:srgbClr val="42504E">
                <a:alpha val="100000"/>
              </a:srgbClr>
            </a:gs>
          </a:gsLst>
          <a:path path="circle">
            <a:fillToRect r="100000" b="100000"/>
          </a:path>
          <a:tileRect l="-100000" t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247229" y="5143500"/>
            <a:ext cx="4155948" cy="8229600"/>
          </a:xfrm>
          <a:custGeom>
            <a:avLst/>
            <a:gdLst/>
            <a:ahLst/>
            <a:cxnLst/>
            <a:rect l="l" t="t" r="r" b="b"/>
            <a:pathLst>
              <a:path w="4155948" h="8229600">
                <a:moveTo>
                  <a:pt x="0" y="0"/>
                </a:moveTo>
                <a:lnTo>
                  <a:pt x="4155948" y="0"/>
                </a:lnTo>
                <a:lnTo>
                  <a:pt x="415594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TextBox 3"/>
          <p:cNvSpPr txBox="1"/>
          <p:nvPr/>
        </p:nvSpPr>
        <p:spPr>
          <a:xfrm>
            <a:off x="1028700" y="866775"/>
            <a:ext cx="5491626" cy="26726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711"/>
              </a:lnSpc>
            </a:pPr>
            <a:r>
              <a:rPr lang="en-US" sz="7651" spc="15">
                <a:solidFill>
                  <a:srgbClr val="FFFFFF"/>
                </a:solidFill>
                <a:latin typeface="Bernoru"/>
                <a:ea typeface="Bernoru"/>
                <a:cs typeface="Bernoru"/>
                <a:sym typeface="Bernoru"/>
              </a:rPr>
              <a:t>OLDER</a:t>
            </a:r>
          </a:p>
          <a:p>
            <a:pPr algn="ctr">
              <a:lnSpc>
                <a:spcPts val="10711"/>
              </a:lnSpc>
              <a:spcBef>
                <a:spcPct val="0"/>
              </a:spcBef>
            </a:pPr>
            <a:r>
              <a:rPr lang="en-US" sz="7651" spc="15">
                <a:solidFill>
                  <a:srgbClr val="FFFFFF"/>
                </a:solidFill>
                <a:latin typeface="Bernoru"/>
                <a:ea typeface="Bernoru"/>
                <a:cs typeface="Bernoru"/>
                <a:sym typeface="Bernoru"/>
              </a:rPr>
              <a:t>COUPLES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30134" y="3444210"/>
            <a:ext cx="7142485" cy="36569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811"/>
              </a:lnSpc>
            </a:pPr>
            <a:r>
              <a:rPr lang="en-US" sz="4151" spc="8">
                <a:solidFill>
                  <a:srgbClr val="FFFFFF"/>
                </a:solidFill>
                <a:latin typeface="Bernoru"/>
                <a:ea typeface="Bernoru"/>
                <a:cs typeface="Bernoru"/>
                <a:sym typeface="Bernoru"/>
              </a:rPr>
              <a:t>36% OF CURRENT MARKET</a:t>
            </a:r>
          </a:p>
          <a:p>
            <a:pPr algn="ctr">
              <a:lnSpc>
                <a:spcPts val="5811"/>
              </a:lnSpc>
            </a:pPr>
            <a:endParaRPr lang="en-US" sz="4151" spc="8">
              <a:solidFill>
                <a:srgbClr val="FFFFFF"/>
              </a:solidFill>
              <a:latin typeface="Bernoru"/>
              <a:ea typeface="Bernoru"/>
              <a:cs typeface="Bernoru"/>
              <a:sym typeface="Bernoru"/>
            </a:endParaRPr>
          </a:p>
          <a:p>
            <a:pPr algn="ctr">
              <a:lnSpc>
                <a:spcPts val="5811"/>
              </a:lnSpc>
            </a:pPr>
            <a:r>
              <a:rPr lang="en-US" sz="4151" spc="8">
                <a:solidFill>
                  <a:srgbClr val="FFFFFF"/>
                </a:solidFill>
                <a:latin typeface="Bernoru"/>
                <a:ea typeface="Bernoru"/>
                <a:cs typeface="Bernoru"/>
                <a:sym typeface="Bernoru"/>
              </a:rPr>
              <a:t>EXISTING LOYALTIES</a:t>
            </a:r>
          </a:p>
          <a:p>
            <a:pPr algn="ctr">
              <a:lnSpc>
                <a:spcPts val="5811"/>
              </a:lnSpc>
            </a:pPr>
            <a:endParaRPr lang="en-US" sz="4151" spc="8">
              <a:solidFill>
                <a:srgbClr val="FFFFFF"/>
              </a:solidFill>
              <a:latin typeface="Bernoru"/>
              <a:ea typeface="Bernoru"/>
              <a:cs typeface="Bernoru"/>
              <a:sym typeface="Bernoru"/>
            </a:endParaRPr>
          </a:p>
          <a:p>
            <a:pPr algn="ctr">
              <a:lnSpc>
                <a:spcPts val="5811"/>
              </a:lnSpc>
              <a:spcBef>
                <a:spcPct val="0"/>
              </a:spcBef>
            </a:pPr>
            <a:r>
              <a:rPr lang="en-US" sz="4151" spc="8">
                <a:solidFill>
                  <a:srgbClr val="FFFFFF"/>
                </a:solidFill>
                <a:latin typeface="Bernoru"/>
                <a:ea typeface="Bernoru"/>
                <a:cs typeface="Bernoru"/>
                <a:sym typeface="Bernoru"/>
              </a:rPr>
              <a:t>FACEBOOK GROUPS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D3216">
                <a:alpha val="100000"/>
              </a:srgbClr>
            </a:gs>
            <a:gs pos="100000">
              <a:srgbClr val="42504E">
                <a:alpha val="100000"/>
              </a:srgbClr>
            </a:gs>
          </a:gsLst>
          <a:path path="circle">
            <a:fillToRect r="100000" b="100000"/>
          </a:path>
          <a:tileRect l="-100000" t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8234031" y="491824"/>
            <a:ext cx="2596455" cy="12020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871"/>
              </a:lnSpc>
              <a:spcBef>
                <a:spcPct val="0"/>
              </a:spcBef>
            </a:pPr>
            <a:r>
              <a:rPr lang="en-US" sz="7051" spc="14">
                <a:solidFill>
                  <a:srgbClr val="FFFFFF"/>
                </a:solidFill>
                <a:latin typeface="Bernoru"/>
                <a:ea typeface="Bernoru"/>
                <a:cs typeface="Bernoru"/>
                <a:sym typeface="Bernoru"/>
              </a:rPr>
              <a:t>COST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21837" y="2361986"/>
            <a:ext cx="8420844" cy="71176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111"/>
              </a:lnSpc>
            </a:pPr>
            <a:r>
              <a:rPr lang="en-US" sz="3651" spc="7">
                <a:solidFill>
                  <a:srgbClr val="FFFFFF"/>
                </a:solidFill>
                <a:latin typeface="Bernoru"/>
                <a:ea typeface="Bernoru"/>
                <a:cs typeface="Bernoru"/>
                <a:sym typeface="Bernoru"/>
              </a:rPr>
              <a:t>£3,000 INSTALMENT COST</a:t>
            </a:r>
          </a:p>
          <a:p>
            <a:pPr algn="ctr">
              <a:lnSpc>
                <a:spcPts val="5111"/>
              </a:lnSpc>
            </a:pPr>
            <a:endParaRPr lang="en-US" sz="3651" spc="7">
              <a:solidFill>
                <a:srgbClr val="FFFFFF"/>
              </a:solidFill>
              <a:latin typeface="Bernoru"/>
              <a:ea typeface="Bernoru"/>
              <a:cs typeface="Bernoru"/>
              <a:sym typeface="Bernoru"/>
            </a:endParaRPr>
          </a:p>
          <a:p>
            <a:pPr algn="ctr">
              <a:lnSpc>
                <a:spcPts val="5111"/>
              </a:lnSpc>
            </a:pPr>
            <a:r>
              <a:rPr lang="en-US" sz="3651" spc="7">
                <a:solidFill>
                  <a:srgbClr val="FFFFFF"/>
                </a:solidFill>
                <a:latin typeface="Bernoru"/>
                <a:ea typeface="Bernoru"/>
                <a:cs typeface="Bernoru"/>
                <a:sym typeface="Bernoru"/>
              </a:rPr>
              <a:t>£400 PLANNING PERMISSION</a:t>
            </a:r>
          </a:p>
          <a:p>
            <a:pPr algn="ctr">
              <a:lnSpc>
                <a:spcPts val="5111"/>
              </a:lnSpc>
            </a:pPr>
            <a:endParaRPr lang="en-US" sz="3651" spc="7">
              <a:solidFill>
                <a:srgbClr val="FFFFFF"/>
              </a:solidFill>
              <a:latin typeface="Bernoru"/>
              <a:ea typeface="Bernoru"/>
              <a:cs typeface="Bernoru"/>
              <a:sym typeface="Bernoru"/>
            </a:endParaRPr>
          </a:p>
          <a:p>
            <a:pPr algn="ctr">
              <a:lnSpc>
                <a:spcPts val="5111"/>
              </a:lnSpc>
            </a:pPr>
            <a:r>
              <a:rPr lang="en-US" sz="3651" spc="7">
                <a:solidFill>
                  <a:srgbClr val="FFFFFF"/>
                </a:solidFill>
                <a:latin typeface="Bernoru"/>
                <a:ea typeface="Bernoru"/>
                <a:cs typeface="Bernoru"/>
                <a:sym typeface="Bernoru"/>
              </a:rPr>
              <a:t>5% NON DOMESTIC BUSINESS RATE</a:t>
            </a:r>
          </a:p>
          <a:p>
            <a:pPr algn="ctr">
              <a:lnSpc>
                <a:spcPts val="5111"/>
              </a:lnSpc>
            </a:pPr>
            <a:endParaRPr lang="en-US" sz="3651" spc="7">
              <a:solidFill>
                <a:srgbClr val="FFFFFF"/>
              </a:solidFill>
              <a:latin typeface="Bernoru"/>
              <a:ea typeface="Bernoru"/>
              <a:cs typeface="Bernoru"/>
              <a:sym typeface="Bernoru"/>
            </a:endParaRPr>
          </a:p>
          <a:p>
            <a:pPr algn="ctr">
              <a:lnSpc>
                <a:spcPts val="5111"/>
              </a:lnSpc>
            </a:pPr>
            <a:r>
              <a:rPr lang="en-US" sz="3651" spc="7">
                <a:solidFill>
                  <a:srgbClr val="FFFFFF"/>
                </a:solidFill>
                <a:latin typeface="Bernoru"/>
                <a:ea typeface="Bernoru"/>
                <a:cs typeface="Bernoru"/>
                <a:sym typeface="Bernoru"/>
              </a:rPr>
              <a:t>40% SMALL BUSINESS RELIEF</a:t>
            </a:r>
          </a:p>
          <a:p>
            <a:pPr algn="ctr">
              <a:lnSpc>
                <a:spcPts val="5111"/>
              </a:lnSpc>
            </a:pPr>
            <a:endParaRPr lang="en-US" sz="3651" spc="7">
              <a:solidFill>
                <a:srgbClr val="FFFFFF"/>
              </a:solidFill>
              <a:latin typeface="Bernoru"/>
              <a:ea typeface="Bernoru"/>
              <a:cs typeface="Bernoru"/>
              <a:sym typeface="Bernoru"/>
            </a:endParaRPr>
          </a:p>
          <a:p>
            <a:pPr algn="ctr">
              <a:lnSpc>
                <a:spcPts val="5111"/>
              </a:lnSpc>
            </a:pPr>
            <a:r>
              <a:rPr lang="en-US" sz="3651" spc="7">
                <a:solidFill>
                  <a:srgbClr val="FFFFFF"/>
                </a:solidFill>
                <a:latin typeface="Bernoru"/>
                <a:ea typeface="Bernoru"/>
                <a:cs typeface="Bernoru"/>
                <a:sym typeface="Bernoru"/>
              </a:rPr>
              <a:t>£42,000 POD COST</a:t>
            </a:r>
          </a:p>
          <a:p>
            <a:pPr algn="ctr">
              <a:lnSpc>
                <a:spcPts val="5111"/>
              </a:lnSpc>
            </a:pPr>
            <a:endParaRPr lang="en-US" sz="3651" spc="7">
              <a:solidFill>
                <a:srgbClr val="FFFFFF"/>
              </a:solidFill>
              <a:latin typeface="Bernoru"/>
              <a:ea typeface="Bernoru"/>
              <a:cs typeface="Bernoru"/>
              <a:sym typeface="Bernoru"/>
            </a:endParaRPr>
          </a:p>
          <a:p>
            <a:pPr algn="ctr">
              <a:lnSpc>
                <a:spcPts val="5111"/>
              </a:lnSpc>
              <a:spcBef>
                <a:spcPct val="0"/>
              </a:spcBef>
            </a:pPr>
            <a:r>
              <a:rPr lang="en-US" sz="3651" spc="7">
                <a:solidFill>
                  <a:srgbClr val="FFFFFF"/>
                </a:solidFill>
                <a:latin typeface="Bernoru"/>
                <a:ea typeface="Bernoru"/>
                <a:cs typeface="Bernoru"/>
                <a:sym typeface="Bernoru"/>
              </a:rPr>
              <a:t>£1,000 LANDSCAPING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F6F1D1A-1F48-9F0F-E35D-0C1A7C988F5E}"/>
              </a:ext>
            </a:extLst>
          </p:cNvPr>
          <p:cNvSpPr txBox="1"/>
          <p:nvPr/>
        </p:nvSpPr>
        <p:spPr>
          <a:xfrm>
            <a:off x="388088" y="266700"/>
            <a:ext cx="8763000" cy="103404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‌Airbnb (2022). </a:t>
            </a:r>
            <a:r>
              <a:rPr lang="en-GB" sz="1800" i="1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Brechfa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Forest Holiday Rentals &amp; Homes - Wales, United Kingdom | Airbnb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[online] Airbnb. Available at: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2"/>
              </a:rPr>
              <a:t>https://www.airbnb.co.uk/brechfa-forest-united-kingdom/stays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Baker, K. (2022). 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Understand Market Penetration and How to Create a Strategy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[online]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blog.hubspot.com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https://blog.hubspot.com/marketing/market-penetration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Business Wales. (2017). 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Business Rates in Wales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[online] Available at: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https://businesswales.gov.wales/topics-and-guidance/business-tax-rates-and-premises/business-rates-wales#guides-tabs--1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Carmarthenshire.gov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(2024). 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Business funding in Carmarthenshire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[online] Available at: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5"/>
              </a:rPr>
              <a:t>https://www.carmarthenshire.gov.wales/business/funding/business-start-up-grant/post-completion-terms-and-conditions/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Colcol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S. (2023). 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What are Airbnb fees? Full guide for hosts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[online] Little Hotelier. Available at: https://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www.littlehotelier.com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/blog/increase-your-revenue/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airbnb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-fees/.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Cottages.com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(2022). </a:t>
            </a:r>
            <a:r>
              <a:rPr lang="en-GB" sz="1800" i="1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Typicca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Farmhouse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[online] Available at: https://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www.cottages.com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/cottages/typicca-farmhouse-uk34727 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Evolution Money. (2016). 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How Much Do People Spend On Holiday? | Evolution Money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[online] Available at: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6"/>
              </a:rPr>
              <a:t>https://www.evolutionmoney.co.uk/our-loans/holiday-loan/much-people-spend-holiday-advice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Glandfield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H. (2024). 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Reducing Council Tax Premiums on Second Homes - Acorn Property Group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[online] Acorn Property Group. Available at: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7"/>
              </a:rPr>
              <a:t>https://www.acornpropertygroup.org/reducing-council-tax-premium-on-second-homes/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Go Stargazing. (2023). </a:t>
            </a:r>
            <a:r>
              <a:rPr lang="en-GB" sz="1800" i="1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Mynydd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i="1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Llanllwni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/ </a:t>
            </a:r>
            <a:r>
              <a:rPr lang="en-GB" sz="1800" i="1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Llanllwni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Mountain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[online] Available at: https://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gostargazing.co.uk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/events/locations/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mynydd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-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llanllwni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-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llanllwni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-mountain/ 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Gov.wales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(2020). 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Glamping, Camping &amp; Caravanning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[online] Available at: https://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www.carmarthenshire.gov.wales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/business/tourism/glamping-camping-caravanning/ 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C1E1C98-7563-E643-5B80-EE76142B9E6E}"/>
              </a:ext>
            </a:extLst>
          </p:cNvPr>
          <p:cNvSpPr txBox="1"/>
          <p:nvPr/>
        </p:nvSpPr>
        <p:spPr>
          <a:xfrm>
            <a:off x="9220200" y="712960"/>
            <a:ext cx="9074888" cy="8861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Gov.wales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(2019). 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Supporting Rural Tourism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[online] Available at: https://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www.carmarthenshire.gov.wales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/business/tourism/supporting-rural-tourism/ 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Guest Contributor (2024). 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Domestic tourism is on the rise – here’s how hoteliers can capitalise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[online]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Ehotelier.com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8"/>
              </a:rPr>
              <a:t>https://insights.ehotelier.com/insights/2024/09/12/domestic-tourism-is-on-the-rise-heres-how-hoteliers-can-capitalise/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Jenny (2024). 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Brits spend seven hours a week planning trips on </a:t>
            </a:r>
            <a:r>
              <a:rPr lang="en-GB" sz="1800" i="1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Tiktok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[online]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Globetrender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https://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globetrender.com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/2024/04/17/brits-spend-seven-hours-week-planning-trips-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tiktok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/ 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legalandgeneral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(2024). 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Family Holiday Report | Legal &amp; General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[online] Available at: https://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www.legalandgeneral.com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/insurance/life-insurance/family-holiday-report/.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Lupis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J.C. (2023). 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Which Social Media Platforms Are the 50+ Age Group Using?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[online] Marketing Charts. Available at: https://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www.marketingcharts.com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/demographics-and-audiences/boomers-and-older-228353#.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Naturalresources.wales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(2024). 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Natural Resources Wales / </a:t>
            </a:r>
            <a:r>
              <a:rPr lang="en-GB" sz="1800" i="1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Brechfa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Forest – </a:t>
            </a:r>
            <a:r>
              <a:rPr lang="en-GB" sz="1800" i="1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Abergorlech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near Carmarthen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[online] Available at: https://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naturalresources.wales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/days-out/places-to-visit/south-west-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wales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/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brechfa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-forest-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abergorlech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/?lang=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en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Statista. (2024). 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Domestic vacations in the UK by family status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[online] Available at: https://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www.statista.com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/statistics/1125216/domestic-vacations-in-the-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uk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-by-family-status/.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Tŷ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Mawr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Country Hotel and Restaurant,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Brechfa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(2026). </a:t>
            </a:r>
            <a:r>
              <a:rPr lang="en-GB" sz="1800" i="1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Tŷ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i="1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Mawr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Country Hotel </a:t>
            </a:r>
            <a:r>
              <a:rPr lang="en-GB" sz="1800" i="1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Tŷ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i="1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Mawr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Country Hotel and Restaurant, </a:t>
            </a:r>
            <a:r>
              <a:rPr lang="en-GB" sz="1800" i="1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Brechfa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-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[online] Available at: https://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wales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-country-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hotel.co.uk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‌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Visitwales.com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(2024). </a:t>
            </a:r>
            <a:r>
              <a:rPr lang="en-GB" sz="1800" i="1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Brechfa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Forest (NRW) | </a:t>
            </a:r>
            <a:r>
              <a:rPr lang="en-GB" sz="1800" i="1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VisitWales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[online] Available at: https://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www.visitwales.com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/attraction/nature-or-wildlife/brechfa-forest-nrw-2169742 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29298</TotalTime>
  <Words>817</Words>
  <Application>Microsoft Macintosh PowerPoint</Application>
  <PresentationFormat>Custom</PresentationFormat>
  <Paragraphs>100</Paragraphs>
  <Slides>11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Bernoru</vt:lpstr>
      <vt:lpstr>Aptos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DYFED</dc:title>
  <cp:lastModifiedBy>Jac Davies (2305914)</cp:lastModifiedBy>
  <cp:revision>7</cp:revision>
  <dcterms:created xsi:type="dcterms:W3CDTF">2006-08-16T00:00:00Z</dcterms:created>
  <dcterms:modified xsi:type="dcterms:W3CDTF">2026-03-02T23:14:14Z</dcterms:modified>
  <dc:identifier>DAGY17H7YVQ</dc:identifier>
</cp:coreProperties>
</file>