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74"/>
  </p:notesMasterIdLst>
  <p:sldIdLst>
    <p:sldId id="256" r:id="rId2"/>
    <p:sldId id="264" r:id="rId3"/>
    <p:sldId id="265" r:id="rId4"/>
    <p:sldId id="266" r:id="rId5"/>
    <p:sldId id="267" r:id="rId6"/>
    <p:sldId id="268" r:id="rId7"/>
    <p:sldId id="257" r:id="rId8"/>
    <p:sldId id="269" r:id="rId9"/>
    <p:sldId id="270" r:id="rId10"/>
    <p:sldId id="258" r:id="rId11"/>
    <p:sldId id="259" r:id="rId12"/>
    <p:sldId id="271" r:id="rId13"/>
    <p:sldId id="261" r:id="rId14"/>
    <p:sldId id="262" r:id="rId15"/>
    <p:sldId id="263"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300" r:id="rId44"/>
    <p:sldId id="301" r:id="rId45"/>
    <p:sldId id="302" r:id="rId46"/>
    <p:sldId id="303" r:id="rId47"/>
    <p:sldId id="304" r:id="rId48"/>
    <p:sldId id="305" r:id="rId49"/>
    <p:sldId id="306" r:id="rId50"/>
    <p:sldId id="307" r:id="rId51"/>
    <p:sldId id="327" r:id="rId52"/>
    <p:sldId id="328" r:id="rId53"/>
    <p:sldId id="330" r:id="rId54"/>
    <p:sldId id="326" r:id="rId55"/>
    <p:sldId id="308" r:id="rId56"/>
    <p:sldId id="309" r:id="rId57"/>
    <p:sldId id="310" r:id="rId58"/>
    <p:sldId id="311" r:id="rId59"/>
    <p:sldId id="312" r:id="rId60"/>
    <p:sldId id="313" r:id="rId61"/>
    <p:sldId id="314" r:id="rId62"/>
    <p:sldId id="315" r:id="rId63"/>
    <p:sldId id="316" r:id="rId64"/>
    <p:sldId id="317" r:id="rId65"/>
    <p:sldId id="318" r:id="rId66"/>
    <p:sldId id="319" r:id="rId67"/>
    <p:sldId id="320" r:id="rId68"/>
    <p:sldId id="321" r:id="rId69"/>
    <p:sldId id="322" r:id="rId70"/>
    <p:sldId id="323" r:id="rId71"/>
    <p:sldId id="324" r:id="rId72"/>
    <p:sldId id="325" r:id="rId7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88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D698A1-A53E-4F6D-B9DB-F1A03F2D62F0}" type="datetimeFigureOut">
              <a:rPr lang="en-GB" smtClean="0"/>
              <a:t>19/02/2018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9A9355-BD9F-4796-90DF-F5ADCB637484}" type="slidenum">
              <a:rPr lang="en-GB" smtClean="0"/>
              <a:t>‹#›</a:t>
            </a:fld>
            <a:endParaRPr lang="en-GB"/>
          </a:p>
        </p:txBody>
      </p:sp>
    </p:spTree>
    <p:extLst>
      <p:ext uri="{BB962C8B-B14F-4D97-AF65-F5344CB8AC3E}">
        <p14:creationId xmlns:p14="http://schemas.microsoft.com/office/powerpoint/2010/main" val="15140620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C6ED885-FCE1-44AD-B442-028D4A0AD3F9}" type="datetimeFigureOut">
              <a:rPr lang="en-GB" smtClean="0"/>
              <a:t>19/02/2018</a:t>
            </a:fld>
            <a:endParaRPr lang="en-GB"/>
          </a:p>
        </p:txBody>
      </p:sp>
      <p:sp>
        <p:nvSpPr>
          <p:cNvPr id="5" name="Footer Placeholder 4"/>
          <p:cNvSpPr>
            <a:spLocks noGrp="1"/>
          </p:cNvSpPr>
          <p:nvPr>
            <p:ph type="ftr" sz="quarter" idx="11"/>
          </p:nvPr>
        </p:nvSpPr>
        <p:spPr>
          <a:xfrm>
            <a:off x="812805" y="6272785"/>
            <a:ext cx="4745736" cy="365125"/>
          </a:xfrm>
        </p:spPr>
        <p:txBody>
          <a:bodyPr/>
          <a:lstStyle/>
          <a:p>
            <a:endParaRPr lang="en-GB"/>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33EB75CE-3ECB-4777-82E1-E2F29803D6B7}" type="slidenum">
              <a:rPr lang="en-GB" smtClean="0"/>
              <a:t>‹#›</a:t>
            </a:fld>
            <a:endParaRPr lang="en-GB"/>
          </a:p>
        </p:txBody>
      </p:sp>
    </p:spTree>
    <p:extLst>
      <p:ext uri="{BB962C8B-B14F-4D97-AF65-F5344CB8AC3E}">
        <p14:creationId xmlns:p14="http://schemas.microsoft.com/office/powerpoint/2010/main" val="4039578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C6ED885-FCE1-44AD-B442-028D4A0AD3F9}" type="datetimeFigureOut">
              <a:rPr lang="en-GB" smtClean="0"/>
              <a:t>19/02/2018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EB75CE-3ECB-4777-82E1-E2F29803D6B7}" type="slidenum">
              <a:rPr lang="en-GB" smtClean="0"/>
              <a:t>‹#›</a:t>
            </a:fld>
            <a:endParaRPr lang="en-GB"/>
          </a:p>
        </p:txBody>
      </p:sp>
    </p:spTree>
    <p:extLst>
      <p:ext uri="{BB962C8B-B14F-4D97-AF65-F5344CB8AC3E}">
        <p14:creationId xmlns:p14="http://schemas.microsoft.com/office/powerpoint/2010/main" val="3448686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US" smtClean="0"/>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AC6ED885-FCE1-44AD-B442-028D4A0AD3F9}" type="datetimeFigureOut">
              <a:rPr lang="en-GB" smtClean="0"/>
              <a:t>19/02/2018</a:t>
            </a:fld>
            <a:endParaRPr lang="en-GB"/>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GB"/>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33EB75CE-3ECB-4777-82E1-E2F29803D6B7}" type="slidenum">
              <a:rPr lang="en-GB" smtClean="0"/>
              <a:t>‹#›</a:t>
            </a:fld>
            <a:endParaRPr lang="en-GB"/>
          </a:p>
        </p:txBody>
      </p:sp>
    </p:spTree>
    <p:extLst>
      <p:ext uri="{BB962C8B-B14F-4D97-AF65-F5344CB8AC3E}">
        <p14:creationId xmlns:p14="http://schemas.microsoft.com/office/powerpoint/2010/main" val="4068580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C6ED885-FCE1-44AD-B442-028D4A0AD3F9}" type="datetimeFigureOut">
              <a:rPr lang="en-GB" smtClean="0"/>
              <a:t>19/02/2018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EB75CE-3ECB-4777-82E1-E2F29803D6B7}" type="slidenum">
              <a:rPr lang="en-GB" smtClean="0"/>
              <a:t>‹#›</a:t>
            </a:fld>
            <a:endParaRPr lang="en-GB"/>
          </a:p>
        </p:txBody>
      </p:sp>
    </p:spTree>
    <p:extLst>
      <p:ext uri="{BB962C8B-B14F-4D97-AF65-F5344CB8AC3E}">
        <p14:creationId xmlns:p14="http://schemas.microsoft.com/office/powerpoint/2010/main" val="555857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C6ED885-FCE1-44AD-B442-028D4A0AD3F9}" type="datetimeFigureOut">
              <a:rPr lang="en-GB" smtClean="0"/>
              <a:t>19/02/2018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EB75CE-3ECB-4777-82E1-E2F29803D6B7}" type="slidenum">
              <a:rPr lang="en-GB" smtClean="0"/>
              <a:t>‹#›</a:t>
            </a:fld>
            <a:endParaRPr lang="en-GB"/>
          </a:p>
        </p:txBody>
      </p:sp>
    </p:spTree>
    <p:extLst>
      <p:ext uri="{BB962C8B-B14F-4D97-AF65-F5344CB8AC3E}">
        <p14:creationId xmlns:p14="http://schemas.microsoft.com/office/powerpoint/2010/main" val="659895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AC6ED885-FCE1-44AD-B442-028D4A0AD3F9}" type="datetimeFigureOut">
              <a:rPr lang="en-GB" smtClean="0"/>
              <a:t>19/02/2018</a:t>
            </a:fld>
            <a:endParaRPr lang="en-GB"/>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GB"/>
          </a:p>
        </p:txBody>
      </p:sp>
      <p:sp>
        <p:nvSpPr>
          <p:cNvPr id="5" name="Slide Number Placeholder 4"/>
          <p:cNvSpPr>
            <a:spLocks noGrp="1"/>
          </p:cNvSpPr>
          <p:nvPr>
            <p:ph type="sldNum" sz="quarter" idx="12"/>
          </p:nvPr>
        </p:nvSpPr>
        <p:spPr/>
        <p:txBody>
          <a:bodyPr/>
          <a:lstStyle/>
          <a:p>
            <a:fld id="{33EB75CE-3ECB-4777-82E1-E2F29803D6B7}" type="slidenum">
              <a:rPr lang="en-GB" smtClean="0"/>
              <a:t>‹#›</a:t>
            </a:fld>
            <a:endParaRPr lang="en-GB"/>
          </a:p>
        </p:txBody>
      </p:sp>
    </p:spTree>
    <p:extLst>
      <p:ext uri="{BB962C8B-B14F-4D97-AF65-F5344CB8AC3E}">
        <p14:creationId xmlns:p14="http://schemas.microsoft.com/office/powerpoint/2010/main" val="1842979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6ED885-FCE1-44AD-B442-028D4A0AD3F9}" type="datetimeFigureOut">
              <a:rPr lang="en-GB" smtClean="0"/>
              <a:t>19/02/2018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EB75CE-3ECB-4777-82E1-E2F29803D6B7}" type="slidenum">
              <a:rPr lang="en-GB" smtClean="0"/>
              <a:t>‹#›</a:t>
            </a:fld>
            <a:endParaRPr lang="en-GB"/>
          </a:p>
        </p:txBody>
      </p:sp>
    </p:spTree>
    <p:extLst>
      <p:ext uri="{BB962C8B-B14F-4D97-AF65-F5344CB8AC3E}">
        <p14:creationId xmlns:p14="http://schemas.microsoft.com/office/powerpoint/2010/main" val="707372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AC6ED885-FCE1-44AD-B442-028D4A0AD3F9}" type="datetimeFigureOut">
              <a:rPr lang="en-GB" smtClean="0"/>
              <a:t>19/02/2018</a:t>
            </a:fld>
            <a:endParaRPr lang="en-GB"/>
          </a:p>
        </p:txBody>
      </p:sp>
      <p:sp>
        <p:nvSpPr>
          <p:cNvPr id="10" name="Footer Placeholder 9"/>
          <p:cNvSpPr>
            <a:spLocks noGrp="1"/>
          </p:cNvSpPr>
          <p:nvPr>
            <p:ph type="ftr" sz="quarter" idx="11"/>
          </p:nvPr>
        </p:nvSpPr>
        <p:spPr/>
        <p:txBody>
          <a:bodyPr/>
          <a:lstStyle/>
          <a:p>
            <a:endParaRPr lang="en-GB"/>
          </a:p>
        </p:txBody>
      </p:sp>
      <p:sp>
        <p:nvSpPr>
          <p:cNvPr id="11" name="Slide Number Placeholder 10"/>
          <p:cNvSpPr>
            <a:spLocks noGrp="1"/>
          </p:cNvSpPr>
          <p:nvPr>
            <p:ph type="sldNum" sz="quarter" idx="12"/>
          </p:nvPr>
        </p:nvSpPr>
        <p:spPr/>
        <p:txBody>
          <a:bodyPr/>
          <a:lstStyle/>
          <a:p>
            <a:fld id="{33EB75CE-3ECB-4777-82E1-E2F29803D6B7}" type="slidenum">
              <a:rPr lang="en-GB" smtClean="0"/>
              <a:t>‹#›</a:t>
            </a:fld>
            <a:endParaRPr lang="en-GB"/>
          </a:p>
        </p:txBody>
      </p:sp>
    </p:spTree>
    <p:extLst>
      <p:ext uri="{BB962C8B-B14F-4D97-AF65-F5344CB8AC3E}">
        <p14:creationId xmlns:p14="http://schemas.microsoft.com/office/powerpoint/2010/main" val="1667083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AC6ED885-FCE1-44AD-B442-028D4A0AD3F9}" type="datetimeFigureOut">
              <a:rPr lang="en-GB" smtClean="0"/>
              <a:t>19/02/2018</a:t>
            </a:fld>
            <a:endParaRPr lang="en-GB"/>
          </a:p>
        </p:txBody>
      </p:sp>
      <p:sp>
        <p:nvSpPr>
          <p:cNvPr id="10" name="Slide Number Placeholder 9"/>
          <p:cNvSpPr>
            <a:spLocks noGrp="1"/>
          </p:cNvSpPr>
          <p:nvPr>
            <p:ph type="sldNum" sz="quarter" idx="12"/>
          </p:nvPr>
        </p:nvSpPr>
        <p:spPr/>
        <p:txBody>
          <a:bodyPr/>
          <a:lstStyle/>
          <a:p>
            <a:fld id="{33EB75CE-3ECB-4777-82E1-E2F29803D6B7}" type="slidenum">
              <a:rPr lang="en-GB" smtClean="0"/>
              <a:t>‹#›</a:t>
            </a:fld>
            <a:endParaRPr lang="en-GB"/>
          </a:p>
        </p:txBody>
      </p:sp>
    </p:spTree>
    <p:extLst>
      <p:ext uri="{BB962C8B-B14F-4D97-AF65-F5344CB8AC3E}">
        <p14:creationId xmlns:p14="http://schemas.microsoft.com/office/powerpoint/2010/main" val="3288884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C6ED885-FCE1-44AD-B442-028D4A0AD3F9}" type="datetimeFigureOut">
              <a:rPr lang="en-GB" smtClean="0"/>
              <a:t>19/02/2018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EB75CE-3ECB-4777-82E1-E2F29803D6B7}" type="slidenum">
              <a:rPr lang="en-GB" smtClean="0"/>
              <a:t>‹#›</a:t>
            </a:fld>
            <a:endParaRPr lang="en-GB"/>
          </a:p>
        </p:txBody>
      </p:sp>
    </p:spTree>
    <p:extLst>
      <p:ext uri="{BB962C8B-B14F-4D97-AF65-F5344CB8AC3E}">
        <p14:creationId xmlns:p14="http://schemas.microsoft.com/office/powerpoint/2010/main" val="2636654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C6ED885-FCE1-44AD-B442-028D4A0AD3F9}" type="datetimeFigureOut">
              <a:rPr lang="en-GB" smtClean="0"/>
              <a:t>19/02/2018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EB75CE-3ECB-4777-82E1-E2F29803D6B7}" type="slidenum">
              <a:rPr lang="en-GB" smtClean="0"/>
              <a:t>‹#›</a:t>
            </a:fld>
            <a:endParaRPr lang="en-GB"/>
          </a:p>
        </p:txBody>
      </p:sp>
    </p:spTree>
    <p:extLst>
      <p:ext uri="{BB962C8B-B14F-4D97-AF65-F5344CB8AC3E}">
        <p14:creationId xmlns:p14="http://schemas.microsoft.com/office/powerpoint/2010/main" val="1212479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AC6ED885-FCE1-44AD-B442-028D4A0AD3F9}" type="datetimeFigureOut">
              <a:rPr lang="en-GB" smtClean="0"/>
              <a:t>19/02/2018</a:t>
            </a:fld>
            <a:endParaRPr lang="en-GB"/>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33EB75CE-3ECB-4777-82E1-E2F29803D6B7}" type="slidenum">
              <a:rPr lang="en-GB" smtClean="0"/>
              <a:t>‹#›</a:t>
            </a:fld>
            <a:endParaRPr lang="en-GB"/>
          </a:p>
        </p:txBody>
      </p:sp>
    </p:spTree>
    <p:extLst>
      <p:ext uri="{BB962C8B-B14F-4D97-AF65-F5344CB8AC3E}">
        <p14:creationId xmlns:p14="http://schemas.microsoft.com/office/powerpoint/2010/main" val="225644482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200" b="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7.emf"/></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 </a:t>
            </a:r>
            <a:r>
              <a:rPr lang="en-GB" dirty="0" smtClean="0"/>
              <a:t>Methods</a:t>
            </a:r>
            <a:endParaRPr lang="en-GB" dirty="0"/>
          </a:p>
        </p:txBody>
      </p:sp>
      <p:sp>
        <p:nvSpPr>
          <p:cNvPr id="3" name="Subtitle 2"/>
          <p:cNvSpPr>
            <a:spLocks noGrp="1"/>
          </p:cNvSpPr>
          <p:nvPr>
            <p:ph type="subTitle" idx="1"/>
          </p:nvPr>
        </p:nvSpPr>
        <p:spPr/>
        <p:txBody>
          <a:bodyPr>
            <a:noAutofit/>
          </a:bodyPr>
          <a:lstStyle/>
          <a:p>
            <a:pPr algn="ctr"/>
            <a:r>
              <a:rPr lang="en-GB" sz="2400" b="1" dirty="0" smtClean="0"/>
              <a:t>Lecture </a:t>
            </a:r>
            <a:r>
              <a:rPr lang="en-GB" sz="2400" b="1" dirty="0" smtClean="0"/>
              <a:t>4: Organising Data</a:t>
            </a:r>
            <a:endParaRPr lang="en-GB" sz="2400" b="1" dirty="0" smtClean="0"/>
          </a:p>
          <a:p>
            <a:pPr algn="ctr"/>
            <a:endParaRPr lang="en-GB" sz="2400" b="1" dirty="0"/>
          </a:p>
          <a:p>
            <a:pPr algn="ctr"/>
            <a:r>
              <a:rPr lang="en-GB" sz="2400" b="1" dirty="0" smtClean="0"/>
              <a:t>Stacey Coleman</a:t>
            </a:r>
            <a:endParaRPr lang="en-GB" sz="2400" b="1" dirty="0"/>
          </a:p>
        </p:txBody>
      </p:sp>
    </p:spTree>
    <p:extLst>
      <p:ext uri="{BB962C8B-B14F-4D97-AF65-F5344CB8AC3E}">
        <p14:creationId xmlns:p14="http://schemas.microsoft.com/office/powerpoint/2010/main" val="900962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Iv’s and DV’s</a:t>
            </a:r>
            <a:endParaRPr lang="en-GB" dirty="0"/>
          </a:p>
        </p:txBody>
      </p:sp>
      <p:sp>
        <p:nvSpPr>
          <p:cNvPr id="3" name="Content Placeholder 2"/>
          <p:cNvSpPr>
            <a:spLocks noGrp="1"/>
          </p:cNvSpPr>
          <p:nvPr>
            <p:ph idx="1"/>
          </p:nvPr>
        </p:nvSpPr>
        <p:spPr>
          <a:xfrm>
            <a:off x="685800" y="2093976"/>
            <a:ext cx="7772400" cy="4050792"/>
          </a:xfrm>
        </p:spPr>
        <p:txBody>
          <a:bodyPr>
            <a:normAutofit/>
          </a:bodyPr>
          <a:lstStyle/>
          <a:p>
            <a:r>
              <a:rPr lang="en-GB" sz="2400" b="1" dirty="0">
                <a:solidFill>
                  <a:schemeClr val="accent1">
                    <a:lumMod val="75000"/>
                  </a:schemeClr>
                </a:solidFill>
              </a:rPr>
              <a:t>Independent variables:</a:t>
            </a:r>
          </a:p>
          <a:p>
            <a:endParaRPr lang="en-GB" sz="2400" dirty="0"/>
          </a:p>
          <a:p>
            <a:pPr lvl="1"/>
            <a:r>
              <a:rPr lang="en-GB" sz="2400" dirty="0"/>
              <a:t>Variable which the experimenter manipulates in order to determine the effect on a given behaviour (i.e., the effect on the chosen dependent variable)</a:t>
            </a:r>
          </a:p>
          <a:p>
            <a:pPr lvl="1"/>
            <a:endParaRPr lang="en-GB" sz="2400" dirty="0"/>
          </a:p>
          <a:p>
            <a:pPr lvl="1"/>
            <a:r>
              <a:rPr lang="en-GB" sz="2400" dirty="0"/>
              <a:t>NOT influenced by any other variable in your study</a:t>
            </a:r>
          </a:p>
          <a:p>
            <a:endParaRPr lang="en-GB" sz="1800" dirty="0"/>
          </a:p>
        </p:txBody>
      </p:sp>
    </p:spTree>
    <p:extLst>
      <p:ext uri="{BB962C8B-B14F-4D97-AF65-F5344CB8AC3E}">
        <p14:creationId xmlns:p14="http://schemas.microsoft.com/office/powerpoint/2010/main" val="8376003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Iv’s and DV’s</a:t>
            </a:r>
            <a:endParaRPr lang="en-GB" dirty="0"/>
          </a:p>
        </p:txBody>
      </p:sp>
      <p:sp>
        <p:nvSpPr>
          <p:cNvPr id="3" name="Content Placeholder 2"/>
          <p:cNvSpPr>
            <a:spLocks noGrp="1"/>
          </p:cNvSpPr>
          <p:nvPr>
            <p:ph idx="1"/>
          </p:nvPr>
        </p:nvSpPr>
        <p:spPr>
          <a:xfrm>
            <a:off x="685800" y="2093976"/>
            <a:ext cx="7772400" cy="4050792"/>
          </a:xfrm>
        </p:spPr>
        <p:txBody>
          <a:bodyPr>
            <a:normAutofit/>
          </a:bodyPr>
          <a:lstStyle/>
          <a:p>
            <a:r>
              <a:rPr lang="en-GB" sz="2400" dirty="0"/>
              <a:t>Simple IV’s:</a:t>
            </a:r>
          </a:p>
          <a:p>
            <a:pPr lvl="1"/>
            <a:r>
              <a:rPr lang="en-GB" sz="2400" dirty="0"/>
              <a:t>Groups of participants</a:t>
            </a:r>
          </a:p>
          <a:p>
            <a:pPr lvl="2"/>
            <a:r>
              <a:rPr lang="en-GB" sz="2000" dirty="0"/>
              <a:t>E.g., age, gender</a:t>
            </a:r>
          </a:p>
          <a:p>
            <a:pPr lvl="1"/>
            <a:endParaRPr lang="en-GB" sz="2400" dirty="0"/>
          </a:p>
          <a:p>
            <a:pPr lvl="1"/>
            <a:r>
              <a:rPr lang="en-GB" sz="2400" dirty="0"/>
              <a:t>Psychological constructs</a:t>
            </a:r>
          </a:p>
          <a:p>
            <a:pPr lvl="2"/>
            <a:r>
              <a:rPr lang="en-GB" sz="2000" dirty="0"/>
              <a:t>E.g., personality type</a:t>
            </a:r>
          </a:p>
          <a:p>
            <a:pPr lvl="2"/>
            <a:endParaRPr lang="en-GB" sz="2000" dirty="0"/>
          </a:p>
          <a:p>
            <a:pPr lvl="1"/>
            <a:r>
              <a:rPr lang="en-GB" sz="2400" dirty="0"/>
              <a:t>Also!</a:t>
            </a:r>
          </a:p>
          <a:p>
            <a:pPr lvl="2"/>
            <a:r>
              <a:rPr lang="en-GB" sz="2000" dirty="0"/>
              <a:t>Task, timing, environmental conditions, questions used…</a:t>
            </a:r>
          </a:p>
          <a:p>
            <a:endParaRPr lang="en-GB" sz="1800" dirty="0"/>
          </a:p>
        </p:txBody>
      </p:sp>
    </p:spTree>
    <p:extLst>
      <p:ext uri="{BB962C8B-B14F-4D97-AF65-F5344CB8AC3E}">
        <p14:creationId xmlns:p14="http://schemas.microsoft.com/office/powerpoint/2010/main" val="12957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IV’s and DV’s</a:t>
            </a:r>
            <a:endParaRPr lang="en-GB" dirty="0"/>
          </a:p>
        </p:txBody>
      </p:sp>
      <p:sp>
        <p:nvSpPr>
          <p:cNvPr id="3" name="Content Placeholder 2"/>
          <p:cNvSpPr>
            <a:spLocks noGrp="1"/>
          </p:cNvSpPr>
          <p:nvPr>
            <p:ph idx="1"/>
          </p:nvPr>
        </p:nvSpPr>
        <p:spPr/>
        <p:txBody>
          <a:bodyPr>
            <a:normAutofit/>
          </a:bodyPr>
          <a:lstStyle/>
          <a:p>
            <a:r>
              <a:rPr lang="en-GB" sz="2400" b="1" dirty="0">
                <a:solidFill>
                  <a:schemeClr val="accent1">
                    <a:lumMod val="75000"/>
                  </a:schemeClr>
                </a:solidFill>
              </a:rPr>
              <a:t>Dependent variable:</a:t>
            </a:r>
          </a:p>
          <a:p>
            <a:endParaRPr lang="en-GB" sz="2400" dirty="0"/>
          </a:p>
          <a:p>
            <a:pPr lvl="1"/>
            <a:r>
              <a:rPr lang="en-GB" sz="2400" dirty="0"/>
              <a:t>The factor/variable that is assumed to be directly affected by changes in the IV in an experiment</a:t>
            </a:r>
          </a:p>
          <a:p>
            <a:pPr lvl="1"/>
            <a:endParaRPr lang="en-GB" sz="2400" dirty="0"/>
          </a:p>
          <a:p>
            <a:pPr lvl="1"/>
            <a:r>
              <a:rPr lang="en-GB" sz="2400" dirty="0"/>
              <a:t>The dependent variable </a:t>
            </a:r>
            <a:r>
              <a:rPr lang="en-GB" sz="2400" i="1" u="sng" dirty="0"/>
              <a:t>DEPENDS UPON</a:t>
            </a:r>
            <a:r>
              <a:rPr lang="en-GB" sz="2400" dirty="0"/>
              <a:t> the independent variable</a:t>
            </a:r>
          </a:p>
          <a:p>
            <a:endParaRPr lang="en-GB" sz="1800" dirty="0"/>
          </a:p>
        </p:txBody>
      </p:sp>
    </p:spTree>
    <p:extLst>
      <p:ext uri="{BB962C8B-B14F-4D97-AF65-F5344CB8AC3E}">
        <p14:creationId xmlns:p14="http://schemas.microsoft.com/office/powerpoint/2010/main" val="33896287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934994"/>
          </a:xfrm>
        </p:spPr>
        <p:txBody>
          <a:bodyPr/>
          <a:lstStyle/>
          <a:p>
            <a:r>
              <a:rPr lang="en-GB" dirty="0" smtClean="0"/>
              <a:t>Study Examples</a:t>
            </a:r>
            <a:endParaRPr lang="en-GB" dirty="0"/>
          </a:p>
        </p:txBody>
      </p:sp>
      <p:sp>
        <p:nvSpPr>
          <p:cNvPr id="3" name="Content Placeholder 2"/>
          <p:cNvSpPr>
            <a:spLocks noGrp="1"/>
          </p:cNvSpPr>
          <p:nvPr>
            <p:ph idx="1"/>
          </p:nvPr>
        </p:nvSpPr>
        <p:spPr>
          <a:xfrm>
            <a:off x="982133" y="1688757"/>
            <a:ext cx="7704667" cy="4311059"/>
          </a:xfrm>
        </p:spPr>
        <p:txBody>
          <a:bodyPr>
            <a:normAutofit/>
          </a:bodyPr>
          <a:lstStyle/>
          <a:p>
            <a:r>
              <a:rPr lang="en-GB" sz="2800" dirty="0"/>
              <a:t>Physically punished children are more aggressive</a:t>
            </a:r>
          </a:p>
          <a:p>
            <a:endParaRPr lang="en-GB" sz="2800" dirty="0" smtClean="0"/>
          </a:p>
          <a:p>
            <a:endParaRPr lang="en-GB" sz="2800" dirty="0" smtClean="0"/>
          </a:p>
          <a:p>
            <a:endParaRPr lang="en-GB" sz="2800" dirty="0"/>
          </a:p>
          <a:p>
            <a:r>
              <a:rPr lang="en-GB" sz="2800" dirty="0"/>
              <a:t>Memory deterioration can be the result of stress at work</a:t>
            </a:r>
          </a:p>
          <a:p>
            <a:endParaRPr lang="en-GB" sz="2400" dirty="0"/>
          </a:p>
        </p:txBody>
      </p:sp>
      <p:cxnSp>
        <p:nvCxnSpPr>
          <p:cNvPr id="5" name="Straight Arrow Connector 4"/>
          <p:cNvCxnSpPr/>
          <p:nvPr/>
        </p:nvCxnSpPr>
        <p:spPr>
          <a:xfrm flipV="1">
            <a:off x="2078911" y="2163651"/>
            <a:ext cx="1527174" cy="1293850"/>
          </a:xfrm>
          <a:prstGeom prst="straightConnector1">
            <a:avLst/>
          </a:prstGeom>
          <a:ln w="25400">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flipH="1" flipV="1">
            <a:off x="2897746" y="2511380"/>
            <a:ext cx="4610885" cy="440367"/>
          </a:xfrm>
          <a:prstGeom prst="straightConnector1">
            <a:avLst/>
          </a:prstGeom>
          <a:ln w="25400">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2203629" y="5014008"/>
            <a:ext cx="500934" cy="734312"/>
          </a:xfrm>
          <a:prstGeom prst="straightConnector1">
            <a:avLst/>
          </a:prstGeom>
          <a:ln w="25400">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4726546" y="4748306"/>
            <a:ext cx="2252695" cy="1000014"/>
          </a:xfrm>
          <a:prstGeom prst="straightConnector1">
            <a:avLst/>
          </a:prstGeom>
          <a:ln w="25400">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0" name="Oval 9"/>
          <p:cNvSpPr/>
          <p:nvPr/>
        </p:nvSpPr>
        <p:spPr>
          <a:xfrm>
            <a:off x="1087505" y="5748319"/>
            <a:ext cx="2232248" cy="432048"/>
          </a:xfrm>
          <a:prstGeom prst="ellipse">
            <a:avLst/>
          </a:prstGeom>
          <a:solidFill>
            <a:schemeClr val="accent1">
              <a:lumMod val="60000"/>
              <a:lumOff val="4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5">
                    <a:lumMod val="50000"/>
                  </a:schemeClr>
                </a:solidFill>
              </a:rPr>
              <a:t>I</a:t>
            </a:r>
            <a:r>
              <a:rPr lang="en-GB" dirty="0" smtClean="0">
                <a:solidFill>
                  <a:schemeClr val="accent5">
                    <a:lumMod val="50000"/>
                  </a:schemeClr>
                </a:solidFill>
              </a:rPr>
              <a:t>V</a:t>
            </a:r>
            <a:endParaRPr lang="en-GB" dirty="0">
              <a:solidFill>
                <a:schemeClr val="accent5">
                  <a:lumMod val="50000"/>
                </a:schemeClr>
              </a:solidFill>
            </a:endParaRPr>
          </a:p>
        </p:txBody>
      </p:sp>
      <p:sp>
        <p:nvSpPr>
          <p:cNvPr id="11" name="Oval 10"/>
          <p:cNvSpPr/>
          <p:nvPr/>
        </p:nvSpPr>
        <p:spPr>
          <a:xfrm>
            <a:off x="6392506" y="2951747"/>
            <a:ext cx="2232248" cy="413178"/>
          </a:xfrm>
          <a:prstGeom prst="ellipse">
            <a:avLst/>
          </a:prstGeom>
          <a:solidFill>
            <a:schemeClr val="accent1">
              <a:lumMod val="60000"/>
              <a:lumOff val="4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5">
                    <a:lumMod val="50000"/>
                  </a:schemeClr>
                </a:solidFill>
              </a:rPr>
              <a:t>DV</a:t>
            </a:r>
            <a:endParaRPr lang="en-GB" dirty="0">
              <a:solidFill>
                <a:schemeClr val="accent5">
                  <a:lumMod val="50000"/>
                </a:schemeClr>
              </a:solidFill>
            </a:endParaRPr>
          </a:p>
        </p:txBody>
      </p:sp>
      <p:sp>
        <p:nvSpPr>
          <p:cNvPr id="13" name="Oval 12"/>
          <p:cNvSpPr/>
          <p:nvPr/>
        </p:nvSpPr>
        <p:spPr>
          <a:xfrm>
            <a:off x="5863117" y="5753252"/>
            <a:ext cx="2232248" cy="432048"/>
          </a:xfrm>
          <a:prstGeom prst="ellipse">
            <a:avLst/>
          </a:prstGeom>
          <a:solidFill>
            <a:schemeClr val="accent1">
              <a:lumMod val="60000"/>
              <a:lumOff val="4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5">
                    <a:lumMod val="50000"/>
                  </a:schemeClr>
                </a:solidFill>
              </a:rPr>
              <a:t>DV</a:t>
            </a:r>
            <a:endParaRPr lang="en-GB" dirty="0">
              <a:solidFill>
                <a:schemeClr val="accent5">
                  <a:lumMod val="50000"/>
                </a:schemeClr>
              </a:solidFill>
            </a:endParaRPr>
          </a:p>
        </p:txBody>
      </p:sp>
      <p:sp>
        <p:nvSpPr>
          <p:cNvPr id="15" name="Oval 14"/>
          <p:cNvSpPr/>
          <p:nvPr/>
        </p:nvSpPr>
        <p:spPr>
          <a:xfrm>
            <a:off x="962787" y="3454456"/>
            <a:ext cx="2232248" cy="432048"/>
          </a:xfrm>
          <a:prstGeom prst="ellipse">
            <a:avLst/>
          </a:prstGeom>
          <a:solidFill>
            <a:schemeClr val="accent1">
              <a:lumMod val="60000"/>
              <a:lumOff val="4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5">
                    <a:lumMod val="50000"/>
                  </a:schemeClr>
                </a:solidFill>
              </a:rPr>
              <a:t>IV</a:t>
            </a:r>
            <a:endParaRPr lang="en-GB" dirty="0">
              <a:solidFill>
                <a:schemeClr val="accent5">
                  <a:lumMod val="50000"/>
                </a:schemeClr>
              </a:solidFill>
            </a:endParaRPr>
          </a:p>
        </p:txBody>
      </p:sp>
    </p:spTree>
    <p:extLst>
      <p:ext uri="{BB962C8B-B14F-4D97-AF65-F5344CB8AC3E}">
        <p14:creationId xmlns:p14="http://schemas.microsoft.com/office/powerpoint/2010/main" val="181476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15"/>
                                        </p:tgtEl>
                                        <p:attrNameLst>
                                          <p:attrName>style.visibility</p:attrName>
                                        </p:attrNameLst>
                                      </p:cBhvr>
                                      <p:to>
                                        <p:strVal val="visible"/>
                                      </p:to>
                                    </p:set>
                                    <p:anim calcmode="lin" valueType="num">
                                      <p:cBhvr additive="base">
                                        <p:cTn id="16" dur="500" fill="hold"/>
                                        <p:tgtEl>
                                          <p:spTgt spid="15"/>
                                        </p:tgtEl>
                                        <p:attrNameLst>
                                          <p:attrName>ppt_x</p:attrName>
                                        </p:attrNameLst>
                                      </p:cBhvr>
                                      <p:tavLst>
                                        <p:tav tm="0">
                                          <p:val>
                                            <p:strVal val="#ppt_x"/>
                                          </p:val>
                                        </p:tav>
                                        <p:tav tm="100000">
                                          <p:val>
                                            <p:strVal val="#ppt_x"/>
                                          </p:val>
                                        </p:tav>
                                      </p:tavLst>
                                    </p:anim>
                                    <p:anim calcmode="lin" valueType="num">
                                      <p:cBhvr additive="base">
                                        <p:cTn id="17" dur="500" fill="hold"/>
                                        <p:tgtEl>
                                          <p:spTgt spid="15"/>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fill="hold"/>
                                        <p:tgtEl>
                                          <p:spTgt spid="6"/>
                                        </p:tgtEl>
                                        <p:attrNameLst>
                                          <p:attrName>ppt_x</p:attrName>
                                        </p:attrNameLst>
                                      </p:cBhvr>
                                      <p:tavLst>
                                        <p:tav tm="0">
                                          <p:val>
                                            <p:strVal val="#ppt_x"/>
                                          </p:val>
                                        </p:tav>
                                        <p:tav tm="100000">
                                          <p:val>
                                            <p:strVal val="#ppt_x"/>
                                          </p:val>
                                        </p:tav>
                                      </p:tavLst>
                                    </p:anim>
                                    <p:anim calcmode="lin" valueType="num">
                                      <p:cBhvr additive="base">
                                        <p:cTn id="21" dur="500" fill="hold"/>
                                        <p:tgtEl>
                                          <p:spTgt spid="6"/>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additive="base">
                                        <p:cTn id="24" dur="500" fill="hold"/>
                                        <p:tgtEl>
                                          <p:spTgt spid="11"/>
                                        </p:tgtEl>
                                        <p:attrNameLst>
                                          <p:attrName>ppt_x</p:attrName>
                                        </p:attrNameLst>
                                      </p:cBhvr>
                                      <p:tavLst>
                                        <p:tav tm="0">
                                          <p:val>
                                            <p:strVal val="#ppt_x"/>
                                          </p:val>
                                        </p:tav>
                                        <p:tav tm="100000">
                                          <p:val>
                                            <p:strVal val="#ppt_x"/>
                                          </p:val>
                                        </p:tav>
                                      </p:tavLst>
                                    </p:anim>
                                    <p:anim calcmode="lin" valueType="num">
                                      <p:cBhvr additive="base">
                                        <p:cTn id="25"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circle(in)">
                                      <p:cBhvr>
                                        <p:cTn id="30" dur="20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ppt_x"/>
                                          </p:val>
                                        </p:tav>
                                        <p:tav tm="100000">
                                          <p:val>
                                            <p:strVal val="#ppt_x"/>
                                          </p:val>
                                        </p:tav>
                                      </p:tavLst>
                                    </p:anim>
                                    <p:anim calcmode="lin" valueType="num">
                                      <p:cBhvr additive="base">
                                        <p:cTn id="36" dur="500" fill="hold"/>
                                        <p:tgtEl>
                                          <p:spTgt spid="8"/>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additive="base">
                                        <p:cTn id="39" dur="500" fill="hold"/>
                                        <p:tgtEl>
                                          <p:spTgt spid="10"/>
                                        </p:tgtEl>
                                        <p:attrNameLst>
                                          <p:attrName>ppt_x</p:attrName>
                                        </p:attrNameLst>
                                      </p:cBhvr>
                                      <p:tavLst>
                                        <p:tav tm="0">
                                          <p:val>
                                            <p:strVal val="#ppt_x"/>
                                          </p:val>
                                        </p:tav>
                                        <p:tav tm="100000">
                                          <p:val>
                                            <p:strVal val="#ppt_x"/>
                                          </p:val>
                                        </p:tav>
                                      </p:tavLst>
                                    </p:anim>
                                    <p:anim calcmode="lin" valueType="num">
                                      <p:cBhvr additive="base">
                                        <p:cTn id="40" dur="500" fill="hold"/>
                                        <p:tgtEl>
                                          <p:spTgt spid="10"/>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3"/>
                                        </p:tgtEl>
                                        <p:attrNameLst>
                                          <p:attrName>style.visibility</p:attrName>
                                        </p:attrNameLst>
                                      </p:cBhvr>
                                      <p:to>
                                        <p:strVal val="visible"/>
                                      </p:to>
                                    </p:set>
                                    <p:anim calcmode="lin" valueType="num">
                                      <p:cBhvr additive="base">
                                        <p:cTn id="47" dur="500" fill="hold"/>
                                        <p:tgtEl>
                                          <p:spTgt spid="13"/>
                                        </p:tgtEl>
                                        <p:attrNameLst>
                                          <p:attrName>ppt_x</p:attrName>
                                        </p:attrNameLst>
                                      </p:cBhvr>
                                      <p:tavLst>
                                        <p:tav tm="0">
                                          <p:val>
                                            <p:strVal val="#ppt_x"/>
                                          </p:val>
                                        </p:tav>
                                        <p:tav tm="100000">
                                          <p:val>
                                            <p:strVal val="#ppt_x"/>
                                          </p:val>
                                        </p:tav>
                                      </p:tavLst>
                                    </p:anim>
                                    <p:anim calcmode="lin" valueType="num">
                                      <p:cBhvr additive="base">
                                        <p:cTn id="4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3" grpId="0" animBg="1"/>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934994"/>
          </a:xfrm>
        </p:spPr>
        <p:txBody>
          <a:bodyPr/>
          <a:lstStyle/>
          <a:p>
            <a:r>
              <a:rPr lang="en-GB" dirty="0" smtClean="0"/>
              <a:t>RECAP: IV’s and DV’s</a:t>
            </a:r>
            <a:endParaRPr lang="en-GB" dirty="0"/>
          </a:p>
        </p:txBody>
      </p:sp>
      <p:sp>
        <p:nvSpPr>
          <p:cNvPr id="3" name="Content Placeholder 2"/>
          <p:cNvSpPr>
            <a:spLocks noGrp="1"/>
          </p:cNvSpPr>
          <p:nvPr>
            <p:ph idx="1"/>
          </p:nvPr>
        </p:nvSpPr>
        <p:spPr>
          <a:xfrm>
            <a:off x="982133" y="1688757"/>
            <a:ext cx="7704667" cy="4311059"/>
          </a:xfrm>
        </p:spPr>
        <p:txBody>
          <a:bodyPr>
            <a:normAutofit/>
          </a:bodyPr>
          <a:lstStyle/>
          <a:p>
            <a:r>
              <a:rPr lang="en-GB" sz="2400" dirty="0"/>
              <a:t>In these examples…</a:t>
            </a:r>
          </a:p>
          <a:p>
            <a:endParaRPr lang="en-GB" sz="2400" dirty="0"/>
          </a:p>
          <a:p>
            <a:r>
              <a:rPr lang="en-GB" sz="2400" dirty="0"/>
              <a:t>Levels of aggression </a:t>
            </a:r>
            <a:r>
              <a:rPr lang="en-GB" sz="2400" i="1" u="sng" dirty="0"/>
              <a:t>depends upon</a:t>
            </a:r>
            <a:r>
              <a:rPr lang="en-GB" sz="2400" dirty="0"/>
              <a:t> the level of physical punishment</a:t>
            </a:r>
          </a:p>
          <a:p>
            <a:endParaRPr lang="en-GB" sz="2400" dirty="0"/>
          </a:p>
          <a:p>
            <a:r>
              <a:rPr lang="en-GB" sz="2400" dirty="0"/>
              <a:t>Memory deterioration </a:t>
            </a:r>
            <a:r>
              <a:rPr lang="en-GB" sz="2400" i="1" u="sng" dirty="0"/>
              <a:t>depends upon</a:t>
            </a:r>
            <a:r>
              <a:rPr lang="en-GB" sz="2400" dirty="0"/>
              <a:t> the effect of stress at work</a:t>
            </a:r>
          </a:p>
          <a:p>
            <a:endParaRPr lang="en-GB" sz="2400" dirty="0"/>
          </a:p>
        </p:txBody>
      </p:sp>
    </p:spTree>
    <p:extLst>
      <p:ext uri="{BB962C8B-B14F-4D97-AF65-F5344CB8AC3E}">
        <p14:creationId xmlns:p14="http://schemas.microsoft.com/office/powerpoint/2010/main" val="12919410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outline</a:t>
            </a:r>
            <a:endParaRPr lang="en-GB" dirty="0"/>
          </a:p>
        </p:txBody>
      </p:sp>
      <p:sp>
        <p:nvSpPr>
          <p:cNvPr id="3" name="Content Placeholder 2"/>
          <p:cNvSpPr>
            <a:spLocks noGrp="1"/>
          </p:cNvSpPr>
          <p:nvPr>
            <p:ph idx="1"/>
          </p:nvPr>
        </p:nvSpPr>
        <p:spPr/>
        <p:txBody>
          <a:bodyPr/>
          <a:lstStyle/>
          <a:p>
            <a:r>
              <a:rPr lang="en-GB" sz="2400" dirty="0" smtClean="0"/>
              <a:t>Types of data</a:t>
            </a:r>
          </a:p>
          <a:p>
            <a:pPr lvl="1"/>
            <a:r>
              <a:rPr lang="en-GB" sz="2000" dirty="0" smtClean="0"/>
              <a:t>Continuous and categorical</a:t>
            </a:r>
          </a:p>
          <a:p>
            <a:pPr lvl="1"/>
            <a:endParaRPr lang="en-GB" sz="2000" dirty="0" smtClean="0"/>
          </a:p>
          <a:p>
            <a:r>
              <a:rPr lang="en-GB" sz="2400" dirty="0"/>
              <a:t>D</a:t>
            </a:r>
            <a:r>
              <a:rPr lang="en-GB" sz="2400" dirty="0" smtClean="0"/>
              <a:t>escriptive </a:t>
            </a:r>
            <a:r>
              <a:rPr lang="en-GB" sz="2400" dirty="0" smtClean="0"/>
              <a:t>statistics</a:t>
            </a:r>
          </a:p>
          <a:p>
            <a:pPr lvl="1"/>
            <a:r>
              <a:rPr lang="en-GB" sz="2000" dirty="0" smtClean="0"/>
              <a:t>Mean, mode, median</a:t>
            </a:r>
          </a:p>
          <a:p>
            <a:pPr lvl="1"/>
            <a:r>
              <a:rPr lang="en-GB" sz="2000" dirty="0" smtClean="0"/>
              <a:t>Variance &amp; standard deviation</a:t>
            </a:r>
          </a:p>
          <a:p>
            <a:pPr lvl="1"/>
            <a:r>
              <a:rPr lang="en-GB" sz="2000" dirty="0" smtClean="0"/>
              <a:t>Normal distribution</a:t>
            </a:r>
          </a:p>
          <a:p>
            <a:pPr lvl="1"/>
            <a:endParaRPr lang="en-GB" sz="2000" dirty="0" smtClean="0"/>
          </a:p>
          <a:p>
            <a:r>
              <a:rPr lang="en-GB" sz="2400" dirty="0" smtClean="0"/>
              <a:t>Intro to statistical </a:t>
            </a:r>
            <a:r>
              <a:rPr lang="en-GB" sz="2400" dirty="0" smtClean="0"/>
              <a:t>inference and hypothesis testing</a:t>
            </a:r>
          </a:p>
          <a:p>
            <a:pPr lvl="1"/>
            <a:endParaRPr lang="en-GB" dirty="0" smtClean="0"/>
          </a:p>
          <a:p>
            <a:pPr lvl="1"/>
            <a:endParaRPr lang="en-GB" dirty="0" smtClean="0"/>
          </a:p>
        </p:txBody>
      </p:sp>
      <p:pic>
        <p:nvPicPr>
          <p:cNvPr id="1026" name="Picture 2" descr="Image result for dat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9597" y="637227"/>
            <a:ext cx="3221938" cy="2413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8681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Types of Data</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7791212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Data</a:t>
            </a:r>
            <a:endParaRPr lang="en-GB" dirty="0"/>
          </a:p>
        </p:txBody>
      </p:sp>
      <p:sp>
        <p:nvSpPr>
          <p:cNvPr id="3" name="Content Placeholder 2"/>
          <p:cNvSpPr>
            <a:spLocks noGrp="1"/>
          </p:cNvSpPr>
          <p:nvPr>
            <p:ph idx="1"/>
          </p:nvPr>
        </p:nvSpPr>
        <p:spPr/>
        <p:txBody>
          <a:bodyPr>
            <a:normAutofit/>
          </a:bodyPr>
          <a:lstStyle/>
          <a:p>
            <a:r>
              <a:rPr lang="en-GB" sz="2400" dirty="0"/>
              <a:t>We need to consider the </a:t>
            </a:r>
            <a:r>
              <a:rPr lang="en-GB" sz="2400" b="1" dirty="0">
                <a:solidFill>
                  <a:schemeClr val="accent1">
                    <a:lumMod val="75000"/>
                  </a:schemeClr>
                </a:solidFill>
              </a:rPr>
              <a:t>TYPE </a:t>
            </a:r>
            <a:r>
              <a:rPr lang="en-GB" sz="2400" dirty="0"/>
              <a:t>of data we are using in any study design</a:t>
            </a:r>
          </a:p>
          <a:p>
            <a:endParaRPr lang="en-GB" sz="2400" dirty="0"/>
          </a:p>
          <a:p>
            <a:r>
              <a:rPr lang="en-GB" sz="2400" dirty="0"/>
              <a:t>But… how do you decide</a:t>
            </a:r>
          </a:p>
        </p:txBody>
      </p:sp>
    </p:spTree>
    <p:extLst>
      <p:ext uri="{BB962C8B-B14F-4D97-AF65-F5344CB8AC3E}">
        <p14:creationId xmlns:p14="http://schemas.microsoft.com/office/powerpoint/2010/main" val="17953427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346" y="189470"/>
            <a:ext cx="6960870" cy="4556266"/>
          </a:xfrm>
        </p:spPr>
        <p:txBody>
          <a:bodyPr>
            <a:normAutofit/>
          </a:bodyPr>
          <a:lstStyle/>
          <a:p>
            <a:r>
              <a:rPr lang="en-GB" sz="2400" dirty="0" smtClean="0">
                <a:latin typeface="+mn-lt"/>
              </a:rPr>
              <a:t>Two broad types:</a:t>
            </a:r>
            <a:br>
              <a:rPr lang="en-GB" sz="2400" dirty="0" smtClean="0">
                <a:latin typeface="+mn-lt"/>
              </a:rPr>
            </a:br>
            <a:r>
              <a:rPr lang="en-GB" sz="2400" dirty="0">
                <a:latin typeface="+mn-lt"/>
              </a:rPr>
              <a:t/>
            </a:r>
            <a:br>
              <a:rPr lang="en-GB" sz="2400" dirty="0">
                <a:latin typeface="+mn-lt"/>
              </a:rPr>
            </a:br>
            <a:r>
              <a:rPr lang="en-GB" sz="2400" b="1" cap="none" dirty="0" smtClean="0">
                <a:latin typeface="+mn-lt"/>
              </a:rPr>
              <a:t>Categorical</a:t>
            </a:r>
            <a:br>
              <a:rPr lang="en-GB" sz="2400" b="1" cap="none" dirty="0" smtClean="0">
                <a:latin typeface="+mn-lt"/>
              </a:rPr>
            </a:br>
            <a:r>
              <a:rPr lang="en-GB" sz="2400" b="1" cap="none" dirty="0" smtClean="0">
                <a:latin typeface="+mn-lt"/>
              </a:rPr>
              <a:t/>
            </a:r>
            <a:br>
              <a:rPr lang="en-GB" sz="2400" b="1" cap="none" dirty="0" smtClean="0">
                <a:latin typeface="+mn-lt"/>
              </a:rPr>
            </a:br>
            <a:r>
              <a:rPr lang="en-GB" sz="2000" cap="none" dirty="0" smtClean="0">
                <a:latin typeface="+mn-lt"/>
              </a:rPr>
              <a:t>E.G., Gender, personality type</a:t>
            </a:r>
            <a:br>
              <a:rPr lang="en-GB" sz="2000" cap="none" dirty="0" smtClean="0">
                <a:latin typeface="+mn-lt"/>
              </a:rPr>
            </a:br>
            <a:r>
              <a:rPr lang="en-GB" sz="2000" cap="none" dirty="0" smtClean="0">
                <a:latin typeface="+mn-lt"/>
              </a:rPr>
              <a:t>limited number of groups to which people can belong or can only belong to one group</a:t>
            </a:r>
            <a:r>
              <a:rPr lang="en-GB" sz="2400" cap="none" dirty="0" smtClean="0">
                <a:latin typeface="+mn-lt"/>
              </a:rPr>
              <a:t/>
            </a:r>
            <a:br>
              <a:rPr lang="en-GB" sz="2400" cap="none" dirty="0" smtClean="0">
                <a:latin typeface="+mn-lt"/>
              </a:rPr>
            </a:br>
            <a:r>
              <a:rPr lang="en-GB" sz="2400" cap="none" dirty="0" smtClean="0">
                <a:latin typeface="+mn-lt"/>
              </a:rPr>
              <a:t/>
            </a:r>
            <a:br>
              <a:rPr lang="en-GB" sz="2400" cap="none" dirty="0" smtClean="0">
                <a:latin typeface="+mn-lt"/>
              </a:rPr>
            </a:br>
            <a:r>
              <a:rPr lang="en-GB" sz="2400" cap="none" dirty="0" smtClean="0">
                <a:latin typeface="+mn-lt"/>
              </a:rPr>
              <a:t/>
            </a:r>
            <a:br>
              <a:rPr lang="en-GB" sz="2400" cap="none" dirty="0" smtClean="0">
                <a:latin typeface="+mn-lt"/>
              </a:rPr>
            </a:br>
            <a:r>
              <a:rPr lang="en-GB" sz="2400" b="1" cap="none" dirty="0" smtClean="0">
                <a:latin typeface="+mn-lt"/>
              </a:rPr>
              <a:t>Continuous</a:t>
            </a:r>
            <a:br>
              <a:rPr lang="en-GB" sz="2400" b="1" cap="none" dirty="0" smtClean="0">
                <a:latin typeface="+mn-lt"/>
              </a:rPr>
            </a:br>
            <a:r>
              <a:rPr lang="en-GB" sz="2400" b="1" cap="none" dirty="0" smtClean="0">
                <a:latin typeface="+mn-lt"/>
              </a:rPr>
              <a:t/>
            </a:r>
            <a:br>
              <a:rPr lang="en-GB" sz="2400" b="1" cap="none" dirty="0" smtClean="0">
                <a:latin typeface="+mn-lt"/>
              </a:rPr>
            </a:br>
            <a:r>
              <a:rPr lang="en-GB" sz="2200" cap="none" dirty="0" smtClean="0">
                <a:latin typeface="+mn-lt"/>
              </a:rPr>
              <a:t>E.G., Age, scores on a scale, seconds taken to complete a task</a:t>
            </a:r>
            <a:br>
              <a:rPr lang="en-GB" sz="2200" cap="none" dirty="0" smtClean="0">
                <a:latin typeface="+mn-lt"/>
              </a:rPr>
            </a:br>
            <a:r>
              <a:rPr lang="en-GB" sz="2200" cap="none" dirty="0" smtClean="0">
                <a:latin typeface="+mn-lt"/>
              </a:rPr>
              <a:t>can take a vast range of values often from zero to an infinite number</a:t>
            </a:r>
            <a:endParaRPr lang="en-GB" sz="2400" dirty="0"/>
          </a:p>
        </p:txBody>
      </p:sp>
      <p:sp>
        <p:nvSpPr>
          <p:cNvPr id="3" name="Text Placeholder 2"/>
          <p:cNvSpPr>
            <a:spLocks noGrp="1"/>
          </p:cNvSpPr>
          <p:nvPr>
            <p:ph type="body" idx="1"/>
          </p:nvPr>
        </p:nvSpPr>
        <p:spPr>
          <a:xfrm>
            <a:off x="1625346" y="5275429"/>
            <a:ext cx="6789420" cy="1066800"/>
          </a:xfrm>
        </p:spPr>
        <p:txBody>
          <a:bodyPr>
            <a:normAutofit/>
          </a:bodyPr>
          <a:lstStyle/>
          <a:p>
            <a:r>
              <a:rPr lang="en-GB" sz="3600" dirty="0" smtClean="0"/>
              <a:t>Types of Data</a:t>
            </a:r>
            <a:endParaRPr lang="en-GB" sz="3600" dirty="0"/>
          </a:p>
        </p:txBody>
      </p:sp>
      <p:sp>
        <p:nvSpPr>
          <p:cNvPr id="4" name="Cloud Callout 3"/>
          <p:cNvSpPr/>
          <p:nvPr/>
        </p:nvSpPr>
        <p:spPr>
          <a:xfrm>
            <a:off x="6786990" y="189470"/>
            <a:ext cx="1889760" cy="1194816"/>
          </a:xfrm>
          <a:prstGeom prst="cloudCallout">
            <a:avLst>
              <a:gd name="adj1" fmla="val -208497"/>
              <a:gd name="adj2" fmla="val 1832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Groups</a:t>
            </a:r>
            <a:endParaRPr lang="en-GB" dirty="0"/>
          </a:p>
        </p:txBody>
      </p:sp>
      <p:sp>
        <p:nvSpPr>
          <p:cNvPr id="5" name="Cloud Callout 4"/>
          <p:cNvSpPr/>
          <p:nvPr/>
        </p:nvSpPr>
        <p:spPr>
          <a:xfrm>
            <a:off x="6786990" y="2071597"/>
            <a:ext cx="1889760" cy="1194816"/>
          </a:xfrm>
          <a:prstGeom prst="cloudCallout">
            <a:avLst>
              <a:gd name="adj1" fmla="val -211874"/>
              <a:gd name="adj2" fmla="val 1683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Numbers </a:t>
            </a:r>
            <a:endParaRPr lang="en-GB" dirty="0"/>
          </a:p>
        </p:txBody>
      </p:sp>
    </p:spTree>
    <p:extLst>
      <p:ext uri="{BB962C8B-B14F-4D97-AF65-F5344CB8AC3E}">
        <p14:creationId xmlns:p14="http://schemas.microsoft.com/office/powerpoint/2010/main" val="3746536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additive="base">
                                        <p:cTn id="20" dur="500" fill="hold"/>
                                        <p:tgtEl>
                                          <p:spTgt spid="5"/>
                                        </p:tgtEl>
                                        <p:attrNameLst>
                                          <p:attrName>ppt_x</p:attrName>
                                        </p:attrNameLst>
                                      </p:cBhvr>
                                      <p:tavLst>
                                        <p:tav tm="0">
                                          <p:val>
                                            <p:strVal val="#ppt_x"/>
                                          </p:val>
                                        </p:tav>
                                        <p:tav tm="100000">
                                          <p:val>
                                            <p:strVal val="#ppt_x"/>
                                          </p:val>
                                        </p:tav>
                                      </p:tavLst>
                                    </p:anim>
                                    <p:anim calcmode="lin" valueType="num">
                                      <p:cBhvr additive="base">
                                        <p:cTn id="2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3"/>
          <p:cNvSpPr/>
          <p:nvPr/>
        </p:nvSpPr>
        <p:spPr>
          <a:xfrm>
            <a:off x="683568" y="419386"/>
            <a:ext cx="8136904" cy="3384376"/>
          </a:xfrm>
          <a:prstGeom prst="cloud">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i="1" dirty="0" smtClean="0">
                <a:solidFill>
                  <a:schemeClr val="accent1">
                    <a:lumMod val="75000"/>
                  </a:schemeClr>
                </a:solidFill>
              </a:rPr>
              <a:t>You can turn continuous data into categorical but not vice versa</a:t>
            </a:r>
            <a:endParaRPr lang="en-GB" sz="2800" b="1" i="1" dirty="0">
              <a:solidFill>
                <a:schemeClr val="accent1">
                  <a:lumMod val="75000"/>
                </a:schemeClr>
              </a:solidFill>
            </a:endParaRPr>
          </a:p>
        </p:txBody>
      </p:sp>
      <p:pic>
        <p:nvPicPr>
          <p:cNvPr id="5" name="Picture 4"/>
          <p:cNvPicPr>
            <a:picLocks noChangeAspect="1"/>
          </p:cNvPicPr>
          <p:nvPr/>
        </p:nvPicPr>
        <p:blipFill>
          <a:blip r:embed="rId2"/>
          <a:stretch>
            <a:fillRect/>
          </a:stretch>
        </p:blipFill>
        <p:spPr>
          <a:xfrm>
            <a:off x="2947989" y="3962657"/>
            <a:ext cx="3848228" cy="2528439"/>
          </a:xfrm>
          <a:prstGeom prst="rect">
            <a:avLst/>
          </a:prstGeom>
        </p:spPr>
      </p:pic>
    </p:spTree>
    <p:extLst>
      <p:ext uri="{BB962C8B-B14F-4D97-AF65-F5344CB8AC3E}">
        <p14:creationId xmlns:p14="http://schemas.microsoft.com/office/powerpoint/2010/main" val="303064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does it matter??</a:t>
            </a:r>
            <a:endParaRPr lang="en-GB" dirty="0"/>
          </a:p>
        </p:txBody>
      </p:sp>
      <p:sp>
        <p:nvSpPr>
          <p:cNvPr id="3" name="Content Placeholder 2"/>
          <p:cNvSpPr>
            <a:spLocks noGrp="1"/>
          </p:cNvSpPr>
          <p:nvPr>
            <p:ph idx="1"/>
          </p:nvPr>
        </p:nvSpPr>
        <p:spPr/>
        <p:txBody>
          <a:bodyPr>
            <a:normAutofit/>
          </a:bodyPr>
          <a:lstStyle/>
          <a:p>
            <a:r>
              <a:rPr lang="en-GB" sz="2400" dirty="0"/>
              <a:t>So why does it matter</a:t>
            </a:r>
            <a:r>
              <a:rPr lang="en-GB" sz="2400" dirty="0" smtClean="0"/>
              <a:t>?</a:t>
            </a:r>
          </a:p>
          <a:p>
            <a:endParaRPr lang="en-GB" sz="2400" dirty="0"/>
          </a:p>
          <a:p>
            <a:pPr lvl="1"/>
            <a:r>
              <a:rPr lang="en-GB" sz="2000" dirty="0"/>
              <a:t>It will influence the quality of your results and the conclusions you are able to </a:t>
            </a:r>
            <a:r>
              <a:rPr lang="en-GB" sz="2000" dirty="0" smtClean="0"/>
              <a:t>make</a:t>
            </a:r>
          </a:p>
          <a:p>
            <a:pPr lvl="1"/>
            <a:endParaRPr lang="en-GB" sz="2000" dirty="0"/>
          </a:p>
          <a:p>
            <a:pPr lvl="1"/>
            <a:r>
              <a:rPr lang="en-GB" sz="2000" dirty="0"/>
              <a:t>It will also have an effect on the type of statistical analysis you are able to conduct (as you will </a:t>
            </a:r>
            <a:r>
              <a:rPr lang="en-GB" sz="2000" dirty="0" smtClean="0"/>
              <a:t>learn!)</a:t>
            </a:r>
            <a:endParaRPr lang="en-GB" sz="2000" dirty="0"/>
          </a:p>
        </p:txBody>
      </p:sp>
    </p:spTree>
    <p:extLst>
      <p:ext uri="{BB962C8B-B14F-4D97-AF65-F5344CB8AC3E}">
        <p14:creationId xmlns:p14="http://schemas.microsoft.com/office/powerpoint/2010/main" val="23001909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84632"/>
            <a:ext cx="7772400" cy="1088795"/>
          </a:xfrm>
        </p:spPr>
        <p:txBody>
          <a:bodyPr/>
          <a:lstStyle/>
          <a:p>
            <a:r>
              <a:rPr lang="en-GB" dirty="0" smtClean="0"/>
              <a:t>Example</a:t>
            </a:r>
            <a:endParaRPr lang="en-GB" dirty="0"/>
          </a:p>
        </p:txBody>
      </p:sp>
      <p:sp>
        <p:nvSpPr>
          <p:cNvPr id="3" name="Content Placeholder 2"/>
          <p:cNvSpPr>
            <a:spLocks noGrp="1"/>
          </p:cNvSpPr>
          <p:nvPr>
            <p:ph sz="half" idx="1"/>
          </p:nvPr>
        </p:nvSpPr>
        <p:spPr>
          <a:xfrm>
            <a:off x="685800" y="1655805"/>
            <a:ext cx="3657600" cy="4516395"/>
          </a:xfrm>
        </p:spPr>
        <p:txBody>
          <a:bodyPr>
            <a:normAutofit/>
          </a:bodyPr>
          <a:lstStyle/>
          <a:p>
            <a:r>
              <a:rPr lang="en-GB" b="1" i="1" dirty="0" smtClean="0">
                <a:solidFill>
                  <a:schemeClr val="accent1">
                    <a:lumMod val="75000"/>
                  </a:schemeClr>
                </a:solidFill>
              </a:rPr>
              <a:t>Categorical</a:t>
            </a:r>
          </a:p>
          <a:p>
            <a:endParaRPr lang="en-GB" dirty="0"/>
          </a:p>
          <a:p>
            <a:r>
              <a:rPr lang="en-GB" dirty="0" smtClean="0"/>
              <a:t>The results showed that a higher proportion of people in group B (60%) were anxious compared to those in group A (10%)</a:t>
            </a:r>
            <a:endParaRPr lang="en-GB" dirty="0"/>
          </a:p>
        </p:txBody>
      </p:sp>
      <p:sp>
        <p:nvSpPr>
          <p:cNvPr id="4" name="Content Placeholder 3"/>
          <p:cNvSpPr>
            <a:spLocks noGrp="1"/>
          </p:cNvSpPr>
          <p:nvPr>
            <p:ph sz="half" idx="2"/>
          </p:nvPr>
        </p:nvSpPr>
        <p:spPr>
          <a:xfrm>
            <a:off x="4792218" y="1655805"/>
            <a:ext cx="3657600" cy="4516395"/>
          </a:xfrm>
        </p:spPr>
        <p:txBody>
          <a:bodyPr>
            <a:noAutofit/>
          </a:bodyPr>
          <a:lstStyle/>
          <a:p>
            <a:r>
              <a:rPr lang="en-GB" b="1" i="1" dirty="0" smtClean="0">
                <a:solidFill>
                  <a:schemeClr val="accent1">
                    <a:lumMod val="75000"/>
                  </a:schemeClr>
                </a:solidFill>
              </a:rPr>
              <a:t>Continuous</a:t>
            </a:r>
            <a:endParaRPr lang="en-GB" b="1" i="1" dirty="0">
              <a:solidFill>
                <a:schemeClr val="accent1">
                  <a:lumMod val="75000"/>
                </a:schemeClr>
              </a:solidFill>
            </a:endParaRPr>
          </a:p>
          <a:p>
            <a:pPr marL="114300" indent="0">
              <a:buNone/>
            </a:pPr>
            <a:r>
              <a:rPr lang="en-GB" dirty="0"/>
              <a:t>Can use mean scores:</a:t>
            </a:r>
          </a:p>
          <a:p>
            <a:endParaRPr lang="en-GB" dirty="0"/>
          </a:p>
          <a:p>
            <a:r>
              <a:rPr lang="en-GB" dirty="0"/>
              <a:t>The results showed that the mean anxiety score of participants in Group A was 2.3 and in Group B was 24.7 (measured on a scale of 0-30)</a:t>
            </a:r>
          </a:p>
          <a:p>
            <a:endParaRPr lang="en-GB" dirty="0"/>
          </a:p>
          <a:p>
            <a:r>
              <a:rPr lang="en-GB" dirty="0"/>
              <a:t>Enables a more sophisticated option for statistical analysis</a:t>
            </a:r>
          </a:p>
          <a:p>
            <a:endParaRPr lang="en-GB" dirty="0"/>
          </a:p>
        </p:txBody>
      </p:sp>
    </p:spTree>
    <p:extLst>
      <p:ext uri="{BB962C8B-B14F-4D97-AF65-F5344CB8AC3E}">
        <p14:creationId xmlns:p14="http://schemas.microsoft.com/office/powerpoint/2010/main" val="2132145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 calcmode="lin" valueType="num">
                                      <p:cBhvr additive="base">
                                        <p:cTn id="1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anim calcmode="lin" valueType="num">
                                      <p:cBhvr additive="base">
                                        <p:cTn id="1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04546"/>
            <a:ext cx="7772400" cy="1609344"/>
          </a:xfrm>
        </p:spPr>
        <p:txBody>
          <a:bodyPr/>
          <a:lstStyle/>
          <a:p>
            <a:r>
              <a:rPr lang="en-GB" dirty="0" smtClean="0"/>
              <a:t>Types of data and levels of measurement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45542532"/>
              </p:ext>
            </p:extLst>
          </p:nvPr>
        </p:nvGraphicFramePr>
        <p:xfrm>
          <a:off x="457200" y="1752600"/>
          <a:ext cx="8229600" cy="5299576"/>
        </p:xfrm>
        <a:graphic>
          <a:graphicData uri="http://schemas.openxmlformats.org/drawingml/2006/table">
            <a:tbl>
              <a:tblPr firstRow="1" bandRow="1">
                <a:tableStyleId>{2D5ABB26-0587-4C30-8999-92F81FD0307C}</a:tableStyleId>
              </a:tblPr>
              <a:tblGrid>
                <a:gridCol w="2530624">
                  <a:extLst>
                    <a:ext uri="{9D8B030D-6E8A-4147-A177-3AD203B41FA5}">
                      <a16:colId xmlns:a16="http://schemas.microsoft.com/office/drawing/2014/main" xmlns="" val="20000"/>
                    </a:ext>
                  </a:extLst>
                </a:gridCol>
                <a:gridCol w="5698976">
                  <a:extLst>
                    <a:ext uri="{9D8B030D-6E8A-4147-A177-3AD203B41FA5}">
                      <a16:colId xmlns:a16="http://schemas.microsoft.com/office/drawing/2014/main" xmlns="" val="20001"/>
                    </a:ext>
                  </a:extLst>
                </a:gridCol>
              </a:tblGrid>
              <a:tr h="524272">
                <a:tc>
                  <a:txBody>
                    <a:bodyPr/>
                    <a:lstStyle/>
                    <a:p>
                      <a:pPr algn="ctr"/>
                      <a:r>
                        <a:rPr lang="en-GB" b="1" dirty="0" smtClean="0"/>
                        <a:t>Scale type</a:t>
                      </a:r>
                      <a:endParaRPr lang="en-GB" b="1" dirty="0"/>
                    </a:p>
                  </a:txBody>
                  <a:tcPr anchor="ctr">
                    <a:lnR w="38100" cap="flat" cmpd="sng" algn="ctr">
                      <a:solidFill>
                        <a:srgbClr val="99FFCC"/>
                      </a:solidFill>
                      <a:prstDash val="solid"/>
                      <a:round/>
                      <a:headEnd type="none" w="med" len="med"/>
                      <a:tailEnd type="none" w="med" len="med"/>
                    </a:lnR>
                    <a:lnB w="38100" cap="flat" cmpd="sng" algn="ctr">
                      <a:solidFill>
                        <a:srgbClr val="99FFCC"/>
                      </a:solidFill>
                      <a:prstDash val="solid"/>
                      <a:round/>
                      <a:headEnd type="none" w="med" len="med"/>
                      <a:tailEnd type="none" w="med" len="med"/>
                    </a:lnB>
                  </a:tcPr>
                </a:tc>
                <a:tc>
                  <a:txBody>
                    <a:bodyPr/>
                    <a:lstStyle/>
                    <a:p>
                      <a:pPr algn="ctr"/>
                      <a:r>
                        <a:rPr lang="en-GB" b="1" dirty="0" smtClean="0"/>
                        <a:t>Properties</a:t>
                      </a:r>
                      <a:r>
                        <a:rPr lang="en-GB" b="1" baseline="0" dirty="0" smtClean="0"/>
                        <a:t> of scale</a:t>
                      </a:r>
                      <a:endParaRPr lang="en-GB" b="1" dirty="0"/>
                    </a:p>
                  </a:txBody>
                  <a:tcPr anchor="ctr">
                    <a:lnL w="38100" cap="flat" cmpd="sng" algn="ctr">
                      <a:solidFill>
                        <a:srgbClr val="99FFCC"/>
                      </a:solidFill>
                      <a:prstDash val="solid"/>
                      <a:round/>
                      <a:headEnd type="none" w="med" len="med"/>
                      <a:tailEnd type="none" w="med" len="med"/>
                    </a:lnL>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0"/>
                  </a:ext>
                </a:extLst>
              </a:tr>
              <a:tr h="864096">
                <a:tc>
                  <a:txBody>
                    <a:bodyPr/>
                    <a:lstStyle/>
                    <a:p>
                      <a:pPr algn="ctr"/>
                      <a:r>
                        <a:rPr lang="en-GB" dirty="0" smtClean="0"/>
                        <a:t>Nominal</a:t>
                      </a:r>
                      <a:endParaRPr lang="en-GB" dirty="0"/>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t>Records</a:t>
                      </a:r>
                      <a:r>
                        <a:rPr lang="en-GB" baseline="0" dirty="0" smtClean="0"/>
                        <a:t> differences</a:t>
                      </a:r>
                    </a:p>
                    <a:p>
                      <a:pPr algn="ctr"/>
                      <a:r>
                        <a:rPr lang="en-GB" i="1" baseline="0" dirty="0" smtClean="0"/>
                        <a:t>A is red, B is blue</a:t>
                      </a:r>
                      <a:endParaRPr lang="en-GB" i="1" dirty="0"/>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1"/>
                  </a:ext>
                </a:extLst>
              </a:tr>
              <a:tr h="792088">
                <a:tc>
                  <a:txBody>
                    <a:bodyPr/>
                    <a:lstStyle/>
                    <a:p>
                      <a:pPr algn="ctr"/>
                      <a:r>
                        <a:rPr lang="en-GB" dirty="0" smtClean="0">
                          <a:solidFill>
                            <a:schemeClr val="bg1">
                              <a:lumMod val="75000"/>
                            </a:schemeClr>
                          </a:solidFill>
                        </a:rPr>
                        <a:t>Ordinal</a:t>
                      </a:r>
                      <a:endParaRPr lang="en-GB" dirty="0">
                        <a:solidFill>
                          <a:schemeClr val="bg1">
                            <a:lumMod val="75000"/>
                          </a:schemeClr>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bg1">
                              <a:lumMod val="75000"/>
                            </a:schemeClr>
                          </a:solidFill>
                        </a:rPr>
                        <a:t>Records differences and magnitudes</a:t>
                      </a:r>
                    </a:p>
                    <a:p>
                      <a:pPr algn="ctr"/>
                      <a:r>
                        <a:rPr lang="en-GB" i="1" dirty="0" smtClean="0">
                          <a:solidFill>
                            <a:schemeClr val="bg1">
                              <a:lumMod val="75000"/>
                            </a:schemeClr>
                          </a:solidFill>
                        </a:rPr>
                        <a:t>A is larger than B</a:t>
                      </a:r>
                      <a:endParaRPr lang="en-GB" i="1" dirty="0">
                        <a:solidFill>
                          <a:schemeClr val="bg1">
                            <a:lumMod val="75000"/>
                          </a:schemeClr>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2"/>
                  </a:ext>
                </a:extLst>
              </a:tr>
              <a:tr h="1080120">
                <a:tc>
                  <a:txBody>
                    <a:bodyPr/>
                    <a:lstStyle/>
                    <a:p>
                      <a:pPr algn="ctr"/>
                      <a:r>
                        <a:rPr lang="en-GB" dirty="0" smtClean="0">
                          <a:solidFill>
                            <a:schemeClr val="bg1">
                              <a:lumMod val="75000"/>
                            </a:schemeClr>
                          </a:solidFill>
                        </a:rPr>
                        <a:t>Interval</a:t>
                      </a:r>
                      <a:endParaRPr lang="en-GB" dirty="0">
                        <a:solidFill>
                          <a:schemeClr val="bg1">
                            <a:lumMod val="75000"/>
                          </a:schemeClr>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bg1">
                              <a:lumMod val="75000"/>
                            </a:schemeClr>
                          </a:solidFill>
                        </a:rPr>
                        <a:t>Records differences</a:t>
                      </a:r>
                      <a:r>
                        <a:rPr lang="en-GB" baseline="0" dirty="0" smtClean="0">
                          <a:solidFill>
                            <a:schemeClr val="bg1">
                              <a:lumMod val="75000"/>
                            </a:schemeClr>
                          </a:solidFill>
                        </a:rPr>
                        <a:t> and magnitudes, and has equal intervals</a:t>
                      </a:r>
                    </a:p>
                    <a:p>
                      <a:pPr algn="ctr"/>
                      <a:endParaRPr lang="en-GB" baseline="0" dirty="0" smtClean="0">
                        <a:solidFill>
                          <a:schemeClr val="bg1">
                            <a:lumMod val="75000"/>
                          </a:schemeClr>
                        </a:solidFill>
                      </a:endParaRPr>
                    </a:p>
                    <a:p>
                      <a:pPr algn="ctr"/>
                      <a:r>
                        <a:rPr lang="en-GB" i="1" baseline="0" dirty="0" smtClean="0">
                          <a:solidFill>
                            <a:schemeClr val="bg1">
                              <a:lumMod val="75000"/>
                            </a:schemeClr>
                          </a:solidFill>
                        </a:rPr>
                        <a:t>A is two units larger than B</a:t>
                      </a:r>
                      <a:endParaRPr lang="en-GB" i="1" dirty="0">
                        <a:solidFill>
                          <a:schemeClr val="bg1">
                            <a:lumMod val="75000"/>
                          </a:schemeClr>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3"/>
                  </a:ext>
                </a:extLst>
              </a:tr>
              <a:tr h="1080120">
                <a:tc>
                  <a:txBody>
                    <a:bodyPr/>
                    <a:lstStyle/>
                    <a:p>
                      <a:pPr algn="ctr"/>
                      <a:r>
                        <a:rPr lang="en-GB" dirty="0" smtClean="0">
                          <a:solidFill>
                            <a:schemeClr val="bg1">
                              <a:lumMod val="75000"/>
                            </a:schemeClr>
                          </a:solidFill>
                        </a:rPr>
                        <a:t>Ratio</a:t>
                      </a:r>
                      <a:endParaRPr lang="en-GB" dirty="0">
                        <a:solidFill>
                          <a:schemeClr val="bg1">
                            <a:lumMod val="75000"/>
                          </a:schemeClr>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bg1">
                              <a:lumMod val="75000"/>
                            </a:schemeClr>
                          </a:solidFill>
                        </a:rPr>
                        <a:t>Records differences and magnitudes,</a:t>
                      </a:r>
                      <a:r>
                        <a:rPr lang="en-GB" baseline="0" dirty="0" smtClean="0">
                          <a:solidFill>
                            <a:schemeClr val="bg1">
                              <a:lumMod val="75000"/>
                            </a:schemeClr>
                          </a:solidFill>
                        </a:rPr>
                        <a:t> has equal intervals and a true zero</a:t>
                      </a:r>
                    </a:p>
                    <a:p>
                      <a:pPr algn="ctr"/>
                      <a:endParaRPr lang="en-GB" baseline="0" dirty="0" smtClean="0">
                        <a:solidFill>
                          <a:schemeClr val="bg1">
                            <a:lumMod val="75000"/>
                          </a:schemeClr>
                        </a:solidFill>
                      </a:endParaRPr>
                    </a:p>
                    <a:p>
                      <a:pPr algn="ctr"/>
                      <a:r>
                        <a:rPr lang="en-GB" i="1" baseline="0" dirty="0" smtClean="0">
                          <a:solidFill>
                            <a:schemeClr val="bg1">
                              <a:lumMod val="75000"/>
                            </a:schemeClr>
                          </a:solidFill>
                        </a:rPr>
                        <a:t>A is twice as large as B</a:t>
                      </a:r>
                      <a:endParaRPr lang="en-GB" i="1" dirty="0">
                        <a:solidFill>
                          <a:schemeClr val="bg1">
                            <a:lumMod val="75000"/>
                          </a:schemeClr>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4"/>
                  </a:ext>
                </a:extLst>
              </a:tr>
              <a:tr h="370840">
                <a:tc>
                  <a:txBody>
                    <a:bodyPr/>
                    <a:lstStyle/>
                    <a:p>
                      <a:endParaRPr lang="en-GB" dirty="0"/>
                    </a:p>
                  </a:txBody>
                  <a:tcPr>
                    <a:lnT w="38100" cap="flat" cmpd="sng" algn="ctr">
                      <a:solidFill>
                        <a:srgbClr val="99FFCC"/>
                      </a:solidFill>
                      <a:prstDash val="solid"/>
                      <a:round/>
                      <a:headEnd type="none" w="med" len="med"/>
                      <a:tailEnd type="none" w="med" len="med"/>
                    </a:lnT>
                  </a:tcPr>
                </a:tc>
                <a:tc>
                  <a:txBody>
                    <a:bodyPr/>
                    <a:lstStyle/>
                    <a:p>
                      <a:endParaRPr lang="en-GB"/>
                    </a:p>
                  </a:txBody>
                  <a:tcPr>
                    <a:lnT w="38100" cap="flat" cmpd="sng" algn="ctr">
                      <a:solidFill>
                        <a:srgbClr val="99FFCC"/>
                      </a:solidFill>
                      <a:prstDash val="solid"/>
                      <a:round/>
                      <a:headEnd type="none" w="med" len="med"/>
                      <a:tailEnd type="none" w="med" len="med"/>
                    </a:lnT>
                  </a:tcPr>
                </a:tc>
                <a:extLst>
                  <a:ext uri="{0D108BD9-81ED-4DB2-BD59-A6C34878D82A}">
                    <a16:rowId xmlns:a16="http://schemas.microsoft.com/office/drawing/2014/main" xmlns="" val="10005"/>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xmlns="" val="10006"/>
                  </a:ext>
                </a:extLst>
              </a:tr>
            </a:tbl>
          </a:graphicData>
        </a:graphic>
      </p:graphicFrame>
    </p:spTree>
    <p:extLst>
      <p:ext uri="{BB962C8B-B14F-4D97-AF65-F5344CB8AC3E}">
        <p14:creationId xmlns:p14="http://schemas.microsoft.com/office/powerpoint/2010/main" val="88875279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Nominal data</a:t>
            </a:r>
            <a:endParaRPr lang="en-GB" dirty="0"/>
          </a:p>
        </p:txBody>
      </p:sp>
      <p:sp>
        <p:nvSpPr>
          <p:cNvPr id="3" name="Content Placeholder 2"/>
          <p:cNvSpPr>
            <a:spLocks noGrp="1"/>
          </p:cNvSpPr>
          <p:nvPr>
            <p:ph idx="1"/>
          </p:nvPr>
        </p:nvSpPr>
        <p:spPr/>
        <p:txBody>
          <a:bodyPr/>
          <a:lstStyle/>
          <a:p>
            <a:r>
              <a:rPr lang="en-GB" sz="2400" dirty="0"/>
              <a:t>Only classifies people into groups;</a:t>
            </a:r>
          </a:p>
          <a:p>
            <a:endParaRPr lang="en-GB" sz="2400" dirty="0"/>
          </a:p>
          <a:p>
            <a:r>
              <a:rPr lang="en-GB" sz="2400" dirty="0"/>
              <a:t>Refers to quality more than quantity</a:t>
            </a:r>
          </a:p>
          <a:p>
            <a:endParaRPr lang="en-GB" sz="2400" dirty="0" smtClean="0"/>
          </a:p>
          <a:p>
            <a:endParaRPr lang="en-GB" sz="2400" dirty="0"/>
          </a:p>
          <a:p>
            <a:pPr marL="0" indent="0" algn="ctr">
              <a:buNone/>
            </a:pPr>
            <a:r>
              <a:rPr lang="en-GB" sz="2400" dirty="0">
                <a:solidFill>
                  <a:schemeClr val="accent1">
                    <a:lumMod val="75000"/>
                  </a:schemeClr>
                </a:solidFill>
              </a:rPr>
              <a:t>Task: organise a group of students into ‘TALL’ and ‘SHORT’</a:t>
            </a:r>
          </a:p>
          <a:p>
            <a:endParaRPr lang="en-GB" dirty="0"/>
          </a:p>
        </p:txBody>
      </p:sp>
    </p:spTree>
    <p:extLst>
      <p:ext uri="{BB962C8B-B14F-4D97-AF65-F5344CB8AC3E}">
        <p14:creationId xmlns:p14="http://schemas.microsoft.com/office/powerpoint/2010/main" val="320094786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934994"/>
          </a:xfrm>
        </p:spPr>
        <p:txBody>
          <a:bodyPr/>
          <a:lstStyle/>
          <a:p>
            <a:r>
              <a:rPr lang="en-GB" dirty="0" smtClean="0"/>
              <a:t>Nominal</a:t>
            </a:r>
            <a:endParaRPr lang="en-GB" dirty="0"/>
          </a:p>
        </p:txBody>
      </p:sp>
      <p:sp>
        <p:nvSpPr>
          <p:cNvPr id="4" name="Oval 3"/>
          <p:cNvSpPr/>
          <p:nvPr/>
        </p:nvSpPr>
        <p:spPr>
          <a:xfrm>
            <a:off x="573024" y="1755648"/>
            <a:ext cx="3596640" cy="3938016"/>
          </a:xfrm>
          <a:prstGeom prst="ellipse">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5547360" y="1755648"/>
            <a:ext cx="3596640" cy="3938016"/>
          </a:xfrm>
          <a:prstGeom prst="ellipse">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ounded Rectangle 5"/>
          <p:cNvSpPr/>
          <p:nvPr/>
        </p:nvSpPr>
        <p:spPr>
          <a:xfrm>
            <a:off x="1340403" y="3375032"/>
            <a:ext cx="2061882" cy="699247"/>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TALL</a:t>
            </a:r>
            <a:endParaRPr lang="en-GB" sz="2400" dirty="0"/>
          </a:p>
        </p:txBody>
      </p:sp>
      <p:sp>
        <p:nvSpPr>
          <p:cNvPr id="7" name="Rounded Rectangle 6"/>
          <p:cNvSpPr/>
          <p:nvPr/>
        </p:nvSpPr>
        <p:spPr>
          <a:xfrm>
            <a:off x="6314739" y="3375031"/>
            <a:ext cx="2061882" cy="699247"/>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SHORT</a:t>
            </a:r>
            <a:endParaRPr lang="en-GB" sz="2400" dirty="0"/>
          </a:p>
        </p:txBody>
      </p:sp>
      <p:sp>
        <p:nvSpPr>
          <p:cNvPr id="9" name="TextBox 8"/>
          <p:cNvSpPr txBox="1"/>
          <p:nvPr/>
        </p:nvSpPr>
        <p:spPr>
          <a:xfrm>
            <a:off x="805006" y="4240058"/>
            <a:ext cx="1404156" cy="461665"/>
          </a:xfrm>
          <a:prstGeom prst="rect">
            <a:avLst/>
          </a:prstGeom>
          <a:noFill/>
        </p:spPr>
        <p:txBody>
          <a:bodyPr wrap="square" rtlCol="0">
            <a:spAutoFit/>
          </a:bodyPr>
          <a:lstStyle/>
          <a:p>
            <a:r>
              <a:rPr lang="en-GB" sz="2400" dirty="0" smtClean="0">
                <a:solidFill>
                  <a:schemeClr val="accent5">
                    <a:lumMod val="50000"/>
                  </a:schemeClr>
                </a:solidFill>
              </a:rPr>
              <a:t>Joshua</a:t>
            </a:r>
            <a:endParaRPr lang="en-GB" sz="2400" dirty="0">
              <a:solidFill>
                <a:schemeClr val="accent5">
                  <a:lumMod val="50000"/>
                </a:schemeClr>
              </a:solidFill>
            </a:endParaRPr>
          </a:p>
        </p:txBody>
      </p:sp>
      <p:sp>
        <p:nvSpPr>
          <p:cNvPr id="10" name="TextBox 9"/>
          <p:cNvSpPr txBox="1"/>
          <p:nvPr/>
        </p:nvSpPr>
        <p:spPr>
          <a:xfrm>
            <a:off x="2891281" y="2785823"/>
            <a:ext cx="1404156" cy="461665"/>
          </a:xfrm>
          <a:prstGeom prst="rect">
            <a:avLst/>
          </a:prstGeom>
          <a:noFill/>
        </p:spPr>
        <p:txBody>
          <a:bodyPr wrap="square" rtlCol="0">
            <a:spAutoFit/>
          </a:bodyPr>
          <a:lstStyle/>
          <a:p>
            <a:r>
              <a:rPr lang="en-GB" sz="2400" dirty="0" smtClean="0">
                <a:solidFill>
                  <a:schemeClr val="accent5">
                    <a:lumMod val="50000"/>
                  </a:schemeClr>
                </a:solidFill>
              </a:rPr>
              <a:t>Alyssa</a:t>
            </a:r>
            <a:endParaRPr lang="en-GB" sz="2400" dirty="0">
              <a:solidFill>
                <a:schemeClr val="accent5">
                  <a:lumMod val="50000"/>
                </a:schemeClr>
              </a:solidFill>
            </a:endParaRPr>
          </a:p>
        </p:txBody>
      </p:sp>
      <p:sp>
        <p:nvSpPr>
          <p:cNvPr id="11" name="TextBox 10"/>
          <p:cNvSpPr txBox="1"/>
          <p:nvPr/>
        </p:nvSpPr>
        <p:spPr>
          <a:xfrm>
            <a:off x="2365248" y="4630766"/>
            <a:ext cx="1404156" cy="461665"/>
          </a:xfrm>
          <a:prstGeom prst="rect">
            <a:avLst/>
          </a:prstGeom>
          <a:noFill/>
        </p:spPr>
        <p:txBody>
          <a:bodyPr wrap="square" rtlCol="0">
            <a:spAutoFit/>
          </a:bodyPr>
          <a:lstStyle/>
          <a:p>
            <a:r>
              <a:rPr lang="en-GB" sz="2400" dirty="0" smtClean="0">
                <a:solidFill>
                  <a:schemeClr val="accent5">
                    <a:lumMod val="50000"/>
                  </a:schemeClr>
                </a:solidFill>
              </a:rPr>
              <a:t>Nathan</a:t>
            </a:r>
            <a:endParaRPr lang="en-GB" sz="2400" dirty="0">
              <a:solidFill>
                <a:schemeClr val="accent5">
                  <a:lumMod val="50000"/>
                </a:schemeClr>
              </a:solidFill>
            </a:endParaRPr>
          </a:p>
        </p:txBody>
      </p:sp>
      <p:sp>
        <p:nvSpPr>
          <p:cNvPr id="12" name="TextBox 11"/>
          <p:cNvSpPr txBox="1"/>
          <p:nvPr/>
        </p:nvSpPr>
        <p:spPr>
          <a:xfrm>
            <a:off x="7282644" y="2261008"/>
            <a:ext cx="1404156" cy="461665"/>
          </a:xfrm>
          <a:prstGeom prst="rect">
            <a:avLst/>
          </a:prstGeom>
          <a:noFill/>
        </p:spPr>
        <p:txBody>
          <a:bodyPr wrap="square" rtlCol="0">
            <a:spAutoFit/>
          </a:bodyPr>
          <a:lstStyle/>
          <a:p>
            <a:r>
              <a:rPr lang="en-GB" sz="2400" dirty="0" smtClean="0">
                <a:solidFill>
                  <a:schemeClr val="accent5">
                    <a:lumMod val="50000"/>
                  </a:schemeClr>
                </a:solidFill>
              </a:rPr>
              <a:t>Katie</a:t>
            </a:r>
            <a:endParaRPr lang="en-GB" sz="2400" dirty="0">
              <a:solidFill>
                <a:schemeClr val="accent5">
                  <a:lumMod val="50000"/>
                </a:schemeClr>
              </a:solidFill>
            </a:endParaRPr>
          </a:p>
        </p:txBody>
      </p:sp>
      <p:sp>
        <p:nvSpPr>
          <p:cNvPr id="13" name="TextBox 12"/>
          <p:cNvSpPr txBox="1"/>
          <p:nvPr/>
        </p:nvSpPr>
        <p:spPr>
          <a:xfrm>
            <a:off x="5941524" y="2798015"/>
            <a:ext cx="1404156" cy="461665"/>
          </a:xfrm>
          <a:prstGeom prst="rect">
            <a:avLst/>
          </a:prstGeom>
          <a:noFill/>
        </p:spPr>
        <p:txBody>
          <a:bodyPr wrap="square" rtlCol="0">
            <a:spAutoFit/>
          </a:bodyPr>
          <a:lstStyle/>
          <a:p>
            <a:r>
              <a:rPr lang="en-GB" sz="2400" dirty="0" smtClean="0">
                <a:solidFill>
                  <a:schemeClr val="accent5">
                    <a:lumMod val="50000"/>
                  </a:schemeClr>
                </a:solidFill>
              </a:rPr>
              <a:t>Lily</a:t>
            </a:r>
            <a:endParaRPr lang="en-GB" sz="2400" dirty="0">
              <a:solidFill>
                <a:schemeClr val="accent5">
                  <a:lumMod val="50000"/>
                </a:schemeClr>
              </a:solidFill>
            </a:endParaRPr>
          </a:p>
        </p:txBody>
      </p:sp>
      <p:sp>
        <p:nvSpPr>
          <p:cNvPr id="14" name="TextBox 13"/>
          <p:cNvSpPr txBox="1"/>
          <p:nvPr/>
        </p:nvSpPr>
        <p:spPr>
          <a:xfrm>
            <a:off x="7674543" y="4206898"/>
            <a:ext cx="1404156" cy="461665"/>
          </a:xfrm>
          <a:prstGeom prst="rect">
            <a:avLst/>
          </a:prstGeom>
          <a:noFill/>
        </p:spPr>
        <p:txBody>
          <a:bodyPr wrap="square" rtlCol="0">
            <a:spAutoFit/>
          </a:bodyPr>
          <a:lstStyle/>
          <a:p>
            <a:r>
              <a:rPr lang="en-GB" sz="2400" dirty="0" smtClean="0">
                <a:solidFill>
                  <a:schemeClr val="accent5">
                    <a:lumMod val="50000"/>
                  </a:schemeClr>
                </a:solidFill>
              </a:rPr>
              <a:t>Brandon</a:t>
            </a:r>
            <a:endParaRPr lang="en-GB" sz="2400" dirty="0">
              <a:solidFill>
                <a:schemeClr val="accent5">
                  <a:lumMod val="50000"/>
                </a:schemeClr>
              </a:solidFill>
            </a:endParaRPr>
          </a:p>
        </p:txBody>
      </p:sp>
      <p:sp>
        <p:nvSpPr>
          <p:cNvPr id="15" name="TextBox 14"/>
          <p:cNvSpPr txBox="1"/>
          <p:nvPr/>
        </p:nvSpPr>
        <p:spPr>
          <a:xfrm>
            <a:off x="6270387" y="4786593"/>
            <a:ext cx="1404156" cy="461665"/>
          </a:xfrm>
          <a:prstGeom prst="rect">
            <a:avLst/>
          </a:prstGeom>
          <a:noFill/>
        </p:spPr>
        <p:txBody>
          <a:bodyPr wrap="square" rtlCol="0">
            <a:spAutoFit/>
          </a:bodyPr>
          <a:lstStyle/>
          <a:p>
            <a:r>
              <a:rPr lang="en-GB" sz="2400" dirty="0" smtClean="0">
                <a:solidFill>
                  <a:schemeClr val="accent5">
                    <a:lumMod val="50000"/>
                  </a:schemeClr>
                </a:solidFill>
              </a:rPr>
              <a:t>Maria</a:t>
            </a:r>
            <a:endParaRPr lang="en-GB" sz="2400" dirty="0">
              <a:solidFill>
                <a:schemeClr val="accent5">
                  <a:lumMod val="50000"/>
                </a:schemeClr>
              </a:solidFill>
            </a:endParaRPr>
          </a:p>
        </p:txBody>
      </p:sp>
      <p:sp>
        <p:nvSpPr>
          <p:cNvPr id="16" name="TextBox 15"/>
          <p:cNvSpPr txBox="1"/>
          <p:nvPr/>
        </p:nvSpPr>
        <p:spPr>
          <a:xfrm>
            <a:off x="1340403" y="2152258"/>
            <a:ext cx="1404156" cy="461665"/>
          </a:xfrm>
          <a:prstGeom prst="rect">
            <a:avLst/>
          </a:prstGeom>
          <a:noFill/>
        </p:spPr>
        <p:txBody>
          <a:bodyPr wrap="square" rtlCol="0">
            <a:spAutoFit/>
          </a:bodyPr>
          <a:lstStyle/>
          <a:p>
            <a:r>
              <a:rPr lang="en-GB" sz="2400" dirty="0" smtClean="0">
                <a:solidFill>
                  <a:schemeClr val="accent5">
                    <a:lumMod val="50000"/>
                  </a:schemeClr>
                </a:solidFill>
              </a:rPr>
              <a:t>Connor</a:t>
            </a:r>
            <a:endParaRPr lang="en-GB" sz="2400" dirty="0">
              <a:solidFill>
                <a:schemeClr val="accent5">
                  <a:lumMod val="50000"/>
                </a:schemeClr>
              </a:solidFill>
            </a:endParaRPr>
          </a:p>
        </p:txBody>
      </p:sp>
      <p:sp>
        <p:nvSpPr>
          <p:cNvPr id="17" name="Round Diagonal Corner Rectangle 16"/>
          <p:cNvSpPr/>
          <p:nvPr/>
        </p:nvSpPr>
        <p:spPr>
          <a:xfrm>
            <a:off x="2866913" y="1425150"/>
            <a:ext cx="4047493" cy="1867877"/>
          </a:xfrm>
          <a:prstGeom prst="round2DiagRect">
            <a:avLst/>
          </a:prstGeom>
          <a:solidFill>
            <a:schemeClr val="accent5">
              <a:lumMod val="20000"/>
              <a:lumOff val="8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solidFill>
                  <a:schemeClr val="accent5">
                    <a:lumMod val="50000"/>
                  </a:schemeClr>
                </a:solidFill>
              </a:rPr>
              <a:t>CATEGORICAL DATA</a:t>
            </a:r>
            <a:endParaRPr lang="en-GB" sz="4000" dirty="0">
              <a:solidFill>
                <a:schemeClr val="accent5">
                  <a:lumMod val="50000"/>
                </a:schemeClr>
              </a:solidFill>
            </a:endParaRPr>
          </a:p>
        </p:txBody>
      </p:sp>
      <p:sp>
        <p:nvSpPr>
          <p:cNvPr id="18" name="Round Diagonal Corner Rectangle 17"/>
          <p:cNvSpPr/>
          <p:nvPr/>
        </p:nvSpPr>
        <p:spPr>
          <a:xfrm>
            <a:off x="320842" y="4337009"/>
            <a:ext cx="8614611" cy="1867877"/>
          </a:xfrm>
          <a:prstGeom prst="round2DiagRect">
            <a:avLst/>
          </a:prstGeom>
          <a:solidFill>
            <a:schemeClr val="accent5">
              <a:lumMod val="20000"/>
              <a:lumOff val="8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accent5">
                    <a:lumMod val="50000"/>
                  </a:schemeClr>
                </a:solidFill>
              </a:rPr>
              <a:t>No distinction </a:t>
            </a:r>
            <a:r>
              <a:rPr lang="en-GB" sz="2400" i="1" dirty="0" smtClean="0">
                <a:solidFill>
                  <a:schemeClr val="accent5">
                    <a:lumMod val="50000"/>
                  </a:schemeClr>
                </a:solidFill>
              </a:rPr>
              <a:t>at all</a:t>
            </a:r>
            <a:r>
              <a:rPr lang="en-GB" sz="2400" dirty="0" smtClean="0">
                <a:solidFill>
                  <a:schemeClr val="accent5">
                    <a:lumMod val="50000"/>
                  </a:schemeClr>
                </a:solidFill>
              </a:rPr>
              <a:t> between the people in these two groups; i.e., no way of telling who is the tallest in the tall group, or who is the shortest in the short group</a:t>
            </a:r>
            <a:endParaRPr lang="en-GB" sz="2400" dirty="0">
              <a:solidFill>
                <a:schemeClr val="accent5">
                  <a:lumMod val="50000"/>
                </a:schemeClr>
              </a:solidFill>
            </a:endParaRPr>
          </a:p>
        </p:txBody>
      </p:sp>
    </p:spTree>
    <p:extLst>
      <p:ext uri="{BB962C8B-B14F-4D97-AF65-F5344CB8AC3E}">
        <p14:creationId xmlns:p14="http://schemas.microsoft.com/office/powerpoint/2010/main" val="803388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ppt_x"/>
                                          </p:val>
                                        </p:tav>
                                      </p:tavLst>
                                    </p:anim>
                                    <p:anim calcmode="lin" valueType="num">
                                      <p:cBhvr additive="base">
                                        <p:cTn id="7" dur="500"/>
                                        <p:tgtEl>
                                          <p:spTgt spid="4"/>
                                        </p:tgtEl>
                                        <p:attrNameLst>
                                          <p:attrName>ppt_y</p:attrName>
                                        </p:attrNameLst>
                                      </p:cBhvr>
                                      <p:tavLst>
                                        <p:tav tm="0">
                                          <p:val>
                                            <p:strVal val="ppt_y"/>
                                          </p:val>
                                        </p:tav>
                                        <p:tav tm="100000">
                                          <p:val>
                                            <p:strVal val="1+ppt_h/2"/>
                                          </p:val>
                                        </p:tav>
                                      </p:tavLst>
                                    </p:anim>
                                    <p:set>
                                      <p:cBhvr>
                                        <p:cTn id="8" dur="1" fill="hold">
                                          <p:stCondLst>
                                            <p:cond delay="499"/>
                                          </p:stCondLst>
                                        </p:cTn>
                                        <p:tgtEl>
                                          <p:spTgt spid="4"/>
                                        </p:tgtEl>
                                        <p:attrNameLst>
                                          <p:attrName>style.visibility</p:attrName>
                                        </p:attrNameLst>
                                      </p:cBhvr>
                                      <p:to>
                                        <p:strVal val="hidden"/>
                                      </p:to>
                                    </p:set>
                                  </p:childTnLst>
                                </p:cTn>
                              </p:par>
                              <p:par>
                                <p:cTn id="9" presetID="2" presetClass="exit" presetSubtype="4" fill="hold" grpId="0" nodeType="withEffect">
                                  <p:stCondLst>
                                    <p:cond delay="0"/>
                                  </p:stCondLst>
                                  <p:childTnLst>
                                    <p:anim calcmode="lin" valueType="num">
                                      <p:cBhvr additive="base">
                                        <p:cTn id="10" dur="500"/>
                                        <p:tgtEl>
                                          <p:spTgt spid="6"/>
                                        </p:tgtEl>
                                        <p:attrNameLst>
                                          <p:attrName>ppt_x</p:attrName>
                                        </p:attrNameLst>
                                      </p:cBhvr>
                                      <p:tavLst>
                                        <p:tav tm="0">
                                          <p:val>
                                            <p:strVal val="ppt_x"/>
                                          </p:val>
                                        </p:tav>
                                        <p:tav tm="100000">
                                          <p:val>
                                            <p:strVal val="ppt_x"/>
                                          </p:val>
                                        </p:tav>
                                      </p:tavLst>
                                    </p:anim>
                                    <p:anim calcmode="lin" valueType="num">
                                      <p:cBhvr additive="base">
                                        <p:cTn id="11" dur="500"/>
                                        <p:tgtEl>
                                          <p:spTgt spid="6"/>
                                        </p:tgtEl>
                                        <p:attrNameLst>
                                          <p:attrName>ppt_y</p:attrName>
                                        </p:attrNameLst>
                                      </p:cBhvr>
                                      <p:tavLst>
                                        <p:tav tm="0">
                                          <p:val>
                                            <p:strVal val="ppt_y"/>
                                          </p:val>
                                        </p:tav>
                                        <p:tav tm="100000">
                                          <p:val>
                                            <p:strVal val="1+ppt_h/2"/>
                                          </p:val>
                                        </p:tav>
                                      </p:tavLst>
                                    </p:anim>
                                    <p:set>
                                      <p:cBhvr>
                                        <p:cTn id="12" dur="1" fill="hold">
                                          <p:stCondLst>
                                            <p:cond delay="499"/>
                                          </p:stCondLst>
                                        </p:cTn>
                                        <p:tgtEl>
                                          <p:spTgt spid="6"/>
                                        </p:tgtEl>
                                        <p:attrNameLst>
                                          <p:attrName>style.visibility</p:attrName>
                                        </p:attrNameLst>
                                      </p:cBhvr>
                                      <p:to>
                                        <p:strVal val="hidden"/>
                                      </p:to>
                                    </p:set>
                                  </p:childTnLst>
                                </p:cTn>
                              </p:par>
                              <p:par>
                                <p:cTn id="13" presetID="2" presetClass="exit" presetSubtype="4" fill="hold" grpId="0" nodeType="withEffect">
                                  <p:stCondLst>
                                    <p:cond delay="0"/>
                                  </p:stCondLst>
                                  <p:childTnLst>
                                    <p:anim calcmode="lin" valueType="num">
                                      <p:cBhvr additive="base">
                                        <p:cTn id="14" dur="500"/>
                                        <p:tgtEl>
                                          <p:spTgt spid="10"/>
                                        </p:tgtEl>
                                        <p:attrNameLst>
                                          <p:attrName>ppt_x</p:attrName>
                                        </p:attrNameLst>
                                      </p:cBhvr>
                                      <p:tavLst>
                                        <p:tav tm="0">
                                          <p:val>
                                            <p:strVal val="ppt_x"/>
                                          </p:val>
                                        </p:tav>
                                        <p:tav tm="100000">
                                          <p:val>
                                            <p:strVal val="ppt_x"/>
                                          </p:val>
                                        </p:tav>
                                      </p:tavLst>
                                    </p:anim>
                                    <p:anim calcmode="lin" valueType="num">
                                      <p:cBhvr additive="base">
                                        <p:cTn id="15" dur="500"/>
                                        <p:tgtEl>
                                          <p:spTgt spid="10"/>
                                        </p:tgtEl>
                                        <p:attrNameLst>
                                          <p:attrName>ppt_y</p:attrName>
                                        </p:attrNameLst>
                                      </p:cBhvr>
                                      <p:tavLst>
                                        <p:tav tm="0">
                                          <p:val>
                                            <p:strVal val="ppt_y"/>
                                          </p:val>
                                        </p:tav>
                                        <p:tav tm="100000">
                                          <p:val>
                                            <p:strVal val="1+ppt_h/2"/>
                                          </p:val>
                                        </p:tav>
                                      </p:tavLst>
                                    </p:anim>
                                    <p:set>
                                      <p:cBhvr>
                                        <p:cTn id="16" dur="1" fill="hold">
                                          <p:stCondLst>
                                            <p:cond delay="499"/>
                                          </p:stCondLst>
                                        </p:cTn>
                                        <p:tgtEl>
                                          <p:spTgt spid="10"/>
                                        </p:tgtEl>
                                        <p:attrNameLst>
                                          <p:attrName>style.visibility</p:attrName>
                                        </p:attrNameLst>
                                      </p:cBhvr>
                                      <p:to>
                                        <p:strVal val="hidden"/>
                                      </p:to>
                                    </p:set>
                                  </p:childTnLst>
                                </p:cTn>
                              </p:par>
                              <p:par>
                                <p:cTn id="17" presetID="2" presetClass="exit" presetSubtype="4" fill="hold" grpId="0" nodeType="withEffect">
                                  <p:stCondLst>
                                    <p:cond delay="0"/>
                                  </p:stCondLst>
                                  <p:childTnLst>
                                    <p:anim calcmode="lin" valueType="num">
                                      <p:cBhvr additive="base">
                                        <p:cTn id="18" dur="500"/>
                                        <p:tgtEl>
                                          <p:spTgt spid="16"/>
                                        </p:tgtEl>
                                        <p:attrNameLst>
                                          <p:attrName>ppt_x</p:attrName>
                                        </p:attrNameLst>
                                      </p:cBhvr>
                                      <p:tavLst>
                                        <p:tav tm="0">
                                          <p:val>
                                            <p:strVal val="ppt_x"/>
                                          </p:val>
                                        </p:tav>
                                        <p:tav tm="100000">
                                          <p:val>
                                            <p:strVal val="ppt_x"/>
                                          </p:val>
                                        </p:tav>
                                      </p:tavLst>
                                    </p:anim>
                                    <p:anim calcmode="lin" valueType="num">
                                      <p:cBhvr additive="base">
                                        <p:cTn id="19" dur="500"/>
                                        <p:tgtEl>
                                          <p:spTgt spid="16"/>
                                        </p:tgtEl>
                                        <p:attrNameLst>
                                          <p:attrName>ppt_y</p:attrName>
                                        </p:attrNameLst>
                                      </p:cBhvr>
                                      <p:tavLst>
                                        <p:tav tm="0">
                                          <p:val>
                                            <p:strVal val="ppt_y"/>
                                          </p:val>
                                        </p:tav>
                                        <p:tav tm="100000">
                                          <p:val>
                                            <p:strVal val="1+ppt_h/2"/>
                                          </p:val>
                                        </p:tav>
                                      </p:tavLst>
                                    </p:anim>
                                    <p:set>
                                      <p:cBhvr>
                                        <p:cTn id="20" dur="1" fill="hold">
                                          <p:stCondLst>
                                            <p:cond delay="499"/>
                                          </p:stCondLst>
                                        </p:cTn>
                                        <p:tgtEl>
                                          <p:spTgt spid="16"/>
                                        </p:tgtEl>
                                        <p:attrNameLst>
                                          <p:attrName>style.visibility</p:attrName>
                                        </p:attrNameLst>
                                      </p:cBhvr>
                                      <p:to>
                                        <p:strVal val="hidden"/>
                                      </p:to>
                                    </p:set>
                                  </p:childTnLst>
                                </p:cTn>
                              </p:par>
                              <p:par>
                                <p:cTn id="21" presetID="2" presetClass="exit" presetSubtype="4" fill="hold" grpId="0" nodeType="withEffect">
                                  <p:stCondLst>
                                    <p:cond delay="0"/>
                                  </p:stCondLst>
                                  <p:childTnLst>
                                    <p:anim calcmode="lin" valueType="num">
                                      <p:cBhvr additive="base">
                                        <p:cTn id="22" dur="500"/>
                                        <p:tgtEl>
                                          <p:spTgt spid="11"/>
                                        </p:tgtEl>
                                        <p:attrNameLst>
                                          <p:attrName>ppt_x</p:attrName>
                                        </p:attrNameLst>
                                      </p:cBhvr>
                                      <p:tavLst>
                                        <p:tav tm="0">
                                          <p:val>
                                            <p:strVal val="ppt_x"/>
                                          </p:val>
                                        </p:tav>
                                        <p:tav tm="100000">
                                          <p:val>
                                            <p:strVal val="ppt_x"/>
                                          </p:val>
                                        </p:tav>
                                      </p:tavLst>
                                    </p:anim>
                                    <p:anim calcmode="lin" valueType="num">
                                      <p:cBhvr additive="base">
                                        <p:cTn id="23" dur="500"/>
                                        <p:tgtEl>
                                          <p:spTgt spid="11"/>
                                        </p:tgtEl>
                                        <p:attrNameLst>
                                          <p:attrName>ppt_y</p:attrName>
                                        </p:attrNameLst>
                                      </p:cBhvr>
                                      <p:tavLst>
                                        <p:tav tm="0">
                                          <p:val>
                                            <p:strVal val="ppt_y"/>
                                          </p:val>
                                        </p:tav>
                                        <p:tav tm="100000">
                                          <p:val>
                                            <p:strVal val="1+ppt_h/2"/>
                                          </p:val>
                                        </p:tav>
                                      </p:tavLst>
                                    </p:anim>
                                    <p:set>
                                      <p:cBhvr>
                                        <p:cTn id="24" dur="1" fill="hold">
                                          <p:stCondLst>
                                            <p:cond delay="499"/>
                                          </p:stCondLst>
                                        </p:cTn>
                                        <p:tgtEl>
                                          <p:spTgt spid="11"/>
                                        </p:tgtEl>
                                        <p:attrNameLst>
                                          <p:attrName>style.visibility</p:attrName>
                                        </p:attrNameLst>
                                      </p:cBhvr>
                                      <p:to>
                                        <p:strVal val="hidden"/>
                                      </p:to>
                                    </p:set>
                                  </p:childTnLst>
                                </p:cTn>
                              </p:par>
                              <p:par>
                                <p:cTn id="25" presetID="2" presetClass="exit" presetSubtype="4" fill="hold" grpId="0" nodeType="withEffect">
                                  <p:stCondLst>
                                    <p:cond delay="0"/>
                                  </p:stCondLst>
                                  <p:childTnLst>
                                    <p:anim calcmode="lin" valueType="num">
                                      <p:cBhvr additive="base">
                                        <p:cTn id="26" dur="500"/>
                                        <p:tgtEl>
                                          <p:spTgt spid="9"/>
                                        </p:tgtEl>
                                        <p:attrNameLst>
                                          <p:attrName>ppt_x</p:attrName>
                                        </p:attrNameLst>
                                      </p:cBhvr>
                                      <p:tavLst>
                                        <p:tav tm="0">
                                          <p:val>
                                            <p:strVal val="ppt_x"/>
                                          </p:val>
                                        </p:tav>
                                        <p:tav tm="100000">
                                          <p:val>
                                            <p:strVal val="ppt_x"/>
                                          </p:val>
                                        </p:tav>
                                      </p:tavLst>
                                    </p:anim>
                                    <p:anim calcmode="lin" valueType="num">
                                      <p:cBhvr additive="base">
                                        <p:cTn id="27" dur="500"/>
                                        <p:tgtEl>
                                          <p:spTgt spid="9"/>
                                        </p:tgtEl>
                                        <p:attrNameLst>
                                          <p:attrName>ppt_y</p:attrName>
                                        </p:attrNameLst>
                                      </p:cBhvr>
                                      <p:tavLst>
                                        <p:tav tm="0">
                                          <p:val>
                                            <p:strVal val="ppt_y"/>
                                          </p:val>
                                        </p:tav>
                                        <p:tav tm="100000">
                                          <p:val>
                                            <p:strVal val="1+ppt_h/2"/>
                                          </p:val>
                                        </p:tav>
                                      </p:tavLst>
                                    </p:anim>
                                    <p:set>
                                      <p:cBhvr>
                                        <p:cTn id="28" dur="1" fill="hold">
                                          <p:stCondLst>
                                            <p:cond delay="499"/>
                                          </p:stCondLst>
                                        </p:cTn>
                                        <p:tgtEl>
                                          <p:spTgt spid="9"/>
                                        </p:tgtEl>
                                        <p:attrNameLst>
                                          <p:attrName>style.visibility</p:attrName>
                                        </p:attrNameLst>
                                      </p:cBhvr>
                                      <p:to>
                                        <p:strVal val="hidden"/>
                                      </p:to>
                                    </p:set>
                                  </p:childTnLst>
                                </p:cTn>
                              </p:par>
                              <p:par>
                                <p:cTn id="29" presetID="2" presetClass="exit" presetSubtype="4" fill="hold" grpId="0" nodeType="withEffect">
                                  <p:stCondLst>
                                    <p:cond delay="0"/>
                                  </p:stCondLst>
                                  <p:childTnLst>
                                    <p:anim calcmode="lin" valueType="num">
                                      <p:cBhvr additive="base">
                                        <p:cTn id="30" dur="500"/>
                                        <p:tgtEl>
                                          <p:spTgt spid="5"/>
                                        </p:tgtEl>
                                        <p:attrNameLst>
                                          <p:attrName>ppt_x</p:attrName>
                                        </p:attrNameLst>
                                      </p:cBhvr>
                                      <p:tavLst>
                                        <p:tav tm="0">
                                          <p:val>
                                            <p:strVal val="ppt_x"/>
                                          </p:val>
                                        </p:tav>
                                        <p:tav tm="100000">
                                          <p:val>
                                            <p:strVal val="ppt_x"/>
                                          </p:val>
                                        </p:tav>
                                      </p:tavLst>
                                    </p:anim>
                                    <p:anim calcmode="lin" valueType="num">
                                      <p:cBhvr additive="base">
                                        <p:cTn id="31" dur="500"/>
                                        <p:tgtEl>
                                          <p:spTgt spid="5"/>
                                        </p:tgtEl>
                                        <p:attrNameLst>
                                          <p:attrName>ppt_y</p:attrName>
                                        </p:attrNameLst>
                                      </p:cBhvr>
                                      <p:tavLst>
                                        <p:tav tm="0">
                                          <p:val>
                                            <p:strVal val="ppt_y"/>
                                          </p:val>
                                        </p:tav>
                                        <p:tav tm="100000">
                                          <p:val>
                                            <p:strVal val="1+ppt_h/2"/>
                                          </p:val>
                                        </p:tav>
                                      </p:tavLst>
                                    </p:anim>
                                    <p:set>
                                      <p:cBhvr>
                                        <p:cTn id="32" dur="1" fill="hold">
                                          <p:stCondLst>
                                            <p:cond delay="499"/>
                                          </p:stCondLst>
                                        </p:cTn>
                                        <p:tgtEl>
                                          <p:spTgt spid="5"/>
                                        </p:tgtEl>
                                        <p:attrNameLst>
                                          <p:attrName>style.visibility</p:attrName>
                                        </p:attrNameLst>
                                      </p:cBhvr>
                                      <p:to>
                                        <p:strVal val="hidden"/>
                                      </p:to>
                                    </p:set>
                                  </p:childTnLst>
                                </p:cTn>
                              </p:par>
                              <p:par>
                                <p:cTn id="33" presetID="2" presetClass="exit" presetSubtype="4" fill="hold" grpId="0" nodeType="withEffect">
                                  <p:stCondLst>
                                    <p:cond delay="0"/>
                                  </p:stCondLst>
                                  <p:childTnLst>
                                    <p:anim calcmode="lin" valueType="num">
                                      <p:cBhvr additive="base">
                                        <p:cTn id="34" dur="500"/>
                                        <p:tgtEl>
                                          <p:spTgt spid="12"/>
                                        </p:tgtEl>
                                        <p:attrNameLst>
                                          <p:attrName>ppt_x</p:attrName>
                                        </p:attrNameLst>
                                      </p:cBhvr>
                                      <p:tavLst>
                                        <p:tav tm="0">
                                          <p:val>
                                            <p:strVal val="ppt_x"/>
                                          </p:val>
                                        </p:tav>
                                        <p:tav tm="100000">
                                          <p:val>
                                            <p:strVal val="ppt_x"/>
                                          </p:val>
                                        </p:tav>
                                      </p:tavLst>
                                    </p:anim>
                                    <p:anim calcmode="lin" valueType="num">
                                      <p:cBhvr additive="base">
                                        <p:cTn id="35" dur="500"/>
                                        <p:tgtEl>
                                          <p:spTgt spid="12"/>
                                        </p:tgtEl>
                                        <p:attrNameLst>
                                          <p:attrName>ppt_y</p:attrName>
                                        </p:attrNameLst>
                                      </p:cBhvr>
                                      <p:tavLst>
                                        <p:tav tm="0">
                                          <p:val>
                                            <p:strVal val="ppt_y"/>
                                          </p:val>
                                        </p:tav>
                                        <p:tav tm="100000">
                                          <p:val>
                                            <p:strVal val="1+ppt_h/2"/>
                                          </p:val>
                                        </p:tav>
                                      </p:tavLst>
                                    </p:anim>
                                    <p:set>
                                      <p:cBhvr>
                                        <p:cTn id="36" dur="1" fill="hold">
                                          <p:stCondLst>
                                            <p:cond delay="499"/>
                                          </p:stCondLst>
                                        </p:cTn>
                                        <p:tgtEl>
                                          <p:spTgt spid="12"/>
                                        </p:tgtEl>
                                        <p:attrNameLst>
                                          <p:attrName>style.visibility</p:attrName>
                                        </p:attrNameLst>
                                      </p:cBhvr>
                                      <p:to>
                                        <p:strVal val="hidden"/>
                                      </p:to>
                                    </p:set>
                                  </p:childTnLst>
                                </p:cTn>
                              </p:par>
                              <p:par>
                                <p:cTn id="37" presetID="2" presetClass="exit" presetSubtype="4" fill="hold" grpId="0" nodeType="withEffect">
                                  <p:stCondLst>
                                    <p:cond delay="0"/>
                                  </p:stCondLst>
                                  <p:childTnLst>
                                    <p:anim calcmode="lin" valueType="num">
                                      <p:cBhvr additive="base">
                                        <p:cTn id="38" dur="500"/>
                                        <p:tgtEl>
                                          <p:spTgt spid="13"/>
                                        </p:tgtEl>
                                        <p:attrNameLst>
                                          <p:attrName>ppt_x</p:attrName>
                                        </p:attrNameLst>
                                      </p:cBhvr>
                                      <p:tavLst>
                                        <p:tav tm="0">
                                          <p:val>
                                            <p:strVal val="ppt_x"/>
                                          </p:val>
                                        </p:tav>
                                        <p:tav tm="100000">
                                          <p:val>
                                            <p:strVal val="ppt_x"/>
                                          </p:val>
                                        </p:tav>
                                      </p:tavLst>
                                    </p:anim>
                                    <p:anim calcmode="lin" valueType="num">
                                      <p:cBhvr additive="base">
                                        <p:cTn id="39" dur="500"/>
                                        <p:tgtEl>
                                          <p:spTgt spid="13"/>
                                        </p:tgtEl>
                                        <p:attrNameLst>
                                          <p:attrName>ppt_y</p:attrName>
                                        </p:attrNameLst>
                                      </p:cBhvr>
                                      <p:tavLst>
                                        <p:tav tm="0">
                                          <p:val>
                                            <p:strVal val="ppt_y"/>
                                          </p:val>
                                        </p:tav>
                                        <p:tav tm="100000">
                                          <p:val>
                                            <p:strVal val="1+ppt_h/2"/>
                                          </p:val>
                                        </p:tav>
                                      </p:tavLst>
                                    </p:anim>
                                    <p:set>
                                      <p:cBhvr>
                                        <p:cTn id="40" dur="1" fill="hold">
                                          <p:stCondLst>
                                            <p:cond delay="499"/>
                                          </p:stCondLst>
                                        </p:cTn>
                                        <p:tgtEl>
                                          <p:spTgt spid="13"/>
                                        </p:tgtEl>
                                        <p:attrNameLst>
                                          <p:attrName>style.visibility</p:attrName>
                                        </p:attrNameLst>
                                      </p:cBhvr>
                                      <p:to>
                                        <p:strVal val="hidden"/>
                                      </p:to>
                                    </p:set>
                                  </p:childTnLst>
                                </p:cTn>
                              </p:par>
                              <p:par>
                                <p:cTn id="41" presetID="2" presetClass="exit" presetSubtype="4" fill="hold" grpId="0" nodeType="withEffect">
                                  <p:stCondLst>
                                    <p:cond delay="0"/>
                                  </p:stCondLst>
                                  <p:childTnLst>
                                    <p:anim calcmode="lin" valueType="num">
                                      <p:cBhvr additive="base">
                                        <p:cTn id="42" dur="500"/>
                                        <p:tgtEl>
                                          <p:spTgt spid="7"/>
                                        </p:tgtEl>
                                        <p:attrNameLst>
                                          <p:attrName>ppt_x</p:attrName>
                                        </p:attrNameLst>
                                      </p:cBhvr>
                                      <p:tavLst>
                                        <p:tav tm="0">
                                          <p:val>
                                            <p:strVal val="ppt_x"/>
                                          </p:val>
                                        </p:tav>
                                        <p:tav tm="100000">
                                          <p:val>
                                            <p:strVal val="ppt_x"/>
                                          </p:val>
                                        </p:tav>
                                      </p:tavLst>
                                    </p:anim>
                                    <p:anim calcmode="lin" valueType="num">
                                      <p:cBhvr additive="base">
                                        <p:cTn id="43" dur="500"/>
                                        <p:tgtEl>
                                          <p:spTgt spid="7"/>
                                        </p:tgtEl>
                                        <p:attrNameLst>
                                          <p:attrName>ppt_y</p:attrName>
                                        </p:attrNameLst>
                                      </p:cBhvr>
                                      <p:tavLst>
                                        <p:tav tm="0">
                                          <p:val>
                                            <p:strVal val="ppt_y"/>
                                          </p:val>
                                        </p:tav>
                                        <p:tav tm="100000">
                                          <p:val>
                                            <p:strVal val="1+ppt_h/2"/>
                                          </p:val>
                                        </p:tav>
                                      </p:tavLst>
                                    </p:anim>
                                    <p:set>
                                      <p:cBhvr>
                                        <p:cTn id="44" dur="1" fill="hold">
                                          <p:stCondLst>
                                            <p:cond delay="499"/>
                                          </p:stCondLst>
                                        </p:cTn>
                                        <p:tgtEl>
                                          <p:spTgt spid="7"/>
                                        </p:tgtEl>
                                        <p:attrNameLst>
                                          <p:attrName>style.visibility</p:attrName>
                                        </p:attrNameLst>
                                      </p:cBhvr>
                                      <p:to>
                                        <p:strVal val="hidden"/>
                                      </p:to>
                                    </p:set>
                                  </p:childTnLst>
                                </p:cTn>
                              </p:par>
                              <p:par>
                                <p:cTn id="45" presetID="2" presetClass="exit" presetSubtype="4" fill="hold" grpId="0" nodeType="withEffect">
                                  <p:stCondLst>
                                    <p:cond delay="0"/>
                                  </p:stCondLst>
                                  <p:childTnLst>
                                    <p:anim calcmode="lin" valueType="num">
                                      <p:cBhvr additive="base">
                                        <p:cTn id="46" dur="500"/>
                                        <p:tgtEl>
                                          <p:spTgt spid="15"/>
                                        </p:tgtEl>
                                        <p:attrNameLst>
                                          <p:attrName>ppt_x</p:attrName>
                                        </p:attrNameLst>
                                      </p:cBhvr>
                                      <p:tavLst>
                                        <p:tav tm="0">
                                          <p:val>
                                            <p:strVal val="ppt_x"/>
                                          </p:val>
                                        </p:tav>
                                        <p:tav tm="100000">
                                          <p:val>
                                            <p:strVal val="ppt_x"/>
                                          </p:val>
                                        </p:tav>
                                      </p:tavLst>
                                    </p:anim>
                                    <p:anim calcmode="lin" valueType="num">
                                      <p:cBhvr additive="base">
                                        <p:cTn id="47" dur="500"/>
                                        <p:tgtEl>
                                          <p:spTgt spid="15"/>
                                        </p:tgtEl>
                                        <p:attrNameLst>
                                          <p:attrName>ppt_y</p:attrName>
                                        </p:attrNameLst>
                                      </p:cBhvr>
                                      <p:tavLst>
                                        <p:tav tm="0">
                                          <p:val>
                                            <p:strVal val="ppt_y"/>
                                          </p:val>
                                        </p:tav>
                                        <p:tav tm="100000">
                                          <p:val>
                                            <p:strVal val="1+ppt_h/2"/>
                                          </p:val>
                                        </p:tav>
                                      </p:tavLst>
                                    </p:anim>
                                    <p:set>
                                      <p:cBhvr>
                                        <p:cTn id="48" dur="1" fill="hold">
                                          <p:stCondLst>
                                            <p:cond delay="499"/>
                                          </p:stCondLst>
                                        </p:cTn>
                                        <p:tgtEl>
                                          <p:spTgt spid="15"/>
                                        </p:tgtEl>
                                        <p:attrNameLst>
                                          <p:attrName>style.visibility</p:attrName>
                                        </p:attrNameLst>
                                      </p:cBhvr>
                                      <p:to>
                                        <p:strVal val="hidden"/>
                                      </p:to>
                                    </p:set>
                                  </p:childTnLst>
                                </p:cTn>
                              </p:par>
                              <p:par>
                                <p:cTn id="49" presetID="2" presetClass="exit" presetSubtype="4" fill="hold" grpId="0" nodeType="withEffect">
                                  <p:stCondLst>
                                    <p:cond delay="0"/>
                                  </p:stCondLst>
                                  <p:childTnLst>
                                    <p:anim calcmode="lin" valueType="num">
                                      <p:cBhvr additive="base">
                                        <p:cTn id="50" dur="500"/>
                                        <p:tgtEl>
                                          <p:spTgt spid="14"/>
                                        </p:tgtEl>
                                        <p:attrNameLst>
                                          <p:attrName>ppt_x</p:attrName>
                                        </p:attrNameLst>
                                      </p:cBhvr>
                                      <p:tavLst>
                                        <p:tav tm="0">
                                          <p:val>
                                            <p:strVal val="ppt_x"/>
                                          </p:val>
                                        </p:tav>
                                        <p:tav tm="100000">
                                          <p:val>
                                            <p:strVal val="ppt_x"/>
                                          </p:val>
                                        </p:tav>
                                      </p:tavLst>
                                    </p:anim>
                                    <p:anim calcmode="lin" valueType="num">
                                      <p:cBhvr additive="base">
                                        <p:cTn id="51" dur="500"/>
                                        <p:tgtEl>
                                          <p:spTgt spid="14"/>
                                        </p:tgtEl>
                                        <p:attrNameLst>
                                          <p:attrName>ppt_y</p:attrName>
                                        </p:attrNameLst>
                                      </p:cBhvr>
                                      <p:tavLst>
                                        <p:tav tm="0">
                                          <p:val>
                                            <p:strVal val="ppt_y"/>
                                          </p:val>
                                        </p:tav>
                                        <p:tav tm="100000">
                                          <p:val>
                                            <p:strVal val="1+ppt_h/2"/>
                                          </p:val>
                                        </p:tav>
                                      </p:tavLst>
                                    </p:anim>
                                    <p:set>
                                      <p:cBhvr>
                                        <p:cTn id="52" dur="1" fill="hold">
                                          <p:stCondLst>
                                            <p:cond delay="499"/>
                                          </p:stCondLst>
                                        </p:cTn>
                                        <p:tgtEl>
                                          <p:spTgt spid="14"/>
                                        </p:tgtEl>
                                        <p:attrNameLst>
                                          <p:attrName>style.visibility</p:attrName>
                                        </p:attrNameLst>
                                      </p:cBhvr>
                                      <p:to>
                                        <p:strVal val="hidden"/>
                                      </p:to>
                                    </p:set>
                                  </p:childTnLst>
                                </p:cTn>
                              </p:par>
                              <p:par>
                                <p:cTn id="53" presetID="22" presetClass="entr" presetSubtype="4" fill="hold" grpId="0" nodeType="withEffect">
                                  <p:stCondLst>
                                    <p:cond delay="0"/>
                                  </p:stCondLst>
                                  <p:childTnLst>
                                    <p:set>
                                      <p:cBhvr>
                                        <p:cTn id="54" dur="1" fill="hold">
                                          <p:stCondLst>
                                            <p:cond delay="0"/>
                                          </p:stCondLst>
                                        </p:cTn>
                                        <p:tgtEl>
                                          <p:spTgt spid="17"/>
                                        </p:tgtEl>
                                        <p:attrNameLst>
                                          <p:attrName>style.visibility</p:attrName>
                                        </p:attrNameLst>
                                      </p:cBhvr>
                                      <p:to>
                                        <p:strVal val="visible"/>
                                      </p:to>
                                    </p:set>
                                    <p:animEffect transition="in" filter="wipe(down)">
                                      <p:cBhvr>
                                        <p:cTn id="55" dur="500"/>
                                        <p:tgtEl>
                                          <p:spTgt spid="17"/>
                                        </p:tgtEl>
                                      </p:cBhvr>
                                    </p:animEffect>
                                  </p:childTnLst>
                                </p:cTn>
                              </p:par>
                              <p:par>
                                <p:cTn id="56" presetID="22" presetClass="entr" presetSubtype="4" fill="hold" grpId="0" nodeType="withEffect">
                                  <p:stCondLst>
                                    <p:cond delay="0"/>
                                  </p:stCondLst>
                                  <p:childTnLst>
                                    <p:set>
                                      <p:cBhvr>
                                        <p:cTn id="57" dur="1" fill="hold">
                                          <p:stCondLst>
                                            <p:cond delay="0"/>
                                          </p:stCondLst>
                                        </p:cTn>
                                        <p:tgtEl>
                                          <p:spTgt spid="18"/>
                                        </p:tgtEl>
                                        <p:attrNameLst>
                                          <p:attrName>style.visibility</p:attrName>
                                        </p:attrNameLst>
                                      </p:cBhvr>
                                      <p:to>
                                        <p:strVal val="visible"/>
                                      </p:to>
                                    </p:set>
                                    <p:animEffect transition="in" filter="wipe(down)">
                                      <p:cBhvr>
                                        <p:cTn id="5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9" grpId="0"/>
      <p:bldP spid="10" grpId="0"/>
      <p:bldP spid="11" grpId="0"/>
      <p:bldP spid="12" grpId="0"/>
      <p:bldP spid="13" grpId="0"/>
      <p:bldP spid="14" grpId="0"/>
      <p:bldP spid="15" grpId="0"/>
      <p:bldP spid="16" grpId="0"/>
      <p:bldP spid="17" grpId="0" animBg="1"/>
      <p:bldP spid="1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04546"/>
            <a:ext cx="7772400" cy="1609344"/>
          </a:xfrm>
        </p:spPr>
        <p:txBody>
          <a:bodyPr/>
          <a:lstStyle/>
          <a:p>
            <a:r>
              <a:rPr lang="en-GB" dirty="0" smtClean="0"/>
              <a:t>Types of data and levels of measurement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73510362"/>
              </p:ext>
            </p:extLst>
          </p:nvPr>
        </p:nvGraphicFramePr>
        <p:xfrm>
          <a:off x="457200" y="1752600"/>
          <a:ext cx="8229600" cy="5299576"/>
        </p:xfrm>
        <a:graphic>
          <a:graphicData uri="http://schemas.openxmlformats.org/drawingml/2006/table">
            <a:tbl>
              <a:tblPr firstRow="1" bandRow="1">
                <a:tableStyleId>{2D5ABB26-0587-4C30-8999-92F81FD0307C}</a:tableStyleId>
              </a:tblPr>
              <a:tblGrid>
                <a:gridCol w="2530624">
                  <a:extLst>
                    <a:ext uri="{9D8B030D-6E8A-4147-A177-3AD203B41FA5}">
                      <a16:colId xmlns:a16="http://schemas.microsoft.com/office/drawing/2014/main" xmlns="" val="20000"/>
                    </a:ext>
                  </a:extLst>
                </a:gridCol>
                <a:gridCol w="5698976">
                  <a:extLst>
                    <a:ext uri="{9D8B030D-6E8A-4147-A177-3AD203B41FA5}">
                      <a16:colId xmlns:a16="http://schemas.microsoft.com/office/drawing/2014/main" xmlns="" val="20001"/>
                    </a:ext>
                  </a:extLst>
                </a:gridCol>
              </a:tblGrid>
              <a:tr h="524272">
                <a:tc>
                  <a:txBody>
                    <a:bodyPr/>
                    <a:lstStyle/>
                    <a:p>
                      <a:pPr algn="ctr"/>
                      <a:r>
                        <a:rPr lang="en-GB" b="1" dirty="0" smtClean="0"/>
                        <a:t>Scale type</a:t>
                      </a:r>
                      <a:endParaRPr lang="en-GB" b="1" dirty="0"/>
                    </a:p>
                  </a:txBody>
                  <a:tcPr anchor="ctr">
                    <a:lnR w="38100" cap="flat" cmpd="sng" algn="ctr">
                      <a:solidFill>
                        <a:srgbClr val="99FFCC"/>
                      </a:solidFill>
                      <a:prstDash val="solid"/>
                      <a:round/>
                      <a:headEnd type="none" w="med" len="med"/>
                      <a:tailEnd type="none" w="med" len="med"/>
                    </a:lnR>
                    <a:lnB w="38100" cap="flat" cmpd="sng" algn="ctr">
                      <a:solidFill>
                        <a:srgbClr val="99FFCC"/>
                      </a:solidFill>
                      <a:prstDash val="solid"/>
                      <a:round/>
                      <a:headEnd type="none" w="med" len="med"/>
                      <a:tailEnd type="none" w="med" len="med"/>
                    </a:lnB>
                  </a:tcPr>
                </a:tc>
                <a:tc>
                  <a:txBody>
                    <a:bodyPr/>
                    <a:lstStyle/>
                    <a:p>
                      <a:pPr algn="ctr"/>
                      <a:r>
                        <a:rPr lang="en-GB" b="1" dirty="0" smtClean="0"/>
                        <a:t>Properties</a:t>
                      </a:r>
                      <a:r>
                        <a:rPr lang="en-GB" b="1" baseline="0" dirty="0" smtClean="0"/>
                        <a:t> of scale</a:t>
                      </a:r>
                      <a:endParaRPr lang="en-GB" b="1" dirty="0"/>
                    </a:p>
                  </a:txBody>
                  <a:tcPr anchor="ctr">
                    <a:lnL w="38100" cap="flat" cmpd="sng" algn="ctr">
                      <a:solidFill>
                        <a:srgbClr val="99FFCC"/>
                      </a:solidFill>
                      <a:prstDash val="solid"/>
                      <a:round/>
                      <a:headEnd type="none" w="med" len="med"/>
                      <a:tailEnd type="none" w="med" len="med"/>
                    </a:lnL>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0"/>
                  </a:ext>
                </a:extLst>
              </a:tr>
              <a:tr h="864096">
                <a:tc>
                  <a:txBody>
                    <a:bodyPr/>
                    <a:lstStyle/>
                    <a:p>
                      <a:pPr algn="ctr"/>
                      <a:r>
                        <a:rPr lang="en-GB" dirty="0" smtClean="0">
                          <a:solidFill>
                            <a:schemeClr val="bg1">
                              <a:lumMod val="75000"/>
                            </a:schemeClr>
                          </a:solidFill>
                        </a:rPr>
                        <a:t>Nominal</a:t>
                      </a:r>
                      <a:endParaRPr lang="en-GB" dirty="0">
                        <a:solidFill>
                          <a:schemeClr val="bg1">
                            <a:lumMod val="75000"/>
                          </a:schemeClr>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bg1">
                              <a:lumMod val="75000"/>
                            </a:schemeClr>
                          </a:solidFill>
                        </a:rPr>
                        <a:t>Records</a:t>
                      </a:r>
                      <a:r>
                        <a:rPr lang="en-GB" baseline="0" dirty="0" smtClean="0">
                          <a:solidFill>
                            <a:schemeClr val="bg1">
                              <a:lumMod val="75000"/>
                            </a:schemeClr>
                          </a:solidFill>
                        </a:rPr>
                        <a:t> differences</a:t>
                      </a:r>
                    </a:p>
                    <a:p>
                      <a:pPr algn="ctr"/>
                      <a:r>
                        <a:rPr lang="en-GB" i="1" baseline="0" dirty="0" smtClean="0">
                          <a:solidFill>
                            <a:schemeClr val="bg1">
                              <a:lumMod val="75000"/>
                            </a:schemeClr>
                          </a:solidFill>
                        </a:rPr>
                        <a:t>A is red, B is blue</a:t>
                      </a:r>
                      <a:endParaRPr lang="en-GB" i="1" dirty="0">
                        <a:solidFill>
                          <a:schemeClr val="bg1">
                            <a:lumMod val="75000"/>
                          </a:schemeClr>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1"/>
                  </a:ext>
                </a:extLst>
              </a:tr>
              <a:tr h="792088">
                <a:tc>
                  <a:txBody>
                    <a:bodyPr/>
                    <a:lstStyle/>
                    <a:p>
                      <a:pPr algn="ctr"/>
                      <a:r>
                        <a:rPr lang="en-GB" dirty="0" smtClean="0">
                          <a:solidFill>
                            <a:schemeClr val="tx1"/>
                          </a:solidFill>
                        </a:rPr>
                        <a:t>Ordinal</a:t>
                      </a:r>
                      <a:endParaRPr lang="en-GB" dirty="0">
                        <a:solidFill>
                          <a:schemeClr val="tx1"/>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tx1"/>
                          </a:solidFill>
                        </a:rPr>
                        <a:t>Records differences and magnitudes</a:t>
                      </a:r>
                    </a:p>
                    <a:p>
                      <a:pPr algn="ctr"/>
                      <a:r>
                        <a:rPr lang="en-GB" i="1" dirty="0" smtClean="0">
                          <a:solidFill>
                            <a:schemeClr val="tx1"/>
                          </a:solidFill>
                        </a:rPr>
                        <a:t>A is larger than B</a:t>
                      </a:r>
                      <a:endParaRPr lang="en-GB" i="1" dirty="0">
                        <a:solidFill>
                          <a:schemeClr val="tx1"/>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2"/>
                  </a:ext>
                </a:extLst>
              </a:tr>
              <a:tr h="1080120">
                <a:tc>
                  <a:txBody>
                    <a:bodyPr/>
                    <a:lstStyle/>
                    <a:p>
                      <a:pPr algn="ctr"/>
                      <a:r>
                        <a:rPr lang="en-GB" dirty="0" smtClean="0">
                          <a:solidFill>
                            <a:schemeClr val="bg1">
                              <a:lumMod val="75000"/>
                            </a:schemeClr>
                          </a:solidFill>
                        </a:rPr>
                        <a:t>Interval</a:t>
                      </a:r>
                      <a:endParaRPr lang="en-GB" dirty="0">
                        <a:solidFill>
                          <a:schemeClr val="bg1">
                            <a:lumMod val="75000"/>
                          </a:schemeClr>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bg1">
                              <a:lumMod val="75000"/>
                            </a:schemeClr>
                          </a:solidFill>
                        </a:rPr>
                        <a:t>Records differences</a:t>
                      </a:r>
                      <a:r>
                        <a:rPr lang="en-GB" baseline="0" dirty="0" smtClean="0">
                          <a:solidFill>
                            <a:schemeClr val="bg1">
                              <a:lumMod val="75000"/>
                            </a:schemeClr>
                          </a:solidFill>
                        </a:rPr>
                        <a:t> and magnitudes, and has equal intervals</a:t>
                      </a:r>
                    </a:p>
                    <a:p>
                      <a:pPr algn="ctr"/>
                      <a:endParaRPr lang="en-GB" baseline="0" dirty="0" smtClean="0">
                        <a:solidFill>
                          <a:schemeClr val="bg1">
                            <a:lumMod val="75000"/>
                          </a:schemeClr>
                        </a:solidFill>
                      </a:endParaRPr>
                    </a:p>
                    <a:p>
                      <a:pPr algn="ctr"/>
                      <a:r>
                        <a:rPr lang="en-GB" i="1" baseline="0" dirty="0" smtClean="0">
                          <a:solidFill>
                            <a:schemeClr val="bg1">
                              <a:lumMod val="75000"/>
                            </a:schemeClr>
                          </a:solidFill>
                        </a:rPr>
                        <a:t>A is two units larger than B</a:t>
                      </a:r>
                      <a:endParaRPr lang="en-GB" i="1" dirty="0">
                        <a:solidFill>
                          <a:schemeClr val="bg1">
                            <a:lumMod val="75000"/>
                          </a:schemeClr>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3"/>
                  </a:ext>
                </a:extLst>
              </a:tr>
              <a:tr h="1080120">
                <a:tc>
                  <a:txBody>
                    <a:bodyPr/>
                    <a:lstStyle/>
                    <a:p>
                      <a:pPr algn="ctr"/>
                      <a:r>
                        <a:rPr lang="en-GB" dirty="0" smtClean="0">
                          <a:solidFill>
                            <a:schemeClr val="bg1">
                              <a:lumMod val="75000"/>
                            </a:schemeClr>
                          </a:solidFill>
                        </a:rPr>
                        <a:t>Ratio</a:t>
                      </a:r>
                      <a:endParaRPr lang="en-GB" dirty="0">
                        <a:solidFill>
                          <a:schemeClr val="bg1">
                            <a:lumMod val="75000"/>
                          </a:schemeClr>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bg1">
                              <a:lumMod val="75000"/>
                            </a:schemeClr>
                          </a:solidFill>
                        </a:rPr>
                        <a:t>Records differences and magnitudes,</a:t>
                      </a:r>
                      <a:r>
                        <a:rPr lang="en-GB" baseline="0" dirty="0" smtClean="0">
                          <a:solidFill>
                            <a:schemeClr val="bg1">
                              <a:lumMod val="75000"/>
                            </a:schemeClr>
                          </a:solidFill>
                        </a:rPr>
                        <a:t> has equal intervals and a true zero</a:t>
                      </a:r>
                    </a:p>
                    <a:p>
                      <a:pPr algn="ctr"/>
                      <a:endParaRPr lang="en-GB" baseline="0" dirty="0" smtClean="0">
                        <a:solidFill>
                          <a:schemeClr val="bg1">
                            <a:lumMod val="75000"/>
                          </a:schemeClr>
                        </a:solidFill>
                      </a:endParaRPr>
                    </a:p>
                    <a:p>
                      <a:pPr algn="ctr"/>
                      <a:r>
                        <a:rPr lang="en-GB" i="1" baseline="0" dirty="0" smtClean="0">
                          <a:solidFill>
                            <a:schemeClr val="bg1">
                              <a:lumMod val="75000"/>
                            </a:schemeClr>
                          </a:solidFill>
                        </a:rPr>
                        <a:t>A is twice as large as B</a:t>
                      </a:r>
                      <a:endParaRPr lang="en-GB" i="1" dirty="0">
                        <a:solidFill>
                          <a:schemeClr val="bg1">
                            <a:lumMod val="75000"/>
                          </a:schemeClr>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4"/>
                  </a:ext>
                </a:extLst>
              </a:tr>
              <a:tr h="370840">
                <a:tc>
                  <a:txBody>
                    <a:bodyPr/>
                    <a:lstStyle/>
                    <a:p>
                      <a:endParaRPr lang="en-GB" dirty="0"/>
                    </a:p>
                  </a:txBody>
                  <a:tcPr>
                    <a:lnT w="38100" cap="flat" cmpd="sng" algn="ctr">
                      <a:solidFill>
                        <a:srgbClr val="99FFCC"/>
                      </a:solidFill>
                      <a:prstDash val="solid"/>
                      <a:round/>
                      <a:headEnd type="none" w="med" len="med"/>
                      <a:tailEnd type="none" w="med" len="med"/>
                    </a:lnT>
                  </a:tcPr>
                </a:tc>
                <a:tc>
                  <a:txBody>
                    <a:bodyPr/>
                    <a:lstStyle/>
                    <a:p>
                      <a:endParaRPr lang="en-GB"/>
                    </a:p>
                  </a:txBody>
                  <a:tcPr>
                    <a:lnT w="38100" cap="flat" cmpd="sng" algn="ctr">
                      <a:solidFill>
                        <a:srgbClr val="99FFCC"/>
                      </a:solidFill>
                      <a:prstDash val="solid"/>
                      <a:round/>
                      <a:headEnd type="none" w="med" len="med"/>
                      <a:tailEnd type="none" w="med" len="med"/>
                    </a:lnT>
                  </a:tcPr>
                </a:tc>
                <a:extLst>
                  <a:ext uri="{0D108BD9-81ED-4DB2-BD59-A6C34878D82A}">
                    <a16:rowId xmlns:a16="http://schemas.microsoft.com/office/drawing/2014/main" xmlns="" val="10005"/>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xmlns="" val="10006"/>
                  </a:ext>
                </a:extLst>
              </a:tr>
            </a:tbl>
          </a:graphicData>
        </a:graphic>
      </p:graphicFrame>
    </p:spTree>
    <p:extLst>
      <p:ext uri="{BB962C8B-B14F-4D97-AF65-F5344CB8AC3E}">
        <p14:creationId xmlns:p14="http://schemas.microsoft.com/office/powerpoint/2010/main" val="45077314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Ordinal</a:t>
            </a:r>
            <a:endParaRPr lang="en-GB" dirty="0"/>
          </a:p>
        </p:txBody>
      </p:sp>
      <p:sp>
        <p:nvSpPr>
          <p:cNvPr id="3" name="Content Placeholder 2"/>
          <p:cNvSpPr>
            <a:spLocks noGrp="1"/>
          </p:cNvSpPr>
          <p:nvPr>
            <p:ph idx="1"/>
          </p:nvPr>
        </p:nvSpPr>
        <p:spPr/>
        <p:txBody>
          <a:bodyPr>
            <a:normAutofit/>
          </a:bodyPr>
          <a:lstStyle/>
          <a:p>
            <a:r>
              <a:rPr lang="en-GB" sz="2400" dirty="0"/>
              <a:t>Presents each piece of data in </a:t>
            </a:r>
            <a:r>
              <a:rPr lang="en-GB" sz="2400" i="1" dirty="0"/>
              <a:t>order</a:t>
            </a:r>
            <a:r>
              <a:rPr lang="en-GB" sz="2400" dirty="0"/>
              <a:t> of position</a:t>
            </a:r>
          </a:p>
          <a:p>
            <a:endParaRPr lang="en-GB" sz="2400" dirty="0"/>
          </a:p>
          <a:p>
            <a:r>
              <a:rPr lang="en-GB" sz="2400" dirty="0"/>
              <a:t>Doesn’t tell you what the relative </a:t>
            </a:r>
            <a:r>
              <a:rPr lang="en-GB" sz="2400" i="1" dirty="0"/>
              <a:t>difference </a:t>
            </a:r>
            <a:r>
              <a:rPr lang="en-GB" sz="2400" dirty="0"/>
              <a:t>is between these pieces of data</a:t>
            </a:r>
          </a:p>
          <a:p>
            <a:endParaRPr lang="en-GB" sz="2400" dirty="0"/>
          </a:p>
          <a:p>
            <a:r>
              <a:rPr lang="en-GB" sz="2400" dirty="0"/>
              <a:t>Present </a:t>
            </a:r>
            <a:r>
              <a:rPr lang="en-GB" sz="2400" i="1" dirty="0"/>
              <a:t>rank positions</a:t>
            </a:r>
            <a:r>
              <a:rPr lang="en-GB" sz="2400" dirty="0"/>
              <a:t> in a group (i.e., 1</a:t>
            </a:r>
            <a:r>
              <a:rPr lang="en-GB" sz="2400" baseline="30000" dirty="0"/>
              <a:t>st</a:t>
            </a:r>
            <a:r>
              <a:rPr lang="en-GB" sz="2400" dirty="0"/>
              <a:t>, 2</a:t>
            </a:r>
            <a:r>
              <a:rPr lang="en-GB" sz="2400" baseline="30000" dirty="0"/>
              <a:t>nd</a:t>
            </a:r>
            <a:r>
              <a:rPr lang="en-GB" sz="2400" dirty="0"/>
              <a:t>, 3</a:t>
            </a:r>
            <a:r>
              <a:rPr lang="en-GB" sz="2400" baseline="30000" dirty="0"/>
              <a:t>rd</a:t>
            </a:r>
            <a:r>
              <a:rPr lang="en-GB" sz="2400" dirty="0"/>
              <a:t>…)</a:t>
            </a:r>
          </a:p>
          <a:p>
            <a:endParaRPr lang="en-GB" sz="2400" dirty="0"/>
          </a:p>
        </p:txBody>
      </p:sp>
    </p:spTree>
    <p:extLst>
      <p:ext uri="{BB962C8B-B14F-4D97-AF65-F5344CB8AC3E}">
        <p14:creationId xmlns:p14="http://schemas.microsoft.com/office/powerpoint/2010/main" val="292166698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124464"/>
          </a:xfrm>
        </p:spPr>
        <p:txBody>
          <a:bodyPr>
            <a:noAutofit/>
          </a:bodyPr>
          <a:lstStyle/>
          <a:p>
            <a:r>
              <a:rPr lang="en-GB" sz="4000" dirty="0" smtClean="0"/>
              <a:t>Ordinal</a:t>
            </a:r>
            <a:br>
              <a:rPr lang="en-GB" sz="4000" dirty="0" smtClean="0"/>
            </a:br>
            <a:r>
              <a:rPr lang="en-GB" sz="3200" dirty="0" smtClean="0"/>
              <a:t>(tallest to shortest)</a:t>
            </a:r>
            <a:endParaRPr lang="en-GB" sz="3200" dirty="0"/>
          </a:p>
        </p:txBody>
      </p:sp>
      <p:graphicFrame>
        <p:nvGraphicFramePr>
          <p:cNvPr id="4" name="Content Placeholder 3"/>
          <p:cNvGraphicFramePr>
            <a:graphicFrameLocks noGrp="1"/>
          </p:cNvGraphicFramePr>
          <p:nvPr>
            <p:ph sz="quarter" idx="1"/>
            <p:extLst/>
          </p:nvPr>
        </p:nvGraphicFramePr>
        <p:xfrm>
          <a:off x="323530" y="2060848"/>
          <a:ext cx="8595880" cy="939662"/>
        </p:xfrm>
        <a:graphic>
          <a:graphicData uri="http://schemas.openxmlformats.org/drawingml/2006/table">
            <a:tbl>
              <a:tblPr firstRow="1" bandRow="1">
                <a:tableStyleId>{7DF18680-E054-41AD-8BC1-D1AEF772440D}</a:tableStyleId>
              </a:tblPr>
              <a:tblGrid>
                <a:gridCol w="1074485">
                  <a:extLst>
                    <a:ext uri="{9D8B030D-6E8A-4147-A177-3AD203B41FA5}">
                      <a16:colId xmlns:a16="http://schemas.microsoft.com/office/drawing/2014/main" xmlns="" val="20000"/>
                    </a:ext>
                  </a:extLst>
                </a:gridCol>
                <a:gridCol w="1074485">
                  <a:extLst>
                    <a:ext uri="{9D8B030D-6E8A-4147-A177-3AD203B41FA5}">
                      <a16:colId xmlns:a16="http://schemas.microsoft.com/office/drawing/2014/main" xmlns="" val="20001"/>
                    </a:ext>
                  </a:extLst>
                </a:gridCol>
                <a:gridCol w="1074485">
                  <a:extLst>
                    <a:ext uri="{9D8B030D-6E8A-4147-A177-3AD203B41FA5}">
                      <a16:colId xmlns:a16="http://schemas.microsoft.com/office/drawing/2014/main" xmlns="" val="20002"/>
                    </a:ext>
                  </a:extLst>
                </a:gridCol>
                <a:gridCol w="1074485">
                  <a:extLst>
                    <a:ext uri="{9D8B030D-6E8A-4147-A177-3AD203B41FA5}">
                      <a16:colId xmlns:a16="http://schemas.microsoft.com/office/drawing/2014/main" xmlns="" val="20003"/>
                    </a:ext>
                  </a:extLst>
                </a:gridCol>
                <a:gridCol w="1185772">
                  <a:extLst>
                    <a:ext uri="{9D8B030D-6E8A-4147-A177-3AD203B41FA5}">
                      <a16:colId xmlns:a16="http://schemas.microsoft.com/office/drawing/2014/main" xmlns="" val="20004"/>
                    </a:ext>
                  </a:extLst>
                </a:gridCol>
                <a:gridCol w="963198">
                  <a:extLst>
                    <a:ext uri="{9D8B030D-6E8A-4147-A177-3AD203B41FA5}">
                      <a16:colId xmlns:a16="http://schemas.microsoft.com/office/drawing/2014/main" xmlns="" val="20005"/>
                    </a:ext>
                  </a:extLst>
                </a:gridCol>
                <a:gridCol w="1074485">
                  <a:extLst>
                    <a:ext uri="{9D8B030D-6E8A-4147-A177-3AD203B41FA5}">
                      <a16:colId xmlns:a16="http://schemas.microsoft.com/office/drawing/2014/main" xmlns="" val="20006"/>
                    </a:ext>
                  </a:extLst>
                </a:gridCol>
                <a:gridCol w="1074485">
                  <a:extLst>
                    <a:ext uri="{9D8B030D-6E8A-4147-A177-3AD203B41FA5}">
                      <a16:colId xmlns:a16="http://schemas.microsoft.com/office/drawing/2014/main" xmlns="" val="20007"/>
                    </a:ext>
                  </a:extLst>
                </a:gridCol>
              </a:tblGrid>
              <a:tr h="432048">
                <a:tc>
                  <a:txBody>
                    <a:bodyPr/>
                    <a:lstStyle/>
                    <a:p>
                      <a:pPr algn="ctr"/>
                      <a:r>
                        <a:rPr lang="en-GB" sz="2000" dirty="0" smtClean="0"/>
                        <a:t>1</a:t>
                      </a:r>
                      <a:r>
                        <a:rPr lang="en-GB" sz="2000" baseline="30000" dirty="0" smtClean="0"/>
                        <a:t>st</a:t>
                      </a:r>
                      <a:endParaRPr lang="en-GB" sz="2000" dirty="0"/>
                    </a:p>
                  </a:txBody>
                  <a:tcPr anchor="ctr"/>
                </a:tc>
                <a:tc>
                  <a:txBody>
                    <a:bodyPr/>
                    <a:lstStyle/>
                    <a:p>
                      <a:pPr algn="ctr"/>
                      <a:r>
                        <a:rPr lang="en-GB" sz="2000" dirty="0" smtClean="0"/>
                        <a:t>2</a:t>
                      </a:r>
                      <a:r>
                        <a:rPr lang="en-GB" sz="2000" baseline="30000" dirty="0" smtClean="0"/>
                        <a:t>nd</a:t>
                      </a:r>
                      <a:endParaRPr lang="en-GB" sz="2000" dirty="0"/>
                    </a:p>
                  </a:txBody>
                  <a:tcPr anchor="ctr"/>
                </a:tc>
                <a:tc>
                  <a:txBody>
                    <a:bodyPr/>
                    <a:lstStyle/>
                    <a:p>
                      <a:pPr algn="ctr"/>
                      <a:r>
                        <a:rPr lang="en-GB" sz="2000" dirty="0" smtClean="0"/>
                        <a:t>3</a:t>
                      </a:r>
                      <a:r>
                        <a:rPr lang="en-GB" sz="2000" baseline="30000" dirty="0" smtClean="0"/>
                        <a:t>rd</a:t>
                      </a:r>
                      <a:endParaRPr lang="en-GB" sz="2000" dirty="0"/>
                    </a:p>
                  </a:txBody>
                  <a:tcPr anchor="ctr"/>
                </a:tc>
                <a:tc>
                  <a:txBody>
                    <a:bodyPr/>
                    <a:lstStyle/>
                    <a:p>
                      <a:pPr algn="ctr"/>
                      <a:r>
                        <a:rPr lang="en-GB" sz="2000" dirty="0" smtClean="0"/>
                        <a:t>4</a:t>
                      </a:r>
                      <a:r>
                        <a:rPr lang="en-GB" sz="2000" baseline="30000" dirty="0" smtClean="0"/>
                        <a:t>th</a:t>
                      </a:r>
                      <a:endParaRPr lang="en-GB" sz="2000" dirty="0"/>
                    </a:p>
                  </a:txBody>
                  <a:tcPr anchor="ctr"/>
                </a:tc>
                <a:tc>
                  <a:txBody>
                    <a:bodyPr/>
                    <a:lstStyle/>
                    <a:p>
                      <a:pPr algn="ctr"/>
                      <a:r>
                        <a:rPr lang="en-GB" sz="2000" dirty="0" smtClean="0"/>
                        <a:t>5</a:t>
                      </a:r>
                      <a:r>
                        <a:rPr lang="en-GB" sz="2000" baseline="30000" dirty="0" smtClean="0"/>
                        <a:t>th</a:t>
                      </a:r>
                      <a:endParaRPr lang="en-GB" sz="2000" dirty="0"/>
                    </a:p>
                  </a:txBody>
                  <a:tcPr anchor="ctr"/>
                </a:tc>
                <a:tc>
                  <a:txBody>
                    <a:bodyPr/>
                    <a:lstStyle/>
                    <a:p>
                      <a:pPr algn="ctr"/>
                      <a:r>
                        <a:rPr lang="en-GB" sz="2000" dirty="0" smtClean="0"/>
                        <a:t>6</a:t>
                      </a:r>
                      <a:r>
                        <a:rPr lang="en-GB" sz="2000" baseline="30000" dirty="0" smtClean="0"/>
                        <a:t>th</a:t>
                      </a:r>
                      <a:endParaRPr lang="en-GB" sz="2000" dirty="0"/>
                    </a:p>
                  </a:txBody>
                  <a:tcPr anchor="ctr"/>
                </a:tc>
                <a:tc>
                  <a:txBody>
                    <a:bodyPr/>
                    <a:lstStyle/>
                    <a:p>
                      <a:pPr algn="ctr"/>
                      <a:r>
                        <a:rPr lang="en-GB" sz="2000" dirty="0" smtClean="0"/>
                        <a:t>7</a:t>
                      </a:r>
                      <a:r>
                        <a:rPr lang="en-GB" sz="2000" baseline="30000" dirty="0" smtClean="0"/>
                        <a:t>th</a:t>
                      </a:r>
                      <a:endParaRPr lang="en-GB" sz="2000" dirty="0"/>
                    </a:p>
                  </a:txBody>
                  <a:tcPr anchor="ctr"/>
                </a:tc>
                <a:tc>
                  <a:txBody>
                    <a:bodyPr/>
                    <a:lstStyle/>
                    <a:p>
                      <a:pPr algn="ctr"/>
                      <a:r>
                        <a:rPr lang="en-GB" sz="2000" dirty="0" smtClean="0"/>
                        <a:t>8</a:t>
                      </a:r>
                      <a:r>
                        <a:rPr lang="en-GB" sz="2000" baseline="30000" dirty="0" smtClean="0"/>
                        <a:t>th</a:t>
                      </a:r>
                      <a:endParaRPr lang="en-GB" sz="2000" dirty="0"/>
                    </a:p>
                  </a:txBody>
                  <a:tcPr anchor="ctr"/>
                </a:tc>
                <a:extLst>
                  <a:ext uri="{0D108BD9-81ED-4DB2-BD59-A6C34878D82A}">
                    <a16:rowId xmlns:a16="http://schemas.microsoft.com/office/drawing/2014/main" xmlns="" val="10000"/>
                  </a:ext>
                </a:extLst>
              </a:tr>
              <a:tr h="507614">
                <a:tc>
                  <a:txBody>
                    <a:bodyPr/>
                    <a:lstStyle/>
                    <a:p>
                      <a:pPr algn="ctr"/>
                      <a:r>
                        <a:rPr lang="en-GB" sz="2000" dirty="0" smtClean="0"/>
                        <a:t>Connor</a:t>
                      </a:r>
                      <a:endParaRPr lang="en-GB" sz="2000" dirty="0"/>
                    </a:p>
                  </a:txBody>
                  <a:tcPr anchor="ctr"/>
                </a:tc>
                <a:tc>
                  <a:txBody>
                    <a:bodyPr/>
                    <a:lstStyle/>
                    <a:p>
                      <a:pPr algn="ctr"/>
                      <a:r>
                        <a:rPr lang="en-GB" sz="2000" dirty="0" smtClean="0"/>
                        <a:t>Nathan</a:t>
                      </a:r>
                      <a:endParaRPr lang="en-GB" sz="2000" dirty="0"/>
                    </a:p>
                  </a:txBody>
                  <a:tcPr anchor="ctr"/>
                </a:tc>
                <a:tc>
                  <a:txBody>
                    <a:bodyPr/>
                    <a:lstStyle/>
                    <a:p>
                      <a:pPr algn="ctr"/>
                      <a:r>
                        <a:rPr lang="en-GB" sz="2000" dirty="0" smtClean="0"/>
                        <a:t>Alyssa</a:t>
                      </a:r>
                      <a:endParaRPr lang="en-GB" sz="2000" dirty="0"/>
                    </a:p>
                  </a:txBody>
                  <a:tcPr anchor="ctr"/>
                </a:tc>
                <a:tc>
                  <a:txBody>
                    <a:bodyPr/>
                    <a:lstStyle/>
                    <a:p>
                      <a:pPr algn="ctr"/>
                      <a:r>
                        <a:rPr lang="en-GB" sz="2000" dirty="0" smtClean="0"/>
                        <a:t>Joshua</a:t>
                      </a:r>
                      <a:endParaRPr lang="en-GB" sz="2000" dirty="0"/>
                    </a:p>
                  </a:txBody>
                  <a:tcPr anchor="ctr"/>
                </a:tc>
                <a:tc>
                  <a:txBody>
                    <a:bodyPr/>
                    <a:lstStyle/>
                    <a:p>
                      <a:pPr algn="ctr"/>
                      <a:r>
                        <a:rPr lang="en-GB" sz="2000" dirty="0" smtClean="0"/>
                        <a:t>Brandon</a:t>
                      </a:r>
                      <a:endParaRPr lang="en-GB" sz="2000" dirty="0"/>
                    </a:p>
                  </a:txBody>
                  <a:tcPr anchor="ctr"/>
                </a:tc>
                <a:tc>
                  <a:txBody>
                    <a:bodyPr/>
                    <a:lstStyle/>
                    <a:p>
                      <a:pPr algn="ctr"/>
                      <a:r>
                        <a:rPr lang="en-GB" sz="2000" dirty="0" smtClean="0"/>
                        <a:t>Lily</a:t>
                      </a:r>
                      <a:endParaRPr lang="en-GB" sz="2000" dirty="0"/>
                    </a:p>
                  </a:txBody>
                  <a:tcPr anchor="ctr"/>
                </a:tc>
                <a:tc>
                  <a:txBody>
                    <a:bodyPr/>
                    <a:lstStyle/>
                    <a:p>
                      <a:pPr algn="ctr"/>
                      <a:r>
                        <a:rPr lang="en-GB" sz="2000" dirty="0" smtClean="0"/>
                        <a:t>Maria</a:t>
                      </a:r>
                      <a:endParaRPr lang="en-GB" sz="2000" dirty="0"/>
                    </a:p>
                  </a:txBody>
                  <a:tcPr anchor="ctr"/>
                </a:tc>
                <a:tc>
                  <a:txBody>
                    <a:bodyPr/>
                    <a:lstStyle/>
                    <a:p>
                      <a:pPr algn="ctr"/>
                      <a:r>
                        <a:rPr lang="en-GB" sz="2000" dirty="0" smtClean="0"/>
                        <a:t>Katie</a:t>
                      </a:r>
                      <a:endParaRPr lang="en-GB" sz="2000" dirty="0"/>
                    </a:p>
                  </a:txBody>
                  <a:tcPr anchor="ctr"/>
                </a:tc>
                <a:extLst>
                  <a:ext uri="{0D108BD9-81ED-4DB2-BD59-A6C34878D82A}">
                    <a16:rowId xmlns:a16="http://schemas.microsoft.com/office/drawing/2014/main" xmlns="" val="10001"/>
                  </a:ext>
                </a:extLst>
              </a:tr>
            </a:tbl>
          </a:graphicData>
        </a:graphic>
      </p:graphicFrame>
      <p:sp>
        <p:nvSpPr>
          <p:cNvPr id="5" name="Oval 4"/>
          <p:cNvSpPr/>
          <p:nvPr/>
        </p:nvSpPr>
        <p:spPr>
          <a:xfrm>
            <a:off x="329616" y="3742944"/>
            <a:ext cx="2376264" cy="2376264"/>
          </a:xfrm>
          <a:prstGeom prst="ellipse">
            <a:avLst/>
          </a:prstGeom>
          <a:solidFill>
            <a:schemeClr val="accent5">
              <a:lumMod val="20000"/>
              <a:lumOff val="8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5">
                    <a:lumMod val="50000"/>
                  </a:schemeClr>
                </a:solidFill>
              </a:rPr>
              <a:t>Ordinal classification allows us to see that Nathan is taller than Brandon</a:t>
            </a:r>
            <a:endParaRPr lang="en-GB" dirty="0">
              <a:solidFill>
                <a:schemeClr val="accent5">
                  <a:lumMod val="50000"/>
                </a:schemeClr>
              </a:solidFill>
            </a:endParaRPr>
          </a:p>
        </p:txBody>
      </p:sp>
      <p:sp>
        <p:nvSpPr>
          <p:cNvPr id="6" name="Oval 5"/>
          <p:cNvSpPr/>
          <p:nvPr/>
        </p:nvSpPr>
        <p:spPr>
          <a:xfrm>
            <a:off x="6500174" y="3654513"/>
            <a:ext cx="2376264" cy="2376264"/>
          </a:xfrm>
          <a:prstGeom prst="ellipse">
            <a:avLst/>
          </a:prstGeom>
          <a:solidFill>
            <a:schemeClr val="accent5">
              <a:lumMod val="20000"/>
              <a:lumOff val="8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5">
                    <a:lumMod val="50000"/>
                  </a:schemeClr>
                </a:solidFill>
              </a:rPr>
              <a:t>And that Katie is the shortest in the group</a:t>
            </a:r>
            <a:endParaRPr lang="en-GB" dirty="0">
              <a:solidFill>
                <a:schemeClr val="accent5">
                  <a:lumMod val="50000"/>
                </a:schemeClr>
              </a:solidFill>
            </a:endParaRPr>
          </a:p>
        </p:txBody>
      </p:sp>
      <p:cxnSp>
        <p:nvCxnSpPr>
          <p:cNvPr id="7" name="Straight Arrow Connector 6"/>
          <p:cNvCxnSpPr/>
          <p:nvPr/>
        </p:nvCxnSpPr>
        <p:spPr>
          <a:xfrm flipV="1">
            <a:off x="8071104" y="2996952"/>
            <a:ext cx="245312" cy="745992"/>
          </a:xfrm>
          <a:prstGeom prst="straightConnector1">
            <a:avLst/>
          </a:prstGeom>
          <a:ln w="38100">
            <a:solidFill>
              <a:schemeClr val="accent5">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2324317" y="3173506"/>
            <a:ext cx="2781778" cy="942434"/>
          </a:xfrm>
          <a:prstGeom prst="straightConnector1">
            <a:avLst/>
          </a:prstGeom>
          <a:ln w="38100">
            <a:solidFill>
              <a:schemeClr val="accent5">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1944000" y="2996953"/>
            <a:ext cx="20884" cy="817166"/>
          </a:xfrm>
          <a:prstGeom prst="straightConnector1">
            <a:avLst/>
          </a:prstGeom>
          <a:ln w="38100">
            <a:solidFill>
              <a:schemeClr val="accent5">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3260421" y="3885227"/>
            <a:ext cx="2880320" cy="2808312"/>
          </a:xfrm>
          <a:prstGeom prst="ellipse">
            <a:avLst/>
          </a:prstGeom>
          <a:solidFill>
            <a:schemeClr val="accent5">
              <a:lumMod val="20000"/>
              <a:lumOff val="8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5">
                    <a:lumMod val="50000"/>
                  </a:schemeClr>
                </a:solidFill>
              </a:rPr>
              <a:t>But it doesn’t tell us the </a:t>
            </a:r>
            <a:r>
              <a:rPr lang="en-GB" b="1" i="1" dirty="0" smtClean="0">
                <a:solidFill>
                  <a:schemeClr val="accent5">
                    <a:lumMod val="50000"/>
                  </a:schemeClr>
                </a:solidFill>
              </a:rPr>
              <a:t>difference</a:t>
            </a:r>
            <a:r>
              <a:rPr lang="en-GB" b="1" dirty="0" smtClean="0">
                <a:solidFill>
                  <a:schemeClr val="accent5">
                    <a:lumMod val="50000"/>
                  </a:schemeClr>
                </a:solidFill>
              </a:rPr>
              <a:t> in sizes of these people</a:t>
            </a:r>
            <a:endParaRPr lang="en-GB" b="1" dirty="0">
              <a:solidFill>
                <a:schemeClr val="accent5">
                  <a:lumMod val="50000"/>
                </a:schemeClr>
              </a:solidFill>
            </a:endParaRPr>
          </a:p>
        </p:txBody>
      </p:sp>
    </p:spTree>
    <p:extLst>
      <p:ext uri="{BB962C8B-B14F-4D97-AF65-F5344CB8AC3E}">
        <p14:creationId xmlns:p14="http://schemas.microsoft.com/office/powerpoint/2010/main" val="1410535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circle(in)">
                                      <p:cBhvr>
                                        <p:cTn id="7"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04546"/>
            <a:ext cx="7772400" cy="1609344"/>
          </a:xfrm>
        </p:spPr>
        <p:txBody>
          <a:bodyPr/>
          <a:lstStyle/>
          <a:p>
            <a:r>
              <a:rPr lang="en-GB" dirty="0" smtClean="0"/>
              <a:t>Types of data and levels of measurement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78965993"/>
              </p:ext>
            </p:extLst>
          </p:nvPr>
        </p:nvGraphicFramePr>
        <p:xfrm>
          <a:off x="457200" y="1752600"/>
          <a:ext cx="8229600" cy="5299576"/>
        </p:xfrm>
        <a:graphic>
          <a:graphicData uri="http://schemas.openxmlformats.org/drawingml/2006/table">
            <a:tbl>
              <a:tblPr firstRow="1" bandRow="1">
                <a:tableStyleId>{2D5ABB26-0587-4C30-8999-92F81FD0307C}</a:tableStyleId>
              </a:tblPr>
              <a:tblGrid>
                <a:gridCol w="2530624">
                  <a:extLst>
                    <a:ext uri="{9D8B030D-6E8A-4147-A177-3AD203B41FA5}">
                      <a16:colId xmlns:a16="http://schemas.microsoft.com/office/drawing/2014/main" xmlns="" val="20000"/>
                    </a:ext>
                  </a:extLst>
                </a:gridCol>
                <a:gridCol w="5698976">
                  <a:extLst>
                    <a:ext uri="{9D8B030D-6E8A-4147-A177-3AD203B41FA5}">
                      <a16:colId xmlns:a16="http://schemas.microsoft.com/office/drawing/2014/main" xmlns="" val="20001"/>
                    </a:ext>
                  </a:extLst>
                </a:gridCol>
              </a:tblGrid>
              <a:tr h="524272">
                <a:tc>
                  <a:txBody>
                    <a:bodyPr/>
                    <a:lstStyle/>
                    <a:p>
                      <a:pPr algn="ctr"/>
                      <a:r>
                        <a:rPr lang="en-GB" b="1" dirty="0" smtClean="0"/>
                        <a:t>Scale type</a:t>
                      </a:r>
                      <a:endParaRPr lang="en-GB" b="1" dirty="0"/>
                    </a:p>
                  </a:txBody>
                  <a:tcPr anchor="ctr">
                    <a:lnR w="38100" cap="flat" cmpd="sng" algn="ctr">
                      <a:solidFill>
                        <a:srgbClr val="99FFCC"/>
                      </a:solidFill>
                      <a:prstDash val="solid"/>
                      <a:round/>
                      <a:headEnd type="none" w="med" len="med"/>
                      <a:tailEnd type="none" w="med" len="med"/>
                    </a:lnR>
                    <a:lnB w="38100" cap="flat" cmpd="sng" algn="ctr">
                      <a:solidFill>
                        <a:srgbClr val="99FFCC"/>
                      </a:solidFill>
                      <a:prstDash val="solid"/>
                      <a:round/>
                      <a:headEnd type="none" w="med" len="med"/>
                      <a:tailEnd type="none" w="med" len="med"/>
                    </a:lnB>
                  </a:tcPr>
                </a:tc>
                <a:tc>
                  <a:txBody>
                    <a:bodyPr/>
                    <a:lstStyle/>
                    <a:p>
                      <a:pPr algn="ctr"/>
                      <a:r>
                        <a:rPr lang="en-GB" b="1" dirty="0" smtClean="0"/>
                        <a:t>Properties</a:t>
                      </a:r>
                      <a:r>
                        <a:rPr lang="en-GB" b="1" baseline="0" dirty="0" smtClean="0"/>
                        <a:t> of scale</a:t>
                      </a:r>
                      <a:endParaRPr lang="en-GB" b="1" dirty="0"/>
                    </a:p>
                  </a:txBody>
                  <a:tcPr anchor="ctr">
                    <a:lnL w="38100" cap="flat" cmpd="sng" algn="ctr">
                      <a:solidFill>
                        <a:srgbClr val="99FFCC"/>
                      </a:solidFill>
                      <a:prstDash val="solid"/>
                      <a:round/>
                      <a:headEnd type="none" w="med" len="med"/>
                      <a:tailEnd type="none" w="med" len="med"/>
                    </a:lnL>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0"/>
                  </a:ext>
                </a:extLst>
              </a:tr>
              <a:tr h="864096">
                <a:tc>
                  <a:txBody>
                    <a:bodyPr/>
                    <a:lstStyle/>
                    <a:p>
                      <a:pPr algn="ctr"/>
                      <a:r>
                        <a:rPr lang="en-GB" dirty="0" smtClean="0">
                          <a:solidFill>
                            <a:schemeClr val="bg1">
                              <a:lumMod val="75000"/>
                            </a:schemeClr>
                          </a:solidFill>
                        </a:rPr>
                        <a:t>Nominal</a:t>
                      </a:r>
                      <a:endParaRPr lang="en-GB" dirty="0">
                        <a:solidFill>
                          <a:schemeClr val="bg1">
                            <a:lumMod val="75000"/>
                          </a:schemeClr>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bg1">
                              <a:lumMod val="75000"/>
                            </a:schemeClr>
                          </a:solidFill>
                        </a:rPr>
                        <a:t>Records</a:t>
                      </a:r>
                      <a:r>
                        <a:rPr lang="en-GB" baseline="0" dirty="0" smtClean="0">
                          <a:solidFill>
                            <a:schemeClr val="bg1">
                              <a:lumMod val="75000"/>
                            </a:schemeClr>
                          </a:solidFill>
                        </a:rPr>
                        <a:t> differences</a:t>
                      </a:r>
                    </a:p>
                    <a:p>
                      <a:pPr algn="ctr"/>
                      <a:r>
                        <a:rPr lang="en-GB" i="1" baseline="0" dirty="0" smtClean="0">
                          <a:solidFill>
                            <a:schemeClr val="bg1">
                              <a:lumMod val="75000"/>
                            </a:schemeClr>
                          </a:solidFill>
                        </a:rPr>
                        <a:t>A is red, B is blue</a:t>
                      </a:r>
                      <a:endParaRPr lang="en-GB" i="1" dirty="0">
                        <a:solidFill>
                          <a:schemeClr val="bg1">
                            <a:lumMod val="75000"/>
                          </a:schemeClr>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1"/>
                  </a:ext>
                </a:extLst>
              </a:tr>
              <a:tr h="792088">
                <a:tc>
                  <a:txBody>
                    <a:bodyPr/>
                    <a:lstStyle/>
                    <a:p>
                      <a:pPr algn="ctr"/>
                      <a:r>
                        <a:rPr lang="en-GB" dirty="0" smtClean="0">
                          <a:solidFill>
                            <a:schemeClr val="bg1">
                              <a:lumMod val="75000"/>
                            </a:schemeClr>
                          </a:solidFill>
                        </a:rPr>
                        <a:t>Ordinal</a:t>
                      </a:r>
                      <a:endParaRPr lang="en-GB" dirty="0">
                        <a:solidFill>
                          <a:schemeClr val="bg1">
                            <a:lumMod val="75000"/>
                          </a:schemeClr>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bg1">
                              <a:lumMod val="75000"/>
                            </a:schemeClr>
                          </a:solidFill>
                        </a:rPr>
                        <a:t>Records differences and magnitudes</a:t>
                      </a:r>
                    </a:p>
                    <a:p>
                      <a:pPr algn="ctr"/>
                      <a:r>
                        <a:rPr lang="en-GB" i="1" dirty="0" smtClean="0">
                          <a:solidFill>
                            <a:schemeClr val="bg1">
                              <a:lumMod val="75000"/>
                            </a:schemeClr>
                          </a:solidFill>
                        </a:rPr>
                        <a:t>A is larger than B</a:t>
                      </a:r>
                      <a:endParaRPr lang="en-GB" i="1" dirty="0">
                        <a:solidFill>
                          <a:schemeClr val="bg1">
                            <a:lumMod val="75000"/>
                          </a:schemeClr>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2"/>
                  </a:ext>
                </a:extLst>
              </a:tr>
              <a:tr h="1080120">
                <a:tc>
                  <a:txBody>
                    <a:bodyPr/>
                    <a:lstStyle/>
                    <a:p>
                      <a:pPr algn="ctr"/>
                      <a:r>
                        <a:rPr lang="en-GB" dirty="0" smtClean="0">
                          <a:solidFill>
                            <a:schemeClr val="tx1"/>
                          </a:solidFill>
                        </a:rPr>
                        <a:t>Interval</a:t>
                      </a:r>
                      <a:endParaRPr lang="en-GB" dirty="0">
                        <a:solidFill>
                          <a:schemeClr val="tx1"/>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tx1"/>
                          </a:solidFill>
                        </a:rPr>
                        <a:t>Records differences</a:t>
                      </a:r>
                      <a:r>
                        <a:rPr lang="en-GB" baseline="0" dirty="0" smtClean="0">
                          <a:solidFill>
                            <a:schemeClr val="tx1"/>
                          </a:solidFill>
                        </a:rPr>
                        <a:t> and magnitudes, and has equal intervals</a:t>
                      </a:r>
                    </a:p>
                    <a:p>
                      <a:pPr algn="ctr"/>
                      <a:endParaRPr lang="en-GB" baseline="0" dirty="0" smtClean="0">
                        <a:solidFill>
                          <a:schemeClr val="tx1"/>
                        </a:solidFill>
                      </a:endParaRPr>
                    </a:p>
                    <a:p>
                      <a:pPr algn="ctr"/>
                      <a:r>
                        <a:rPr lang="en-GB" i="1" baseline="0" dirty="0" smtClean="0">
                          <a:solidFill>
                            <a:schemeClr val="tx1"/>
                          </a:solidFill>
                        </a:rPr>
                        <a:t>A is two units larger than B</a:t>
                      </a:r>
                      <a:endParaRPr lang="en-GB" i="1" dirty="0">
                        <a:solidFill>
                          <a:schemeClr val="tx1"/>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3"/>
                  </a:ext>
                </a:extLst>
              </a:tr>
              <a:tr h="1080120">
                <a:tc>
                  <a:txBody>
                    <a:bodyPr/>
                    <a:lstStyle/>
                    <a:p>
                      <a:pPr algn="ctr"/>
                      <a:r>
                        <a:rPr lang="en-GB" dirty="0" smtClean="0">
                          <a:solidFill>
                            <a:schemeClr val="bg1">
                              <a:lumMod val="75000"/>
                            </a:schemeClr>
                          </a:solidFill>
                        </a:rPr>
                        <a:t>Ratio</a:t>
                      </a:r>
                      <a:endParaRPr lang="en-GB" dirty="0">
                        <a:solidFill>
                          <a:schemeClr val="bg1">
                            <a:lumMod val="75000"/>
                          </a:schemeClr>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bg1">
                              <a:lumMod val="75000"/>
                            </a:schemeClr>
                          </a:solidFill>
                        </a:rPr>
                        <a:t>Records differences and magnitudes,</a:t>
                      </a:r>
                      <a:r>
                        <a:rPr lang="en-GB" baseline="0" dirty="0" smtClean="0">
                          <a:solidFill>
                            <a:schemeClr val="bg1">
                              <a:lumMod val="75000"/>
                            </a:schemeClr>
                          </a:solidFill>
                        </a:rPr>
                        <a:t> has equal intervals and a true zero</a:t>
                      </a:r>
                    </a:p>
                    <a:p>
                      <a:pPr algn="ctr"/>
                      <a:endParaRPr lang="en-GB" baseline="0" dirty="0" smtClean="0">
                        <a:solidFill>
                          <a:schemeClr val="bg1">
                            <a:lumMod val="75000"/>
                          </a:schemeClr>
                        </a:solidFill>
                      </a:endParaRPr>
                    </a:p>
                    <a:p>
                      <a:pPr algn="ctr"/>
                      <a:r>
                        <a:rPr lang="en-GB" i="1" baseline="0" dirty="0" smtClean="0">
                          <a:solidFill>
                            <a:schemeClr val="bg1">
                              <a:lumMod val="75000"/>
                            </a:schemeClr>
                          </a:solidFill>
                        </a:rPr>
                        <a:t>A is twice as large as B</a:t>
                      </a:r>
                      <a:endParaRPr lang="en-GB" i="1" dirty="0">
                        <a:solidFill>
                          <a:schemeClr val="bg1">
                            <a:lumMod val="75000"/>
                          </a:schemeClr>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4"/>
                  </a:ext>
                </a:extLst>
              </a:tr>
              <a:tr h="370840">
                <a:tc>
                  <a:txBody>
                    <a:bodyPr/>
                    <a:lstStyle/>
                    <a:p>
                      <a:endParaRPr lang="en-GB" dirty="0"/>
                    </a:p>
                  </a:txBody>
                  <a:tcPr>
                    <a:lnT w="38100" cap="flat" cmpd="sng" algn="ctr">
                      <a:solidFill>
                        <a:srgbClr val="99FFCC"/>
                      </a:solidFill>
                      <a:prstDash val="solid"/>
                      <a:round/>
                      <a:headEnd type="none" w="med" len="med"/>
                      <a:tailEnd type="none" w="med" len="med"/>
                    </a:lnT>
                  </a:tcPr>
                </a:tc>
                <a:tc>
                  <a:txBody>
                    <a:bodyPr/>
                    <a:lstStyle/>
                    <a:p>
                      <a:endParaRPr lang="en-GB"/>
                    </a:p>
                  </a:txBody>
                  <a:tcPr>
                    <a:lnT w="38100" cap="flat" cmpd="sng" algn="ctr">
                      <a:solidFill>
                        <a:srgbClr val="99FFCC"/>
                      </a:solidFill>
                      <a:prstDash val="solid"/>
                      <a:round/>
                      <a:headEnd type="none" w="med" len="med"/>
                      <a:tailEnd type="none" w="med" len="med"/>
                    </a:lnT>
                  </a:tcPr>
                </a:tc>
                <a:extLst>
                  <a:ext uri="{0D108BD9-81ED-4DB2-BD59-A6C34878D82A}">
                    <a16:rowId xmlns:a16="http://schemas.microsoft.com/office/drawing/2014/main" xmlns="" val="10005"/>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xmlns="" val="10006"/>
                  </a:ext>
                </a:extLst>
              </a:tr>
            </a:tbl>
          </a:graphicData>
        </a:graphic>
      </p:graphicFrame>
    </p:spTree>
    <p:extLst>
      <p:ext uri="{BB962C8B-B14F-4D97-AF65-F5344CB8AC3E}">
        <p14:creationId xmlns:p14="http://schemas.microsoft.com/office/powerpoint/2010/main" val="262304432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Interval</a:t>
            </a:r>
            <a:endParaRPr lang="en-GB" dirty="0"/>
          </a:p>
        </p:txBody>
      </p:sp>
      <p:sp>
        <p:nvSpPr>
          <p:cNvPr id="3" name="Content Placeholder 2"/>
          <p:cNvSpPr>
            <a:spLocks noGrp="1"/>
          </p:cNvSpPr>
          <p:nvPr>
            <p:ph idx="1"/>
          </p:nvPr>
        </p:nvSpPr>
        <p:spPr>
          <a:xfrm>
            <a:off x="685800" y="2199502"/>
            <a:ext cx="7772400" cy="3972697"/>
          </a:xfrm>
        </p:spPr>
        <p:txBody>
          <a:bodyPr>
            <a:normAutofit/>
          </a:bodyPr>
          <a:lstStyle/>
          <a:p>
            <a:r>
              <a:rPr lang="en-GB" sz="2400" dirty="0"/>
              <a:t>Gives measured, real differences in height between people</a:t>
            </a:r>
          </a:p>
          <a:p>
            <a:endParaRPr lang="en-GB" sz="2400" dirty="0"/>
          </a:p>
          <a:p>
            <a:r>
              <a:rPr lang="en-GB" sz="2400" dirty="0"/>
              <a:t>Interval data has a fixed size of interval between data points (e.g., degrees Centigrade) </a:t>
            </a:r>
          </a:p>
          <a:p>
            <a:endParaRPr lang="en-GB" sz="2400" dirty="0"/>
          </a:p>
        </p:txBody>
      </p:sp>
    </p:spTree>
    <p:extLst>
      <p:ext uri="{BB962C8B-B14F-4D97-AF65-F5344CB8AC3E}">
        <p14:creationId xmlns:p14="http://schemas.microsoft.com/office/powerpoint/2010/main" val="409520318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934994"/>
          </a:xfrm>
        </p:spPr>
        <p:txBody>
          <a:bodyPr/>
          <a:lstStyle/>
          <a:p>
            <a:r>
              <a:rPr lang="en-GB" dirty="0" smtClean="0"/>
              <a:t>Interval </a:t>
            </a:r>
            <a:endParaRPr lang="en-GB" dirty="0"/>
          </a:p>
        </p:txBody>
      </p:sp>
      <p:graphicFrame>
        <p:nvGraphicFramePr>
          <p:cNvPr id="4" name="Content Placeholder 3"/>
          <p:cNvGraphicFramePr>
            <a:graphicFrameLocks/>
          </p:cNvGraphicFramePr>
          <p:nvPr>
            <p:extLst>
              <p:ext uri="{D42A27DB-BD31-4B8C-83A1-F6EECF244321}">
                <p14:modId xmlns:p14="http://schemas.microsoft.com/office/powerpoint/2010/main" val="2584884009"/>
              </p:ext>
            </p:extLst>
          </p:nvPr>
        </p:nvGraphicFramePr>
        <p:xfrm>
          <a:off x="228301" y="1730333"/>
          <a:ext cx="8595880" cy="939662"/>
        </p:xfrm>
        <a:graphic>
          <a:graphicData uri="http://schemas.openxmlformats.org/drawingml/2006/table">
            <a:tbl>
              <a:tblPr firstRow="1" bandRow="1">
                <a:tableStyleId>{7DF18680-E054-41AD-8BC1-D1AEF772440D}</a:tableStyleId>
              </a:tblPr>
              <a:tblGrid>
                <a:gridCol w="1074485">
                  <a:extLst>
                    <a:ext uri="{9D8B030D-6E8A-4147-A177-3AD203B41FA5}">
                      <a16:colId xmlns:a16="http://schemas.microsoft.com/office/drawing/2014/main" xmlns="" val="20000"/>
                    </a:ext>
                  </a:extLst>
                </a:gridCol>
                <a:gridCol w="1074485">
                  <a:extLst>
                    <a:ext uri="{9D8B030D-6E8A-4147-A177-3AD203B41FA5}">
                      <a16:colId xmlns:a16="http://schemas.microsoft.com/office/drawing/2014/main" xmlns="" val="20001"/>
                    </a:ext>
                  </a:extLst>
                </a:gridCol>
                <a:gridCol w="1074485">
                  <a:extLst>
                    <a:ext uri="{9D8B030D-6E8A-4147-A177-3AD203B41FA5}">
                      <a16:colId xmlns:a16="http://schemas.microsoft.com/office/drawing/2014/main" xmlns="" val="20002"/>
                    </a:ext>
                  </a:extLst>
                </a:gridCol>
                <a:gridCol w="1074485">
                  <a:extLst>
                    <a:ext uri="{9D8B030D-6E8A-4147-A177-3AD203B41FA5}">
                      <a16:colId xmlns:a16="http://schemas.microsoft.com/office/drawing/2014/main" xmlns="" val="20003"/>
                    </a:ext>
                  </a:extLst>
                </a:gridCol>
                <a:gridCol w="1185772">
                  <a:extLst>
                    <a:ext uri="{9D8B030D-6E8A-4147-A177-3AD203B41FA5}">
                      <a16:colId xmlns:a16="http://schemas.microsoft.com/office/drawing/2014/main" xmlns="" val="20004"/>
                    </a:ext>
                  </a:extLst>
                </a:gridCol>
                <a:gridCol w="963198">
                  <a:extLst>
                    <a:ext uri="{9D8B030D-6E8A-4147-A177-3AD203B41FA5}">
                      <a16:colId xmlns:a16="http://schemas.microsoft.com/office/drawing/2014/main" xmlns="" val="20005"/>
                    </a:ext>
                  </a:extLst>
                </a:gridCol>
                <a:gridCol w="1074485">
                  <a:extLst>
                    <a:ext uri="{9D8B030D-6E8A-4147-A177-3AD203B41FA5}">
                      <a16:colId xmlns:a16="http://schemas.microsoft.com/office/drawing/2014/main" xmlns="" val="20006"/>
                    </a:ext>
                  </a:extLst>
                </a:gridCol>
                <a:gridCol w="1074485">
                  <a:extLst>
                    <a:ext uri="{9D8B030D-6E8A-4147-A177-3AD203B41FA5}">
                      <a16:colId xmlns:a16="http://schemas.microsoft.com/office/drawing/2014/main" xmlns="" val="20007"/>
                    </a:ext>
                  </a:extLst>
                </a:gridCol>
              </a:tblGrid>
              <a:tr h="432048">
                <a:tc>
                  <a:txBody>
                    <a:bodyPr/>
                    <a:lstStyle/>
                    <a:p>
                      <a:pPr algn="ctr"/>
                      <a:r>
                        <a:rPr lang="en-GB" sz="1800" dirty="0" smtClean="0"/>
                        <a:t>Connor</a:t>
                      </a:r>
                      <a:endParaRPr lang="en-GB" sz="1800" dirty="0"/>
                    </a:p>
                  </a:txBody>
                  <a:tcPr anchor="ctr"/>
                </a:tc>
                <a:tc>
                  <a:txBody>
                    <a:bodyPr/>
                    <a:lstStyle/>
                    <a:p>
                      <a:pPr algn="ctr"/>
                      <a:r>
                        <a:rPr lang="en-GB" sz="1800" dirty="0" smtClean="0"/>
                        <a:t>Nathan</a:t>
                      </a:r>
                      <a:endParaRPr lang="en-GB" sz="1800" dirty="0"/>
                    </a:p>
                  </a:txBody>
                  <a:tcPr anchor="ctr"/>
                </a:tc>
                <a:tc>
                  <a:txBody>
                    <a:bodyPr/>
                    <a:lstStyle/>
                    <a:p>
                      <a:pPr algn="ctr"/>
                      <a:r>
                        <a:rPr lang="en-GB" sz="1800" dirty="0" smtClean="0"/>
                        <a:t>Alyssa</a:t>
                      </a:r>
                      <a:endParaRPr lang="en-GB" sz="1800" dirty="0"/>
                    </a:p>
                  </a:txBody>
                  <a:tcPr anchor="ctr"/>
                </a:tc>
                <a:tc>
                  <a:txBody>
                    <a:bodyPr/>
                    <a:lstStyle/>
                    <a:p>
                      <a:pPr algn="ctr"/>
                      <a:r>
                        <a:rPr lang="en-GB" sz="1800" dirty="0" smtClean="0"/>
                        <a:t>Joshua</a:t>
                      </a:r>
                      <a:endParaRPr lang="en-GB" sz="1800" dirty="0"/>
                    </a:p>
                  </a:txBody>
                  <a:tcPr anchor="ctr"/>
                </a:tc>
                <a:tc>
                  <a:txBody>
                    <a:bodyPr/>
                    <a:lstStyle/>
                    <a:p>
                      <a:pPr algn="ctr"/>
                      <a:r>
                        <a:rPr lang="en-GB" sz="1800" dirty="0" smtClean="0"/>
                        <a:t>Brandon</a:t>
                      </a:r>
                      <a:endParaRPr lang="en-GB" sz="1800" dirty="0"/>
                    </a:p>
                  </a:txBody>
                  <a:tcPr anchor="ctr"/>
                </a:tc>
                <a:tc>
                  <a:txBody>
                    <a:bodyPr/>
                    <a:lstStyle/>
                    <a:p>
                      <a:pPr algn="ctr"/>
                      <a:r>
                        <a:rPr lang="en-GB" sz="1800" dirty="0" smtClean="0"/>
                        <a:t>Lily</a:t>
                      </a:r>
                      <a:endParaRPr lang="en-GB" sz="1800" dirty="0"/>
                    </a:p>
                  </a:txBody>
                  <a:tcPr anchor="ctr"/>
                </a:tc>
                <a:tc>
                  <a:txBody>
                    <a:bodyPr/>
                    <a:lstStyle/>
                    <a:p>
                      <a:pPr algn="ctr"/>
                      <a:r>
                        <a:rPr lang="en-GB" sz="1800" dirty="0" smtClean="0"/>
                        <a:t>Maria</a:t>
                      </a:r>
                      <a:endParaRPr lang="en-GB" sz="1800" dirty="0"/>
                    </a:p>
                  </a:txBody>
                  <a:tcPr anchor="ctr"/>
                </a:tc>
                <a:tc>
                  <a:txBody>
                    <a:bodyPr/>
                    <a:lstStyle/>
                    <a:p>
                      <a:pPr algn="ctr"/>
                      <a:r>
                        <a:rPr lang="en-GB" sz="1800" dirty="0" smtClean="0"/>
                        <a:t>Katie </a:t>
                      </a:r>
                      <a:endParaRPr lang="en-GB" sz="1800" dirty="0"/>
                    </a:p>
                  </a:txBody>
                  <a:tcPr anchor="ctr"/>
                </a:tc>
                <a:extLst>
                  <a:ext uri="{0D108BD9-81ED-4DB2-BD59-A6C34878D82A}">
                    <a16:rowId xmlns:a16="http://schemas.microsoft.com/office/drawing/2014/main" xmlns="" val="10000"/>
                  </a:ext>
                </a:extLst>
              </a:tr>
              <a:tr h="507614">
                <a:tc>
                  <a:txBody>
                    <a:bodyPr/>
                    <a:lstStyle/>
                    <a:p>
                      <a:pPr algn="ctr"/>
                      <a:r>
                        <a:rPr lang="en-GB" sz="2000" dirty="0" smtClean="0"/>
                        <a:t>180cm</a:t>
                      </a:r>
                      <a:endParaRPr lang="en-GB" sz="2000" dirty="0"/>
                    </a:p>
                  </a:txBody>
                  <a:tcPr anchor="ctr"/>
                </a:tc>
                <a:tc>
                  <a:txBody>
                    <a:bodyPr/>
                    <a:lstStyle/>
                    <a:p>
                      <a:pPr algn="ctr"/>
                      <a:r>
                        <a:rPr lang="en-GB" sz="2000" dirty="0" smtClean="0"/>
                        <a:t>176cm</a:t>
                      </a:r>
                      <a:endParaRPr lang="en-GB" sz="2000" dirty="0"/>
                    </a:p>
                  </a:txBody>
                  <a:tcPr anchor="ctr"/>
                </a:tc>
                <a:tc>
                  <a:txBody>
                    <a:bodyPr/>
                    <a:lstStyle/>
                    <a:p>
                      <a:pPr algn="ctr"/>
                      <a:r>
                        <a:rPr lang="en-GB" sz="2000" dirty="0" smtClean="0"/>
                        <a:t>170cm</a:t>
                      </a:r>
                      <a:endParaRPr lang="en-GB" sz="2000" dirty="0"/>
                    </a:p>
                  </a:txBody>
                  <a:tcPr anchor="ctr"/>
                </a:tc>
                <a:tc>
                  <a:txBody>
                    <a:bodyPr/>
                    <a:lstStyle/>
                    <a:p>
                      <a:pPr algn="ctr"/>
                      <a:r>
                        <a:rPr lang="en-GB" sz="2000" dirty="0" smtClean="0"/>
                        <a:t>169cm</a:t>
                      </a:r>
                      <a:endParaRPr lang="en-GB" sz="2000" dirty="0"/>
                    </a:p>
                  </a:txBody>
                  <a:tcPr anchor="ctr"/>
                </a:tc>
                <a:tc>
                  <a:txBody>
                    <a:bodyPr/>
                    <a:lstStyle/>
                    <a:p>
                      <a:pPr algn="ctr"/>
                      <a:r>
                        <a:rPr lang="en-GB" sz="2000" dirty="0" smtClean="0"/>
                        <a:t>166cm</a:t>
                      </a:r>
                      <a:endParaRPr lang="en-GB" sz="2000" dirty="0"/>
                    </a:p>
                  </a:txBody>
                  <a:tcPr anchor="ctr"/>
                </a:tc>
                <a:tc>
                  <a:txBody>
                    <a:bodyPr/>
                    <a:lstStyle/>
                    <a:p>
                      <a:pPr algn="ctr"/>
                      <a:r>
                        <a:rPr lang="en-GB" sz="2000" dirty="0" smtClean="0"/>
                        <a:t>158cm</a:t>
                      </a:r>
                      <a:endParaRPr lang="en-GB" sz="2000" dirty="0"/>
                    </a:p>
                  </a:txBody>
                  <a:tcPr anchor="ctr"/>
                </a:tc>
                <a:tc>
                  <a:txBody>
                    <a:bodyPr/>
                    <a:lstStyle/>
                    <a:p>
                      <a:pPr algn="ctr"/>
                      <a:r>
                        <a:rPr lang="en-GB" sz="2000" dirty="0" smtClean="0"/>
                        <a:t>154cm</a:t>
                      </a:r>
                      <a:endParaRPr lang="en-GB" sz="2000" dirty="0"/>
                    </a:p>
                  </a:txBody>
                  <a:tcPr anchor="ctr"/>
                </a:tc>
                <a:tc>
                  <a:txBody>
                    <a:bodyPr/>
                    <a:lstStyle/>
                    <a:p>
                      <a:pPr algn="ctr"/>
                      <a:r>
                        <a:rPr lang="en-GB" sz="2000" dirty="0" smtClean="0"/>
                        <a:t>152cm</a:t>
                      </a:r>
                      <a:endParaRPr lang="en-GB" sz="2000" dirty="0"/>
                    </a:p>
                  </a:txBody>
                  <a:tcPr anchor="ctr"/>
                </a:tc>
                <a:extLst>
                  <a:ext uri="{0D108BD9-81ED-4DB2-BD59-A6C34878D82A}">
                    <a16:rowId xmlns:a16="http://schemas.microsoft.com/office/drawing/2014/main" xmlns="" val="10001"/>
                  </a:ext>
                </a:extLst>
              </a:tr>
            </a:tbl>
          </a:graphicData>
        </a:graphic>
      </p:graphicFrame>
      <p:sp>
        <p:nvSpPr>
          <p:cNvPr id="5" name="Oval 4"/>
          <p:cNvSpPr/>
          <p:nvPr/>
        </p:nvSpPr>
        <p:spPr>
          <a:xfrm>
            <a:off x="2406280" y="3008134"/>
            <a:ext cx="4856372" cy="3727946"/>
          </a:xfrm>
          <a:prstGeom prst="ellipse">
            <a:avLst/>
          </a:prstGeom>
          <a:solidFill>
            <a:schemeClr val="accent5">
              <a:lumMod val="20000"/>
              <a:lumOff val="8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accent5">
                    <a:lumMod val="50000"/>
                  </a:schemeClr>
                </a:solidFill>
              </a:rPr>
              <a:t>Interval = fixed intervals between data</a:t>
            </a:r>
          </a:p>
          <a:p>
            <a:pPr algn="ctr"/>
            <a:r>
              <a:rPr lang="en-GB" sz="2000" dirty="0" smtClean="0">
                <a:solidFill>
                  <a:schemeClr val="accent5">
                    <a:lumMod val="50000"/>
                  </a:schemeClr>
                </a:solidFill>
              </a:rPr>
              <a:t>e.g., the difference between Connor’s height (180) and Alyssa’s height (170) is the same difference as between Nathan’s height (176) and Brandon’s height (166)</a:t>
            </a:r>
            <a:endParaRPr lang="en-GB" sz="2000" dirty="0">
              <a:solidFill>
                <a:schemeClr val="accent5">
                  <a:lumMod val="50000"/>
                </a:schemeClr>
              </a:solidFill>
            </a:endParaRPr>
          </a:p>
        </p:txBody>
      </p:sp>
    </p:spTree>
    <p:extLst>
      <p:ext uri="{BB962C8B-B14F-4D97-AF65-F5344CB8AC3E}">
        <p14:creationId xmlns:p14="http://schemas.microsoft.com/office/powerpoint/2010/main" val="2441069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04546"/>
            <a:ext cx="7772400" cy="1609344"/>
          </a:xfrm>
        </p:spPr>
        <p:txBody>
          <a:bodyPr/>
          <a:lstStyle/>
          <a:p>
            <a:r>
              <a:rPr lang="en-GB" dirty="0" smtClean="0"/>
              <a:t>Types of data and levels of measurement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51864944"/>
              </p:ext>
            </p:extLst>
          </p:nvPr>
        </p:nvGraphicFramePr>
        <p:xfrm>
          <a:off x="457200" y="1752600"/>
          <a:ext cx="8229600" cy="5299576"/>
        </p:xfrm>
        <a:graphic>
          <a:graphicData uri="http://schemas.openxmlformats.org/drawingml/2006/table">
            <a:tbl>
              <a:tblPr firstRow="1" bandRow="1">
                <a:tableStyleId>{2D5ABB26-0587-4C30-8999-92F81FD0307C}</a:tableStyleId>
              </a:tblPr>
              <a:tblGrid>
                <a:gridCol w="2530624">
                  <a:extLst>
                    <a:ext uri="{9D8B030D-6E8A-4147-A177-3AD203B41FA5}">
                      <a16:colId xmlns:a16="http://schemas.microsoft.com/office/drawing/2014/main" xmlns="" val="20000"/>
                    </a:ext>
                  </a:extLst>
                </a:gridCol>
                <a:gridCol w="5698976">
                  <a:extLst>
                    <a:ext uri="{9D8B030D-6E8A-4147-A177-3AD203B41FA5}">
                      <a16:colId xmlns:a16="http://schemas.microsoft.com/office/drawing/2014/main" xmlns="" val="20001"/>
                    </a:ext>
                  </a:extLst>
                </a:gridCol>
              </a:tblGrid>
              <a:tr h="524272">
                <a:tc>
                  <a:txBody>
                    <a:bodyPr/>
                    <a:lstStyle/>
                    <a:p>
                      <a:pPr algn="ctr"/>
                      <a:r>
                        <a:rPr lang="en-GB" b="1" dirty="0" smtClean="0"/>
                        <a:t>Scale type</a:t>
                      </a:r>
                      <a:endParaRPr lang="en-GB" b="1" dirty="0"/>
                    </a:p>
                  </a:txBody>
                  <a:tcPr anchor="ctr">
                    <a:lnR w="38100" cap="flat" cmpd="sng" algn="ctr">
                      <a:solidFill>
                        <a:srgbClr val="99FFCC"/>
                      </a:solidFill>
                      <a:prstDash val="solid"/>
                      <a:round/>
                      <a:headEnd type="none" w="med" len="med"/>
                      <a:tailEnd type="none" w="med" len="med"/>
                    </a:lnR>
                    <a:lnB w="38100" cap="flat" cmpd="sng" algn="ctr">
                      <a:solidFill>
                        <a:srgbClr val="99FFCC"/>
                      </a:solidFill>
                      <a:prstDash val="solid"/>
                      <a:round/>
                      <a:headEnd type="none" w="med" len="med"/>
                      <a:tailEnd type="none" w="med" len="med"/>
                    </a:lnB>
                  </a:tcPr>
                </a:tc>
                <a:tc>
                  <a:txBody>
                    <a:bodyPr/>
                    <a:lstStyle/>
                    <a:p>
                      <a:pPr algn="ctr"/>
                      <a:r>
                        <a:rPr lang="en-GB" b="1" dirty="0" smtClean="0"/>
                        <a:t>Properties</a:t>
                      </a:r>
                      <a:r>
                        <a:rPr lang="en-GB" b="1" baseline="0" dirty="0" smtClean="0"/>
                        <a:t> of scale</a:t>
                      </a:r>
                      <a:endParaRPr lang="en-GB" b="1" dirty="0"/>
                    </a:p>
                  </a:txBody>
                  <a:tcPr anchor="ctr">
                    <a:lnL w="38100" cap="flat" cmpd="sng" algn="ctr">
                      <a:solidFill>
                        <a:srgbClr val="99FFCC"/>
                      </a:solidFill>
                      <a:prstDash val="solid"/>
                      <a:round/>
                      <a:headEnd type="none" w="med" len="med"/>
                      <a:tailEnd type="none" w="med" len="med"/>
                    </a:lnL>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0"/>
                  </a:ext>
                </a:extLst>
              </a:tr>
              <a:tr h="864096">
                <a:tc>
                  <a:txBody>
                    <a:bodyPr/>
                    <a:lstStyle/>
                    <a:p>
                      <a:pPr algn="ctr"/>
                      <a:r>
                        <a:rPr lang="en-GB" dirty="0" smtClean="0">
                          <a:solidFill>
                            <a:schemeClr val="bg1">
                              <a:lumMod val="75000"/>
                            </a:schemeClr>
                          </a:solidFill>
                        </a:rPr>
                        <a:t>Nominal</a:t>
                      </a:r>
                      <a:endParaRPr lang="en-GB" dirty="0">
                        <a:solidFill>
                          <a:schemeClr val="bg1">
                            <a:lumMod val="75000"/>
                          </a:schemeClr>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bg1">
                              <a:lumMod val="75000"/>
                            </a:schemeClr>
                          </a:solidFill>
                        </a:rPr>
                        <a:t>Records</a:t>
                      </a:r>
                      <a:r>
                        <a:rPr lang="en-GB" baseline="0" dirty="0" smtClean="0">
                          <a:solidFill>
                            <a:schemeClr val="bg1">
                              <a:lumMod val="75000"/>
                            </a:schemeClr>
                          </a:solidFill>
                        </a:rPr>
                        <a:t> differences</a:t>
                      </a:r>
                    </a:p>
                    <a:p>
                      <a:pPr algn="ctr"/>
                      <a:r>
                        <a:rPr lang="en-GB" i="1" baseline="0" dirty="0" smtClean="0">
                          <a:solidFill>
                            <a:schemeClr val="bg1">
                              <a:lumMod val="75000"/>
                            </a:schemeClr>
                          </a:solidFill>
                        </a:rPr>
                        <a:t>A is red, B is blue</a:t>
                      </a:r>
                      <a:endParaRPr lang="en-GB" i="1" dirty="0">
                        <a:solidFill>
                          <a:schemeClr val="bg1">
                            <a:lumMod val="75000"/>
                          </a:schemeClr>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1"/>
                  </a:ext>
                </a:extLst>
              </a:tr>
              <a:tr h="792088">
                <a:tc>
                  <a:txBody>
                    <a:bodyPr/>
                    <a:lstStyle/>
                    <a:p>
                      <a:pPr algn="ctr"/>
                      <a:r>
                        <a:rPr lang="en-GB" dirty="0" smtClean="0">
                          <a:solidFill>
                            <a:schemeClr val="bg1">
                              <a:lumMod val="75000"/>
                            </a:schemeClr>
                          </a:solidFill>
                        </a:rPr>
                        <a:t>Ordinal</a:t>
                      </a:r>
                      <a:endParaRPr lang="en-GB" dirty="0">
                        <a:solidFill>
                          <a:schemeClr val="bg1">
                            <a:lumMod val="75000"/>
                          </a:schemeClr>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bg1">
                              <a:lumMod val="75000"/>
                            </a:schemeClr>
                          </a:solidFill>
                        </a:rPr>
                        <a:t>Records differences and magnitudes</a:t>
                      </a:r>
                    </a:p>
                    <a:p>
                      <a:pPr algn="ctr"/>
                      <a:r>
                        <a:rPr lang="en-GB" i="1" dirty="0" smtClean="0">
                          <a:solidFill>
                            <a:schemeClr val="bg1">
                              <a:lumMod val="75000"/>
                            </a:schemeClr>
                          </a:solidFill>
                        </a:rPr>
                        <a:t>A is larger than B</a:t>
                      </a:r>
                      <a:endParaRPr lang="en-GB" i="1" dirty="0">
                        <a:solidFill>
                          <a:schemeClr val="bg1">
                            <a:lumMod val="75000"/>
                          </a:schemeClr>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2"/>
                  </a:ext>
                </a:extLst>
              </a:tr>
              <a:tr h="1080120">
                <a:tc>
                  <a:txBody>
                    <a:bodyPr/>
                    <a:lstStyle/>
                    <a:p>
                      <a:pPr algn="ctr"/>
                      <a:r>
                        <a:rPr lang="en-GB" dirty="0" smtClean="0">
                          <a:solidFill>
                            <a:schemeClr val="bg1">
                              <a:lumMod val="75000"/>
                            </a:schemeClr>
                          </a:solidFill>
                        </a:rPr>
                        <a:t>Interval</a:t>
                      </a:r>
                      <a:endParaRPr lang="en-GB" dirty="0">
                        <a:solidFill>
                          <a:schemeClr val="bg1">
                            <a:lumMod val="75000"/>
                          </a:schemeClr>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bg1">
                              <a:lumMod val="75000"/>
                            </a:schemeClr>
                          </a:solidFill>
                        </a:rPr>
                        <a:t>Records differences</a:t>
                      </a:r>
                      <a:r>
                        <a:rPr lang="en-GB" baseline="0" dirty="0" smtClean="0">
                          <a:solidFill>
                            <a:schemeClr val="bg1">
                              <a:lumMod val="75000"/>
                            </a:schemeClr>
                          </a:solidFill>
                        </a:rPr>
                        <a:t> and magnitudes, and has equal intervals</a:t>
                      </a:r>
                    </a:p>
                    <a:p>
                      <a:pPr algn="ctr"/>
                      <a:endParaRPr lang="en-GB" baseline="0" dirty="0" smtClean="0">
                        <a:solidFill>
                          <a:schemeClr val="bg1">
                            <a:lumMod val="75000"/>
                          </a:schemeClr>
                        </a:solidFill>
                      </a:endParaRPr>
                    </a:p>
                    <a:p>
                      <a:pPr algn="ctr"/>
                      <a:r>
                        <a:rPr lang="en-GB" i="1" baseline="0" dirty="0" smtClean="0">
                          <a:solidFill>
                            <a:schemeClr val="bg1">
                              <a:lumMod val="75000"/>
                            </a:schemeClr>
                          </a:solidFill>
                        </a:rPr>
                        <a:t>A is two units larger than B</a:t>
                      </a:r>
                      <a:endParaRPr lang="en-GB" i="1" dirty="0">
                        <a:solidFill>
                          <a:schemeClr val="bg1">
                            <a:lumMod val="75000"/>
                          </a:schemeClr>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3"/>
                  </a:ext>
                </a:extLst>
              </a:tr>
              <a:tr h="1080120">
                <a:tc>
                  <a:txBody>
                    <a:bodyPr/>
                    <a:lstStyle/>
                    <a:p>
                      <a:pPr algn="ctr"/>
                      <a:r>
                        <a:rPr lang="en-GB" dirty="0" smtClean="0">
                          <a:solidFill>
                            <a:schemeClr val="tx1"/>
                          </a:solidFill>
                        </a:rPr>
                        <a:t>Ratio</a:t>
                      </a:r>
                      <a:endParaRPr lang="en-GB" dirty="0">
                        <a:solidFill>
                          <a:schemeClr val="tx1"/>
                        </a:solidFill>
                      </a:endParaRPr>
                    </a:p>
                  </a:txBody>
                  <a:tcPr anchor="ctr">
                    <a:lnR w="38100" cap="flat" cmpd="sng" algn="ctr">
                      <a:solidFill>
                        <a:srgbClr val="99FFCC"/>
                      </a:solidFill>
                      <a:prstDash val="solid"/>
                      <a:round/>
                      <a:headEnd type="none" w="med" len="med"/>
                      <a:tailEnd type="none" w="med" len="med"/>
                    </a:lnR>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tc>
                  <a:txBody>
                    <a:bodyPr/>
                    <a:lstStyle/>
                    <a:p>
                      <a:pPr algn="ctr"/>
                      <a:r>
                        <a:rPr lang="en-GB" dirty="0" smtClean="0">
                          <a:solidFill>
                            <a:schemeClr val="tx1"/>
                          </a:solidFill>
                        </a:rPr>
                        <a:t>Records differences and magnitudes,</a:t>
                      </a:r>
                      <a:r>
                        <a:rPr lang="en-GB" baseline="0" dirty="0" smtClean="0">
                          <a:solidFill>
                            <a:schemeClr val="tx1"/>
                          </a:solidFill>
                        </a:rPr>
                        <a:t> has equal intervals and a true zero</a:t>
                      </a:r>
                    </a:p>
                    <a:p>
                      <a:pPr algn="ctr"/>
                      <a:endParaRPr lang="en-GB" baseline="0" dirty="0" smtClean="0">
                        <a:solidFill>
                          <a:schemeClr val="tx1"/>
                        </a:solidFill>
                      </a:endParaRPr>
                    </a:p>
                    <a:p>
                      <a:pPr algn="ctr"/>
                      <a:r>
                        <a:rPr lang="en-GB" i="1" baseline="0" dirty="0" smtClean="0">
                          <a:solidFill>
                            <a:schemeClr val="tx1"/>
                          </a:solidFill>
                        </a:rPr>
                        <a:t>A is twice as large as B</a:t>
                      </a:r>
                      <a:endParaRPr lang="en-GB" i="1" dirty="0">
                        <a:solidFill>
                          <a:schemeClr val="tx1"/>
                        </a:solidFill>
                      </a:endParaRPr>
                    </a:p>
                  </a:txBody>
                  <a:tcPr anchor="ctr">
                    <a:lnL w="38100" cap="flat" cmpd="sng" algn="ctr">
                      <a:solidFill>
                        <a:srgbClr val="99FFCC"/>
                      </a:solidFill>
                      <a:prstDash val="solid"/>
                      <a:round/>
                      <a:headEnd type="none" w="med" len="med"/>
                      <a:tailEnd type="none" w="med" len="med"/>
                    </a:lnL>
                    <a:lnT w="38100" cap="flat" cmpd="sng" algn="ctr">
                      <a:solidFill>
                        <a:srgbClr val="99FFCC"/>
                      </a:solidFill>
                      <a:prstDash val="solid"/>
                      <a:round/>
                      <a:headEnd type="none" w="med" len="med"/>
                      <a:tailEnd type="none" w="med" len="med"/>
                    </a:lnT>
                    <a:lnB w="38100" cap="flat" cmpd="sng" algn="ctr">
                      <a:solidFill>
                        <a:srgbClr val="99FFCC"/>
                      </a:solidFill>
                      <a:prstDash val="solid"/>
                      <a:round/>
                      <a:headEnd type="none" w="med" len="med"/>
                      <a:tailEnd type="none" w="med" len="med"/>
                    </a:lnB>
                  </a:tcPr>
                </a:tc>
                <a:extLst>
                  <a:ext uri="{0D108BD9-81ED-4DB2-BD59-A6C34878D82A}">
                    <a16:rowId xmlns:a16="http://schemas.microsoft.com/office/drawing/2014/main" xmlns="" val="10004"/>
                  </a:ext>
                </a:extLst>
              </a:tr>
              <a:tr h="370840">
                <a:tc>
                  <a:txBody>
                    <a:bodyPr/>
                    <a:lstStyle/>
                    <a:p>
                      <a:endParaRPr lang="en-GB" dirty="0"/>
                    </a:p>
                  </a:txBody>
                  <a:tcPr>
                    <a:lnT w="38100" cap="flat" cmpd="sng" algn="ctr">
                      <a:solidFill>
                        <a:srgbClr val="99FFCC"/>
                      </a:solidFill>
                      <a:prstDash val="solid"/>
                      <a:round/>
                      <a:headEnd type="none" w="med" len="med"/>
                      <a:tailEnd type="none" w="med" len="med"/>
                    </a:lnT>
                  </a:tcPr>
                </a:tc>
                <a:tc>
                  <a:txBody>
                    <a:bodyPr/>
                    <a:lstStyle/>
                    <a:p>
                      <a:endParaRPr lang="en-GB"/>
                    </a:p>
                  </a:txBody>
                  <a:tcPr>
                    <a:lnT w="38100" cap="flat" cmpd="sng" algn="ctr">
                      <a:solidFill>
                        <a:srgbClr val="99FFCC"/>
                      </a:solidFill>
                      <a:prstDash val="solid"/>
                      <a:round/>
                      <a:headEnd type="none" w="med" len="med"/>
                      <a:tailEnd type="none" w="med" len="med"/>
                    </a:lnT>
                  </a:tcPr>
                </a:tc>
                <a:extLst>
                  <a:ext uri="{0D108BD9-81ED-4DB2-BD59-A6C34878D82A}">
                    <a16:rowId xmlns:a16="http://schemas.microsoft.com/office/drawing/2014/main" xmlns="" val="10005"/>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xmlns="" val="10006"/>
                  </a:ext>
                </a:extLst>
              </a:tr>
            </a:tbl>
          </a:graphicData>
        </a:graphic>
      </p:graphicFrame>
    </p:spTree>
    <p:extLst>
      <p:ext uri="{BB962C8B-B14F-4D97-AF65-F5344CB8AC3E}">
        <p14:creationId xmlns:p14="http://schemas.microsoft.com/office/powerpoint/2010/main" val="44777730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Ratio</a:t>
            </a:r>
            <a:endParaRPr lang="en-GB" dirty="0"/>
          </a:p>
        </p:txBody>
      </p:sp>
      <p:sp>
        <p:nvSpPr>
          <p:cNvPr id="3" name="Content Placeholder 2"/>
          <p:cNvSpPr>
            <a:spLocks noGrp="1"/>
          </p:cNvSpPr>
          <p:nvPr>
            <p:ph idx="1"/>
          </p:nvPr>
        </p:nvSpPr>
        <p:spPr/>
        <p:txBody>
          <a:bodyPr>
            <a:normAutofit/>
          </a:bodyPr>
          <a:lstStyle/>
          <a:p>
            <a:r>
              <a:rPr lang="en-GB" sz="2400" dirty="0"/>
              <a:t>A ratio scale has an </a:t>
            </a:r>
            <a:r>
              <a:rPr lang="en-GB" sz="2400" i="1" dirty="0"/>
              <a:t>absolute zero</a:t>
            </a:r>
            <a:r>
              <a:rPr lang="en-GB" sz="2400" dirty="0"/>
              <a:t> – a point where none of the quality being measured exists</a:t>
            </a:r>
          </a:p>
          <a:p>
            <a:pPr lvl="1"/>
            <a:r>
              <a:rPr lang="en-GB" sz="2400" dirty="0"/>
              <a:t>E.g., mass; length; time</a:t>
            </a:r>
          </a:p>
          <a:p>
            <a:endParaRPr lang="en-GB" sz="2400" dirty="0"/>
          </a:p>
          <a:p>
            <a:r>
              <a:rPr lang="en-GB" sz="2400" dirty="0"/>
              <a:t>Using a ratio scale permits comparisons such as twice as high, or one half as much</a:t>
            </a:r>
          </a:p>
          <a:p>
            <a:endParaRPr lang="en-GB" sz="1800" dirty="0"/>
          </a:p>
        </p:txBody>
      </p:sp>
    </p:spTree>
    <p:extLst>
      <p:ext uri="{BB962C8B-B14F-4D97-AF65-F5344CB8AC3E}">
        <p14:creationId xmlns:p14="http://schemas.microsoft.com/office/powerpoint/2010/main" val="31552263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data</a:t>
            </a:r>
            <a:endParaRPr lang="en-GB" dirty="0"/>
          </a:p>
        </p:txBody>
      </p:sp>
      <p:sp>
        <p:nvSpPr>
          <p:cNvPr id="3" name="Content Placeholder 2"/>
          <p:cNvSpPr>
            <a:spLocks noGrp="1"/>
          </p:cNvSpPr>
          <p:nvPr>
            <p:ph idx="1"/>
          </p:nvPr>
        </p:nvSpPr>
        <p:spPr/>
        <p:txBody>
          <a:bodyPr>
            <a:normAutofit/>
          </a:bodyPr>
          <a:lstStyle/>
          <a:p>
            <a:r>
              <a:rPr lang="en-GB" sz="2400" dirty="0"/>
              <a:t>Knowing the </a:t>
            </a:r>
            <a:r>
              <a:rPr lang="en-GB" sz="2400" b="1" dirty="0"/>
              <a:t>type</a:t>
            </a:r>
            <a:r>
              <a:rPr lang="en-GB" sz="2400" dirty="0"/>
              <a:t> of data you have can help you decide which statistical test you need to carry out to analyse the data</a:t>
            </a:r>
          </a:p>
          <a:p>
            <a:endParaRPr lang="en-GB" sz="2400" dirty="0"/>
          </a:p>
          <a:p>
            <a:r>
              <a:rPr lang="en-GB" sz="2400" dirty="0"/>
              <a:t>It will also help you with </a:t>
            </a:r>
            <a:r>
              <a:rPr lang="en-GB" sz="2400" i="1" dirty="0"/>
              <a:t>setting up</a:t>
            </a:r>
            <a:r>
              <a:rPr lang="en-GB" sz="2400" dirty="0"/>
              <a:t> your data set prior to the analysis</a:t>
            </a:r>
          </a:p>
          <a:p>
            <a:endParaRPr lang="en-GB" sz="2400" dirty="0"/>
          </a:p>
        </p:txBody>
      </p:sp>
    </p:spTree>
    <p:extLst>
      <p:ext uri="{BB962C8B-B14F-4D97-AF65-F5344CB8AC3E}">
        <p14:creationId xmlns:p14="http://schemas.microsoft.com/office/powerpoint/2010/main" val="144106465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Descriptive statistics</a:t>
            </a:r>
            <a:endParaRPr lang="en-GB" dirty="0"/>
          </a:p>
        </p:txBody>
      </p:sp>
      <p:sp>
        <p:nvSpPr>
          <p:cNvPr id="3" name="Subtitle 2"/>
          <p:cNvSpPr>
            <a:spLocks noGrp="1"/>
          </p:cNvSpPr>
          <p:nvPr>
            <p:ph type="subTitle" idx="1"/>
          </p:nvPr>
        </p:nvSpPr>
        <p:spPr/>
        <p:txBody>
          <a:bodyPr>
            <a:normAutofit/>
          </a:bodyPr>
          <a:lstStyle/>
          <a:p>
            <a:endParaRPr lang="en-GB" sz="2800" dirty="0"/>
          </a:p>
        </p:txBody>
      </p:sp>
    </p:spTree>
    <p:extLst>
      <p:ext uri="{BB962C8B-B14F-4D97-AF65-F5344CB8AC3E}">
        <p14:creationId xmlns:p14="http://schemas.microsoft.com/office/powerpoint/2010/main" val="109427972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Experiments and Studies</a:t>
            </a:r>
            <a:endParaRPr lang="en-GB" dirty="0"/>
          </a:p>
        </p:txBody>
      </p:sp>
      <p:sp>
        <p:nvSpPr>
          <p:cNvPr id="3" name="Content Placeholder 2"/>
          <p:cNvSpPr>
            <a:spLocks noGrp="1"/>
          </p:cNvSpPr>
          <p:nvPr>
            <p:ph idx="1"/>
          </p:nvPr>
        </p:nvSpPr>
        <p:spPr>
          <a:xfrm>
            <a:off x="685800" y="1869989"/>
            <a:ext cx="7772400" cy="4302211"/>
          </a:xfrm>
        </p:spPr>
        <p:txBody>
          <a:bodyPr>
            <a:noAutofit/>
          </a:bodyPr>
          <a:lstStyle/>
          <a:p>
            <a:r>
              <a:rPr lang="en-GB" sz="2400" dirty="0"/>
              <a:t>We measure a sample of a population on some factor</a:t>
            </a:r>
          </a:p>
          <a:p>
            <a:pPr lvl="1"/>
            <a:r>
              <a:rPr lang="en-GB" sz="2000" dirty="0"/>
              <a:t>Intelligence, cancer remission, face recognition; anything you can think of!</a:t>
            </a:r>
          </a:p>
          <a:p>
            <a:r>
              <a:rPr lang="en-GB" sz="2400" dirty="0"/>
              <a:t>Its usually impractical to measure an </a:t>
            </a:r>
            <a:r>
              <a:rPr lang="en-GB" sz="2400" i="1" dirty="0"/>
              <a:t>entire</a:t>
            </a:r>
            <a:r>
              <a:rPr lang="en-GB" sz="2400" dirty="0"/>
              <a:t> population!</a:t>
            </a:r>
          </a:p>
          <a:p>
            <a:pPr lvl="1"/>
            <a:r>
              <a:rPr lang="en-GB" sz="2000" dirty="0"/>
              <a:t>Too big, too expensive, not really needed</a:t>
            </a:r>
          </a:p>
          <a:p>
            <a:r>
              <a:rPr lang="en-GB" sz="2400" dirty="0"/>
              <a:t>We want to INFER from our sample to the wider population</a:t>
            </a:r>
          </a:p>
          <a:p>
            <a:pPr lvl="1"/>
            <a:r>
              <a:rPr lang="en-GB" sz="2000" dirty="0"/>
              <a:t>E.g., that measuring a tool which increases intelligence works on our sample</a:t>
            </a:r>
          </a:p>
          <a:p>
            <a:pPr lvl="1"/>
            <a:r>
              <a:rPr lang="en-GB" sz="2000" dirty="0"/>
              <a:t>That the tool will also increase intelligence in the wider </a:t>
            </a:r>
            <a:r>
              <a:rPr lang="en-GB" sz="2000" dirty="0" smtClean="0"/>
              <a:t>population</a:t>
            </a:r>
            <a:endParaRPr lang="en-GB" sz="2000" dirty="0"/>
          </a:p>
        </p:txBody>
      </p:sp>
    </p:spTree>
    <p:extLst>
      <p:ext uri="{BB962C8B-B14F-4D97-AF65-F5344CB8AC3E}">
        <p14:creationId xmlns:p14="http://schemas.microsoft.com/office/powerpoint/2010/main" val="182231974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934994"/>
          </a:xfrm>
        </p:spPr>
        <p:txBody>
          <a:bodyPr/>
          <a:lstStyle/>
          <a:p>
            <a:r>
              <a:rPr lang="en-GB" dirty="0" smtClean="0"/>
              <a:t>Sample </a:t>
            </a:r>
            <a:r>
              <a:rPr lang="en-GB" dirty="0" smtClean="0">
                <a:sym typeface="Wingdings" panose="05000000000000000000" pitchFamily="2" charset="2"/>
              </a:rPr>
              <a:t> Population</a:t>
            </a:r>
            <a:endParaRPr lang="en-GB" dirty="0"/>
          </a:p>
        </p:txBody>
      </p:sp>
      <p:sp>
        <p:nvSpPr>
          <p:cNvPr id="3" name="Content Placeholder 2"/>
          <p:cNvSpPr>
            <a:spLocks noGrp="1"/>
          </p:cNvSpPr>
          <p:nvPr>
            <p:ph idx="1"/>
          </p:nvPr>
        </p:nvSpPr>
        <p:spPr>
          <a:xfrm>
            <a:off x="734998" y="1726249"/>
            <a:ext cx="7704667" cy="4607621"/>
          </a:xfrm>
        </p:spPr>
        <p:txBody>
          <a:bodyPr>
            <a:normAutofit/>
          </a:bodyPr>
          <a:lstStyle/>
          <a:p>
            <a:r>
              <a:rPr lang="en-GB" sz="2400" dirty="0" smtClean="0"/>
              <a:t>To do this, we need two things;</a:t>
            </a:r>
          </a:p>
          <a:p>
            <a:endParaRPr lang="en-GB" sz="2400" dirty="0"/>
          </a:p>
          <a:p>
            <a:pPr marL="457200" indent="-457200">
              <a:buAutoNum type="arabicParenR"/>
            </a:pPr>
            <a:r>
              <a:rPr lang="en-GB" sz="2400" dirty="0" smtClean="0"/>
              <a:t>Accurate data from our sample group</a:t>
            </a:r>
          </a:p>
          <a:p>
            <a:pPr marL="457200" indent="-457200">
              <a:buAutoNum type="arabicParenR"/>
            </a:pPr>
            <a:endParaRPr lang="en-GB" sz="2400" dirty="0" smtClean="0"/>
          </a:p>
          <a:p>
            <a:pPr marL="457200" indent="-457200">
              <a:buAutoNum type="arabicParenR"/>
            </a:pPr>
            <a:r>
              <a:rPr lang="en-GB" sz="2400" dirty="0" smtClean="0"/>
              <a:t>A way to extrapolate from that group to the wider population</a:t>
            </a:r>
            <a:endParaRPr lang="en-GB" sz="2400" dirty="0"/>
          </a:p>
        </p:txBody>
      </p:sp>
      <p:sp>
        <p:nvSpPr>
          <p:cNvPr id="5" name="Cloud Callout 4"/>
          <p:cNvSpPr/>
          <p:nvPr/>
        </p:nvSpPr>
        <p:spPr>
          <a:xfrm>
            <a:off x="6131588" y="503569"/>
            <a:ext cx="2657856" cy="1850877"/>
          </a:xfrm>
          <a:prstGeom prst="cloudCallout">
            <a:avLst>
              <a:gd name="adj1" fmla="val -66704"/>
              <a:gd name="adj2" fmla="val 5591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Descriptive statistics – the sample group</a:t>
            </a:r>
            <a:endParaRPr lang="en-GB" b="1" dirty="0"/>
          </a:p>
        </p:txBody>
      </p:sp>
      <p:sp>
        <p:nvSpPr>
          <p:cNvPr id="6" name="Cloud Callout 5"/>
          <p:cNvSpPr/>
          <p:nvPr/>
        </p:nvSpPr>
        <p:spPr>
          <a:xfrm>
            <a:off x="4108704" y="4833520"/>
            <a:ext cx="4578096" cy="1850877"/>
          </a:xfrm>
          <a:prstGeom prst="cloudCallout">
            <a:avLst>
              <a:gd name="adj1" fmla="val -51200"/>
              <a:gd name="adj2" fmla="val -804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Inferential statistics – statistical information about the group and a link to the wider population</a:t>
            </a:r>
            <a:endParaRPr lang="en-GB" b="1" dirty="0"/>
          </a:p>
        </p:txBody>
      </p:sp>
    </p:spTree>
    <p:extLst>
      <p:ext uri="{BB962C8B-B14F-4D97-AF65-F5344CB8AC3E}">
        <p14:creationId xmlns:p14="http://schemas.microsoft.com/office/powerpoint/2010/main" val="3969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Descriptive Statistics</a:t>
            </a:r>
            <a:endParaRPr lang="en-GB" dirty="0"/>
          </a:p>
        </p:txBody>
      </p:sp>
      <p:sp>
        <p:nvSpPr>
          <p:cNvPr id="3" name="Content Placeholder 2"/>
          <p:cNvSpPr>
            <a:spLocks noGrp="1"/>
          </p:cNvSpPr>
          <p:nvPr>
            <p:ph idx="1"/>
          </p:nvPr>
        </p:nvSpPr>
        <p:spPr/>
        <p:txBody>
          <a:bodyPr/>
          <a:lstStyle/>
          <a:p>
            <a:r>
              <a:rPr lang="en-GB" sz="2400" dirty="0"/>
              <a:t>Using the individual pieces of data from each participant</a:t>
            </a:r>
          </a:p>
          <a:p>
            <a:endParaRPr lang="en-GB" sz="2400" dirty="0"/>
          </a:p>
          <a:p>
            <a:pPr lvl="1"/>
            <a:r>
              <a:rPr lang="en-GB" sz="2000" dirty="0"/>
              <a:t>Scores on individual tasks for each participant</a:t>
            </a:r>
          </a:p>
          <a:p>
            <a:pPr lvl="3"/>
            <a:r>
              <a:rPr lang="en-GB" sz="1800" dirty="0"/>
              <a:t>Number of questions answered correctly on IQ test</a:t>
            </a:r>
          </a:p>
          <a:p>
            <a:pPr lvl="3"/>
            <a:r>
              <a:rPr lang="en-GB" sz="1800" dirty="0"/>
              <a:t>Level of anxiety felt</a:t>
            </a:r>
          </a:p>
          <a:p>
            <a:pPr lvl="3"/>
            <a:r>
              <a:rPr lang="en-GB" sz="1800" dirty="0"/>
              <a:t>Reported narcissism scores</a:t>
            </a:r>
          </a:p>
          <a:p>
            <a:pPr lvl="3"/>
            <a:endParaRPr lang="en-GB" sz="1800" dirty="0"/>
          </a:p>
          <a:p>
            <a:pPr lvl="1"/>
            <a:r>
              <a:rPr lang="en-GB" sz="2000" dirty="0"/>
              <a:t>Produces ‘raw’ data</a:t>
            </a:r>
          </a:p>
          <a:p>
            <a:pPr lvl="3"/>
            <a:r>
              <a:rPr lang="en-GB" sz="1800" dirty="0"/>
              <a:t>And sometimes A LOT of it!</a:t>
            </a:r>
          </a:p>
          <a:p>
            <a:pPr lvl="3"/>
            <a:r>
              <a:rPr lang="en-GB" sz="1800" dirty="0"/>
              <a:t>We need a way to reduce this to a manageable level</a:t>
            </a:r>
          </a:p>
          <a:p>
            <a:endParaRPr lang="en-GB" dirty="0"/>
          </a:p>
        </p:txBody>
      </p:sp>
    </p:spTree>
    <p:extLst>
      <p:ext uri="{BB962C8B-B14F-4D97-AF65-F5344CB8AC3E}">
        <p14:creationId xmlns:p14="http://schemas.microsoft.com/office/powerpoint/2010/main" val="398807366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Conventions</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ü"/>
            </a:pPr>
            <a:r>
              <a:rPr lang="en-GB" sz="2800" dirty="0"/>
              <a:t>Conventions in writing</a:t>
            </a:r>
          </a:p>
          <a:p>
            <a:endParaRPr lang="en-GB" sz="2800" dirty="0"/>
          </a:p>
          <a:p>
            <a:r>
              <a:rPr lang="en-GB" sz="2800" dirty="0"/>
              <a:t>Conventions in data presentation</a:t>
            </a:r>
          </a:p>
          <a:p>
            <a:endParaRPr lang="en-GB" sz="2800" dirty="0"/>
          </a:p>
          <a:p>
            <a:pPr lvl="1"/>
            <a:r>
              <a:rPr lang="en-GB" sz="2400" dirty="0"/>
              <a:t>The principles are the same;</a:t>
            </a:r>
          </a:p>
          <a:p>
            <a:pPr lvl="2"/>
            <a:r>
              <a:rPr lang="en-GB" sz="2000" dirty="0"/>
              <a:t>Set out in a standard format that everyone (with a little training) can clearly understand and interpret</a:t>
            </a:r>
          </a:p>
          <a:p>
            <a:pPr lvl="2"/>
            <a:r>
              <a:rPr lang="en-GB" sz="2000" dirty="0"/>
              <a:t>Standardises information from the simplest to the most complex of datasets</a:t>
            </a:r>
          </a:p>
          <a:p>
            <a:endParaRPr lang="en-GB" dirty="0"/>
          </a:p>
        </p:txBody>
      </p:sp>
    </p:spTree>
    <p:extLst>
      <p:ext uri="{BB962C8B-B14F-4D97-AF65-F5344CB8AC3E}">
        <p14:creationId xmlns:p14="http://schemas.microsoft.com/office/powerpoint/2010/main" val="221678414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Descriptive Statistics - presentation</a:t>
            </a:r>
            <a:endParaRPr lang="en-GB" dirty="0"/>
          </a:p>
        </p:txBody>
      </p:sp>
      <p:sp>
        <p:nvSpPr>
          <p:cNvPr id="3" name="Content Placeholder 2"/>
          <p:cNvSpPr>
            <a:spLocks noGrp="1"/>
          </p:cNvSpPr>
          <p:nvPr>
            <p:ph idx="1"/>
          </p:nvPr>
        </p:nvSpPr>
        <p:spPr/>
        <p:txBody>
          <a:bodyPr/>
          <a:lstStyle/>
          <a:p>
            <a:r>
              <a:rPr lang="en-GB" sz="2400" dirty="0"/>
              <a:t>Participants (in your method section)</a:t>
            </a:r>
          </a:p>
          <a:p>
            <a:pPr lvl="1"/>
            <a:r>
              <a:rPr lang="en-GB" sz="2000" dirty="0"/>
              <a:t>Number, age range, number of males/females, average age of groups</a:t>
            </a:r>
          </a:p>
          <a:p>
            <a:pPr lvl="2"/>
            <a:r>
              <a:rPr lang="en-GB" sz="1800" dirty="0"/>
              <a:t>This is standard for any study!</a:t>
            </a:r>
          </a:p>
          <a:p>
            <a:pPr lvl="1" indent="0">
              <a:buNone/>
            </a:pPr>
            <a:endParaRPr lang="en-GB" sz="2000" dirty="0"/>
          </a:p>
          <a:p>
            <a:pPr lvl="1" indent="0">
              <a:buNone/>
            </a:pPr>
            <a:r>
              <a:rPr lang="en-GB" sz="2000" dirty="0"/>
              <a:t>E.g., The sample used for this study consisted of 30 (10 male, 20 female) psychology students who ranged in age from 18 to 41 </a:t>
            </a:r>
            <a:r>
              <a:rPr lang="en-GB" sz="2000" i="1" dirty="0"/>
              <a:t>(M</a:t>
            </a:r>
            <a:r>
              <a:rPr lang="en-GB" sz="2000" dirty="0"/>
              <a:t> = 21.50, </a:t>
            </a:r>
            <a:r>
              <a:rPr lang="en-GB" sz="2000" i="1" dirty="0"/>
              <a:t>SD</a:t>
            </a:r>
            <a:r>
              <a:rPr lang="en-GB" sz="2000" dirty="0"/>
              <a:t> = 5.6</a:t>
            </a:r>
            <a:r>
              <a:rPr lang="en-GB" sz="2000" i="1" dirty="0"/>
              <a:t>).</a:t>
            </a:r>
            <a:r>
              <a:rPr lang="en-GB" sz="2000" dirty="0"/>
              <a:t> </a:t>
            </a:r>
          </a:p>
          <a:p>
            <a:endParaRPr lang="en-GB" dirty="0"/>
          </a:p>
        </p:txBody>
      </p:sp>
    </p:spTree>
    <p:extLst>
      <p:ext uri="{BB962C8B-B14F-4D97-AF65-F5344CB8AC3E}">
        <p14:creationId xmlns:p14="http://schemas.microsoft.com/office/powerpoint/2010/main" val="276835936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Descriptive Statistics - presentation</a:t>
            </a:r>
          </a:p>
        </p:txBody>
      </p:sp>
      <p:sp>
        <p:nvSpPr>
          <p:cNvPr id="3" name="Content Placeholder 2"/>
          <p:cNvSpPr>
            <a:spLocks noGrp="1"/>
          </p:cNvSpPr>
          <p:nvPr>
            <p:ph idx="1"/>
          </p:nvPr>
        </p:nvSpPr>
        <p:spPr/>
        <p:txBody>
          <a:bodyPr/>
          <a:lstStyle/>
          <a:p>
            <a:r>
              <a:rPr lang="en-GB" sz="2800" dirty="0"/>
              <a:t>Results</a:t>
            </a:r>
          </a:p>
          <a:p>
            <a:endParaRPr lang="en-GB" sz="2800" dirty="0"/>
          </a:p>
          <a:p>
            <a:pPr lvl="1"/>
            <a:r>
              <a:rPr lang="en-GB" sz="2400" dirty="0"/>
              <a:t>Descriptive statistics of the dataset</a:t>
            </a:r>
          </a:p>
          <a:p>
            <a:pPr lvl="2"/>
            <a:r>
              <a:rPr lang="en-GB" sz="2000" dirty="0"/>
              <a:t>Central tendency of the variable being measured (if/where applicable)</a:t>
            </a:r>
          </a:p>
          <a:p>
            <a:pPr lvl="3"/>
            <a:r>
              <a:rPr lang="en-GB" sz="1800" dirty="0"/>
              <a:t>Remember: you don’t have a measure of central tendency for categorical data!</a:t>
            </a:r>
          </a:p>
          <a:p>
            <a:pPr lvl="2"/>
            <a:r>
              <a:rPr lang="en-GB" sz="2000" dirty="0"/>
              <a:t>Dispersion of scores around that mean</a:t>
            </a:r>
          </a:p>
          <a:p>
            <a:pPr lvl="3"/>
            <a:r>
              <a:rPr lang="en-GB" sz="1800" dirty="0"/>
              <a:t>Variance and standard deviation from the average score (if applicable)</a:t>
            </a:r>
          </a:p>
          <a:p>
            <a:endParaRPr lang="en-GB" dirty="0"/>
          </a:p>
        </p:txBody>
      </p:sp>
    </p:spTree>
    <p:extLst>
      <p:ext uri="{BB962C8B-B14F-4D97-AF65-F5344CB8AC3E}">
        <p14:creationId xmlns:p14="http://schemas.microsoft.com/office/powerpoint/2010/main" val="80979645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Central tendency??</a:t>
            </a:r>
          </a:p>
        </p:txBody>
      </p:sp>
      <p:sp>
        <p:nvSpPr>
          <p:cNvPr id="3" name="Content Placeholder 2"/>
          <p:cNvSpPr>
            <a:spLocks noGrp="1"/>
          </p:cNvSpPr>
          <p:nvPr>
            <p:ph idx="1"/>
          </p:nvPr>
        </p:nvSpPr>
        <p:spPr/>
        <p:txBody>
          <a:bodyPr/>
          <a:lstStyle/>
          <a:p>
            <a:r>
              <a:rPr lang="en-GB" dirty="0"/>
              <a:t>People will score differently on almost ANY measure</a:t>
            </a:r>
          </a:p>
          <a:p>
            <a:endParaRPr lang="en-GB" dirty="0"/>
          </a:p>
          <a:p>
            <a:pPr lvl="1"/>
            <a:r>
              <a:rPr lang="en-GB" dirty="0"/>
              <a:t>Individual differences; error</a:t>
            </a:r>
          </a:p>
          <a:p>
            <a:pPr lvl="1"/>
            <a:endParaRPr lang="en-GB" dirty="0"/>
          </a:p>
          <a:p>
            <a:r>
              <a:rPr lang="en-GB" dirty="0"/>
              <a:t>If I test a group of 100 people for their IQ, some will score more or less than others. This could be because they are more or less intelligent, more or less tired, or have more or less things playing on their mind!</a:t>
            </a:r>
          </a:p>
          <a:p>
            <a:endParaRPr lang="en-GB" dirty="0"/>
          </a:p>
          <a:p>
            <a:r>
              <a:rPr lang="en-GB" dirty="0"/>
              <a:t>So, we need to find the ‘average’ of all the participants in the group</a:t>
            </a:r>
          </a:p>
        </p:txBody>
      </p:sp>
    </p:spTree>
    <p:extLst>
      <p:ext uri="{BB962C8B-B14F-4D97-AF65-F5344CB8AC3E}">
        <p14:creationId xmlns:p14="http://schemas.microsoft.com/office/powerpoint/2010/main" val="224512841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Central tendency</a:t>
            </a:r>
            <a:endParaRPr lang="en-GB" dirty="0"/>
          </a:p>
        </p:txBody>
      </p:sp>
      <p:sp>
        <p:nvSpPr>
          <p:cNvPr id="3" name="Content Placeholder 2"/>
          <p:cNvSpPr>
            <a:spLocks noGrp="1"/>
          </p:cNvSpPr>
          <p:nvPr>
            <p:ph idx="1"/>
          </p:nvPr>
        </p:nvSpPr>
        <p:spPr/>
        <p:txBody>
          <a:bodyPr>
            <a:normAutofit/>
          </a:bodyPr>
          <a:lstStyle/>
          <a:p>
            <a:r>
              <a:rPr lang="en-GB" sz="2400" dirty="0"/>
              <a:t>There are three main ways to measure central tendency:</a:t>
            </a:r>
          </a:p>
          <a:p>
            <a:endParaRPr lang="en-GB" sz="2400" dirty="0"/>
          </a:p>
          <a:p>
            <a:pPr marL="457200" indent="-457200">
              <a:buFont typeface="+mj-lt"/>
              <a:buAutoNum type="arabicParenR"/>
            </a:pPr>
            <a:r>
              <a:rPr lang="en-GB" sz="2400" b="1" dirty="0">
                <a:solidFill>
                  <a:schemeClr val="accent1">
                    <a:lumMod val="75000"/>
                  </a:schemeClr>
                </a:solidFill>
              </a:rPr>
              <a:t>MODE</a:t>
            </a:r>
          </a:p>
          <a:p>
            <a:pPr lvl="1"/>
            <a:r>
              <a:rPr lang="en-GB" sz="2000" dirty="0"/>
              <a:t>The most commonly occurring score</a:t>
            </a:r>
          </a:p>
          <a:p>
            <a:pPr marL="457200" indent="-457200">
              <a:buFont typeface="+mj-lt"/>
              <a:buAutoNum type="arabicParenR"/>
            </a:pPr>
            <a:r>
              <a:rPr lang="en-GB" sz="2400" b="1" dirty="0">
                <a:solidFill>
                  <a:schemeClr val="accent1">
                    <a:lumMod val="75000"/>
                  </a:schemeClr>
                </a:solidFill>
              </a:rPr>
              <a:t>MEDIAN</a:t>
            </a:r>
          </a:p>
          <a:p>
            <a:pPr lvl="1"/>
            <a:r>
              <a:rPr lang="en-GB" sz="2000" dirty="0"/>
              <a:t>The middle score when lined up in rank order (smallest to largest)</a:t>
            </a:r>
          </a:p>
          <a:p>
            <a:pPr marL="457200" indent="-457200">
              <a:buAutoNum type="arabicParenR"/>
            </a:pPr>
            <a:r>
              <a:rPr lang="en-GB" sz="2400" b="1" dirty="0">
                <a:solidFill>
                  <a:schemeClr val="accent1">
                    <a:lumMod val="75000"/>
                  </a:schemeClr>
                </a:solidFill>
              </a:rPr>
              <a:t>MEAN</a:t>
            </a:r>
          </a:p>
          <a:p>
            <a:pPr lvl="1"/>
            <a:r>
              <a:rPr lang="en-GB" sz="2000" dirty="0"/>
              <a:t>The sum of all scores divided by the number of participants</a:t>
            </a:r>
          </a:p>
          <a:p>
            <a:endParaRPr lang="en-GB" sz="2400" dirty="0"/>
          </a:p>
        </p:txBody>
      </p:sp>
    </p:spTree>
    <p:extLst>
      <p:ext uri="{BB962C8B-B14F-4D97-AF65-F5344CB8AC3E}">
        <p14:creationId xmlns:p14="http://schemas.microsoft.com/office/powerpoint/2010/main" val="408457009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Mode</a:t>
            </a:r>
            <a:endParaRPr lang="en-GB" dirty="0"/>
          </a:p>
        </p:txBody>
      </p:sp>
      <p:sp>
        <p:nvSpPr>
          <p:cNvPr id="3" name="Content Placeholder 2"/>
          <p:cNvSpPr>
            <a:spLocks noGrp="1"/>
          </p:cNvSpPr>
          <p:nvPr>
            <p:ph idx="1"/>
          </p:nvPr>
        </p:nvSpPr>
        <p:spPr>
          <a:xfrm>
            <a:off x="685800" y="2107356"/>
            <a:ext cx="7772400" cy="4050792"/>
          </a:xfrm>
        </p:spPr>
        <p:txBody>
          <a:bodyPr/>
          <a:lstStyle/>
          <a:p>
            <a:r>
              <a:rPr lang="en-GB" dirty="0"/>
              <a:t>Take all eligible responses (scores on a test, reaction times, </a:t>
            </a:r>
            <a:r>
              <a:rPr lang="en-GB" dirty="0" err="1"/>
              <a:t>etc</a:t>
            </a:r>
            <a:r>
              <a:rPr lang="en-GB" dirty="0"/>
              <a:t>)</a:t>
            </a:r>
          </a:p>
          <a:p>
            <a:endParaRPr lang="en-GB" dirty="0"/>
          </a:p>
          <a:p>
            <a:endParaRPr lang="en-GB" dirty="0"/>
          </a:p>
          <a:p>
            <a:endParaRPr lang="en-GB" dirty="0"/>
          </a:p>
          <a:p>
            <a:r>
              <a:rPr lang="en-GB" dirty="0"/>
              <a:t>The most commonly occurring score</a:t>
            </a:r>
          </a:p>
          <a:p>
            <a:pPr marL="0" indent="0">
              <a:buNone/>
            </a:pPr>
            <a:endParaRPr lang="en-GB" dirty="0"/>
          </a:p>
          <a:p>
            <a:endParaRPr lang="en-GB" dirty="0"/>
          </a:p>
        </p:txBody>
      </p:sp>
      <p:sp>
        <p:nvSpPr>
          <p:cNvPr id="4" name="Rounded Rectangle 3"/>
          <p:cNvSpPr/>
          <p:nvPr/>
        </p:nvSpPr>
        <p:spPr>
          <a:xfrm>
            <a:off x="2158879" y="2876561"/>
            <a:ext cx="5644896" cy="719328"/>
          </a:xfrm>
          <a:prstGeom prst="roundRect">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2800" dirty="0">
                <a:solidFill>
                  <a:schemeClr val="tx1"/>
                </a:solidFill>
              </a:rPr>
              <a:t>10, 5, 8, 12, 8, 3, 9, 18, 7</a:t>
            </a:r>
          </a:p>
        </p:txBody>
      </p:sp>
      <p:sp>
        <p:nvSpPr>
          <p:cNvPr id="5" name="Rounded Rectangle 4"/>
          <p:cNvSpPr/>
          <p:nvPr/>
        </p:nvSpPr>
        <p:spPr>
          <a:xfrm>
            <a:off x="2158879" y="4543163"/>
            <a:ext cx="5644896" cy="719328"/>
          </a:xfrm>
          <a:prstGeom prst="roundRect">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2800" dirty="0">
                <a:solidFill>
                  <a:schemeClr val="tx1"/>
                </a:solidFill>
              </a:rPr>
              <a:t>10, 5, 8, 12, 8, 3, 9, 18, 7</a:t>
            </a:r>
          </a:p>
        </p:txBody>
      </p:sp>
      <p:sp>
        <p:nvSpPr>
          <p:cNvPr id="6" name="Oval 5"/>
          <p:cNvSpPr/>
          <p:nvPr/>
        </p:nvSpPr>
        <p:spPr>
          <a:xfrm>
            <a:off x="3081838" y="4485086"/>
            <a:ext cx="502024" cy="835481"/>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3914100" y="4533438"/>
            <a:ext cx="502024" cy="835481"/>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ounded Rectangle 7"/>
          <p:cNvSpPr/>
          <p:nvPr/>
        </p:nvSpPr>
        <p:spPr>
          <a:xfrm>
            <a:off x="5363800" y="5643888"/>
            <a:ext cx="1766047" cy="719328"/>
          </a:xfrm>
          <a:prstGeom prst="roundRect">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400" b="1" dirty="0" smtClean="0">
                <a:solidFill>
                  <a:schemeClr val="tx1"/>
                </a:solidFill>
              </a:rPr>
              <a:t>Mode = 8</a:t>
            </a:r>
            <a:endParaRPr lang="en-GB" altLang="en-US" sz="2400" b="1" dirty="0">
              <a:solidFill>
                <a:schemeClr val="tx1"/>
              </a:solidFill>
            </a:endParaRPr>
          </a:p>
        </p:txBody>
      </p:sp>
    </p:spTree>
    <p:extLst>
      <p:ext uri="{BB962C8B-B14F-4D97-AF65-F5344CB8AC3E}">
        <p14:creationId xmlns:p14="http://schemas.microsoft.com/office/powerpoint/2010/main" val="1231595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with the mode?</a:t>
            </a:r>
            <a:endParaRPr lang="en-GB" dirty="0"/>
          </a:p>
        </p:txBody>
      </p:sp>
      <p:sp>
        <p:nvSpPr>
          <p:cNvPr id="3" name="Content Placeholder 2"/>
          <p:cNvSpPr>
            <a:spLocks noGrp="1"/>
          </p:cNvSpPr>
          <p:nvPr>
            <p:ph idx="1"/>
          </p:nvPr>
        </p:nvSpPr>
        <p:spPr/>
        <p:txBody>
          <a:bodyPr/>
          <a:lstStyle/>
          <a:p>
            <a:r>
              <a:rPr lang="en-GB" sz="2800" dirty="0"/>
              <a:t>10   3   8   12   8   3   9   18   7</a:t>
            </a:r>
          </a:p>
          <a:p>
            <a:endParaRPr lang="en-GB" sz="2800" dirty="0"/>
          </a:p>
          <a:p>
            <a:endParaRPr lang="en-GB" sz="2800" dirty="0"/>
          </a:p>
          <a:p>
            <a:r>
              <a:rPr lang="en-GB" sz="2800" dirty="0"/>
              <a:t>10, 3, 8, 12, 6, 2, 9, 18, 7</a:t>
            </a:r>
          </a:p>
          <a:p>
            <a:endParaRPr lang="en-GB" dirty="0"/>
          </a:p>
        </p:txBody>
      </p:sp>
      <p:sp>
        <p:nvSpPr>
          <p:cNvPr id="4" name="Oval Callout 3"/>
          <p:cNvSpPr/>
          <p:nvPr/>
        </p:nvSpPr>
        <p:spPr>
          <a:xfrm>
            <a:off x="6520284" y="1426578"/>
            <a:ext cx="2366683" cy="1613647"/>
          </a:xfrm>
          <a:prstGeom prst="wedgeEllipseCallout">
            <a:avLst>
              <a:gd name="adj1" fmla="val -101056"/>
              <a:gd name="adj2" fmla="val 2232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t>Bimodal</a:t>
            </a:r>
            <a:endParaRPr lang="en-GB" sz="2400" b="1" dirty="0"/>
          </a:p>
        </p:txBody>
      </p:sp>
      <p:sp>
        <p:nvSpPr>
          <p:cNvPr id="5" name="Oval 4"/>
          <p:cNvSpPr/>
          <p:nvPr/>
        </p:nvSpPr>
        <p:spPr>
          <a:xfrm>
            <a:off x="1503562" y="1978029"/>
            <a:ext cx="426720" cy="90220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1991182" y="1978029"/>
            <a:ext cx="426720" cy="90220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3103662" y="1978029"/>
            <a:ext cx="426720" cy="90220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3549798" y="1978029"/>
            <a:ext cx="426720" cy="90220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Callout 8"/>
          <p:cNvSpPr/>
          <p:nvPr/>
        </p:nvSpPr>
        <p:spPr>
          <a:xfrm>
            <a:off x="6320117" y="4537379"/>
            <a:ext cx="2366683" cy="1613647"/>
          </a:xfrm>
          <a:prstGeom prst="wedgeEllipseCallout">
            <a:avLst>
              <a:gd name="adj1" fmla="val -112579"/>
              <a:gd name="adj2" fmla="val -5422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t>Non-modal</a:t>
            </a:r>
            <a:endParaRPr lang="en-GB" sz="2400" b="1" dirty="0"/>
          </a:p>
        </p:txBody>
      </p:sp>
      <p:sp>
        <p:nvSpPr>
          <p:cNvPr id="10" name="Rounded Rectangle 9"/>
          <p:cNvSpPr/>
          <p:nvPr/>
        </p:nvSpPr>
        <p:spPr>
          <a:xfrm>
            <a:off x="755720" y="4799992"/>
            <a:ext cx="4188226" cy="1513798"/>
          </a:xfrm>
          <a:prstGeom prst="roundRect">
            <a:avLst/>
          </a:prstGeom>
          <a:noFill/>
          <a:ln w="38100">
            <a:solidFill>
              <a:schemeClr val="accent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solidFill>
                  <a:schemeClr val="accent1">
                    <a:lumMod val="50000"/>
                  </a:schemeClr>
                </a:solidFill>
              </a:rPr>
              <a:t>Only useful for certain types of data!</a:t>
            </a:r>
            <a:endParaRPr lang="en-GB" sz="2800" b="1" dirty="0">
              <a:solidFill>
                <a:schemeClr val="accent1">
                  <a:lumMod val="50000"/>
                </a:schemeClr>
              </a:solidFill>
            </a:endParaRPr>
          </a:p>
        </p:txBody>
      </p:sp>
    </p:spTree>
    <p:extLst>
      <p:ext uri="{BB962C8B-B14F-4D97-AF65-F5344CB8AC3E}">
        <p14:creationId xmlns:p14="http://schemas.microsoft.com/office/powerpoint/2010/main" val="462041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barn(inVertical)">
                                      <p:cBhvr>
                                        <p:cTn id="3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median</a:t>
            </a:r>
            <a:endParaRPr lang="en-GB" dirty="0"/>
          </a:p>
        </p:txBody>
      </p:sp>
      <p:sp>
        <p:nvSpPr>
          <p:cNvPr id="3" name="Content Placeholder 2"/>
          <p:cNvSpPr>
            <a:spLocks noGrp="1"/>
          </p:cNvSpPr>
          <p:nvPr>
            <p:ph idx="1"/>
          </p:nvPr>
        </p:nvSpPr>
        <p:spPr/>
        <p:txBody>
          <a:bodyPr/>
          <a:lstStyle/>
          <a:p>
            <a:r>
              <a:rPr lang="en-GB" sz="2800" dirty="0"/>
              <a:t>10   5   8   12   8   3   9   18   7</a:t>
            </a:r>
          </a:p>
          <a:p>
            <a:endParaRPr lang="en-GB" sz="2800" dirty="0"/>
          </a:p>
          <a:p>
            <a:r>
              <a:rPr lang="en-GB" sz="2800" dirty="0"/>
              <a:t>Put in rank order;</a:t>
            </a:r>
          </a:p>
          <a:p>
            <a:pPr lvl="1"/>
            <a:r>
              <a:rPr lang="en-GB" sz="2400" dirty="0"/>
              <a:t>3   5   7   8   8   9   10   12   18</a:t>
            </a:r>
          </a:p>
          <a:p>
            <a:pPr lvl="1"/>
            <a:endParaRPr lang="en-GB" sz="2400" dirty="0"/>
          </a:p>
          <a:p>
            <a:endParaRPr lang="en-GB" sz="2800" dirty="0"/>
          </a:p>
          <a:p>
            <a:r>
              <a:rPr lang="en-GB" sz="2800" dirty="0"/>
              <a:t>Central tendency is the middle number</a:t>
            </a:r>
          </a:p>
          <a:p>
            <a:endParaRPr lang="en-GB" dirty="0"/>
          </a:p>
        </p:txBody>
      </p:sp>
      <p:sp>
        <p:nvSpPr>
          <p:cNvPr id="4" name="Oval 3"/>
          <p:cNvSpPr/>
          <p:nvPr/>
        </p:nvSpPr>
        <p:spPr>
          <a:xfrm>
            <a:off x="2679465" y="3515769"/>
            <a:ext cx="426720" cy="63103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Up Arrow 4"/>
          <p:cNvSpPr/>
          <p:nvPr/>
        </p:nvSpPr>
        <p:spPr>
          <a:xfrm>
            <a:off x="2679465" y="4304921"/>
            <a:ext cx="465221" cy="71217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ounded Rectangle 5"/>
          <p:cNvSpPr/>
          <p:nvPr/>
        </p:nvSpPr>
        <p:spPr>
          <a:xfrm>
            <a:off x="6237013" y="3515769"/>
            <a:ext cx="1766047" cy="719328"/>
          </a:xfrm>
          <a:prstGeom prst="roundRect">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400" b="1" dirty="0" smtClean="0">
                <a:solidFill>
                  <a:schemeClr val="tx1"/>
                </a:solidFill>
              </a:rPr>
              <a:t>Median= 8</a:t>
            </a:r>
            <a:endParaRPr lang="en-GB" altLang="en-US" sz="2400" b="1" dirty="0">
              <a:solidFill>
                <a:schemeClr val="tx1"/>
              </a:solidFill>
            </a:endParaRPr>
          </a:p>
        </p:txBody>
      </p:sp>
    </p:spTree>
    <p:extLst>
      <p:ext uri="{BB962C8B-B14F-4D97-AF65-F5344CB8AC3E}">
        <p14:creationId xmlns:p14="http://schemas.microsoft.com/office/powerpoint/2010/main" val="2858168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barn(inVertical)">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Median</a:t>
            </a:r>
            <a:endParaRPr lang="en-GB" dirty="0"/>
          </a:p>
        </p:txBody>
      </p:sp>
      <p:sp>
        <p:nvSpPr>
          <p:cNvPr id="3" name="Content Placeholder 2"/>
          <p:cNvSpPr>
            <a:spLocks noGrp="1"/>
          </p:cNvSpPr>
          <p:nvPr>
            <p:ph idx="1"/>
          </p:nvPr>
        </p:nvSpPr>
        <p:spPr/>
        <p:txBody>
          <a:bodyPr/>
          <a:lstStyle/>
          <a:p>
            <a:r>
              <a:rPr lang="en-GB" sz="2800" dirty="0"/>
              <a:t>But what about even numbers of data??</a:t>
            </a:r>
          </a:p>
          <a:p>
            <a:pPr marL="0" lvl="1" indent="0">
              <a:buNone/>
            </a:pPr>
            <a:endParaRPr lang="en-GB" sz="2800" dirty="0"/>
          </a:p>
          <a:p>
            <a:pPr marL="0" lvl="1" indent="0" algn="ctr">
              <a:buNone/>
            </a:pPr>
            <a:r>
              <a:rPr lang="en-GB" sz="2800" dirty="0"/>
              <a:t>3   5   7   8   8   9   10   12   14   18</a:t>
            </a:r>
          </a:p>
          <a:p>
            <a:endParaRPr lang="en-GB" sz="2800" dirty="0"/>
          </a:p>
          <a:p>
            <a:r>
              <a:rPr lang="en-GB" sz="2800" dirty="0"/>
              <a:t>Add the numbers and divide by two</a:t>
            </a:r>
          </a:p>
          <a:p>
            <a:r>
              <a:rPr lang="en-GB" sz="2800" dirty="0"/>
              <a:t>(8+9) / 2 = 8.5</a:t>
            </a:r>
          </a:p>
          <a:p>
            <a:endParaRPr lang="en-GB" dirty="0"/>
          </a:p>
        </p:txBody>
      </p:sp>
      <p:sp>
        <p:nvSpPr>
          <p:cNvPr id="4" name="Oval 3"/>
          <p:cNvSpPr/>
          <p:nvPr/>
        </p:nvSpPr>
        <p:spPr>
          <a:xfrm>
            <a:off x="3774386" y="2943699"/>
            <a:ext cx="856917" cy="63103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ounded Rectangle 4"/>
          <p:cNvSpPr/>
          <p:nvPr/>
        </p:nvSpPr>
        <p:spPr>
          <a:xfrm>
            <a:off x="3236861" y="5787999"/>
            <a:ext cx="2239290" cy="719328"/>
          </a:xfrm>
          <a:prstGeom prst="roundRect">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400" b="1" dirty="0" smtClean="0">
                <a:solidFill>
                  <a:schemeClr val="tx1"/>
                </a:solidFill>
              </a:rPr>
              <a:t>Median= 8.5</a:t>
            </a:r>
            <a:endParaRPr lang="en-GB" altLang="en-US" sz="2400" b="1" dirty="0">
              <a:solidFill>
                <a:schemeClr val="tx1"/>
              </a:solidFill>
            </a:endParaRPr>
          </a:p>
        </p:txBody>
      </p:sp>
    </p:spTree>
    <p:extLst>
      <p:ext uri="{BB962C8B-B14F-4D97-AF65-F5344CB8AC3E}">
        <p14:creationId xmlns:p14="http://schemas.microsoft.com/office/powerpoint/2010/main" val="4203774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 calcmode="lin" valueType="num">
                                      <p:cBhvr additive="base">
                                        <p:cTn id="1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 calcmode="lin" valueType="num">
                                      <p:cBhvr additive="base">
                                        <p:cTn id="1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barn(inVertical)">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Median</a:t>
            </a:r>
            <a:endParaRPr lang="en-GB" dirty="0"/>
          </a:p>
        </p:txBody>
      </p:sp>
      <p:sp>
        <p:nvSpPr>
          <p:cNvPr id="3" name="Content Placeholder 2"/>
          <p:cNvSpPr>
            <a:spLocks noGrp="1"/>
          </p:cNvSpPr>
          <p:nvPr>
            <p:ph idx="1"/>
          </p:nvPr>
        </p:nvSpPr>
        <p:spPr/>
        <p:txBody>
          <a:bodyPr>
            <a:normAutofit/>
          </a:bodyPr>
          <a:lstStyle/>
          <a:p>
            <a:r>
              <a:rPr lang="en-GB" sz="2800" dirty="0"/>
              <a:t>Major problem with the median…</a:t>
            </a:r>
          </a:p>
          <a:p>
            <a:endParaRPr lang="en-GB" sz="2800" dirty="0"/>
          </a:p>
          <a:p>
            <a:r>
              <a:rPr lang="en-GB" sz="2800" dirty="0"/>
              <a:t>1   1   1   2   5   7   8   9   18 </a:t>
            </a:r>
          </a:p>
          <a:p>
            <a:endParaRPr lang="en-GB" sz="2800" dirty="0"/>
          </a:p>
          <a:p>
            <a:r>
              <a:rPr lang="en-GB" sz="2800" dirty="0"/>
              <a:t>Takes no account of the other scores! Purely about the centre</a:t>
            </a:r>
          </a:p>
          <a:p>
            <a:endParaRPr lang="en-GB" sz="2800" dirty="0"/>
          </a:p>
        </p:txBody>
      </p:sp>
    </p:spTree>
    <p:extLst>
      <p:ext uri="{BB962C8B-B14F-4D97-AF65-F5344CB8AC3E}">
        <p14:creationId xmlns:p14="http://schemas.microsoft.com/office/powerpoint/2010/main" val="371246911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MEan</a:t>
            </a:r>
            <a:endParaRPr lang="en-GB" dirty="0"/>
          </a:p>
        </p:txBody>
      </p:sp>
      <p:sp>
        <p:nvSpPr>
          <p:cNvPr id="3" name="Content Placeholder 2"/>
          <p:cNvSpPr>
            <a:spLocks noGrp="1"/>
          </p:cNvSpPr>
          <p:nvPr>
            <p:ph idx="1"/>
          </p:nvPr>
        </p:nvSpPr>
        <p:spPr/>
        <p:txBody>
          <a:bodyPr>
            <a:normAutofit fontScale="92500"/>
          </a:bodyPr>
          <a:lstStyle/>
          <a:p>
            <a:r>
              <a:rPr lang="en-GB" sz="2800" dirty="0"/>
              <a:t>The measure of arithmetic mean provides us with a powerful description of a large set of data</a:t>
            </a:r>
          </a:p>
          <a:p>
            <a:r>
              <a:rPr lang="en-GB" sz="2800" dirty="0"/>
              <a:t>Takes into account each individual ‘data point’ within the sample</a:t>
            </a:r>
          </a:p>
          <a:p>
            <a:pPr lvl="1"/>
            <a:r>
              <a:rPr lang="en-GB" sz="2200" dirty="0"/>
              <a:t>However, can be a weakness if a very extreme score is present!</a:t>
            </a:r>
          </a:p>
          <a:p>
            <a:pPr lvl="2"/>
            <a:endParaRPr lang="en-GB" sz="2000" dirty="0"/>
          </a:p>
          <a:p>
            <a:pPr lvl="1" indent="0" algn="ctr">
              <a:buNone/>
            </a:pPr>
            <a:r>
              <a:rPr lang="en-GB" sz="2200" dirty="0"/>
              <a:t>E.g., 10   12   1   9   8   500    (mean = 133)</a:t>
            </a:r>
          </a:p>
          <a:p>
            <a:pPr lvl="2"/>
            <a:endParaRPr lang="en-GB" sz="2000" dirty="0"/>
          </a:p>
          <a:p>
            <a:pPr lvl="1"/>
            <a:r>
              <a:rPr lang="en-GB" sz="2400" dirty="0"/>
              <a:t>Larger samples reduce this problem by weakening the effect of each data point individually</a:t>
            </a:r>
          </a:p>
          <a:p>
            <a:endParaRPr lang="en-GB" dirty="0"/>
          </a:p>
        </p:txBody>
      </p:sp>
    </p:spTree>
    <p:extLst>
      <p:ext uri="{BB962C8B-B14F-4D97-AF65-F5344CB8AC3E}">
        <p14:creationId xmlns:p14="http://schemas.microsoft.com/office/powerpoint/2010/main" val="272543031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Mean</a:t>
            </a:r>
            <a:endParaRPr lang="en-GB" dirty="0"/>
          </a:p>
        </p:txBody>
      </p:sp>
      <p:sp>
        <p:nvSpPr>
          <p:cNvPr id="3" name="Content Placeholder 2"/>
          <p:cNvSpPr>
            <a:spLocks noGrp="1"/>
          </p:cNvSpPr>
          <p:nvPr>
            <p:ph idx="1"/>
          </p:nvPr>
        </p:nvSpPr>
        <p:spPr/>
        <p:txBody>
          <a:bodyPr>
            <a:normAutofit lnSpcReduction="10000"/>
          </a:bodyPr>
          <a:lstStyle/>
          <a:p>
            <a:r>
              <a:rPr lang="en-GB" sz="2400" dirty="0"/>
              <a:t>Summed total divided by the number of sample:</a:t>
            </a:r>
          </a:p>
          <a:p>
            <a:endParaRPr lang="en-GB" sz="2400" dirty="0"/>
          </a:p>
          <a:p>
            <a:pPr lvl="1"/>
            <a:r>
              <a:rPr lang="en-GB" sz="2000" dirty="0"/>
              <a:t>For a single participant (over several trials)</a:t>
            </a:r>
          </a:p>
          <a:p>
            <a:pPr lvl="1"/>
            <a:r>
              <a:rPr lang="en-GB" sz="2000" dirty="0"/>
              <a:t>For a number of participants (sample)</a:t>
            </a:r>
          </a:p>
          <a:p>
            <a:pPr lvl="1"/>
            <a:endParaRPr lang="en-GB" sz="2000" dirty="0"/>
          </a:p>
          <a:p>
            <a:pPr lvl="1"/>
            <a:r>
              <a:rPr lang="en-GB" sz="2000" dirty="0"/>
              <a:t>We most often look for the mean of all the participants scores in a group</a:t>
            </a:r>
          </a:p>
          <a:p>
            <a:pPr lvl="1"/>
            <a:endParaRPr lang="en-GB" dirty="0"/>
          </a:p>
          <a:p>
            <a:pPr>
              <a:lnSpc>
                <a:spcPct val="80000"/>
              </a:lnSpc>
              <a:buNone/>
            </a:pPr>
            <a:r>
              <a:rPr lang="en-GB" altLang="en-US" sz="2800" dirty="0">
                <a:latin typeface="Times New Roman" panose="02020603050405020304" pitchFamily="18" charset="0"/>
                <a:cs typeface="Times New Roman" panose="02020603050405020304" pitchFamily="18" charset="0"/>
              </a:rPr>
              <a:t>    _   		</a:t>
            </a:r>
            <a:r>
              <a:rPr lang="en-GB" altLang="en-US" sz="2800" dirty="0">
                <a:latin typeface="Times New Roman" panose="02020603050405020304" pitchFamily="18" charset="0"/>
              </a:rPr>
              <a:t>∑ </a:t>
            </a:r>
            <a:r>
              <a:rPr lang="en-GB" altLang="en-US" sz="2800" i="1" dirty="0">
                <a:latin typeface="Times New Roman" panose="02020603050405020304" pitchFamily="18" charset="0"/>
              </a:rPr>
              <a:t>x</a:t>
            </a:r>
          </a:p>
          <a:p>
            <a:pPr>
              <a:lnSpc>
                <a:spcPct val="80000"/>
              </a:lnSpc>
              <a:buNone/>
            </a:pPr>
            <a:r>
              <a:rPr lang="en-GB" altLang="en-US" sz="2800" dirty="0">
                <a:latin typeface="Times New Roman" panose="02020603050405020304" pitchFamily="18" charset="0"/>
                <a:cs typeface="Times New Roman" panose="02020603050405020304" pitchFamily="18" charset="0"/>
              </a:rPr>
              <a:t>	X	=	</a:t>
            </a:r>
            <a:r>
              <a:rPr lang="en-GB" altLang="en-US" sz="2800" dirty="0" smtClean="0">
                <a:latin typeface="Times New Roman" panose="02020603050405020304" pitchFamily="18" charset="0"/>
                <a:cs typeface="Times New Roman" panose="02020603050405020304" pitchFamily="18" charset="0"/>
              </a:rPr>
              <a:t>¯¯¯</a:t>
            </a:r>
            <a:endParaRPr lang="en-GB" altLang="en-US" sz="2800" dirty="0">
              <a:latin typeface="Times New Roman" panose="02020603050405020304" pitchFamily="18" charset="0"/>
              <a:cs typeface="Times New Roman" panose="02020603050405020304" pitchFamily="18" charset="0"/>
            </a:endParaRPr>
          </a:p>
          <a:p>
            <a:pPr>
              <a:lnSpc>
                <a:spcPct val="80000"/>
              </a:lnSpc>
              <a:buNone/>
            </a:pPr>
            <a:r>
              <a:rPr lang="en-GB" altLang="en-US" sz="2800" dirty="0">
                <a:latin typeface="Times New Roman" panose="02020603050405020304" pitchFamily="18" charset="0"/>
                <a:cs typeface="Times New Roman" panose="02020603050405020304" pitchFamily="18" charset="0"/>
              </a:rPr>
              <a:t>			  </a:t>
            </a:r>
            <a:r>
              <a:rPr lang="en-GB" altLang="en-US" sz="2800" i="1" baseline="30000" dirty="0" smtClean="0">
                <a:latin typeface="Times New Roman" panose="02020603050405020304" pitchFamily="18" charset="0"/>
                <a:cs typeface="Times New Roman" panose="02020603050405020304" pitchFamily="18" charset="0"/>
              </a:rPr>
              <a:t>n</a:t>
            </a:r>
            <a:endParaRPr lang="en-GB" dirty="0"/>
          </a:p>
          <a:p>
            <a:endParaRPr lang="en-GB" dirty="0"/>
          </a:p>
        </p:txBody>
      </p:sp>
    </p:spTree>
    <p:extLst>
      <p:ext uri="{BB962C8B-B14F-4D97-AF65-F5344CB8AC3E}">
        <p14:creationId xmlns:p14="http://schemas.microsoft.com/office/powerpoint/2010/main" val="267681879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3149" y="661993"/>
            <a:ext cx="3638635" cy="5609672"/>
          </a:xfrm>
        </p:spPr>
        <p:txBody>
          <a:bodyPr/>
          <a:lstStyle/>
          <a:p>
            <a:endParaRPr lang="en-GB" dirty="0" smtClean="0"/>
          </a:p>
          <a:p>
            <a:endParaRPr lang="en-GB" dirty="0"/>
          </a:p>
          <a:p>
            <a:r>
              <a:rPr lang="en-GB" sz="2400" dirty="0" smtClean="0"/>
              <a:t>Imagine that we collect some data for </a:t>
            </a:r>
            <a:r>
              <a:rPr lang="en-GB" sz="2400" b="1" dirty="0" smtClean="0"/>
              <a:t>one participant </a:t>
            </a:r>
            <a:r>
              <a:rPr lang="en-GB" sz="2400" dirty="0" smtClean="0"/>
              <a:t>as follows:</a:t>
            </a:r>
          </a:p>
          <a:p>
            <a:pPr lvl="1"/>
            <a:r>
              <a:rPr lang="en-GB" sz="2000" dirty="0" smtClean="0"/>
              <a:t>Reaction times to shapes displayed on a screen</a:t>
            </a:r>
          </a:p>
          <a:p>
            <a:pPr lvl="1"/>
            <a:endParaRPr lang="en-GB" sz="2000" dirty="0"/>
          </a:p>
          <a:p>
            <a:r>
              <a:rPr lang="en-GB" sz="2400" dirty="0" smtClean="0"/>
              <a:t>We can generate our mean scores for each condition</a:t>
            </a:r>
            <a:endParaRPr lang="en-GB" sz="2400" dirty="0"/>
          </a:p>
        </p:txBody>
      </p:sp>
      <p:graphicFrame>
        <p:nvGraphicFramePr>
          <p:cNvPr id="4" name="Group 3"/>
          <p:cNvGraphicFramePr>
            <a:graphicFrameLocks/>
          </p:cNvGraphicFramePr>
          <p:nvPr>
            <p:extLst/>
          </p:nvPr>
        </p:nvGraphicFramePr>
        <p:xfrm>
          <a:off x="5042726" y="1327468"/>
          <a:ext cx="3168650" cy="3657600"/>
        </p:xfrm>
        <a:graphic>
          <a:graphicData uri="http://schemas.openxmlformats.org/drawingml/2006/table">
            <a:tbl>
              <a:tblPr/>
              <a:tblGrid>
                <a:gridCol w="1584325">
                  <a:extLst>
                    <a:ext uri="{9D8B030D-6E8A-4147-A177-3AD203B41FA5}">
                      <a16:colId xmlns:a16="http://schemas.microsoft.com/office/drawing/2014/main" xmlns="" val="20000"/>
                    </a:ext>
                  </a:extLst>
                </a:gridCol>
                <a:gridCol w="1584325">
                  <a:extLst>
                    <a:ext uri="{9D8B030D-6E8A-4147-A177-3AD203B41FA5}">
                      <a16:colId xmlns:a16="http://schemas.microsoft.com/office/drawing/2014/main" xmlns="" val="20001"/>
                    </a:ext>
                  </a:extLst>
                </a:gridCol>
              </a:tblGrid>
              <a:tr h="117475">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dirty="0" smtClean="0">
                          <a:ln>
                            <a:noFill/>
                          </a:ln>
                          <a:solidFill>
                            <a:schemeClr val="tx1"/>
                          </a:solidFill>
                          <a:effectLst>
                            <a:outerShdw blurRad="38100" dist="38100" dir="2700000" algn="tl">
                              <a:srgbClr val="C0C0C0"/>
                            </a:outerShdw>
                          </a:effectLst>
                          <a:latin typeface="Arial" charset="0"/>
                          <a:cs typeface="Arial" charset="0"/>
                        </a:rPr>
                        <a:t>401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dirty="0" smtClean="0">
                          <a:ln>
                            <a:noFill/>
                          </a:ln>
                          <a:solidFill>
                            <a:schemeClr val="tx1"/>
                          </a:solidFill>
                          <a:effectLst>
                            <a:outerShdw blurRad="38100" dist="38100" dir="2700000" algn="tl">
                              <a:srgbClr val="C0C0C0"/>
                            </a:outerShdw>
                          </a:effectLst>
                          <a:latin typeface="Arial" charset="0"/>
                          <a:cs typeface="Arial" charset="0"/>
                        </a:rPr>
                        <a:t>280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420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380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355</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329</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2"/>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290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370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3"/>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340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423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4"/>
                  </a:ext>
                </a:extLst>
              </a:tr>
              <a:tr h="206375">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380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390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5"/>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202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296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6"/>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674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327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7"/>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340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310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8"/>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408</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dirty="0" smtClean="0">
                          <a:ln>
                            <a:noFill/>
                          </a:ln>
                          <a:solidFill>
                            <a:schemeClr val="tx1"/>
                          </a:solidFill>
                          <a:effectLst>
                            <a:outerShdw blurRad="38100" dist="38100" dir="2700000" algn="tl">
                              <a:srgbClr val="C0C0C0"/>
                            </a:outerShdw>
                          </a:effectLst>
                          <a:latin typeface="Arial" charset="0"/>
                          <a:cs typeface="Arial" charset="0"/>
                        </a:rPr>
                        <a:t>399</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9"/>
                  </a:ext>
                </a:extLst>
              </a:tr>
            </a:tbl>
          </a:graphicData>
        </a:graphic>
      </p:graphicFrame>
      <p:sp>
        <p:nvSpPr>
          <p:cNvPr id="5" name="TextBox 4"/>
          <p:cNvSpPr txBox="1"/>
          <p:nvPr/>
        </p:nvSpPr>
        <p:spPr>
          <a:xfrm>
            <a:off x="5035296" y="804672"/>
            <a:ext cx="1548384" cy="400110"/>
          </a:xfrm>
          <a:prstGeom prst="rect">
            <a:avLst/>
          </a:prstGeom>
          <a:noFill/>
        </p:spPr>
        <p:txBody>
          <a:bodyPr wrap="square" rtlCol="0">
            <a:spAutoFit/>
          </a:bodyPr>
          <a:lstStyle/>
          <a:p>
            <a:pPr algn="ctr"/>
            <a:r>
              <a:rPr lang="en-GB" sz="2000" dirty="0" smtClean="0"/>
              <a:t>Square</a:t>
            </a:r>
            <a:endParaRPr lang="en-GB" sz="2000" dirty="0"/>
          </a:p>
        </p:txBody>
      </p:sp>
      <p:sp>
        <p:nvSpPr>
          <p:cNvPr id="6" name="TextBox 5"/>
          <p:cNvSpPr txBox="1"/>
          <p:nvPr/>
        </p:nvSpPr>
        <p:spPr>
          <a:xfrm>
            <a:off x="6583680" y="804672"/>
            <a:ext cx="1548384" cy="400110"/>
          </a:xfrm>
          <a:prstGeom prst="rect">
            <a:avLst/>
          </a:prstGeom>
          <a:noFill/>
        </p:spPr>
        <p:txBody>
          <a:bodyPr wrap="square" rtlCol="0">
            <a:spAutoFit/>
          </a:bodyPr>
          <a:lstStyle/>
          <a:p>
            <a:pPr algn="ctr"/>
            <a:r>
              <a:rPr lang="en-GB" sz="2000" dirty="0" smtClean="0"/>
              <a:t>Circle</a:t>
            </a:r>
            <a:endParaRPr lang="en-GB" sz="2000" dirty="0"/>
          </a:p>
        </p:txBody>
      </p:sp>
      <p:sp>
        <p:nvSpPr>
          <p:cNvPr id="7" name="Down Arrow 6"/>
          <p:cNvSpPr/>
          <p:nvPr/>
        </p:nvSpPr>
        <p:spPr>
          <a:xfrm>
            <a:off x="5596128" y="5084064"/>
            <a:ext cx="426720" cy="768096"/>
          </a:xfrm>
          <a:prstGeom prst="downArrow">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a:off x="7144512" y="5084064"/>
            <a:ext cx="426720" cy="768096"/>
          </a:xfrm>
          <a:prstGeom prst="downArrow">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035296" y="6156601"/>
            <a:ext cx="1548384" cy="400110"/>
          </a:xfrm>
          <a:prstGeom prst="rect">
            <a:avLst/>
          </a:prstGeom>
          <a:noFill/>
        </p:spPr>
        <p:txBody>
          <a:bodyPr wrap="square" rtlCol="0">
            <a:spAutoFit/>
          </a:bodyPr>
          <a:lstStyle/>
          <a:p>
            <a:pPr algn="ctr"/>
            <a:r>
              <a:rPr lang="en-GB" sz="2000" i="1" dirty="0" smtClean="0"/>
              <a:t>n </a:t>
            </a:r>
            <a:r>
              <a:rPr lang="en-GB" sz="2000" dirty="0" smtClean="0"/>
              <a:t>= 10</a:t>
            </a:r>
            <a:endParaRPr lang="en-GB" sz="2000" i="1" dirty="0"/>
          </a:p>
        </p:txBody>
      </p:sp>
      <p:sp>
        <p:nvSpPr>
          <p:cNvPr id="10" name="TextBox 9"/>
          <p:cNvSpPr txBox="1"/>
          <p:nvPr/>
        </p:nvSpPr>
        <p:spPr>
          <a:xfrm>
            <a:off x="6583680" y="6156601"/>
            <a:ext cx="1548384" cy="400110"/>
          </a:xfrm>
          <a:prstGeom prst="rect">
            <a:avLst/>
          </a:prstGeom>
          <a:noFill/>
        </p:spPr>
        <p:txBody>
          <a:bodyPr wrap="square" rtlCol="0">
            <a:spAutoFit/>
          </a:bodyPr>
          <a:lstStyle/>
          <a:p>
            <a:pPr algn="ctr"/>
            <a:r>
              <a:rPr lang="en-GB" sz="2000" i="1" dirty="0" smtClean="0"/>
              <a:t>n </a:t>
            </a:r>
            <a:r>
              <a:rPr lang="en-GB" sz="2000" dirty="0" smtClean="0"/>
              <a:t>= 10</a:t>
            </a:r>
            <a:endParaRPr lang="en-GB" sz="2000" i="1" dirty="0"/>
          </a:p>
        </p:txBody>
      </p:sp>
      <p:sp>
        <p:nvSpPr>
          <p:cNvPr id="2" name="Rounded Rectangle 1"/>
          <p:cNvSpPr/>
          <p:nvPr/>
        </p:nvSpPr>
        <p:spPr>
          <a:xfrm>
            <a:off x="4956708" y="1234284"/>
            <a:ext cx="3319848" cy="54987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0</a:t>
            </a:r>
            <a:endParaRPr lang="en-GB" dirty="0"/>
          </a:p>
        </p:txBody>
      </p:sp>
      <p:sp>
        <p:nvSpPr>
          <p:cNvPr id="11" name="TextBox 10"/>
          <p:cNvSpPr txBox="1"/>
          <p:nvPr/>
        </p:nvSpPr>
        <p:spPr>
          <a:xfrm>
            <a:off x="4898263" y="176736"/>
            <a:ext cx="3505200" cy="400110"/>
          </a:xfrm>
          <a:prstGeom prst="rect">
            <a:avLst/>
          </a:prstGeom>
          <a:noFill/>
        </p:spPr>
        <p:txBody>
          <a:bodyPr wrap="square" rtlCol="0">
            <a:spAutoFit/>
          </a:bodyPr>
          <a:lstStyle/>
          <a:p>
            <a:pPr algn="ctr"/>
            <a:r>
              <a:rPr lang="en-GB" sz="2000" dirty="0" smtClean="0"/>
              <a:t>ONE TRIAL</a:t>
            </a:r>
            <a:endParaRPr lang="en-GB" sz="2000" dirty="0"/>
          </a:p>
        </p:txBody>
      </p:sp>
    </p:spTree>
    <p:extLst>
      <p:ext uri="{BB962C8B-B14F-4D97-AF65-F5344CB8AC3E}">
        <p14:creationId xmlns:p14="http://schemas.microsoft.com/office/powerpoint/2010/main" val="120015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2469" y="2030842"/>
            <a:ext cx="3638635" cy="3437270"/>
          </a:xfrm>
        </p:spPr>
        <p:txBody>
          <a:bodyPr>
            <a:normAutofit/>
          </a:bodyPr>
          <a:lstStyle/>
          <a:p>
            <a:r>
              <a:rPr lang="en-GB" sz="2400" dirty="0" smtClean="0"/>
              <a:t>Calculate the sum for each condition</a:t>
            </a:r>
          </a:p>
          <a:p>
            <a:endParaRPr lang="en-GB" sz="2400" dirty="0"/>
          </a:p>
          <a:p>
            <a:r>
              <a:rPr lang="en-GB" sz="2400" dirty="0" smtClean="0"/>
              <a:t>Divide each sum by the number of trials (10)</a:t>
            </a:r>
            <a:endParaRPr lang="en-GB" sz="2400" dirty="0"/>
          </a:p>
        </p:txBody>
      </p:sp>
      <p:graphicFrame>
        <p:nvGraphicFramePr>
          <p:cNvPr id="4" name="Group 3"/>
          <p:cNvGraphicFramePr>
            <a:graphicFrameLocks/>
          </p:cNvGraphicFramePr>
          <p:nvPr>
            <p:extLst/>
          </p:nvPr>
        </p:nvGraphicFramePr>
        <p:xfrm>
          <a:off x="4956048" y="692567"/>
          <a:ext cx="3168650" cy="3667566"/>
        </p:xfrm>
        <a:graphic>
          <a:graphicData uri="http://schemas.openxmlformats.org/drawingml/2006/table">
            <a:tbl>
              <a:tblPr/>
              <a:tblGrid>
                <a:gridCol w="1584325">
                  <a:extLst>
                    <a:ext uri="{9D8B030D-6E8A-4147-A177-3AD203B41FA5}">
                      <a16:colId xmlns:a16="http://schemas.microsoft.com/office/drawing/2014/main" xmlns="" val="20000"/>
                    </a:ext>
                  </a:extLst>
                </a:gridCol>
                <a:gridCol w="1584325">
                  <a:extLst>
                    <a:ext uri="{9D8B030D-6E8A-4147-A177-3AD203B41FA5}">
                      <a16:colId xmlns:a16="http://schemas.microsoft.com/office/drawing/2014/main" xmlns="" val="20001"/>
                    </a:ext>
                  </a:extLst>
                </a:gridCol>
              </a:tblGrid>
              <a:tr h="375726">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dirty="0" smtClean="0">
                          <a:ln>
                            <a:noFill/>
                          </a:ln>
                          <a:solidFill>
                            <a:schemeClr val="tx1"/>
                          </a:solidFill>
                          <a:effectLst>
                            <a:outerShdw blurRad="38100" dist="38100" dir="2700000" algn="tl">
                              <a:srgbClr val="C0C0C0"/>
                            </a:outerShdw>
                          </a:effectLst>
                          <a:latin typeface="Arial" charset="0"/>
                          <a:cs typeface="Arial" charset="0"/>
                        </a:rPr>
                        <a:t>401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dirty="0" smtClean="0">
                          <a:ln>
                            <a:noFill/>
                          </a:ln>
                          <a:solidFill>
                            <a:schemeClr val="tx1"/>
                          </a:solidFill>
                          <a:effectLst>
                            <a:outerShdw blurRad="38100" dist="38100" dir="2700000" algn="tl">
                              <a:srgbClr val="C0C0C0"/>
                            </a:outerShdw>
                          </a:effectLst>
                          <a:latin typeface="Arial" charset="0"/>
                          <a:cs typeface="Arial" charset="0"/>
                        </a:rPr>
                        <a:t>280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420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380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355</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329</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2"/>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290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370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3"/>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340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423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4"/>
                  </a:ext>
                </a:extLst>
              </a:tr>
              <a:tr h="206375">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380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390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5"/>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202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296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6"/>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674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327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7"/>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340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310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8"/>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408</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dirty="0" smtClean="0">
                          <a:ln>
                            <a:noFill/>
                          </a:ln>
                          <a:solidFill>
                            <a:schemeClr val="tx1"/>
                          </a:solidFill>
                          <a:effectLst>
                            <a:outerShdw blurRad="38100" dist="38100" dir="2700000" algn="tl">
                              <a:srgbClr val="C0C0C0"/>
                            </a:outerShdw>
                          </a:effectLst>
                          <a:latin typeface="Arial" charset="0"/>
                          <a:cs typeface="Arial" charset="0"/>
                        </a:rPr>
                        <a:t>399</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9"/>
                  </a:ext>
                </a:extLst>
              </a:tr>
            </a:tbl>
          </a:graphicData>
        </a:graphic>
      </p:graphicFrame>
      <p:sp>
        <p:nvSpPr>
          <p:cNvPr id="5" name="TextBox 4"/>
          <p:cNvSpPr txBox="1"/>
          <p:nvPr/>
        </p:nvSpPr>
        <p:spPr>
          <a:xfrm>
            <a:off x="4949952" y="261684"/>
            <a:ext cx="1548384" cy="400110"/>
          </a:xfrm>
          <a:prstGeom prst="rect">
            <a:avLst/>
          </a:prstGeom>
          <a:noFill/>
        </p:spPr>
        <p:txBody>
          <a:bodyPr wrap="square" rtlCol="0">
            <a:spAutoFit/>
          </a:bodyPr>
          <a:lstStyle/>
          <a:p>
            <a:pPr algn="ctr"/>
            <a:r>
              <a:rPr lang="en-GB" sz="2000" dirty="0" smtClean="0"/>
              <a:t>Square</a:t>
            </a:r>
            <a:endParaRPr lang="en-GB" sz="2000" dirty="0"/>
          </a:p>
        </p:txBody>
      </p:sp>
      <p:sp>
        <p:nvSpPr>
          <p:cNvPr id="6" name="TextBox 5"/>
          <p:cNvSpPr txBox="1"/>
          <p:nvPr/>
        </p:nvSpPr>
        <p:spPr>
          <a:xfrm>
            <a:off x="6498336" y="261684"/>
            <a:ext cx="1548384" cy="400110"/>
          </a:xfrm>
          <a:prstGeom prst="rect">
            <a:avLst/>
          </a:prstGeom>
          <a:noFill/>
        </p:spPr>
        <p:txBody>
          <a:bodyPr wrap="square" rtlCol="0">
            <a:spAutoFit/>
          </a:bodyPr>
          <a:lstStyle/>
          <a:p>
            <a:pPr algn="ctr"/>
            <a:r>
              <a:rPr lang="en-GB" sz="2000" dirty="0" smtClean="0"/>
              <a:t>Circle</a:t>
            </a:r>
            <a:endParaRPr lang="en-GB" sz="2000" dirty="0"/>
          </a:p>
        </p:txBody>
      </p:sp>
      <p:sp>
        <p:nvSpPr>
          <p:cNvPr id="9" name="TextBox 8"/>
          <p:cNvSpPr txBox="1"/>
          <p:nvPr/>
        </p:nvSpPr>
        <p:spPr>
          <a:xfrm>
            <a:off x="5035296" y="4435407"/>
            <a:ext cx="1548384" cy="400110"/>
          </a:xfrm>
          <a:prstGeom prst="rect">
            <a:avLst/>
          </a:prstGeom>
          <a:noFill/>
        </p:spPr>
        <p:txBody>
          <a:bodyPr wrap="square" rtlCol="0">
            <a:spAutoFit/>
          </a:bodyPr>
          <a:lstStyle/>
          <a:p>
            <a:pPr algn="ctr"/>
            <a:r>
              <a:rPr lang="en-GB" sz="2000" dirty="0"/>
              <a:t> </a:t>
            </a:r>
            <a:r>
              <a:rPr lang="en-GB" sz="2000" dirty="0" smtClean="0"/>
              <a:t>3810 / 10</a:t>
            </a:r>
            <a:endParaRPr lang="en-GB" sz="2000" dirty="0"/>
          </a:p>
        </p:txBody>
      </p:sp>
      <p:sp>
        <p:nvSpPr>
          <p:cNvPr id="10" name="TextBox 9"/>
          <p:cNvSpPr txBox="1"/>
          <p:nvPr/>
        </p:nvSpPr>
        <p:spPr>
          <a:xfrm>
            <a:off x="6528816" y="4510681"/>
            <a:ext cx="1548384" cy="400110"/>
          </a:xfrm>
          <a:prstGeom prst="rect">
            <a:avLst/>
          </a:prstGeom>
          <a:noFill/>
        </p:spPr>
        <p:txBody>
          <a:bodyPr wrap="square" rtlCol="0">
            <a:spAutoFit/>
          </a:bodyPr>
          <a:lstStyle/>
          <a:p>
            <a:pPr algn="ctr"/>
            <a:r>
              <a:rPr lang="en-GB" sz="2000" dirty="0" smtClean="0"/>
              <a:t>3504 / 10</a:t>
            </a:r>
            <a:endParaRPr lang="en-GB" sz="2000" dirty="0"/>
          </a:p>
        </p:txBody>
      </p:sp>
      <p:sp>
        <p:nvSpPr>
          <p:cNvPr id="11" name="Down Arrow 10"/>
          <p:cNvSpPr/>
          <p:nvPr/>
        </p:nvSpPr>
        <p:spPr>
          <a:xfrm>
            <a:off x="5596128" y="4889313"/>
            <a:ext cx="426720" cy="768096"/>
          </a:xfrm>
          <a:prstGeom prst="downArrow">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Down Arrow 11"/>
          <p:cNvSpPr/>
          <p:nvPr/>
        </p:nvSpPr>
        <p:spPr>
          <a:xfrm>
            <a:off x="7089648" y="4910791"/>
            <a:ext cx="426720" cy="768096"/>
          </a:xfrm>
          <a:prstGeom prst="downArrow">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4949952" y="5842337"/>
            <a:ext cx="1548384" cy="707886"/>
          </a:xfrm>
          <a:prstGeom prst="rect">
            <a:avLst/>
          </a:prstGeom>
          <a:noFill/>
        </p:spPr>
        <p:txBody>
          <a:bodyPr wrap="square" rtlCol="0">
            <a:spAutoFit/>
          </a:bodyPr>
          <a:lstStyle/>
          <a:p>
            <a:pPr algn="ctr"/>
            <a:r>
              <a:rPr lang="en-GB" sz="2000" dirty="0" smtClean="0"/>
              <a:t>Mean for Square = 381</a:t>
            </a:r>
            <a:endParaRPr lang="en-GB" sz="2000" dirty="0"/>
          </a:p>
        </p:txBody>
      </p:sp>
      <p:sp>
        <p:nvSpPr>
          <p:cNvPr id="14" name="TextBox 13"/>
          <p:cNvSpPr txBox="1"/>
          <p:nvPr/>
        </p:nvSpPr>
        <p:spPr>
          <a:xfrm>
            <a:off x="6528816" y="5842337"/>
            <a:ext cx="1548384" cy="1015663"/>
          </a:xfrm>
          <a:prstGeom prst="rect">
            <a:avLst/>
          </a:prstGeom>
          <a:noFill/>
        </p:spPr>
        <p:txBody>
          <a:bodyPr wrap="square" rtlCol="0">
            <a:spAutoFit/>
          </a:bodyPr>
          <a:lstStyle/>
          <a:p>
            <a:pPr algn="ctr"/>
            <a:r>
              <a:rPr lang="en-GB" sz="2000" dirty="0" smtClean="0"/>
              <a:t>Mean for Circle = 350.4</a:t>
            </a:r>
            <a:endParaRPr lang="en-GB" sz="2000" dirty="0"/>
          </a:p>
        </p:txBody>
      </p:sp>
    </p:spTree>
    <p:extLst>
      <p:ext uri="{BB962C8B-B14F-4D97-AF65-F5344CB8AC3E}">
        <p14:creationId xmlns:p14="http://schemas.microsoft.com/office/powerpoint/2010/main" val="1755309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p:bldP spid="14"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897" y="64502"/>
            <a:ext cx="7772400" cy="1609344"/>
          </a:xfrm>
        </p:spPr>
        <p:txBody>
          <a:bodyPr/>
          <a:lstStyle/>
          <a:p>
            <a:r>
              <a:rPr lang="en-GB" dirty="0" smtClean="0"/>
              <a:t>Research and data</a:t>
            </a:r>
            <a:endParaRPr lang="en-GB" dirty="0"/>
          </a:p>
        </p:txBody>
      </p:sp>
      <p:sp>
        <p:nvSpPr>
          <p:cNvPr id="3" name="Content Placeholder 2"/>
          <p:cNvSpPr>
            <a:spLocks noGrp="1"/>
          </p:cNvSpPr>
          <p:nvPr>
            <p:ph idx="1"/>
          </p:nvPr>
        </p:nvSpPr>
        <p:spPr>
          <a:xfrm>
            <a:off x="685800" y="1673846"/>
            <a:ext cx="7772400" cy="4498354"/>
          </a:xfrm>
        </p:spPr>
        <p:txBody>
          <a:bodyPr>
            <a:normAutofit/>
          </a:bodyPr>
          <a:lstStyle/>
          <a:p>
            <a:r>
              <a:rPr lang="en-GB" sz="2400" dirty="0"/>
              <a:t>These means relate to </a:t>
            </a:r>
            <a:r>
              <a:rPr lang="en-GB" sz="2400" b="1" dirty="0"/>
              <a:t>one </a:t>
            </a:r>
            <a:r>
              <a:rPr lang="en-GB" sz="2400" dirty="0"/>
              <a:t>of our participants</a:t>
            </a:r>
          </a:p>
          <a:p>
            <a:endParaRPr lang="en-GB" sz="2400" dirty="0"/>
          </a:p>
          <a:p>
            <a:r>
              <a:rPr lang="en-GB" sz="2400" dirty="0"/>
              <a:t>We need to calculate the means for a number of different participants</a:t>
            </a:r>
          </a:p>
          <a:p>
            <a:r>
              <a:rPr lang="en-GB" sz="2400" dirty="0"/>
              <a:t>How many??</a:t>
            </a:r>
          </a:p>
          <a:p>
            <a:pPr lvl="1"/>
            <a:r>
              <a:rPr lang="en-GB" sz="2000" dirty="0"/>
              <a:t>A representative sample</a:t>
            </a:r>
          </a:p>
          <a:p>
            <a:pPr lvl="1"/>
            <a:r>
              <a:rPr lang="en-GB" sz="2000" dirty="0"/>
              <a:t>Just as we can have extreme sample for a participant, we can also have extreme participants in a sample</a:t>
            </a:r>
          </a:p>
          <a:p>
            <a:pPr lvl="2"/>
            <a:r>
              <a:rPr lang="en-GB" sz="1800" dirty="0"/>
              <a:t>A participant who was bored/distracted/drunk!</a:t>
            </a:r>
          </a:p>
          <a:p>
            <a:pPr lvl="1"/>
            <a:r>
              <a:rPr lang="en-GB" sz="2000" dirty="0"/>
              <a:t>The effect of an extreme participant is also reduced by a larger sample</a:t>
            </a:r>
          </a:p>
          <a:p>
            <a:endParaRPr lang="en-GB" dirty="0"/>
          </a:p>
        </p:txBody>
      </p:sp>
    </p:spTree>
    <p:extLst>
      <p:ext uri="{BB962C8B-B14F-4D97-AF65-F5344CB8AC3E}">
        <p14:creationId xmlns:p14="http://schemas.microsoft.com/office/powerpoint/2010/main" val="398085696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and data</a:t>
            </a:r>
            <a:endParaRPr lang="en-GB" dirty="0"/>
          </a:p>
        </p:txBody>
      </p:sp>
      <p:sp>
        <p:nvSpPr>
          <p:cNvPr id="3" name="Content Placeholder 2"/>
          <p:cNvSpPr>
            <a:spLocks noGrp="1"/>
          </p:cNvSpPr>
          <p:nvPr>
            <p:ph idx="1"/>
          </p:nvPr>
        </p:nvSpPr>
        <p:spPr/>
        <p:txBody>
          <a:bodyPr>
            <a:normAutofit/>
          </a:bodyPr>
          <a:lstStyle/>
          <a:p>
            <a:r>
              <a:rPr lang="en-GB" sz="2400" dirty="0"/>
              <a:t>Once we have the means for each participant, we can put them together to find the ‘grand means’ for the conditions</a:t>
            </a:r>
          </a:p>
          <a:p>
            <a:endParaRPr lang="en-GB" sz="2400" dirty="0"/>
          </a:p>
          <a:p>
            <a:pPr lvl="1"/>
            <a:r>
              <a:rPr lang="en-GB" sz="2000" dirty="0"/>
              <a:t>The mean of the means for each condition</a:t>
            </a:r>
          </a:p>
          <a:p>
            <a:pPr lvl="1"/>
            <a:endParaRPr lang="en-GB" sz="2000" dirty="0"/>
          </a:p>
          <a:p>
            <a:pPr lvl="1"/>
            <a:r>
              <a:rPr lang="en-GB" sz="2000" dirty="0"/>
              <a:t>Aiming for the strongest measure possible</a:t>
            </a:r>
          </a:p>
          <a:p>
            <a:pPr lvl="2"/>
            <a:r>
              <a:rPr lang="en-GB" sz="1800" dirty="0"/>
              <a:t>Measure taken many times across many participants</a:t>
            </a:r>
          </a:p>
        </p:txBody>
      </p:sp>
    </p:spTree>
    <p:extLst>
      <p:ext uri="{BB962C8B-B14F-4D97-AF65-F5344CB8AC3E}">
        <p14:creationId xmlns:p14="http://schemas.microsoft.com/office/powerpoint/2010/main" val="95066056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82133" y="97536"/>
            <a:ext cx="2638891" cy="5902280"/>
          </a:xfrm>
        </p:spPr>
        <p:txBody>
          <a:bodyPr>
            <a:normAutofit/>
          </a:bodyPr>
          <a:lstStyle/>
          <a:p>
            <a:endParaRPr lang="en-GB" dirty="0" smtClean="0"/>
          </a:p>
          <a:p>
            <a:endParaRPr lang="en-GB" dirty="0"/>
          </a:p>
          <a:p>
            <a:r>
              <a:rPr lang="en-GB" sz="2400" dirty="0" smtClean="0"/>
              <a:t>This box shows the mean scores for </a:t>
            </a:r>
            <a:r>
              <a:rPr lang="en-GB" sz="2400" b="1" dirty="0" smtClean="0"/>
              <a:t>ten participants</a:t>
            </a:r>
            <a:r>
              <a:rPr lang="en-GB" sz="2400" dirty="0" smtClean="0"/>
              <a:t> on the two tasks</a:t>
            </a:r>
          </a:p>
          <a:p>
            <a:endParaRPr lang="en-GB" sz="2400" dirty="0"/>
          </a:p>
          <a:p>
            <a:r>
              <a:rPr lang="en-GB" sz="2400" dirty="0" smtClean="0"/>
              <a:t>We can now sum the scores for each condition and find the means by dividing by the sample size (10)</a:t>
            </a:r>
            <a:endParaRPr lang="en-GB" sz="2400" dirty="0"/>
          </a:p>
        </p:txBody>
      </p:sp>
      <p:graphicFrame>
        <p:nvGraphicFramePr>
          <p:cNvPr id="4" name="Group 3"/>
          <p:cNvGraphicFramePr>
            <a:graphicFrameLocks/>
          </p:cNvGraphicFramePr>
          <p:nvPr>
            <p:extLst/>
          </p:nvPr>
        </p:nvGraphicFramePr>
        <p:xfrm>
          <a:off x="5042726" y="972439"/>
          <a:ext cx="3168650" cy="3657600"/>
        </p:xfrm>
        <a:graphic>
          <a:graphicData uri="http://schemas.openxmlformats.org/drawingml/2006/table">
            <a:tbl>
              <a:tblPr/>
              <a:tblGrid>
                <a:gridCol w="1584325">
                  <a:extLst>
                    <a:ext uri="{9D8B030D-6E8A-4147-A177-3AD203B41FA5}">
                      <a16:colId xmlns:a16="http://schemas.microsoft.com/office/drawing/2014/main" xmlns="" val="20000"/>
                    </a:ext>
                  </a:extLst>
                </a:gridCol>
                <a:gridCol w="1584325">
                  <a:extLst>
                    <a:ext uri="{9D8B030D-6E8A-4147-A177-3AD203B41FA5}">
                      <a16:colId xmlns:a16="http://schemas.microsoft.com/office/drawing/2014/main" xmlns="" val="20001"/>
                    </a:ext>
                  </a:extLst>
                </a:gridCol>
              </a:tblGrid>
              <a:tr h="117475">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381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290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390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340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287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2"/>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360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365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3"/>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382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378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4"/>
                  </a:ext>
                </a:extLst>
              </a:tr>
              <a:tr h="206375">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298</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420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5"/>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402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297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6"/>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384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7"/>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342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389</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8"/>
                  </a:ext>
                </a:extLst>
              </a:tr>
              <a:tr h="207963">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smtClean="0">
                          <a:ln>
                            <a:noFill/>
                          </a:ln>
                          <a:solidFill>
                            <a:schemeClr val="tx1"/>
                          </a:solidFill>
                          <a:effectLst>
                            <a:outerShdw blurRad="38100" dist="38100" dir="2700000" algn="tl">
                              <a:srgbClr val="C0C0C0"/>
                            </a:outerShdw>
                          </a:effectLst>
                          <a:latin typeface="Arial" charset="0"/>
                          <a:cs typeface="Arial" charset="0"/>
                        </a:rPr>
                        <a:t>389</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
                          <a:schemeClr val="hlink"/>
                        </a:buClr>
                        <a:buSzPct val="90000"/>
                        <a:buFont typeface="Wingdings" pitchFamily="2" charset="2"/>
                        <a:buNone/>
                        <a:tabLst/>
                      </a:pPr>
                      <a:r>
                        <a:rPr kumimoji="0" lang="en-GB" altLang="en-US" sz="1800" b="0" i="0" u="none" strike="noStrike" cap="none" normalizeH="0" baseline="0" dirty="0" smtClean="0">
                          <a:ln>
                            <a:noFill/>
                          </a:ln>
                          <a:solidFill>
                            <a:schemeClr val="tx1"/>
                          </a:solidFill>
                          <a:effectLst>
                            <a:outerShdw blurRad="38100" dist="38100" dir="2700000" algn="tl">
                              <a:srgbClr val="C0C0C0"/>
                            </a:outerShdw>
                          </a:effectLst>
                          <a:latin typeface="Arial" charset="0"/>
                          <a:cs typeface="Arial" charset="0"/>
                        </a:rPr>
                        <a:t>364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9"/>
                  </a:ext>
                </a:extLst>
              </a:tr>
            </a:tbl>
          </a:graphicData>
        </a:graphic>
      </p:graphicFrame>
      <p:sp>
        <p:nvSpPr>
          <p:cNvPr id="5" name="Down Arrow 4"/>
          <p:cNvSpPr/>
          <p:nvPr/>
        </p:nvSpPr>
        <p:spPr>
          <a:xfrm>
            <a:off x="5657088" y="5231720"/>
            <a:ext cx="426720" cy="522904"/>
          </a:xfrm>
          <a:prstGeom prst="downArrow">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7248144" y="5231720"/>
            <a:ext cx="426720" cy="522904"/>
          </a:xfrm>
          <a:prstGeom prst="downArrow">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5096256" y="4728015"/>
            <a:ext cx="1536192" cy="400110"/>
          </a:xfrm>
          <a:prstGeom prst="rect">
            <a:avLst/>
          </a:prstGeom>
          <a:noFill/>
        </p:spPr>
        <p:txBody>
          <a:bodyPr wrap="square" rtlCol="0">
            <a:spAutoFit/>
          </a:bodyPr>
          <a:lstStyle/>
          <a:p>
            <a:pPr algn="ctr"/>
            <a:r>
              <a:rPr lang="en-GB" sz="2000" dirty="0"/>
              <a:t> </a:t>
            </a:r>
            <a:r>
              <a:rPr lang="en-GB" sz="2000" dirty="0" smtClean="0"/>
              <a:t>3568 / 10</a:t>
            </a:r>
            <a:endParaRPr lang="en-GB" sz="2000" dirty="0"/>
          </a:p>
        </p:txBody>
      </p:sp>
      <p:sp>
        <p:nvSpPr>
          <p:cNvPr id="9" name="TextBox 8"/>
          <p:cNvSpPr txBox="1"/>
          <p:nvPr/>
        </p:nvSpPr>
        <p:spPr>
          <a:xfrm>
            <a:off x="6571488" y="4728015"/>
            <a:ext cx="1536192" cy="400110"/>
          </a:xfrm>
          <a:prstGeom prst="rect">
            <a:avLst/>
          </a:prstGeom>
          <a:noFill/>
        </p:spPr>
        <p:txBody>
          <a:bodyPr wrap="square" rtlCol="0">
            <a:spAutoFit/>
          </a:bodyPr>
          <a:lstStyle/>
          <a:p>
            <a:pPr algn="ctr"/>
            <a:r>
              <a:rPr lang="en-GB" sz="2000" dirty="0"/>
              <a:t> </a:t>
            </a:r>
            <a:r>
              <a:rPr lang="en-GB" sz="2000" dirty="0" smtClean="0"/>
              <a:t>3572 / 10</a:t>
            </a:r>
            <a:endParaRPr lang="en-GB" sz="2000" dirty="0"/>
          </a:p>
        </p:txBody>
      </p:sp>
      <p:sp>
        <p:nvSpPr>
          <p:cNvPr id="10" name="TextBox 9"/>
          <p:cNvSpPr txBox="1"/>
          <p:nvPr/>
        </p:nvSpPr>
        <p:spPr>
          <a:xfrm>
            <a:off x="4742688" y="5852086"/>
            <a:ext cx="1889760" cy="707886"/>
          </a:xfrm>
          <a:prstGeom prst="rect">
            <a:avLst/>
          </a:prstGeom>
          <a:noFill/>
        </p:spPr>
        <p:txBody>
          <a:bodyPr wrap="square" rtlCol="0">
            <a:spAutoFit/>
          </a:bodyPr>
          <a:lstStyle/>
          <a:p>
            <a:pPr algn="ctr"/>
            <a:r>
              <a:rPr lang="en-GB" sz="2000" dirty="0" smtClean="0"/>
              <a:t>Mean for Square = 356.8</a:t>
            </a:r>
            <a:endParaRPr lang="en-GB" sz="2000" dirty="0"/>
          </a:p>
        </p:txBody>
      </p:sp>
      <p:sp>
        <p:nvSpPr>
          <p:cNvPr id="11" name="TextBox 10"/>
          <p:cNvSpPr txBox="1"/>
          <p:nvPr/>
        </p:nvSpPr>
        <p:spPr>
          <a:xfrm>
            <a:off x="6717792" y="5852086"/>
            <a:ext cx="1706880" cy="707886"/>
          </a:xfrm>
          <a:prstGeom prst="rect">
            <a:avLst/>
          </a:prstGeom>
          <a:noFill/>
        </p:spPr>
        <p:txBody>
          <a:bodyPr wrap="square" rtlCol="0">
            <a:spAutoFit/>
          </a:bodyPr>
          <a:lstStyle/>
          <a:p>
            <a:pPr algn="ctr"/>
            <a:r>
              <a:rPr lang="en-GB" sz="2000" dirty="0" smtClean="0"/>
              <a:t>Mean for Circle = 357.2</a:t>
            </a:r>
            <a:endParaRPr lang="en-GB" sz="2000" dirty="0"/>
          </a:p>
        </p:txBody>
      </p:sp>
      <p:sp>
        <p:nvSpPr>
          <p:cNvPr id="12" name="Rectangle 11"/>
          <p:cNvSpPr/>
          <p:nvPr/>
        </p:nvSpPr>
        <p:spPr>
          <a:xfrm>
            <a:off x="4742688" y="900697"/>
            <a:ext cx="3816350" cy="494966"/>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13" name="TextBox 12"/>
          <p:cNvSpPr txBox="1"/>
          <p:nvPr/>
        </p:nvSpPr>
        <p:spPr>
          <a:xfrm>
            <a:off x="4898263" y="176736"/>
            <a:ext cx="3505200" cy="400110"/>
          </a:xfrm>
          <a:prstGeom prst="rect">
            <a:avLst/>
          </a:prstGeom>
          <a:noFill/>
        </p:spPr>
        <p:txBody>
          <a:bodyPr wrap="square" rtlCol="0">
            <a:spAutoFit/>
          </a:bodyPr>
          <a:lstStyle/>
          <a:p>
            <a:pPr algn="ctr"/>
            <a:r>
              <a:rPr lang="en-GB" sz="2000" dirty="0" smtClean="0"/>
              <a:t>ONE PARTICIPANT</a:t>
            </a:r>
            <a:endParaRPr lang="en-GB" sz="2000" dirty="0"/>
          </a:p>
        </p:txBody>
      </p:sp>
    </p:spTree>
    <p:extLst>
      <p:ext uri="{BB962C8B-B14F-4D97-AF65-F5344CB8AC3E}">
        <p14:creationId xmlns:p14="http://schemas.microsoft.com/office/powerpoint/2010/main" val="2110320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10" grpId="0"/>
      <p:bldP spid="11" grpId="0"/>
      <p:bldP spid="1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smtClean="0"/>
              <a:t>How can we tell if the difference between these means is statistically significant?</a:t>
            </a:r>
            <a:endParaRPr lang="en-GB" sz="4400" dirty="0"/>
          </a:p>
        </p:txBody>
      </p:sp>
      <p:sp>
        <p:nvSpPr>
          <p:cNvPr id="3" name="Subtitle 2"/>
          <p:cNvSpPr>
            <a:spLocks noGrp="1"/>
          </p:cNvSpPr>
          <p:nvPr>
            <p:ph type="subTitle" idx="1"/>
          </p:nvPr>
        </p:nvSpPr>
        <p:spPr/>
        <p:txBody>
          <a:bodyPr>
            <a:normAutofit/>
          </a:bodyPr>
          <a:lstStyle/>
          <a:p>
            <a:r>
              <a:rPr lang="en-GB" sz="2400" dirty="0" smtClean="0"/>
              <a:t>i.e., that these results are not due to random fluctuation, error, or chance?!</a:t>
            </a:r>
            <a:endParaRPr lang="en-GB" sz="2400" dirty="0"/>
          </a:p>
        </p:txBody>
      </p:sp>
    </p:spTree>
    <p:extLst>
      <p:ext uri="{BB962C8B-B14F-4D97-AF65-F5344CB8AC3E}">
        <p14:creationId xmlns:p14="http://schemas.microsoft.com/office/powerpoint/2010/main" val="175729791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statistical inference from descriptive statistics</a:t>
            </a:r>
            <a:endParaRPr lang="en-GB" dirty="0"/>
          </a:p>
        </p:txBody>
      </p:sp>
      <p:sp>
        <p:nvSpPr>
          <p:cNvPr id="3" name="Content Placeholder 2"/>
          <p:cNvSpPr>
            <a:spLocks noGrp="1"/>
          </p:cNvSpPr>
          <p:nvPr>
            <p:ph idx="1"/>
          </p:nvPr>
        </p:nvSpPr>
        <p:spPr/>
        <p:txBody>
          <a:bodyPr/>
          <a:lstStyle/>
          <a:p>
            <a:endParaRPr lang="en-GB" altLang="en-US" sz="2400" dirty="0" smtClean="0"/>
          </a:p>
          <a:p>
            <a:endParaRPr lang="en-GB" altLang="en-US" sz="2400" dirty="0"/>
          </a:p>
          <a:p>
            <a:r>
              <a:rPr lang="en-GB" altLang="en-US" sz="2800" dirty="0" smtClean="0"/>
              <a:t>First </a:t>
            </a:r>
            <a:r>
              <a:rPr lang="en-GB" altLang="en-US" sz="2800" dirty="0" err="1"/>
              <a:t>descriptives</a:t>
            </a:r>
            <a:r>
              <a:rPr lang="en-GB" altLang="en-US" sz="2800" dirty="0"/>
              <a:t> can </a:t>
            </a:r>
            <a:r>
              <a:rPr lang="en-GB" altLang="en-US" sz="2800" dirty="0" smtClean="0"/>
              <a:t>consider </a:t>
            </a:r>
            <a:r>
              <a:rPr lang="en-GB" altLang="en-US" sz="2800" dirty="0"/>
              <a:t>the ‘frequencies’ of certain </a:t>
            </a:r>
            <a:r>
              <a:rPr lang="en-GB" altLang="en-US" sz="2800" dirty="0" smtClean="0"/>
              <a:t>scores</a:t>
            </a:r>
          </a:p>
          <a:p>
            <a:endParaRPr lang="en-GB" altLang="en-US" sz="2800" dirty="0"/>
          </a:p>
          <a:p>
            <a:pPr lvl="1"/>
            <a:r>
              <a:rPr lang="en-GB" altLang="en-US" sz="2400" dirty="0"/>
              <a:t>How many times each score occurs in a sample</a:t>
            </a:r>
          </a:p>
          <a:p>
            <a:pPr lvl="1"/>
            <a:r>
              <a:rPr lang="en-GB" altLang="en-US" sz="2400" dirty="0"/>
              <a:t>Can represent this graphically by plotting out the ‘frequency’ for each score in a ‘histogram’</a:t>
            </a:r>
          </a:p>
          <a:p>
            <a:endParaRPr lang="en-GB" dirty="0"/>
          </a:p>
        </p:txBody>
      </p:sp>
    </p:spTree>
    <p:extLst>
      <p:ext uri="{BB962C8B-B14F-4D97-AF65-F5344CB8AC3E}">
        <p14:creationId xmlns:p14="http://schemas.microsoft.com/office/powerpoint/2010/main" val="145456412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30405"/>
            <a:ext cx="7772400" cy="1609344"/>
          </a:xfrm>
        </p:spPr>
        <p:txBody>
          <a:bodyPr/>
          <a:lstStyle/>
          <a:p>
            <a:r>
              <a:rPr lang="en-GB" dirty="0" smtClean="0"/>
              <a:t>histogram</a:t>
            </a:r>
            <a:endParaRPr lang="en-GB" dirty="0"/>
          </a:p>
        </p:txBody>
      </p:sp>
      <p:graphicFrame>
        <p:nvGraphicFramePr>
          <p:cNvPr id="4" name="Object 2"/>
          <p:cNvGraphicFramePr>
            <a:graphicFrameLocks noGrp="1" noChangeAspect="1"/>
          </p:cNvGraphicFramePr>
          <p:nvPr>
            <p:ph idx="1"/>
            <p:extLst>
              <p:ext uri="{D42A27DB-BD31-4B8C-83A1-F6EECF244321}">
                <p14:modId xmlns:p14="http://schemas.microsoft.com/office/powerpoint/2010/main" val="3546097468"/>
              </p:ext>
            </p:extLst>
          </p:nvPr>
        </p:nvGraphicFramePr>
        <p:xfrm>
          <a:off x="167846" y="1957730"/>
          <a:ext cx="5562600" cy="3438525"/>
        </p:xfrm>
        <a:graphic>
          <a:graphicData uri="http://schemas.openxmlformats.org/presentationml/2006/ole">
            <mc:AlternateContent xmlns:mc="http://schemas.openxmlformats.org/markup-compatibility/2006">
              <mc:Choice xmlns:v="urn:schemas-microsoft-com:vml" Requires="v">
                <p:oleObj spid="_x0000_s2057" name="Chart" r:id="rId3" imgW="5562600" imgH="3438449" progId="Excel.Sheet.8">
                  <p:embed/>
                </p:oleObj>
              </mc:Choice>
              <mc:Fallback>
                <p:oleObj name="Chart" r:id="rId3" imgW="5562600" imgH="3438449" progId="Excel.Shee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7846" y="1957730"/>
                        <a:ext cx="5562600" cy="3438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TextBox 4"/>
          <p:cNvSpPr txBox="1"/>
          <p:nvPr/>
        </p:nvSpPr>
        <p:spPr>
          <a:xfrm>
            <a:off x="5865341" y="2006178"/>
            <a:ext cx="3110813" cy="3477875"/>
          </a:xfrm>
          <a:prstGeom prst="rect">
            <a:avLst/>
          </a:prstGeom>
          <a:noFill/>
        </p:spPr>
        <p:txBody>
          <a:bodyPr wrap="square" rtlCol="0">
            <a:spAutoFit/>
          </a:bodyPr>
          <a:lstStyle/>
          <a:p>
            <a:r>
              <a:rPr lang="en-GB" sz="2000" dirty="0" smtClean="0"/>
              <a:t>What does this histogram show us?</a:t>
            </a:r>
          </a:p>
          <a:p>
            <a:endParaRPr lang="en-GB" sz="2000" dirty="0"/>
          </a:p>
          <a:p>
            <a:pPr marL="342900" indent="-342900">
              <a:buAutoNum type="arabicPeriod"/>
            </a:pPr>
            <a:r>
              <a:rPr lang="en-GB" sz="2000" dirty="0" smtClean="0"/>
              <a:t>The frequency for each individual score (how many)</a:t>
            </a:r>
          </a:p>
          <a:p>
            <a:pPr marL="342900" indent="-342900">
              <a:buAutoNum type="arabicPeriod"/>
            </a:pPr>
            <a:r>
              <a:rPr lang="en-GB" sz="2000" dirty="0" smtClean="0"/>
              <a:t>How symmetrical the data is – ‘skew’</a:t>
            </a:r>
          </a:p>
          <a:p>
            <a:pPr marL="342900" indent="-342900">
              <a:buAutoNum type="arabicPeriod"/>
            </a:pPr>
            <a:r>
              <a:rPr lang="en-GB" sz="2000" dirty="0" smtClean="0"/>
              <a:t>Any values markedly different/extreme scores</a:t>
            </a:r>
            <a:endParaRPr lang="en-GB" sz="2000" dirty="0"/>
          </a:p>
        </p:txBody>
      </p:sp>
    </p:spTree>
    <p:extLst>
      <p:ext uri="{BB962C8B-B14F-4D97-AF65-F5344CB8AC3E}">
        <p14:creationId xmlns:p14="http://schemas.microsoft.com/office/powerpoint/2010/main" val="291005051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1232"/>
            <a:ext cx="7772400" cy="1606379"/>
          </a:xfrm>
        </p:spPr>
        <p:txBody>
          <a:bodyPr/>
          <a:lstStyle/>
          <a:p>
            <a:r>
              <a:rPr lang="en-GB" dirty="0"/>
              <a:t>Calculating statistical inference from descriptive </a:t>
            </a:r>
            <a:r>
              <a:rPr lang="en-GB" dirty="0" smtClean="0"/>
              <a:t>statistics</a:t>
            </a:r>
            <a:endParaRPr lang="en-GB" dirty="0"/>
          </a:p>
        </p:txBody>
      </p:sp>
      <p:sp>
        <p:nvSpPr>
          <p:cNvPr id="3" name="Content Placeholder 2"/>
          <p:cNvSpPr>
            <a:spLocks noGrp="1"/>
          </p:cNvSpPr>
          <p:nvPr>
            <p:ph idx="1"/>
          </p:nvPr>
        </p:nvSpPr>
        <p:spPr>
          <a:xfrm>
            <a:off x="685800" y="1845276"/>
            <a:ext cx="7772400" cy="4326924"/>
          </a:xfrm>
        </p:spPr>
        <p:txBody>
          <a:bodyPr/>
          <a:lstStyle/>
          <a:p>
            <a:r>
              <a:rPr lang="en-GB" altLang="en-US" sz="2400" dirty="0"/>
              <a:t>By plotting these histograms we show one important quality of our sample</a:t>
            </a:r>
          </a:p>
          <a:p>
            <a:r>
              <a:rPr lang="en-GB" altLang="en-US" sz="2400" dirty="0"/>
              <a:t>The variability or ‘dispersion’ of our sample</a:t>
            </a:r>
          </a:p>
          <a:p>
            <a:pPr lvl="1"/>
            <a:r>
              <a:rPr lang="en-GB" altLang="en-US" sz="2000" dirty="0"/>
              <a:t>How much variability is there between the individual scores in our sample</a:t>
            </a:r>
          </a:p>
          <a:p>
            <a:r>
              <a:rPr lang="en-GB" altLang="en-US" sz="2400" dirty="0"/>
              <a:t>Why is this important?</a:t>
            </a:r>
          </a:p>
          <a:p>
            <a:pPr lvl="1"/>
            <a:r>
              <a:rPr lang="en-GB" altLang="en-US" sz="2000" dirty="0"/>
              <a:t>Amount of dispersion tells us how reliable our mean scores are likely to be for a sample</a:t>
            </a:r>
          </a:p>
          <a:p>
            <a:pPr lvl="1"/>
            <a:r>
              <a:rPr lang="en-GB" altLang="en-US" sz="2000" dirty="0"/>
              <a:t>Will be used to judge any differences between samples in terms of significance</a:t>
            </a:r>
          </a:p>
          <a:p>
            <a:endParaRPr lang="en-GB" dirty="0"/>
          </a:p>
        </p:txBody>
      </p:sp>
    </p:spTree>
    <p:extLst>
      <p:ext uri="{BB962C8B-B14F-4D97-AF65-F5344CB8AC3E}">
        <p14:creationId xmlns:p14="http://schemas.microsoft.com/office/powerpoint/2010/main" val="288862906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Skew??</a:t>
            </a:r>
            <a:endParaRPr lang="en-GB" dirty="0"/>
          </a:p>
        </p:txBody>
      </p:sp>
      <p:pic>
        <p:nvPicPr>
          <p:cNvPr id="4" name="Content Placeholder 3"/>
          <p:cNvPicPr>
            <a:picLocks noGrp="1" noChangeAspect="1"/>
          </p:cNvPicPr>
          <p:nvPr>
            <p:ph idx="1"/>
          </p:nvPr>
        </p:nvPicPr>
        <p:blipFill>
          <a:blip r:embed="rId2"/>
          <a:stretch>
            <a:fillRect/>
          </a:stretch>
        </p:blipFill>
        <p:spPr>
          <a:xfrm>
            <a:off x="6237716" y="547129"/>
            <a:ext cx="2509356" cy="2072504"/>
          </a:xfrm>
          <a:prstGeom prst="rect">
            <a:avLst/>
          </a:prstGeom>
        </p:spPr>
      </p:pic>
      <p:sp>
        <p:nvSpPr>
          <p:cNvPr id="5" name="Content Placeholder 2"/>
          <p:cNvSpPr txBox="1">
            <a:spLocks/>
          </p:cNvSpPr>
          <p:nvPr/>
        </p:nvSpPr>
        <p:spPr>
          <a:xfrm>
            <a:off x="685799" y="2093976"/>
            <a:ext cx="5459627" cy="40507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r>
              <a:rPr lang="en-GB" dirty="0" smtClean="0"/>
              <a:t>Some distributions obtained from psychological measures that might be expected to be normal in fact turn out to be </a:t>
            </a:r>
            <a:r>
              <a:rPr lang="en-GB" b="1" dirty="0" smtClean="0">
                <a:solidFill>
                  <a:srgbClr val="C00000"/>
                </a:solidFill>
              </a:rPr>
              <a:t>SKEWED.</a:t>
            </a:r>
          </a:p>
          <a:p>
            <a:endParaRPr lang="en-GB" b="1" dirty="0">
              <a:solidFill>
                <a:srgbClr val="C00000"/>
              </a:solidFill>
            </a:endParaRPr>
          </a:p>
          <a:p>
            <a:r>
              <a:rPr lang="en-GB" dirty="0" smtClean="0"/>
              <a:t>This means that they are ‘lop-sided’ – they have the peak (mode) to one side and a distinctive tail on the side where more extreme values occur</a:t>
            </a:r>
          </a:p>
        </p:txBody>
      </p:sp>
    </p:spTree>
    <p:extLst>
      <p:ext uri="{BB962C8B-B14F-4D97-AF65-F5344CB8AC3E}">
        <p14:creationId xmlns:p14="http://schemas.microsoft.com/office/powerpoint/2010/main" val="422473882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is normal distribution?</a:t>
            </a:r>
            <a:endParaRPr lang="en-GB" dirty="0"/>
          </a:p>
        </p:txBody>
      </p:sp>
      <p:pic>
        <p:nvPicPr>
          <p:cNvPr id="4" name="Picture 4" descr="img0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1331119" y="1888181"/>
            <a:ext cx="6481762" cy="4103688"/>
          </a:xfrm>
          <a:prstGeom prst="rect">
            <a:avLst/>
          </a:prstGeom>
        </p:spPr>
      </p:pic>
      <p:cxnSp>
        <p:nvCxnSpPr>
          <p:cNvPr id="6" name="Straight Arrow Connector 5"/>
          <p:cNvCxnSpPr/>
          <p:nvPr/>
        </p:nvCxnSpPr>
        <p:spPr>
          <a:xfrm flipH="1">
            <a:off x="4572000" y="2093976"/>
            <a:ext cx="1573427" cy="6245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6204582" y="1852233"/>
            <a:ext cx="774571" cy="369332"/>
          </a:xfrm>
          <a:prstGeom prst="rect">
            <a:avLst/>
          </a:prstGeom>
          <a:noFill/>
        </p:spPr>
        <p:txBody>
          <a:bodyPr wrap="none" rtlCol="0">
            <a:spAutoFit/>
          </a:bodyPr>
          <a:lstStyle/>
          <a:p>
            <a:r>
              <a:rPr lang="en-GB" dirty="0" smtClean="0"/>
              <a:t>Mean</a:t>
            </a:r>
            <a:endParaRPr lang="en-GB" dirty="0"/>
          </a:p>
        </p:txBody>
      </p:sp>
      <p:sp>
        <p:nvSpPr>
          <p:cNvPr id="9" name="Oval 8"/>
          <p:cNvSpPr/>
          <p:nvPr/>
        </p:nvSpPr>
        <p:spPr>
          <a:xfrm>
            <a:off x="3080951" y="4893276"/>
            <a:ext cx="2776152" cy="45308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2273643" y="5255741"/>
            <a:ext cx="4522573" cy="33775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1474573" y="5601730"/>
            <a:ext cx="6186616" cy="42608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4036541" y="2586681"/>
            <a:ext cx="444843" cy="261610"/>
          </a:xfrm>
          <a:prstGeom prst="rect">
            <a:avLst/>
          </a:prstGeom>
          <a:noFill/>
        </p:spPr>
        <p:txBody>
          <a:bodyPr wrap="square" rtlCol="0">
            <a:spAutoFit/>
          </a:bodyPr>
          <a:lstStyle/>
          <a:p>
            <a:r>
              <a:rPr lang="en-GB" sz="1050" dirty="0" smtClean="0"/>
              <a:t>x</a:t>
            </a:r>
            <a:endParaRPr lang="en-GB" sz="1050" dirty="0"/>
          </a:p>
        </p:txBody>
      </p:sp>
      <p:sp>
        <p:nvSpPr>
          <p:cNvPr id="13" name="TextBox 12"/>
          <p:cNvSpPr txBox="1"/>
          <p:nvPr/>
        </p:nvSpPr>
        <p:spPr>
          <a:xfrm>
            <a:off x="4345459" y="2293179"/>
            <a:ext cx="444843" cy="261610"/>
          </a:xfrm>
          <a:prstGeom prst="rect">
            <a:avLst/>
          </a:prstGeom>
          <a:noFill/>
        </p:spPr>
        <p:txBody>
          <a:bodyPr wrap="square" rtlCol="0">
            <a:spAutoFit/>
          </a:bodyPr>
          <a:lstStyle/>
          <a:p>
            <a:r>
              <a:rPr lang="en-GB" sz="1050" dirty="0" smtClean="0"/>
              <a:t>x</a:t>
            </a:r>
            <a:endParaRPr lang="en-GB" sz="1050" dirty="0"/>
          </a:p>
        </p:txBody>
      </p:sp>
      <p:sp>
        <p:nvSpPr>
          <p:cNvPr id="14" name="TextBox 13"/>
          <p:cNvSpPr txBox="1"/>
          <p:nvPr/>
        </p:nvSpPr>
        <p:spPr>
          <a:xfrm>
            <a:off x="3970638" y="3114578"/>
            <a:ext cx="444843" cy="261610"/>
          </a:xfrm>
          <a:prstGeom prst="rect">
            <a:avLst/>
          </a:prstGeom>
          <a:noFill/>
        </p:spPr>
        <p:txBody>
          <a:bodyPr wrap="square" rtlCol="0">
            <a:spAutoFit/>
          </a:bodyPr>
          <a:lstStyle/>
          <a:p>
            <a:r>
              <a:rPr lang="en-GB" sz="1050" dirty="0" smtClean="0"/>
              <a:t>x</a:t>
            </a:r>
            <a:endParaRPr lang="en-GB" sz="1050" dirty="0"/>
          </a:p>
        </p:txBody>
      </p:sp>
      <p:sp>
        <p:nvSpPr>
          <p:cNvPr id="15" name="TextBox 14"/>
          <p:cNvSpPr txBox="1"/>
          <p:nvPr/>
        </p:nvSpPr>
        <p:spPr>
          <a:xfrm>
            <a:off x="4856205" y="4204864"/>
            <a:ext cx="444843" cy="261610"/>
          </a:xfrm>
          <a:prstGeom prst="rect">
            <a:avLst/>
          </a:prstGeom>
          <a:noFill/>
        </p:spPr>
        <p:txBody>
          <a:bodyPr wrap="square" rtlCol="0">
            <a:spAutoFit/>
          </a:bodyPr>
          <a:lstStyle/>
          <a:p>
            <a:r>
              <a:rPr lang="en-GB" sz="1050" dirty="0" smtClean="0"/>
              <a:t>x</a:t>
            </a:r>
            <a:endParaRPr lang="en-GB" sz="1050" dirty="0"/>
          </a:p>
        </p:txBody>
      </p:sp>
      <p:sp>
        <p:nvSpPr>
          <p:cNvPr id="16" name="TextBox 15"/>
          <p:cNvSpPr txBox="1"/>
          <p:nvPr/>
        </p:nvSpPr>
        <p:spPr>
          <a:xfrm>
            <a:off x="3991233" y="3717048"/>
            <a:ext cx="444843" cy="261610"/>
          </a:xfrm>
          <a:prstGeom prst="rect">
            <a:avLst/>
          </a:prstGeom>
          <a:noFill/>
        </p:spPr>
        <p:txBody>
          <a:bodyPr wrap="square" rtlCol="0">
            <a:spAutoFit/>
          </a:bodyPr>
          <a:lstStyle/>
          <a:p>
            <a:r>
              <a:rPr lang="en-GB" sz="1050" dirty="0" smtClean="0"/>
              <a:t>x</a:t>
            </a:r>
            <a:endParaRPr lang="en-GB" sz="1050" dirty="0"/>
          </a:p>
        </p:txBody>
      </p:sp>
      <p:sp>
        <p:nvSpPr>
          <p:cNvPr id="17" name="TextBox 16"/>
          <p:cNvSpPr txBox="1"/>
          <p:nvPr/>
        </p:nvSpPr>
        <p:spPr>
          <a:xfrm>
            <a:off x="4938584" y="2887303"/>
            <a:ext cx="444843" cy="261610"/>
          </a:xfrm>
          <a:prstGeom prst="rect">
            <a:avLst/>
          </a:prstGeom>
          <a:noFill/>
        </p:spPr>
        <p:txBody>
          <a:bodyPr wrap="square" rtlCol="0">
            <a:spAutoFit/>
          </a:bodyPr>
          <a:lstStyle/>
          <a:p>
            <a:r>
              <a:rPr lang="en-GB" sz="1050" dirty="0" smtClean="0"/>
              <a:t>x</a:t>
            </a:r>
            <a:endParaRPr lang="en-GB" sz="1050" dirty="0"/>
          </a:p>
        </p:txBody>
      </p:sp>
      <p:sp>
        <p:nvSpPr>
          <p:cNvPr id="18" name="TextBox 17"/>
          <p:cNvSpPr txBox="1"/>
          <p:nvPr/>
        </p:nvSpPr>
        <p:spPr>
          <a:xfrm>
            <a:off x="5078626" y="3650038"/>
            <a:ext cx="444843" cy="261610"/>
          </a:xfrm>
          <a:prstGeom prst="rect">
            <a:avLst/>
          </a:prstGeom>
          <a:noFill/>
        </p:spPr>
        <p:txBody>
          <a:bodyPr wrap="square" rtlCol="0">
            <a:spAutoFit/>
          </a:bodyPr>
          <a:lstStyle/>
          <a:p>
            <a:r>
              <a:rPr lang="en-GB" sz="1050" dirty="0" smtClean="0"/>
              <a:t>x</a:t>
            </a:r>
            <a:endParaRPr lang="en-GB" sz="1050" dirty="0"/>
          </a:p>
        </p:txBody>
      </p:sp>
      <p:sp>
        <p:nvSpPr>
          <p:cNvPr id="19" name="TextBox 18"/>
          <p:cNvSpPr txBox="1"/>
          <p:nvPr/>
        </p:nvSpPr>
        <p:spPr>
          <a:xfrm>
            <a:off x="4633784" y="3929892"/>
            <a:ext cx="444843" cy="261610"/>
          </a:xfrm>
          <a:prstGeom prst="rect">
            <a:avLst/>
          </a:prstGeom>
          <a:noFill/>
        </p:spPr>
        <p:txBody>
          <a:bodyPr wrap="square" rtlCol="0">
            <a:spAutoFit/>
          </a:bodyPr>
          <a:lstStyle/>
          <a:p>
            <a:r>
              <a:rPr lang="en-GB" sz="1050" dirty="0" smtClean="0"/>
              <a:t>x</a:t>
            </a:r>
            <a:endParaRPr lang="en-GB" sz="1050" dirty="0"/>
          </a:p>
        </p:txBody>
      </p:sp>
      <p:sp>
        <p:nvSpPr>
          <p:cNvPr id="20" name="TextBox 19"/>
          <p:cNvSpPr txBox="1"/>
          <p:nvPr/>
        </p:nvSpPr>
        <p:spPr>
          <a:xfrm>
            <a:off x="3637006" y="2978587"/>
            <a:ext cx="444843" cy="261610"/>
          </a:xfrm>
          <a:prstGeom prst="rect">
            <a:avLst/>
          </a:prstGeom>
          <a:noFill/>
        </p:spPr>
        <p:txBody>
          <a:bodyPr wrap="square" rtlCol="0">
            <a:spAutoFit/>
          </a:bodyPr>
          <a:lstStyle/>
          <a:p>
            <a:r>
              <a:rPr lang="en-GB" sz="1050" dirty="0" smtClean="0"/>
              <a:t>x</a:t>
            </a:r>
            <a:endParaRPr lang="en-GB" sz="1050" dirty="0"/>
          </a:p>
        </p:txBody>
      </p:sp>
      <p:sp>
        <p:nvSpPr>
          <p:cNvPr id="21" name="TextBox 20"/>
          <p:cNvSpPr txBox="1"/>
          <p:nvPr/>
        </p:nvSpPr>
        <p:spPr>
          <a:xfrm>
            <a:off x="4341341" y="2891481"/>
            <a:ext cx="444843" cy="261610"/>
          </a:xfrm>
          <a:prstGeom prst="rect">
            <a:avLst/>
          </a:prstGeom>
          <a:noFill/>
        </p:spPr>
        <p:txBody>
          <a:bodyPr wrap="square" rtlCol="0">
            <a:spAutoFit/>
          </a:bodyPr>
          <a:lstStyle/>
          <a:p>
            <a:r>
              <a:rPr lang="en-GB" sz="1050" dirty="0" smtClean="0"/>
              <a:t>x</a:t>
            </a:r>
            <a:endParaRPr lang="en-GB" sz="1050" dirty="0"/>
          </a:p>
        </p:txBody>
      </p:sp>
      <p:sp>
        <p:nvSpPr>
          <p:cNvPr id="22" name="TextBox 21"/>
          <p:cNvSpPr txBox="1"/>
          <p:nvPr/>
        </p:nvSpPr>
        <p:spPr>
          <a:xfrm>
            <a:off x="4127157" y="3388428"/>
            <a:ext cx="444843" cy="261610"/>
          </a:xfrm>
          <a:prstGeom prst="rect">
            <a:avLst/>
          </a:prstGeom>
          <a:noFill/>
        </p:spPr>
        <p:txBody>
          <a:bodyPr wrap="square" rtlCol="0">
            <a:spAutoFit/>
          </a:bodyPr>
          <a:lstStyle/>
          <a:p>
            <a:r>
              <a:rPr lang="en-GB" sz="1050" dirty="0" smtClean="0"/>
              <a:t>x</a:t>
            </a:r>
            <a:endParaRPr lang="en-GB" sz="1050" dirty="0"/>
          </a:p>
        </p:txBody>
      </p:sp>
      <p:sp>
        <p:nvSpPr>
          <p:cNvPr id="23" name="TextBox 22"/>
          <p:cNvSpPr txBox="1"/>
          <p:nvPr/>
        </p:nvSpPr>
        <p:spPr>
          <a:xfrm>
            <a:off x="4646141" y="3196281"/>
            <a:ext cx="444843" cy="261610"/>
          </a:xfrm>
          <a:prstGeom prst="rect">
            <a:avLst/>
          </a:prstGeom>
          <a:noFill/>
        </p:spPr>
        <p:txBody>
          <a:bodyPr wrap="square" rtlCol="0">
            <a:spAutoFit/>
          </a:bodyPr>
          <a:lstStyle/>
          <a:p>
            <a:r>
              <a:rPr lang="en-GB" sz="1050" dirty="0" smtClean="0"/>
              <a:t>x</a:t>
            </a:r>
            <a:endParaRPr lang="en-GB" sz="1050" dirty="0"/>
          </a:p>
        </p:txBody>
      </p:sp>
      <p:sp>
        <p:nvSpPr>
          <p:cNvPr id="24" name="TextBox 23"/>
          <p:cNvSpPr txBox="1"/>
          <p:nvPr/>
        </p:nvSpPr>
        <p:spPr>
          <a:xfrm>
            <a:off x="3766043" y="4160001"/>
            <a:ext cx="444843" cy="261610"/>
          </a:xfrm>
          <a:prstGeom prst="rect">
            <a:avLst/>
          </a:prstGeom>
          <a:noFill/>
        </p:spPr>
        <p:txBody>
          <a:bodyPr wrap="square" rtlCol="0">
            <a:spAutoFit/>
          </a:bodyPr>
          <a:lstStyle/>
          <a:p>
            <a:r>
              <a:rPr lang="en-GB" sz="1050" dirty="0" smtClean="0"/>
              <a:t>x</a:t>
            </a:r>
            <a:endParaRPr lang="en-GB" sz="1050" dirty="0"/>
          </a:p>
        </p:txBody>
      </p:sp>
      <p:sp>
        <p:nvSpPr>
          <p:cNvPr id="25" name="TextBox 24"/>
          <p:cNvSpPr txBox="1"/>
          <p:nvPr/>
        </p:nvSpPr>
        <p:spPr>
          <a:xfrm>
            <a:off x="4994897" y="3314955"/>
            <a:ext cx="444843" cy="261610"/>
          </a:xfrm>
          <a:prstGeom prst="rect">
            <a:avLst/>
          </a:prstGeom>
          <a:noFill/>
        </p:spPr>
        <p:txBody>
          <a:bodyPr wrap="square" rtlCol="0">
            <a:spAutoFit/>
          </a:bodyPr>
          <a:lstStyle/>
          <a:p>
            <a:r>
              <a:rPr lang="en-GB" sz="1050" dirty="0" smtClean="0"/>
              <a:t>x</a:t>
            </a:r>
            <a:endParaRPr lang="en-GB" sz="1050" dirty="0"/>
          </a:p>
        </p:txBody>
      </p:sp>
      <p:sp>
        <p:nvSpPr>
          <p:cNvPr id="26" name="TextBox 25"/>
          <p:cNvSpPr txBox="1"/>
          <p:nvPr/>
        </p:nvSpPr>
        <p:spPr>
          <a:xfrm>
            <a:off x="4621427" y="2668384"/>
            <a:ext cx="444843" cy="261610"/>
          </a:xfrm>
          <a:prstGeom prst="rect">
            <a:avLst/>
          </a:prstGeom>
          <a:noFill/>
        </p:spPr>
        <p:txBody>
          <a:bodyPr wrap="square" rtlCol="0">
            <a:spAutoFit/>
          </a:bodyPr>
          <a:lstStyle/>
          <a:p>
            <a:r>
              <a:rPr lang="en-GB" sz="1050" dirty="0" smtClean="0"/>
              <a:t>x</a:t>
            </a:r>
            <a:endParaRPr lang="en-GB" sz="1050" dirty="0"/>
          </a:p>
        </p:txBody>
      </p:sp>
      <p:sp>
        <p:nvSpPr>
          <p:cNvPr id="27" name="TextBox 26"/>
          <p:cNvSpPr txBox="1"/>
          <p:nvPr/>
        </p:nvSpPr>
        <p:spPr>
          <a:xfrm>
            <a:off x="4728519" y="3593255"/>
            <a:ext cx="444843" cy="261610"/>
          </a:xfrm>
          <a:prstGeom prst="rect">
            <a:avLst/>
          </a:prstGeom>
          <a:noFill/>
        </p:spPr>
        <p:txBody>
          <a:bodyPr wrap="square" rtlCol="0">
            <a:spAutoFit/>
          </a:bodyPr>
          <a:lstStyle/>
          <a:p>
            <a:r>
              <a:rPr lang="en-GB" sz="1050" dirty="0" smtClean="0"/>
              <a:t>x</a:t>
            </a:r>
            <a:endParaRPr lang="en-GB" sz="1050" dirty="0"/>
          </a:p>
        </p:txBody>
      </p:sp>
      <p:sp>
        <p:nvSpPr>
          <p:cNvPr id="28" name="TextBox 27"/>
          <p:cNvSpPr txBox="1"/>
          <p:nvPr/>
        </p:nvSpPr>
        <p:spPr>
          <a:xfrm>
            <a:off x="3758514" y="3488550"/>
            <a:ext cx="444843" cy="261610"/>
          </a:xfrm>
          <a:prstGeom prst="rect">
            <a:avLst/>
          </a:prstGeom>
          <a:noFill/>
        </p:spPr>
        <p:txBody>
          <a:bodyPr wrap="square" rtlCol="0">
            <a:spAutoFit/>
          </a:bodyPr>
          <a:lstStyle/>
          <a:p>
            <a:r>
              <a:rPr lang="en-GB" sz="1050" dirty="0" smtClean="0"/>
              <a:t>x</a:t>
            </a:r>
            <a:endParaRPr lang="en-GB" sz="1050" dirty="0"/>
          </a:p>
        </p:txBody>
      </p:sp>
      <p:sp>
        <p:nvSpPr>
          <p:cNvPr id="29" name="TextBox 28"/>
          <p:cNvSpPr txBox="1"/>
          <p:nvPr/>
        </p:nvSpPr>
        <p:spPr>
          <a:xfrm>
            <a:off x="4176584" y="4029196"/>
            <a:ext cx="444843" cy="261610"/>
          </a:xfrm>
          <a:prstGeom prst="rect">
            <a:avLst/>
          </a:prstGeom>
          <a:noFill/>
        </p:spPr>
        <p:txBody>
          <a:bodyPr wrap="square" rtlCol="0">
            <a:spAutoFit/>
          </a:bodyPr>
          <a:lstStyle/>
          <a:p>
            <a:r>
              <a:rPr lang="en-GB" sz="1050" dirty="0" smtClean="0"/>
              <a:t>x</a:t>
            </a:r>
            <a:endParaRPr lang="en-GB" sz="1050" dirty="0"/>
          </a:p>
        </p:txBody>
      </p:sp>
      <p:sp>
        <p:nvSpPr>
          <p:cNvPr id="30" name="TextBox 29"/>
          <p:cNvSpPr txBox="1"/>
          <p:nvPr/>
        </p:nvSpPr>
        <p:spPr>
          <a:xfrm>
            <a:off x="5586959" y="3854865"/>
            <a:ext cx="444843" cy="261610"/>
          </a:xfrm>
          <a:prstGeom prst="rect">
            <a:avLst/>
          </a:prstGeom>
          <a:noFill/>
        </p:spPr>
        <p:txBody>
          <a:bodyPr wrap="square" rtlCol="0">
            <a:spAutoFit/>
          </a:bodyPr>
          <a:lstStyle/>
          <a:p>
            <a:r>
              <a:rPr lang="en-GB" sz="1050" dirty="0" smtClean="0">
                <a:solidFill>
                  <a:srgbClr val="00B050"/>
                </a:solidFill>
              </a:rPr>
              <a:t>x</a:t>
            </a:r>
            <a:endParaRPr lang="en-GB" sz="1050" dirty="0">
              <a:solidFill>
                <a:srgbClr val="00B050"/>
              </a:solidFill>
            </a:endParaRPr>
          </a:p>
        </p:txBody>
      </p:sp>
      <p:sp>
        <p:nvSpPr>
          <p:cNvPr id="31" name="TextBox 30"/>
          <p:cNvSpPr txBox="1"/>
          <p:nvPr/>
        </p:nvSpPr>
        <p:spPr>
          <a:xfrm>
            <a:off x="5969166" y="4077511"/>
            <a:ext cx="444843" cy="261610"/>
          </a:xfrm>
          <a:prstGeom prst="rect">
            <a:avLst/>
          </a:prstGeom>
          <a:noFill/>
        </p:spPr>
        <p:txBody>
          <a:bodyPr wrap="square" rtlCol="0">
            <a:spAutoFit/>
          </a:bodyPr>
          <a:lstStyle/>
          <a:p>
            <a:r>
              <a:rPr lang="en-GB" sz="1050" dirty="0" smtClean="0">
                <a:solidFill>
                  <a:srgbClr val="00B050"/>
                </a:solidFill>
              </a:rPr>
              <a:t>x</a:t>
            </a:r>
            <a:endParaRPr lang="en-GB" sz="1050" dirty="0">
              <a:solidFill>
                <a:srgbClr val="00B050"/>
              </a:solidFill>
            </a:endParaRPr>
          </a:p>
        </p:txBody>
      </p:sp>
      <p:sp>
        <p:nvSpPr>
          <p:cNvPr id="32" name="TextBox 31"/>
          <p:cNvSpPr txBox="1"/>
          <p:nvPr/>
        </p:nvSpPr>
        <p:spPr>
          <a:xfrm>
            <a:off x="2678970" y="4272230"/>
            <a:ext cx="444843" cy="261610"/>
          </a:xfrm>
          <a:prstGeom prst="rect">
            <a:avLst/>
          </a:prstGeom>
          <a:noFill/>
        </p:spPr>
        <p:txBody>
          <a:bodyPr wrap="square" rtlCol="0">
            <a:spAutoFit/>
          </a:bodyPr>
          <a:lstStyle/>
          <a:p>
            <a:r>
              <a:rPr lang="en-GB" sz="1050" dirty="0" smtClean="0">
                <a:solidFill>
                  <a:srgbClr val="00B050"/>
                </a:solidFill>
              </a:rPr>
              <a:t>x</a:t>
            </a:r>
            <a:endParaRPr lang="en-GB" sz="1050" dirty="0">
              <a:solidFill>
                <a:srgbClr val="00B050"/>
              </a:solidFill>
            </a:endParaRPr>
          </a:p>
        </p:txBody>
      </p:sp>
      <p:sp>
        <p:nvSpPr>
          <p:cNvPr id="33" name="TextBox 32"/>
          <p:cNvSpPr txBox="1"/>
          <p:nvPr/>
        </p:nvSpPr>
        <p:spPr>
          <a:xfrm>
            <a:off x="5811617" y="4226290"/>
            <a:ext cx="444843" cy="261610"/>
          </a:xfrm>
          <a:prstGeom prst="rect">
            <a:avLst/>
          </a:prstGeom>
          <a:noFill/>
        </p:spPr>
        <p:txBody>
          <a:bodyPr wrap="square" rtlCol="0">
            <a:spAutoFit/>
          </a:bodyPr>
          <a:lstStyle/>
          <a:p>
            <a:r>
              <a:rPr lang="en-GB" sz="1050" dirty="0" smtClean="0">
                <a:solidFill>
                  <a:srgbClr val="00B050"/>
                </a:solidFill>
              </a:rPr>
              <a:t>x</a:t>
            </a:r>
            <a:endParaRPr lang="en-GB" sz="1050" dirty="0">
              <a:solidFill>
                <a:srgbClr val="00B050"/>
              </a:solidFill>
            </a:endParaRPr>
          </a:p>
        </p:txBody>
      </p:sp>
      <p:sp>
        <p:nvSpPr>
          <p:cNvPr id="34" name="TextBox 33"/>
          <p:cNvSpPr txBox="1"/>
          <p:nvPr/>
        </p:nvSpPr>
        <p:spPr>
          <a:xfrm>
            <a:off x="5510421" y="4130105"/>
            <a:ext cx="444843" cy="261610"/>
          </a:xfrm>
          <a:prstGeom prst="rect">
            <a:avLst/>
          </a:prstGeom>
          <a:noFill/>
        </p:spPr>
        <p:txBody>
          <a:bodyPr wrap="square" rtlCol="0">
            <a:spAutoFit/>
          </a:bodyPr>
          <a:lstStyle/>
          <a:p>
            <a:r>
              <a:rPr lang="en-GB" sz="1050" dirty="0" smtClean="0">
                <a:solidFill>
                  <a:srgbClr val="00B050"/>
                </a:solidFill>
              </a:rPr>
              <a:t>x</a:t>
            </a:r>
            <a:endParaRPr lang="en-GB" sz="1050" dirty="0">
              <a:solidFill>
                <a:srgbClr val="00B050"/>
              </a:solidFill>
            </a:endParaRPr>
          </a:p>
        </p:txBody>
      </p:sp>
      <p:sp>
        <p:nvSpPr>
          <p:cNvPr id="35" name="TextBox 34"/>
          <p:cNvSpPr txBox="1"/>
          <p:nvPr/>
        </p:nvSpPr>
        <p:spPr>
          <a:xfrm>
            <a:off x="3173256" y="4151093"/>
            <a:ext cx="444843" cy="261610"/>
          </a:xfrm>
          <a:prstGeom prst="rect">
            <a:avLst/>
          </a:prstGeom>
          <a:noFill/>
        </p:spPr>
        <p:txBody>
          <a:bodyPr wrap="square" rtlCol="0">
            <a:spAutoFit/>
          </a:bodyPr>
          <a:lstStyle/>
          <a:p>
            <a:r>
              <a:rPr lang="en-GB" sz="1050" dirty="0" smtClean="0">
                <a:solidFill>
                  <a:srgbClr val="00B050"/>
                </a:solidFill>
              </a:rPr>
              <a:t>x</a:t>
            </a:r>
            <a:endParaRPr lang="en-GB" sz="1050" dirty="0">
              <a:solidFill>
                <a:srgbClr val="00B050"/>
              </a:solidFill>
            </a:endParaRPr>
          </a:p>
        </p:txBody>
      </p:sp>
      <p:sp>
        <p:nvSpPr>
          <p:cNvPr id="36" name="TextBox 35"/>
          <p:cNvSpPr txBox="1"/>
          <p:nvPr/>
        </p:nvSpPr>
        <p:spPr>
          <a:xfrm>
            <a:off x="2879976" y="4074059"/>
            <a:ext cx="444843" cy="261610"/>
          </a:xfrm>
          <a:prstGeom prst="rect">
            <a:avLst/>
          </a:prstGeom>
          <a:noFill/>
        </p:spPr>
        <p:txBody>
          <a:bodyPr wrap="square" rtlCol="0">
            <a:spAutoFit/>
          </a:bodyPr>
          <a:lstStyle/>
          <a:p>
            <a:r>
              <a:rPr lang="en-GB" sz="1050" dirty="0" smtClean="0">
                <a:solidFill>
                  <a:srgbClr val="00B050"/>
                </a:solidFill>
              </a:rPr>
              <a:t>x</a:t>
            </a:r>
            <a:endParaRPr lang="en-GB" sz="1050" dirty="0">
              <a:solidFill>
                <a:srgbClr val="00B050"/>
              </a:solidFill>
            </a:endParaRPr>
          </a:p>
        </p:txBody>
      </p:sp>
      <p:sp>
        <p:nvSpPr>
          <p:cNvPr id="37" name="TextBox 36"/>
          <p:cNvSpPr txBox="1"/>
          <p:nvPr/>
        </p:nvSpPr>
        <p:spPr>
          <a:xfrm>
            <a:off x="3321200" y="3890153"/>
            <a:ext cx="444843" cy="261610"/>
          </a:xfrm>
          <a:prstGeom prst="rect">
            <a:avLst/>
          </a:prstGeom>
          <a:noFill/>
        </p:spPr>
        <p:txBody>
          <a:bodyPr wrap="square" rtlCol="0">
            <a:spAutoFit/>
          </a:bodyPr>
          <a:lstStyle/>
          <a:p>
            <a:r>
              <a:rPr lang="en-GB" sz="1050" dirty="0" smtClean="0">
                <a:solidFill>
                  <a:srgbClr val="00B050"/>
                </a:solidFill>
              </a:rPr>
              <a:t>x</a:t>
            </a:r>
            <a:endParaRPr lang="en-GB" sz="1050" dirty="0">
              <a:solidFill>
                <a:srgbClr val="00B050"/>
              </a:solidFill>
            </a:endParaRPr>
          </a:p>
        </p:txBody>
      </p:sp>
      <p:sp>
        <p:nvSpPr>
          <p:cNvPr id="38" name="TextBox 37"/>
          <p:cNvSpPr txBox="1"/>
          <p:nvPr/>
        </p:nvSpPr>
        <p:spPr>
          <a:xfrm>
            <a:off x="5623707" y="3620474"/>
            <a:ext cx="444843" cy="261610"/>
          </a:xfrm>
          <a:prstGeom prst="rect">
            <a:avLst/>
          </a:prstGeom>
          <a:noFill/>
        </p:spPr>
        <p:txBody>
          <a:bodyPr wrap="square" rtlCol="0">
            <a:spAutoFit/>
          </a:bodyPr>
          <a:lstStyle/>
          <a:p>
            <a:r>
              <a:rPr lang="en-GB" sz="1050" dirty="0" smtClean="0">
                <a:solidFill>
                  <a:srgbClr val="00B050"/>
                </a:solidFill>
              </a:rPr>
              <a:t>x</a:t>
            </a:r>
            <a:endParaRPr lang="en-GB" sz="1050" dirty="0">
              <a:solidFill>
                <a:srgbClr val="00B050"/>
              </a:solidFill>
            </a:endParaRPr>
          </a:p>
        </p:txBody>
      </p:sp>
      <p:sp>
        <p:nvSpPr>
          <p:cNvPr id="39" name="TextBox 38"/>
          <p:cNvSpPr txBox="1"/>
          <p:nvPr/>
        </p:nvSpPr>
        <p:spPr>
          <a:xfrm>
            <a:off x="3107725" y="3682314"/>
            <a:ext cx="444843" cy="261610"/>
          </a:xfrm>
          <a:prstGeom prst="rect">
            <a:avLst/>
          </a:prstGeom>
          <a:noFill/>
        </p:spPr>
        <p:txBody>
          <a:bodyPr wrap="square" rtlCol="0">
            <a:spAutoFit/>
          </a:bodyPr>
          <a:lstStyle/>
          <a:p>
            <a:r>
              <a:rPr lang="en-GB" sz="1050" dirty="0" smtClean="0">
                <a:solidFill>
                  <a:srgbClr val="00B050"/>
                </a:solidFill>
              </a:rPr>
              <a:t>x</a:t>
            </a:r>
            <a:endParaRPr lang="en-GB" sz="1050" dirty="0">
              <a:solidFill>
                <a:srgbClr val="00B050"/>
              </a:solidFill>
            </a:endParaRPr>
          </a:p>
        </p:txBody>
      </p:sp>
      <p:sp>
        <p:nvSpPr>
          <p:cNvPr id="40" name="TextBox 39"/>
          <p:cNvSpPr txBox="1"/>
          <p:nvPr/>
        </p:nvSpPr>
        <p:spPr>
          <a:xfrm>
            <a:off x="2108025" y="4335669"/>
            <a:ext cx="444843" cy="261610"/>
          </a:xfrm>
          <a:prstGeom prst="rect">
            <a:avLst/>
          </a:prstGeom>
          <a:noFill/>
        </p:spPr>
        <p:txBody>
          <a:bodyPr wrap="square" rtlCol="0">
            <a:spAutoFit/>
          </a:bodyPr>
          <a:lstStyle/>
          <a:p>
            <a:r>
              <a:rPr lang="en-GB" sz="1050" b="1" dirty="0" smtClean="0">
                <a:solidFill>
                  <a:srgbClr val="FF0000"/>
                </a:solidFill>
              </a:rPr>
              <a:t>x</a:t>
            </a:r>
            <a:endParaRPr lang="en-GB" sz="1050" b="1" dirty="0">
              <a:solidFill>
                <a:srgbClr val="FF0000"/>
              </a:solidFill>
            </a:endParaRPr>
          </a:p>
        </p:txBody>
      </p:sp>
      <p:sp>
        <p:nvSpPr>
          <p:cNvPr id="41" name="TextBox 40"/>
          <p:cNvSpPr txBox="1"/>
          <p:nvPr/>
        </p:nvSpPr>
        <p:spPr>
          <a:xfrm>
            <a:off x="6676268" y="4347399"/>
            <a:ext cx="444843" cy="261610"/>
          </a:xfrm>
          <a:prstGeom prst="rect">
            <a:avLst/>
          </a:prstGeom>
          <a:noFill/>
        </p:spPr>
        <p:txBody>
          <a:bodyPr wrap="square" rtlCol="0">
            <a:spAutoFit/>
          </a:bodyPr>
          <a:lstStyle/>
          <a:p>
            <a:r>
              <a:rPr lang="en-GB" sz="1050" b="1" dirty="0" smtClean="0">
                <a:solidFill>
                  <a:srgbClr val="FF0000"/>
                </a:solidFill>
              </a:rPr>
              <a:t>x</a:t>
            </a:r>
            <a:endParaRPr lang="en-GB" sz="1050" b="1" dirty="0">
              <a:solidFill>
                <a:srgbClr val="FF0000"/>
              </a:solidFill>
            </a:endParaRPr>
          </a:p>
        </p:txBody>
      </p:sp>
    </p:spTree>
    <p:extLst>
      <p:ext uri="{BB962C8B-B14F-4D97-AF65-F5344CB8AC3E}">
        <p14:creationId xmlns:p14="http://schemas.microsoft.com/office/powerpoint/2010/main" val="3462803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6"/>
                                        </p:tgtEl>
                                        <p:attrNameLst>
                                          <p:attrName>style.visibility</p:attrName>
                                        </p:attrNameLst>
                                      </p:cBhvr>
                                      <p:to>
                                        <p:strVal val="visible"/>
                                      </p:to>
                                    </p:set>
                                    <p:anim calcmode="lin" valueType="num">
                                      <p:cBhvr additive="base">
                                        <p:cTn id="19" dur="500" fill="hold"/>
                                        <p:tgtEl>
                                          <p:spTgt spid="26"/>
                                        </p:tgtEl>
                                        <p:attrNameLst>
                                          <p:attrName>ppt_x</p:attrName>
                                        </p:attrNameLst>
                                      </p:cBhvr>
                                      <p:tavLst>
                                        <p:tav tm="0">
                                          <p:val>
                                            <p:strVal val="#ppt_x"/>
                                          </p:val>
                                        </p:tav>
                                        <p:tav tm="100000">
                                          <p:val>
                                            <p:strVal val="#ppt_x"/>
                                          </p:val>
                                        </p:tav>
                                      </p:tavLst>
                                    </p:anim>
                                    <p:anim calcmode="lin" valueType="num">
                                      <p:cBhvr additive="base">
                                        <p:cTn id="20" dur="500" fill="hold"/>
                                        <p:tgtEl>
                                          <p:spTgt spid="26"/>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anim calcmode="lin" valueType="num">
                                      <p:cBhvr additive="base">
                                        <p:cTn id="23" dur="500" fill="hold"/>
                                        <p:tgtEl>
                                          <p:spTgt spid="17"/>
                                        </p:tgtEl>
                                        <p:attrNameLst>
                                          <p:attrName>ppt_x</p:attrName>
                                        </p:attrNameLst>
                                      </p:cBhvr>
                                      <p:tavLst>
                                        <p:tav tm="0">
                                          <p:val>
                                            <p:strVal val="#ppt_x"/>
                                          </p:val>
                                        </p:tav>
                                        <p:tav tm="100000">
                                          <p:val>
                                            <p:strVal val="#ppt_x"/>
                                          </p:val>
                                        </p:tav>
                                      </p:tavLst>
                                    </p:anim>
                                    <p:anim calcmode="lin" valueType="num">
                                      <p:cBhvr additive="base">
                                        <p:cTn id="24" dur="500" fill="hold"/>
                                        <p:tgtEl>
                                          <p:spTgt spid="17"/>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anim calcmode="lin" valueType="num">
                                      <p:cBhvr additive="base">
                                        <p:cTn id="27" dur="500" fill="hold"/>
                                        <p:tgtEl>
                                          <p:spTgt spid="12"/>
                                        </p:tgtEl>
                                        <p:attrNameLst>
                                          <p:attrName>ppt_x</p:attrName>
                                        </p:attrNameLst>
                                      </p:cBhvr>
                                      <p:tavLst>
                                        <p:tav tm="0">
                                          <p:val>
                                            <p:strVal val="#ppt_x"/>
                                          </p:val>
                                        </p:tav>
                                        <p:tav tm="100000">
                                          <p:val>
                                            <p:strVal val="#ppt_x"/>
                                          </p:val>
                                        </p:tav>
                                      </p:tavLst>
                                    </p:anim>
                                    <p:anim calcmode="lin" valueType="num">
                                      <p:cBhvr additive="base">
                                        <p:cTn id="28" dur="500" fill="hold"/>
                                        <p:tgtEl>
                                          <p:spTgt spid="12"/>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21"/>
                                        </p:tgtEl>
                                        <p:attrNameLst>
                                          <p:attrName>style.visibility</p:attrName>
                                        </p:attrNameLst>
                                      </p:cBhvr>
                                      <p:to>
                                        <p:strVal val="visible"/>
                                      </p:to>
                                    </p:set>
                                    <p:anim calcmode="lin" valueType="num">
                                      <p:cBhvr additive="base">
                                        <p:cTn id="31" dur="500" fill="hold"/>
                                        <p:tgtEl>
                                          <p:spTgt spid="21"/>
                                        </p:tgtEl>
                                        <p:attrNameLst>
                                          <p:attrName>ppt_x</p:attrName>
                                        </p:attrNameLst>
                                      </p:cBhvr>
                                      <p:tavLst>
                                        <p:tav tm="0">
                                          <p:val>
                                            <p:strVal val="#ppt_x"/>
                                          </p:val>
                                        </p:tav>
                                        <p:tav tm="100000">
                                          <p:val>
                                            <p:strVal val="#ppt_x"/>
                                          </p:val>
                                        </p:tav>
                                      </p:tavLst>
                                    </p:anim>
                                    <p:anim calcmode="lin" valueType="num">
                                      <p:cBhvr additive="base">
                                        <p:cTn id="32" dur="500" fill="hold"/>
                                        <p:tgtEl>
                                          <p:spTgt spid="21"/>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anim calcmode="lin" valueType="num">
                                      <p:cBhvr additive="base">
                                        <p:cTn id="35" dur="500" fill="hold"/>
                                        <p:tgtEl>
                                          <p:spTgt spid="23"/>
                                        </p:tgtEl>
                                        <p:attrNameLst>
                                          <p:attrName>ppt_x</p:attrName>
                                        </p:attrNameLst>
                                      </p:cBhvr>
                                      <p:tavLst>
                                        <p:tav tm="0">
                                          <p:val>
                                            <p:strVal val="#ppt_x"/>
                                          </p:val>
                                        </p:tav>
                                        <p:tav tm="100000">
                                          <p:val>
                                            <p:strVal val="#ppt_x"/>
                                          </p:val>
                                        </p:tav>
                                      </p:tavLst>
                                    </p:anim>
                                    <p:anim calcmode="lin" valueType="num">
                                      <p:cBhvr additive="base">
                                        <p:cTn id="36" dur="500" fill="hold"/>
                                        <p:tgtEl>
                                          <p:spTgt spid="23"/>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20"/>
                                        </p:tgtEl>
                                        <p:attrNameLst>
                                          <p:attrName>style.visibility</p:attrName>
                                        </p:attrNameLst>
                                      </p:cBhvr>
                                      <p:to>
                                        <p:strVal val="visible"/>
                                      </p:to>
                                    </p:set>
                                    <p:anim calcmode="lin" valueType="num">
                                      <p:cBhvr additive="base">
                                        <p:cTn id="39" dur="500" fill="hold"/>
                                        <p:tgtEl>
                                          <p:spTgt spid="20"/>
                                        </p:tgtEl>
                                        <p:attrNameLst>
                                          <p:attrName>ppt_x</p:attrName>
                                        </p:attrNameLst>
                                      </p:cBhvr>
                                      <p:tavLst>
                                        <p:tav tm="0">
                                          <p:val>
                                            <p:strVal val="#ppt_x"/>
                                          </p:val>
                                        </p:tav>
                                        <p:tav tm="100000">
                                          <p:val>
                                            <p:strVal val="#ppt_x"/>
                                          </p:val>
                                        </p:tav>
                                      </p:tavLst>
                                    </p:anim>
                                    <p:anim calcmode="lin" valueType="num">
                                      <p:cBhvr additive="base">
                                        <p:cTn id="40" dur="500" fill="hold"/>
                                        <p:tgtEl>
                                          <p:spTgt spid="20"/>
                                        </p:tgtEl>
                                        <p:attrNameLst>
                                          <p:attrName>ppt_y</p:attrName>
                                        </p:attrNameLst>
                                      </p:cBhvr>
                                      <p:tavLst>
                                        <p:tav tm="0">
                                          <p:val>
                                            <p:strVal val="1+#ppt_h/2"/>
                                          </p:val>
                                        </p:tav>
                                        <p:tav tm="100000">
                                          <p:val>
                                            <p:strVal val="#ppt_y"/>
                                          </p:val>
                                        </p:tav>
                                      </p:tavLst>
                                    </p:anim>
                                  </p:childTnLst>
                                </p:cTn>
                              </p:par>
                              <p:par>
                                <p:cTn id="41" presetID="2" presetClass="entr" presetSubtype="4" fill="hold" grpId="1" nodeType="withEffect">
                                  <p:stCondLst>
                                    <p:cond delay="0"/>
                                  </p:stCondLst>
                                  <p:childTnLst>
                                    <p:set>
                                      <p:cBhvr>
                                        <p:cTn id="42" dur="1" fill="hold">
                                          <p:stCondLst>
                                            <p:cond delay="0"/>
                                          </p:stCondLst>
                                        </p:cTn>
                                        <p:tgtEl>
                                          <p:spTgt spid="23"/>
                                        </p:tgtEl>
                                        <p:attrNameLst>
                                          <p:attrName>style.visibility</p:attrName>
                                        </p:attrNameLst>
                                      </p:cBhvr>
                                      <p:to>
                                        <p:strVal val="visible"/>
                                      </p:to>
                                    </p:set>
                                    <p:anim calcmode="lin" valueType="num">
                                      <p:cBhvr additive="base">
                                        <p:cTn id="43" dur="500" fill="hold"/>
                                        <p:tgtEl>
                                          <p:spTgt spid="23"/>
                                        </p:tgtEl>
                                        <p:attrNameLst>
                                          <p:attrName>ppt_x</p:attrName>
                                        </p:attrNameLst>
                                      </p:cBhvr>
                                      <p:tavLst>
                                        <p:tav tm="0">
                                          <p:val>
                                            <p:strVal val="#ppt_x"/>
                                          </p:val>
                                        </p:tav>
                                        <p:tav tm="100000">
                                          <p:val>
                                            <p:strVal val="#ppt_x"/>
                                          </p:val>
                                        </p:tav>
                                      </p:tavLst>
                                    </p:anim>
                                    <p:anim calcmode="lin" valueType="num">
                                      <p:cBhvr additive="base">
                                        <p:cTn id="44" dur="500" fill="hold"/>
                                        <p:tgtEl>
                                          <p:spTgt spid="23"/>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8"/>
                                        </p:tgtEl>
                                        <p:attrNameLst>
                                          <p:attrName>style.visibility</p:attrName>
                                        </p:attrNameLst>
                                      </p:cBhvr>
                                      <p:to>
                                        <p:strVal val="visible"/>
                                      </p:to>
                                    </p:set>
                                    <p:anim calcmode="lin" valueType="num">
                                      <p:cBhvr additive="base">
                                        <p:cTn id="47" dur="500" fill="hold"/>
                                        <p:tgtEl>
                                          <p:spTgt spid="18"/>
                                        </p:tgtEl>
                                        <p:attrNameLst>
                                          <p:attrName>ppt_x</p:attrName>
                                        </p:attrNameLst>
                                      </p:cBhvr>
                                      <p:tavLst>
                                        <p:tav tm="0">
                                          <p:val>
                                            <p:strVal val="#ppt_x"/>
                                          </p:val>
                                        </p:tav>
                                        <p:tav tm="100000">
                                          <p:val>
                                            <p:strVal val="#ppt_x"/>
                                          </p:val>
                                        </p:tav>
                                      </p:tavLst>
                                    </p:anim>
                                    <p:anim calcmode="lin" valueType="num">
                                      <p:cBhvr additive="base">
                                        <p:cTn id="48" dur="500" fill="hold"/>
                                        <p:tgtEl>
                                          <p:spTgt spid="18"/>
                                        </p:tgtEl>
                                        <p:attrNameLst>
                                          <p:attrName>ppt_y</p:attrName>
                                        </p:attrNameLst>
                                      </p:cBhvr>
                                      <p:tavLst>
                                        <p:tav tm="0">
                                          <p:val>
                                            <p:strVal val="1+#ppt_h/2"/>
                                          </p:val>
                                        </p:tav>
                                        <p:tav tm="100000">
                                          <p:val>
                                            <p:strVal val="#ppt_y"/>
                                          </p:val>
                                        </p:tav>
                                      </p:tavLst>
                                    </p:anim>
                                  </p:childTnLst>
                                </p:cTn>
                              </p:par>
                              <p:par>
                                <p:cTn id="49" presetID="2" presetClass="entr" presetSubtype="4" fill="hold" grpId="2" nodeType="withEffect">
                                  <p:stCondLst>
                                    <p:cond delay="0"/>
                                  </p:stCondLst>
                                  <p:childTnLst>
                                    <p:set>
                                      <p:cBhvr>
                                        <p:cTn id="50" dur="1" fill="hold">
                                          <p:stCondLst>
                                            <p:cond delay="0"/>
                                          </p:stCondLst>
                                        </p:cTn>
                                        <p:tgtEl>
                                          <p:spTgt spid="23"/>
                                        </p:tgtEl>
                                        <p:attrNameLst>
                                          <p:attrName>style.visibility</p:attrName>
                                        </p:attrNameLst>
                                      </p:cBhvr>
                                      <p:to>
                                        <p:strVal val="visible"/>
                                      </p:to>
                                    </p:set>
                                    <p:anim calcmode="lin" valueType="num">
                                      <p:cBhvr additive="base">
                                        <p:cTn id="51" dur="500" fill="hold"/>
                                        <p:tgtEl>
                                          <p:spTgt spid="23"/>
                                        </p:tgtEl>
                                        <p:attrNameLst>
                                          <p:attrName>ppt_x</p:attrName>
                                        </p:attrNameLst>
                                      </p:cBhvr>
                                      <p:tavLst>
                                        <p:tav tm="0">
                                          <p:val>
                                            <p:strVal val="#ppt_x"/>
                                          </p:val>
                                        </p:tav>
                                        <p:tav tm="100000">
                                          <p:val>
                                            <p:strVal val="#ppt_x"/>
                                          </p:val>
                                        </p:tav>
                                      </p:tavLst>
                                    </p:anim>
                                    <p:anim calcmode="lin" valueType="num">
                                      <p:cBhvr additive="base">
                                        <p:cTn id="52" dur="500" fill="hold"/>
                                        <p:tgtEl>
                                          <p:spTgt spid="23"/>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19"/>
                                        </p:tgtEl>
                                        <p:attrNameLst>
                                          <p:attrName>style.visibility</p:attrName>
                                        </p:attrNameLst>
                                      </p:cBhvr>
                                      <p:to>
                                        <p:strVal val="visible"/>
                                      </p:to>
                                    </p:set>
                                    <p:anim calcmode="lin" valueType="num">
                                      <p:cBhvr additive="base">
                                        <p:cTn id="59" dur="500" fill="hold"/>
                                        <p:tgtEl>
                                          <p:spTgt spid="19"/>
                                        </p:tgtEl>
                                        <p:attrNameLst>
                                          <p:attrName>ppt_x</p:attrName>
                                        </p:attrNameLst>
                                      </p:cBhvr>
                                      <p:tavLst>
                                        <p:tav tm="0">
                                          <p:val>
                                            <p:strVal val="#ppt_x"/>
                                          </p:val>
                                        </p:tav>
                                        <p:tav tm="100000">
                                          <p:val>
                                            <p:strVal val="#ppt_x"/>
                                          </p:val>
                                        </p:tav>
                                      </p:tavLst>
                                    </p:anim>
                                    <p:anim calcmode="lin" valueType="num">
                                      <p:cBhvr additive="base">
                                        <p:cTn id="60" dur="500" fill="hold"/>
                                        <p:tgtEl>
                                          <p:spTgt spid="19"/>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additive="base">
                                        <p:cTn id="63" dur="500" fill="hold"/>
                                        <p:tgtEl>
                                          <p:spTgt spid="15"/>
                                        </p:tgtEl>
                                        <p:attrNameLst>
                                          <p:attrName>ppt_x</p:attrName>
                                        </p:attrNameLst>
                                      </p:cBhvr>
                                      <p:tavLst>
                                        <p:tav tm="0">
                                          <p:val>
                                            <p:strVal val="#ppt_x"/>
                                          </p:val>
                                        </p:tav>
                                        <p:tav tm="100000">
                                          <p:val>
                                            <p:strVal val="#ppt_x"/>
                                          </p:val>
                                        </p:tav>
                                      </p:tavLst>
                                    </p:anim>
                                    <p:anim calcmode="lin" valueType="num">
                                      <p:cBhvr additive="base">
                                        <p:cTn id="64" dur="500" fill="hold"/>
                                        <p:tgtEl>
                                          <p:spTgt spid="15"/>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29"/>
                                        </p:tgtEl>
                                        <p:attrNameLst>
                                          <p:attrName>style.visibility</p:attrName>
                                        </p:attrNameLst>
                                      </p:cBhvr>
                                      <p:to>
                                        <p:strVal val="visible"/>
                                      </p:to>
                                    </p:set>
                                    <p:anim calcmode="lin" valueType="num">
                                      <p:cBhvr additive="base">
                                        <p:cTn id="67" dur="500" fill="hold"/>
                                        <p:tgtEl>
                                          <p:spTgt spid="29"/>
                                        </p:tgtEl>
                                        <p:attrNameLst>
                                          <p:attrName>ppt_x</p:attrName>
                                        </p:attrNameLst>
                                      </p:cBhvr>
                                      <p:tavLst>
                                        <p:tav tm="0">
                                          <p:val>
                                            <p:strVal val="#ppt_x"/>
                                          </p:val>
                                        </p:tav>
                                        <p:tav tm="100000">
                                          <p:val>
                                            <p:strVal val="#ppt_x"/>
                                          </p:val>
                                        </p:tav>
                                      </p:tavLst>
                                    </p:anim>
                                    <p:anim calcmode="lin" valueType="num">
                                      <p:cBhvr additive="base">
                                        <p:cTn id="68" dur="500" fill="hold"/>
                                        <p:tgtEl>
                                          <p:spTgt spid="29"/>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28"/>
                                        </p:tgtEl>
                                        <p:attrNameLst>
                                          <p:attrName>style.visibility</p:attrName>
                                        </p:attrNameLst>
                                      </p:cBhvr>
                                      <p:to>
                                        <p:strVal val="visible"/>
                                      </p:to>
                                    </p:set>
                                    <p:anim calcmode="lin" valueType="num">
                                      <p:cBhvr additive="base">
                                        <p:cTn id="71" dur="500" fill="hold"/>
                                        <p:tgtEl>
                                          <p:spTgt spid="28"/>
                                        </p:tgtEl>
                                        <p:attrNameLst>
                                          <p:attrName>ppt_x</p:attrName>
                                        </p:attrNameLst>
                                      </p:cBhvr>
                                      <p:tavLst>
                                        <p:tav tm="0">
                                          <p:val>
                                            <p:strVal val="#ppt_x"/>
                                          </p:val>
                                        </p:tav>
                                        <p:tav tm="100000">
                                          <p:val>
                                            <p:strVal val="#ppt_x"/>
                                          </p:val>
                                        </p:tav>
                                      </p:tavLst>
                                    </p:anim>
                                    <p:anim calcmode="lin" valueType="num">
                                      <p:cBhvr additive="base">
                                        <p:cTn id="72" dur="500" fill="hold"/>
                                        <p:tgtEl>
                                          <p:spTgt spid="28"/>
                                        </p:tgtEl>
                                        <p:attrNameLst>
                                          <p:attrName>ppt_y</p:attrName>
                                        </p:attrNameLst>
                                      </p:cBhvr>
                                      <p:tavLst>
                                        <p:tav tm="0">
                                          <p:val>
                                            <p:strVal val="1+#ppt_h/2"/>
                                          </p:val>
                                        </p:tav>
                                        <p:tav tm="100000">
                                          <p:val>
                                            <p:strVal val="#ppt_y"/>
                                          </p:val>
                                        </p:tav>
                                      </p:tavLst>
                                    </p:anim>
                                  </p:childTnLst>
                                </p:cTn>
                              </p:par>
                              <p:par>
                                <p:cTn id="73" presetID="2" presetClass="entr" presetSubtype="4" fill="hold" grpId="0" nodeType="withEffect">
                                  <p:stCondLst>
                                    <p:cond delay="0"/>
                                  </p:stCondLst>
                                  <p:childTnLst>
                                    <p:set>
                                      <p:cBhvr>
                                        <p:cTn id="74" dur="1" fill="hold">
                                          <p:stCondLst>
                                            <p:cond delay="0"/>
                                          </p:stCondLst>
                                        </p:cTn>
                                        <p:tgtEl>
                                          <p:spTgt spid="24"/>
                                        </p:tgtEl>
                                        <p:attrNameLst>
                                          <p:attrName>style.visibility</p:attrName>
                                        </p:attrNameLst>
                                      </p:cBhvr>
                                      <p:to>
                                        <p:strVal val="visible"/>
                                      </p:to>
                                    </p:set>
                                    <p:anim calcmode="lin" valueType="num">
                                      <p:cBhvr additive="base">
                                        <p:cTn id="75" dur="500" fill="hold"/>
                                        <p:tgtEl>
                                          <p:spTgt spid="24"/>
                                        </p:tgtEl>
                                        <p:attrNameLst>
                                          <p:attrName>ppt_x</p:attrName>
                                        </p:attrNameLst>
                                      </p:cBhvr>
                                      <p:tavLst>
                                        <p:tav tm="0">
                                          <p:val>
                                            <p:strVal val="#ppt_x"/>
                                          </p:val>
                                        </p:tav>
                                        <p:tav tm="100000">
                                          <p:val>
                                            <p:strVal val="#ppt_x"/>
                                          </p:val>
                                        </p:tav>
                                      </p:tavLst>
                                    </p:anim>
                                    <p:anim calcmode="lin" valueType="num">
                                      <p:cBhvr additive="base">
                                        <p:cTn id="76" dur="500" fill="hold"/>
                                        <p:tgtEl>
                                          <p:spTgt spid="24"/>
                                        </p:tgtEl>
                                        <p:attrNameLst>
                                          <p:attrName>ppt_y</p:attrName>
                                        </p:attrNameLst>
                                      </p:cBhvr>
                                      <p:tavLst>
                                        <p:tav tm="0">
                                          <p:val>
                                            <p:strVal val="1+#ppt_h/2"/>
                                          </p:val>
                                        </p:tav>
                                        <p:tav tm="100000">
                                          <p:val>
                                            <p:strVal val="#ppt_y"/>
                                          </p:val>
                                        </p:tav>
                                      </p:tavLst>
                                    </p:anim>
                                  </p:childTnLst>
                                </p:cTn>
                              </p:par>
                              <p:par>
                                <p:cTn id="77" presetID="2" presetClass="entr" presetSubtype="4" fill="hold" grpId="0" nodeType="withEffect">
                                  <p:stCondLst>
                                    <p:cond delay="0"/>
                                  </p:stCondLst>
                                  <p:childTnLst>
                                    <p:set>
                                      <p:cBhvr>
                                        <p:cTn id="78" dur="1" fill="hold">
                                          <p:stCondLst>
                                            <p:cond delay="0"/>
                                          </p:stCondLst>
                                        </p:cTn>
                                        <p:tgtEl>
                                          <p:spTgt spid="22"/>
                                        </p:tgtEl>
                                        <p:attrNameLst>
                                          <p:attrName>style.visibility</p:attrName>
                                        </p:attrNameLst>
                                      </p:cBhvr>
                                      <p:to>
                                        <p:strVal val="visible"/>
                                      </p:to>
                                    </p:set>
                                    <p:anim calcmode="lin" valueType="num">
                                      <p:cBhvr additive="base">
                                        <p:cTn id="79" dur="500" fill="hold"/>
                                        <p:tgtEl>
                                          <p:spTgt spid="22"/>
                                        </p:tgtEl>
                                        <p:attrNameLst>
                                          <p:attrName>ppt_x</p:attrName>
                                        </p:attrNameLst>
                                      </p:cBhvr>
                                      <p:tavLst>
                                        <p:tav tm="0">
                                          <p:val>
                                            <p:strVal val="#ppt_x"/>
                                          </p:val>
                                        </p:tav>
                                        <p:tav tm="100000">
                                          <p:val>
                                            <p:strVal val="#ppt_x"/>
                                          </p:val>
                                        </p:tav>
                                      </p:tavLst>
                                    </p:anim>
                                    <p:anim calcmode="lin" valueType="num">
                                      <p:cBhvr additive="base">
                                        <p:cTn id="80" dur="500" fill="hold"/>
                                        <p:tgtEl>
                                          <p:spTgt spid="22"/>
                                        </p:tgtEl>
                                        <p:attrNameLst>
                                          <p:attrName>ppt_y</p:attrName>
                                        </p:attrNameLst>
                                      </p:cBhvr>
                                      <p:tavLst>
                                        <p:tav tm="0">
                                          <p:val>
                                            <p:strVal val="1+#ppt_h/2"/>
                                          </p:val>
                                        </p:tav>
                                        <p:tav tm="100000">
                                          <p:val>
                                            <p:strVal val="#ppt_y"/>
                                          </p:val>
                                        </p:tav>
                                      </p:tavLst>
                                    </p:anim>
                                  </p:childTnLst>
                                </p:cTn>
                              </p:par>
                              <p:par>
                                <p:cTn id="81" presetID="2" presetClass="entr" presetSubtype="4" fill="hold" grpId="0" nodeType="withEffect">
                                  <p:stCondLst>
                                    <p:cond delay="0"/>
                                  </p:stCondLst>
                                  <p:childTnLst>
                                    <p:set>
                                      <p:cBhvr>
                                        <p:cTn id="82" dur="1" fill="hold">
                                          <p:stCondLst>
                                            <p:cond delay="0"/>
                                          </p:stCondLst>
                                        </p:cTn>
                                        <p:tgtEl>
                                          <p:spTgt spid="25"/>
                                        </p:tgtEl>
                                        <p:attrNameLst>
                                          <p:attrName>style.visibility</p:attrName>
                                        </p:attrNameLst>
                                      </p:cBhvr>
                                      <p:to>
                                        <p:strVal val="visible"/>
                                      </p:to>
                                    </p:set>
                                    <p:anim calcmode="lin" valueType="num">
                                      <p:cBhvr additive="base">
                                        <p:cTn id="83" dur="500" fill="hold"/>
                                        <p:tgtEl>
                                          <p:spTgt spid="25"/>
                                        </p:tgtEl>
                                        <p:attrNameLst>
                                          <p:attrName>ppt_x</p:attrName>
                                        </p:attrNameLst>
                                      </p:cBhvr>
                                      <p:tavLst>
                                        <p:tav tm="0">
                                          <p:val>
                                            <p:strVal val="#ppt_x"/>
                                          </p:val>
                                        </p:tav>
                                        <p:tav tm="100000">
                                          <p:val>
                                            <p:strVal val="#ppt_x"/>
                                          </p:val>
                                        </p:tav>
                                      </p:tavLst>
                                    </p:anim>
                                    <p:anim calcmode="lin" valueType="num">
                                      <p:cBhvr additive="base">
                                        <p:cTn id="84" dur="500" fill="hold"/>
                                        <p:tgtEl>
                                          <p:spTgt spid="25"/>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14"/>
                                        </p:tgtEl>
                                        <p:attrNameLst>
                                          <p:attrName>style.visibility</p:attrName>
                                        </p:attrNameLst>
                                      </p:cBhvr>
                                      <p:to>
                                        <p:strVal val="visible"/>
                                      </p:to>
                                    </p:set>
                                    <p:anim calcmode="lin" valueType="num">
                                      <p:cBhvr additive="base">
                                        <p:cTn id="87" dur="500" fill="hold"/>
                                        <p:tgtEl>
                                          <p:spTgt spid="14"/>
                                        </p:tgtEl>
                                        <p:attrNameLst>
                                          <p:attrName>ppt_x</p:attrName>
                                        </p:attrNameLst>
                                      </p:cBhvr>
                                      <p:tavLst>
                                        <p:tav tm="0">
                                          <p:val>
                                            <p:strVal val="#ppt_x"/>
                                          </p:val>
                                        </p:tav>
                                        <p:tav tm="100000">
                                          <p:val>
                                            <p:strVal val="#ppt_x"/>
                                          </p:val>
                                        </p:tav>
                                      </p:tavLst>
                                    </p:anim>
                                    <p:anim calcmode="lin" valueType="num">
                                      <p:cBhvr additive="base">
                                        <p:cTn id="88" dur="500" fill="hold"/>
                                        <p:tgtEl>
                                          <p:spTgt spid="14"/>
                                        </p:tgtEl>
                                        <p:attrNameLst>
                                          <p:attrName>ppt_y</p:attrName>
                                        </p:attrNameLst>
                                      </p:cBhvr>
                                      <p:tavLst>
                                        <p:tav tm="0">
                                          <p:val>
                                            <p:strVal val="1+#ppt_h/2"/>
                                          </p:val>
                                        </p:tav>
                                        <p:tav tm="100000">
                                          <p:val>
                                            <p:strVal val="#ppt_y"/>
                                          </p:val>
                                        </p:tav>
                                      </p:tavLst>
                                    </p:anim>
                                  </p:childTnLst>
                                </p:cTn>
                              </p:par>
                              <p:par>
                                <p:cTn id="89" presetID="2" presetClass="entr" presetSubtype="4" fill="hold" grpId="0" nodeType="withEffect">
                                  <p:stCondLst>
                                    <p:cond delay="0"/>
                                  </p:stCondLst>
                                  <p:childTnLst>
                                    <p:set>
                                      <p:cBhvr>
                                        <p:cTn id="90" dur="1" fill="hold">
                                          <p:stCondLst>
                                            <p:cond delay="0"/>
                                          </p:stCondLst>
                                        </p:cTn>
                                        <p:tgtEl>
                                          <p:spTgt spid="27"/>
                                        </p:tgtEl>
                                        <p:attrNameLst>
                                          <p:attrName>style.visibility</p:attrName>
                                        </p:attrNameLst>
                                      </p:cBhvr>
                                      <p:to>
                                        <p:strVal val="visible"/>
                                      </p:to>
                                    </p:set>
                                    <p:anim calcmode="lin" valueType="num">
                                      <p:cBhvr additive="base">
                                        <p:cTn id="91" dur="500" fill="hold"/>
                                        <p:tgtEl>
                                          <p:spTgt spid="27"/>
                                        </p:tgtEl>
                                        <p:attrNameLst>
                                          <p:attrName>ppt_x</p:attrName>
                                        </p:attrNameLst>
                                      </p:cBhvr>
                                      <p:tavLst>
                                        <p:tav tm="0">
                                          <p:val>
                                            <p:strVal val="#ppt_x"/>
                                          </p:val>
                                        </p:tav>
                                        <p:tav tm="100000">
                                          <p:val>
                                            <p:strVal val="#ppt_x"/>
                                          </p:val>
                                        </p:tav>
                                      </p:tavLst>
                                    </p:anim>
                                    <p:anim calcmode="lin" valueType="num">
                                      <p:cBhvr additive="base">
                                        <p:cTn id="92"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1" nodeType="clickEffect">
                                  <p:stCondLst>
                                    <p:cond delay="0"/>
                                  </p:stCondLst>
                                  <p:childTnLst>
                                    <p:set>
                                      <p:cBhvr>
                                        <p:cTn id="96" dur="1" fill="hold">
                                          <p:stCondLst>
                                            <p:cond delay="0"/>
                                          </p:stCondLst>
                                        </p:cTn>
                                        <p:tgtEl>
                                          <p:spTgt spid="9"/>
                                        </p:tgtEl>
                                        <p:attrNameLst>
                                          <p:attrName>style.visibility</p:attrName>
                                        </p:attrNameLst>
                                      </p:cBhvr>
                                      <p:to>
                                        <p:strVal val="visible"/>
                                      </p:to>
                                    </p:set>
                                    <p:anim calcmode="lin" valueType="num">
                                      <p:cBhvr additive="base">
                                        <p:cTn id="97" dur="500" fill="hold"/>
                                        <p:tgtEl>
                                          <p:spTgt spid="9"/>
                                        </p:tgtEl>
                                        <p:attrNameLst>
                                          <p:attrName>ppt_x</p:attrName>
                                        </p:attrNameLst>
                                      </p:cBhvr>
                                      <p:tavLst>
                                        <p:tav tm="0">
                                          <p:val>
                                            <p:strVal val="#ppt_x"/>
                                          </p:val>
                                        </p:tav>
                                        <p:tav tm="100000">
                                          <p:val>
                                            <p:strVal val="#ppt_x"/>
                                          </p:val>
                                        </p:tav>
                                      </p:tavLst>
                                    </p:anim>
                                    <p:anim calcmode="lin" valueType="num">
                                      <p:cBhvr additive="base">
                                        <p:cTn id="9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xit" presetSubtype="4" fill="hold" grpId="0" nodeType="clickEffect">
                                  <p:stCondLst>
                                    <p:cond delay="0"/>
                                  </p:stCondLst>
                                  <p:childTnLst>
                                    <p:anim calcmode="lin" valueType="num">
                                      <p:cBhvr additive="base">
                                        <p:cTn id="102" dur="500"/>
                                        <p:tgtEl>
                                          <p:spTgt spid="9"/>
                                        </p:tgtEl>
                                        <p:attrNameLst>
                                          <p:attrName>ppt_x</p:attrName>
                                        </p:attrNameLst>
                                      </p:cBhvr>
                                      <p:tavLst>
                                        <p:tav tm="0">
                                          <p:val>
                                            <p:strVal val="ppt_x"/>
                                          </p:val>
                                        </p:tav>
                                        <p:tav tm="100000">
                                          <p:val>
                                            <p:strVal val="ppt_x"/>
                                          </p:val>
                                        </p:tav>
                                      </p:tavLst>
                                    </p:anim>
                                    <p:anim calcmode="lin" valueType="num">
                                      <p:cBhvr additive="base">
                                        <p:cTn id="103" dur="500"/>
                                        <p:tgtEl>
                                          <p:spTgt spid="9"/>
                                        </p:tgtEl>
                                        <p:attrNameLst>
                                          <p:attrName>ppt_y</p:attrName>
                                        </p:attrNameLst>
                                      </p:cBhvr>
                                      <p:tavLst>
                                        <p:tav tm="0">
                                          <p:val>
                                            <p:strVal val="ppt_y"/>
                                          </p:val>
                                        </p:tav>
                                        <p:tav tm="100000">
                                          <p:val>
                                            <p:strVal val="1+ppt_h/2"/>
                                          </p:val>
                                        </p:tav>
                                      </p:tavLst>
                                    </p:anim>
                                    <p:set>
                                      <p:cBhvr>
                                        <p:cTn id="104" dur="1" fill="hold">
                                          <p:stCondLst>
                                            <p:cond delay="499"/>
                                          </p:stCondLst>
                                        </p:cTn>
                                        <p:tgtEl>
                                          <p:spTgt spid="9"/>
                                        </p:tgtEl>
                                        <p:attrNameLst>
                                          <p:attrName>style.visibility</p:attrName>
                                        </p:attrNameLst>
                                      </p:cBhvr>
                                      <p:to>
                                        <p:strVal val="hidden"/>
                                      </p:to>
                                    </p:set>
                                  </p:childTnLst>
                                </p:cTn>
                              </p:par>
                              <p:par>
                                <p:cTn id="105" presetID="2" presetClass="entr" presetSubtype="4" fill="hold" grpId="1" nodeType="withEffect">
                                  <p:stCondLst>
                                    <p:cond delay="0"/>
                                  </p:stCondLst>
                                  <p:childTnLst>
                                    <p:set>
                                      <p:cBhvr>
                                        <p:cTn id="106" dur="1" fill="hold">
                                          <p:stCondLst>
                                            <p:cond delay="0"/>
                                          </p:stCondLst>
                                        </p:cTn>
                                        <p:tgtEl>
                                          <p:spTgt spid="10"/>
                                        </p:tgtEl>
                                        <p:attrNameLst>
                                          <p:attrName>style.visibility</p:attrName>
                                        </p:attrNameLst>
                                      </p:cBhvr>
                                      <p:to>
                                        <p:strVal val="visible"/>
                                      </p:to>
                                    </p:set>
                                    <p:anim calcmode="lin" valueType="num">
                                      <p:cBhvr additive="base">
                                        <p:cTn id="107" dur="500" fill="hold"/>
                                        <p:tgtEl>
                                          <p:spTgt spid="10"/>
                                        </p:tgtEl>
                                        <p:attrNameLst>
                                          <p:attrName>ppt_x</p:attrName>
                                        </p:attrNameLst>
                                      </p:cBhvr>
                                      <p:tavLst>
                                        <p:tav tm="0">
                                          <p:val>
                                            <p:strVal val="#ppt_x"/>
                                          </p:val>
                                        </p:tav>
                                        <p:tav tm="100000">
                                          <p:val>
                                            <p:strVal val="#ppt_x"/>
                                          </p:val>
                                        </p:tav>
                                      </p:tavLst>
                                    </p:anim>
                                    <p:anim calcmode="lin" valueType="num">
                                      <p:cBhvr additive="base">
                                        <p:cTn id="108" dur="500" fill="hold"/>
                                        <p:tgtEl>
                                          <p:spTgt spid="10"/>
                                        </p:tgtEl>
                                        <p:attrNameLst>
                                          <p:attrName>ppt_y</p:attrName>
                                        </p:attrNameLst>
                                      </p:cBhvr>
                                      <p:tavLst>
                                        <p:tav tm="0">
                                          <p:val>
                                            <p:strVal val="1+#ppt_h/2"/>
                                          </p:val>
                                        </p:tav>
                                        <p:tav tm="100000">
                                          <p:val>
                                            <p:strVal val="#ppt_y"/>
                                          </p:val>
                                        </p:tav>
                                      </p:tavLst>
                                    </p:anim>
                                  </p:childTnLst>
                                </p:cTn>
                              </p:par>
                              <p:par>
                                <p:cTn id="109" presetID="2" presetClass="entr" presetSubtype="4" fill="hold" grpId="0" nodeType="withEffect">
                                  <p:stCondLst>
                                    <p:cond delay="0"/>
                                  </p:stCondLst>
                                  <p:childTnLst>
                                    <p:set>
                                      <p:cBhvr>
                                        <p:cTn id="110" dur="1" fill="hold">
                                          <p:stCondLst>
                                            <p:cond delay="0"/>
                                          </p:stCondLst>
                                        </p:cTn>
                                        <p:tgtEl>
                                          <p:spTgt spid="30"/>
                                        </p:tgtEl>
                                        <p:attrNameLst>
                                          <p:attrName>style.visibility</p:attrName>
                                        </p:attrNameLst>
                                      </p:cBhvr>
                                      <p:to>
                                        <p:strVal val="visible"/>
                                      </p:to>
                                    </p:set>
                                    <p:anim calcmode="lin" valueType="num">
                                      <p:cBhvr additive="base">
                                        <p:cTn id="111" dur="500" fill="hold"/>
                                        <p:tgtEl>
                                          <p:spTgt spid="30"/>
                                        </p:tgtEl>
                                        <p:attrNameLst>
                                          <p:attrName>ppt_x</p:attrName>
                                        </p:attrNameLst>
                                      </p:cBhvr>
                                      <p:tavLst>
                                        <p:tav tm="0">
                                          <p:val>
                                            <p:strVal val="#ppt_x"/>
                                          </p:val>
                                        </p:tav>
                                        <p:tav tm="100000">
                                          <p:val>
                                            <p:strVal val="#ppt_x"/>
                                          </p:val>
                                        </p:tav>
                                      </p:tavLst>
                                    </p:anim>
                                    <p:anim calcmode="lin" valueType="num">
                                      <p:cBhvr additive="base">
                                        <p:cTn id="112" dur="500" fill="hold"/>
                                        <p:tgtEl>
                                          <p:spTgt spid="30"/>
                                        </p:tgtEl>
                                        <p:attrNameLst>
                                          <p:attrName>ppt_y</p:attrName>
                                        </p:attrNameLst>
                                      </p:cBhvr>
                                      <p:tavLst>
                                        <p:tav tm="0">
                                          <p:val>
                                            <p:strVal val="1+#ppt_h/2"/>
                                          </p:val>
                                        </p:tav>
                                        <p:tav tm="100000">
                                          <p:val>
                                            <p:strVal val="#ppt_y"/>
                                          </p:val>
                                        </p:tav>
                                      </p:tavLst>
                                    </p:anim>
                                  </p:childTnLst>
                                </p:cTn>
                              </p:par>
                              <p:par>
                                <p:cTn id="113" presetID="2" presetClass="entr" presetSubtype="4" fill="hold" grpId="0" nodeType="withEffect">
                                  <p:stCondLst>
                                    <p:cond delay="0"/>
                                  </p:stCondLst>
                                  <p:childTnLst>
                                    <p:set>
                                      <p:cBhvr>
                                        <p:cTn id="114" dur="1" fill="hold">
                                          <p:stCondLst>
                                            <p:cond delay="0"/>
                                          </p:stCondLst>
                                        </p:cTn>
                                        <p:tgtEl>
                                          <p:spTgt spid="31"/>
                                        </p:tgtEl>
                                        <p:attrNameLst>
                                          <p:attrName>style.visibility</p:attrName>
                                        </p:attrNameLst>
                                      </p:cBhvr>
                                      <p:to>
                                        <p:strVal val="visible"/>
                                      </p:to>
                                    </p:set>
                                    <p:anim calcmode="lin" valueType="num">
                                      <p:cBhvr additive="base">
                                        <p:cTn id="115" dur="500" fill="hold"/>
                                        <p:tgtEl>
                                          <p:spTgt spid="31"/>
                                        </p:tgtEl>
                                        <p:attrNameLst>
                                          <p:attrName>ppt_x</p:attrName>
                                        </p:attrNameLst>
                                      </p:cBhvr>
                                      <p:tavLst>
                                        <p:tav tm="0">
                                          <p:val>
                                            <p:strVal val="#ppt_x"/>
                                          </p:val>
                                        </p:tav>
                                        <p:tav tm="100000">
                                          <p:val>
                                            <p:strVal val="#ppt_x"/>
                                          </p:val>
                                        </p:tav>
                                      </p:tavLst>
                                    </p:anim>
                                    <p:anim calcmode="lin" valueType="num">
                                      <p:cBhvr additive="base">
                                        <p:cTn id="116" dur="500" fill="hold"/>
                                        <p:tgtEl>
                                          <p:spTgt spid="31"/>
                                        </p:tgtEl>
                                        <p:attrNameLst>
                                          <p:attrName>ppt_y</p:attrName>
                                        </p:attrNameLst>
                                      </p:cBhvr>
                                      <p:tavLst>
                                        <p:tav tm="0">
                                          <p:val>
                                            <p:strVal val="1+#ppt_h/2"/>
                                          </p:val>
                                        </p:tav>
                                        <p:tav tm="100000">
                                          <p:val>
                                            <p:strVal val="#ppt_y"/>
                                          </p:val>
                                        </p:tav>
                                      </p:tavLst>
                                    </p:anim>
                                  </p:childTnLst>
                                </p:cTn>
                              </p:par>
                              <p:par>
                                <p:cTn id="117" presetID="2" presetClass="entr" presetSubtype="4" fill="hold" grpId="0" nodeType="withEffect">
                                  <p:stCondLst>
                                    <p:cond delay="0"/>
                                  </p:stCondLst>
                                  <p:childTnLst>
                                    <p:set>
                                      <p:cBhvr>
                                        <p:cTn id="118" dur="1" fill="hold">
                                          <p:stCondLst>
                                            <p:cond delay="0"/>
                                          </p:stCondLst>
                                        </p:cTn>
                                        <p:tgtEl>
                                          <p:spTgt spid="32"/>
                                        </p:tgtEl>
                                        <p:attrNameLst>
                                          <p:attrName>style.visibility</p:attrName>
                                        </p:attrNameLst>
                                      </p:cBhvr>
                                      <p:to>
                                        <p:strVal val="visible"/>
                                      </p:to>
                                    </p:set>
                                    <p:anim calcmode="lin" valueType="num">
                                      <p:cBhvr additive="base">
                                        <p:cTn id="119" dur="500" fill="hold"/>
                                        <p:tgtEl>
                                          <p:spTgt spid="32"/>
                                        </p:tgtEl>
                                        <p:attrNameLst>
                                          <p:attrName>ppt_x</p:attrName>
                                        </p:attrNameLst>
                                      </p:cBhvr>
                                      <p:tavLst>
                                        <p:tav tm="0">
                                          <p:val>
                                            <p:strVal val="#ppt_x"/>
                                          </p:val>
                                        </p:tav>
                                        <p:tav tm="100000">
                                          <p:val>
                                            <p:strVal val="#ppt_x"/>
                                          </p:val>
                                        </p:tav>
                                      </p:tavLst>
                                    </p:anim>
                                    <p:anim calcmode="lin" valueType="num">
                                      <p:cBhvr additive="base">
                                        <p:cTn id="120" dur="500" fill="hold"/>
                                        <p:tgtEl>
                                          <p:spTgt spid="32"/>
                                        </p:tgtEl>
                                        <p:attrNameLst>
                                          <p:attrName>ppt_y</p:attrName>
                                        </p:attrNameLst>
                                      </p:cBhvr>
                                      <p:tavLst>
                                        <p:tav tm="0">
                                          <p:val>
                                            <p:strVal val="1+#ppt_h/2"/>
                                          </p:val>
                                        </p:tav>
                                        <p:tav tm="100000">
                                          <p:val>
                                            <p:strVal val="#ppt_y"/>
                                          </p:val>
                                        </p:tav>
                                      </p:tavLst>
                                    </p:anim>
                                  </p:childTnLst>
                                </p:cTn>
                              </p:par>
                              <p:par>
                                <p:cTn id="121" presetID="2" presetClass="entr" presetSubtype="4" fill="hold" grpId="0" nodeType="withEffect">
                                  <p:stCondLst>
                                    <p:cond delay="0"/>
                                  </p:stCondLst>
                                  <p:childTnLst>
                                    <p:set>
                                      <p:cBhvr>
                                        <p:cTn id="122" dur="1" fill="hold">
                                          <p:stCondLst>
                                            <p:cond delay="0"/>
                                          </p:stCondLst>
                                        </p:cTn>
                                        <p:tgtEl>
                                          <p:spTgt spid="33"/>
                                        </p:tgtEl>
                                        <p:attrNameLst>
                                          <p:attrName>style.visibility</p:attrName>
                                        </p:attrNameLst>
                                      </p:cBhvr>
                                      <p:to>
                                        <p:strVal val="visible"/>
                                      </p:to>
                                    </p:set>
                                    <p:anim calcmode="lin" valueType="num">
                                      <p:cBhvr additive="base">
                                        <p:cTn id="123" dur="500" fill="hold"/>
                                        <p:tgtEl>
                                          <p:spTgt spid="33"/>
                                        </p:tgtEl>
                                        <p:attrNameLst>
                                          <p:attrName>ppt_x</p:attrName>
                                        </p:attrNameLst>
                                      </p:cBhvr>
                                      <p:tavLst>
                                        <p:tav tm="0">
                                          <p:val>
                                            <p:strVal val="#ppt_x"/>
                                          </p:val>
                                        </p:tav>
                                        <p:tav tm="100000">
                                          <p:val>
                                            <p:strVal val="#ppt_x"/>
                                          </p:val>
                                        </p:tav>
                                      </p:tavLst>
                                    </p:anim>
                                    <p:anim calcmode="lin" valueType="num">
                                      <p:cBhvr additive="base">
                                        <p:cTn id="124" dur="500" fill="hold"/>
                                        <p:tgtEl>
                                          <p:spTgt spid="33"/>
                                        </p:tgtEl>
                                        <p:attrNameLst>
                                          <p:attrName>ppt_y</p:attrName>
                                        </p:attrNameLst>
                                      </p:cBhvr>
                                      <p:tavLst>
                                        <p:tav tm="0">
                                          <p:val>
                                            <p:strVal val="1+#ppt_h/2"/>
                                          </p:val>
                                        </p:tav>
                                        <p:tav tm="100000">
                                          <p:val>
                                            <p:strVal val="#ppt_y"/>
                                          </p:val>
                                        </p:tav>
                                      </p:tavLst>
                                    </p:anim>
                                  </p:childTnLst>
                                </p:cTn>
                              </p:par>
                              <p:par>
                                <p:cTn id="125" presetID="2" presetClass="entr" presetSubtype="4" fill="hold" grpId="0" nodeType="withEffect">
                                  <p:stCondLst>
                                    <p:cond delay="0"/>
                                  </p:stCondLst>
                                  <p:childTnLst>
                                    <p:set>
                                      <p:cBhvr>
                                        <p:cTn id="126" dur="1" fill="hold">
                                          <p:stCondLst>
                                            <p:cond delay="0"/>
                                          </p:stCondLst>
                                        </p:cTn>
                                        <p:tgtEl>
                                          <p:spTgt spid="34"/>
                                        </p:tgtEl>
                                        <p:attrNameLst>
                                          <p:attrName>style.visibility</p:attrName>
                                        </p:attrNameLst>
                                      </p:cBhvr>
                                      <p:to>
                                        <p:strVal val="visible"/>
                                      </p:to>
                                    </p:set>
                                    <p:anim calcmode="lin" valueType="num">
                                      <p:cBhvr additive="base">
                                        <p:cTn id="127" dur="500" fill="hold"/>
                                        <p:tgtEl>
                                          <p:spTgt spid="34"/>
                                        </p:tgtEl>
                                        <p:attrNameLst>
                                          <p:attrName>ppt_x</p:attrName>
                                        </p:attrNameLst>
                                      </p:cBhvr>
                                      <p:tavLst>
                                        <p:tav tm="0">
                                          <p:val>
                                            <p:strVal val="#ppt_x"/>
                                          </p:val>
                                        </p:tav>
                                        <p:tav tm="100000">
                                          <p:val>
                                            <p:strVal val="#ppt_x"/>
                                          </p:val>
                                        </p:tav>
                                      </p:tavLst>
                                    </p:anim>
                                    <p:anim calcmode="lin" valueType="num">
                                      <p:cBhvr additive="base">
                                        <p:cTn id="128" dur="500" fill="hold"/>
                                        <p:tgtEl>
                                          <p:spTgt spid="34"/>
                                        </p:tgtEl>
                                        <p:attrNameLst>
                                          <p:attrName>ppt_y</p:attrName>
                                        </p:attrNameLst>
                                      </p:cBhvr>
                                      <p:tavLst>
                                        <p:tav tm="0">
                                          <p:val>
                                            <p:strVal val="1+#ppt_h/2"/>
                                          </p:val>
                                        </p:tav>
                                        <p:tav tm="100000">
                                          <p:val>
                                            <p:strVal val="#ppt_y"/>
                                          </p:val>
                                        </p:tav>
                                      </p:tavLst>
                                    </p:anim>
                                  </p:childTnLst>
                                </p:cTn>
                              </p:par>
                              <p:par>
                                <p:cTn id="129" presetID="2" presetClass="entr" presetSubtype="4" fill="hold" grpId="0" nodeType="withEffect">
                                  <p:stCondLst>
                                    <p:cond delay="0"/>
                                  </p:stCondLst>
                                  <p:childTnLst>
                                    <p:set>
                                      <p:cBhvr>
                                        <p:cTn id="130" dur="1" fill="hold">
                                          <p:stCondLst>
                                            <p:cond delay="0"/>
                                          </p:stCondLst>
                                        </p:cTn>
                                        <p:tgtEl>
                                          <p:spTgt spid="35"/>
                                        </p:tgtEl>
                                        <p:attrNameLst>
                                          <p:attrName>style.visibility</p:attrName>
                                        </p:attrNameLst>
                                      </p:cBhvr>
                                      <p:to>
                                        <p:strVal val="visible"/>
                                      </p:to>
                                    </p:set>
                                    <p:anim calcmode="lin" valueType="num">
                                      <p:cBhvr additive="base">
                                        <p:cTn id="131" dur="500" fill="hold"/>
                                        <p:tgtEl>
                                          <p:spTgt spid="35"/>
                                        </p:tgtEl>
                                        <p:attrNameLst>
                                          <p:attrName>ppt_x</p:attrName>
                                        </p:attrNameLst>
                                      </p:cBhvr>
                                      <p:tavLst>
                                        <p:tav tm="0">
                                          <p:val>
                                            <p:strVal val="#ppt_x"/>
                                          </p:val>
                                        </p:tav>
                                        <p:tav tm="100000">
                                          <p:val>
                                            <p:strVal val="#ppt_x"/>
                                          </p:val>
                                        </p:tav>
                                      </p:tavLst>
                                    </p:anim>
                                    <p:anim calcmode="lin" valueType="num">
                                      <p:cBhvr additive="base">
                                        <p:cTn id="132" dur="500" fill="hold"/>
                                        <p:tgtEl>
                                          <p:spTgt spid="35"/>
                                        </p:tgtEl>
                                        <p:attrNameLst>
                                          <p:attrName>ppt_y</p:attrName>
                                        </p:attrNameLst>
                                      </p:cBhvr>
                                      <p:tavLst>
                                        <p:tav tm="0">
                                          <p:val>
                                            <p:strVal val="1+#ppt_h/2"/>
                                          </p:val>
                                        </p:tav>
                                        <p:tav tm="100000">
                                          <p:val>
                                            <p:strVal val="#ppt_y"/>
                                          </p:val>
                                        </p:tav>
                                      </p:tavLst>
                                    </p:anim>
                                  </p:childTnLst>
                                </p:cTn>
                              </p:par>
                              <p:par>
                                <p:cTn id="133" presetID="2" presetClass="entr" presetSubtype="4" fill="hold" grpId="0" nodeType="withEffect">
                                  <p:stCondLst>
                                    <p:cond delay="0"/>
                                  </p:stCondLst>
                                  <p:childTnLst>
                                    <p:set>
                                      <p:cBhvr>
                                        <p:cTn id="134" dur="1" fill="hold">
                                          <p:stCondLst>
                                            <p:cond delay="0"/>
                                          </p:stCondLst>
                                        </p:cTn>
                                        <p:tgtEl>
                                          <p:spTgt spid="36"/>
                                        </p:tgtEl>
                                        <p:attrNameLst>
                                          <p:attrName>style.visibility</p:attrName>
                                        </p:attrNameLst>
                                      </p:cBhvr>
                                      <p:to>
                                        <p:strVal val="visible"/>
                                      </p:to>
                                    </p:set>
                                    <p:anim calcmode="lin" valueType="num">
                                      <p:cBhvr additive="base">
                                        <p:cTn id="135" dur="500" fill="hold"/>
                                        <p:tgtEl>
                                          <p:spTgt spid="36"/>
                                        </p:tgtEl>
                                        <p:attrNameLst>
                                          <p:attrName>ppt_x</p:attrName>
                                        </p:attrNameLst>
                                      </p:cBhvr>
                                      <p:tavLst>
                                        <p:tav tm="0">
                                          <p:val>
                                            <p:strVal val="#ppt_x"/>
                                          </p:val>
                                        </p:tav>
                                        <p:tav tm="100000">
                                          <p:val>
                                            <p:strVal val="#ppt_x"/>
                                          </p:val>
                                        </p:tav>
                                      </p:tavLst>
                                    </p:anim>
                                    <p:anim calcmode="lin" valueType="num">
                                      <p:cBhvr additive="base">
                                        <p:cTn id="136" dur="500" fill="hold"/>
                                        <p:tgtEl>
                                          <p:spTgt spid="36"/>
                                        </p:tgtEl>
                                        <p:attrNameLst>
                                          <p:attrName>ppt_y</p:attrName>
                                        </p:attrNameLst>
                                      </p:cBhvr>
                                      <p:tavLst>
                                        <p:tav tm="0">
                                          <p:val>
                                            <p:strVal val="1+#ppt_h/2"/>
                                          </p:val>
                                        </p:tav>
                                        <p:tav tm="100000">
                                          <p:val>
                                            <p:strVal val="#ppt_y"/>
                                          </p:val>
                                        </p:tav>
                                      </p:tavLst>
                                    </p:anim>
                                  </p:childTnLst>
                                </p:cTn>
                              </p:par>
                              <p:par>
                                <p:cTn id="137" presetID="2" presetClass="entr" presetSubtype="4" fill="hold" grpId="0" nodeType="withEffect">
                                  <p:stCondLst>
                                    <p:cond delay="0"/>
                                  </p:stCondLst>
                                  <p:childTnLst>
                                    <p:set>
                                      <p:cBhvr>
                                        <p:cTn id="138" dur="1" fill="hold">
                                          <p:stCondLst>
                                            <p:cond delay="0"/>
                                          </p:stCondLst>
                                        </p:cTn>
                                        <p:tgtEl>
                                          <p:spTgt spid="37"/>
                                        </p:tgtEl>
                                        <p:attrNameLst>
                                          <p:attrName>style.visibility</p:attrName>
                                        </p:attrNameLst>
                                      </p:cBhvr>
                                      <p:to>
                                        <p:strVal val="visible"/>
                                      </p:to>
                                    </p:set>
                                    <p:anim calcmode="lin" valueType="num">
                                      <p:cBhvr additive="base">
                                        <p:cTn id="139" dur="500" fill="hold"/>
                                        <p:tgtEl>
                                          <p:spTgt spid="37"/>
                                        </p:tgtEl>
                                        <p:attrNameLst>
                                          <p:attrName>ppt_x</p:attrName>
                                        </p:attrNameLst>
                                      </p:cBhvr>
                                      <p:tavLst>
                                        <p:tav tm="0">
                                          <p:val>
                                            <p:strVal val="#ppt_x"/>
                                          </p:val>
                                        </p:tav>
                                        <p:tav tm="100000">
                                          <p:val>
                                            <p:strVal val="#ppt_x"/>
                                          </p:val>
                                        </p:tav>
                                      </p:tavLst>
                                    </p:anim>
                                    <p:anim calcmode="lin" valueType="num">
                                      <p:cBhvr additive="base">
                                        <p:cTn id="140" dur="500" fill="hold"/>
                                        <p:tgtEl>
                                          <p:spTgt spid="37"/>
                                        </p:tgtEl>
                                        <p:attrNameLst>
                                          <p:attrName>ppt_y</p:attrName>
                                        </p:attrNameLst>
                                      </p:cBhvr>
                                      <p:tavLst>
                                        <p:tav tm="0">
                                          <p:val>
                                            <p:strVal val="1+#ppt_h/2"/>
                                          </p:val>
                                        </p:tav>
                                        <p:tav tm="100000">
                                          <p:val>
                                            <p:strVal val="#ppt_y"/>
                                          </p:val>
                                        </p:tav>
                                      </p:tavLst>
                                    </p:anim>
                                  </p:childTnLst>
                                </p:cTn>
                              </p:par>
                              <p:par>
                                <p:cTn id="141" presetID="2" presetClass="entr" presetSubtype="4" fill="hold" grpId="0" nodeType="withEffect">
                                  <p:stCondLst>
                                    <p:cond delay="0"/>
                                  </p:stCondLst>
                                  <p:childTnLst>
                                    <p:set>
                                      <p:cBhvr>
                                        <p:cTn id="142" dur="1" fill="hold">
                                          <p:stCondLst>
                                            <p:cond delay="0"/>
                                          </p:stCondLst>
                                        </p:cTn>
                                        <p:tgtEl>
                                          <p:spTgt spid="38"/>
                                        </p:tgtEl>
                                        <p:attrNameLst>
                                          <p:attrName>style.visibility</p:attrName>
                                        </p:attrNameLst>
                                      </p:cBhvr>
                                      <p:to>
                                        <p:strVal val="visible"/>
                                      </p:to>
                                    </p:set>
                                    <p:anim calcmode="lin" valueType="num">
                                      <p:cBhvr additive="base">
                                        <p:cTn id="143" dur="500" fill="hold"/>
                                        <p:tgtEl>
                                          <p:spTgt spid="38"/>
                                        </p:tgtEl>
                                        <p:attrNameLst>
                                          <p:attrName>ppt_x</p:attrName>
                                        </p:attrNameLst>
                                      </p:cBhvr>
                                      <p:tavLst>
                                        <p:tav tm="0">
                                          <p:val>
                                            <p:strVal val="#ppt_x"/>
                                          </p:val>
                                        </p:tav>
                                        <p:tav tm="100000">
                                          <p:val>
                                            <p:strVal val="#ppt_x"/>
                                          </p:val>
                                        </p:tav>
                                      </p:tavLst>
                                    </p:anim>
                                    <p:anim calcmode="lin" valueType="num">
                                      <p:cBhvr additive="base">
                                        <p:cTn id="144" dur="500" fill="hold"/>
                                        <p:tgtEl>
                                          <p:spTgt spid="38"/>
                                        </p:tgtEl>
                                        <p:attrNameLst>
                                          <p:attrName>ppt_y</p:attrName>
                                        </p:attrNameLst>
                                      </p:cBhvr>
                                      <p:tavLst>
                                        <p:tav tm="0">
                                          <p:val>
                                            <p:strVal val="1+#ppt_h/2"/>
                                          </p:val>
                                        </p:tav>
                                        <p:tav tm="100000">
                                          <p:val>
                                            <p:strVal val="#ppt_y"/>
                                          </p:val>
                                        </p:tav>
                                      </p:tavLst>
                                    </p:anim>
                                  </p:childTnLst>
                                </p:cTn>
                              </p:par>
                              <p:par>
                                <p:cTn id="145" presetID="2" presetClass="entr" presetSubtype="4" fill="hold" grpId="0" nodeType="withEffect">
                                  <p:stCondLst>
                                    <p:cond delay="0"/>
                                  </p:stCondLst>
                                  <p:childTnLst>
                                    <p:set>
                                      <p:cBhvr>
                                        <p:cTn id="146" dur="1" fill="hold">
                                          <p:stCondLst>
                                            <p:cond delay="0"/>
                                          </p:stCondLst>
                                        </p:cTn>
                                        <p:tgtEl>
                                          <p:spTgt spid="39"/>
                                        </p:tgtEl>
                                        <p:attrNameLst>
                                          <p:attrName>style.visibility</p:attrName>
                                        </p:attrNameLst>
                                      </p:cBhvr>
                                      <p:to>
                                        <p:strVal val="visible"/>
                                      </p:to>
                                    </p:set>
                                    <p:anim calcmode="lin" valueType="num">
                                      <p:cBhvr additive="base">
                                        <p:cTn id="147" dur="500" fill="hold"/>
                                        <p:tgtEl>
                                          <p:spTgt spid="39"/>
                                        </p:tgtEl>
                                        <p:attrNameLst>
                                          <p:attrName>ppt_x</p:attrName>
                                        </p:attrNameLst>
                                      </p:cBhvr>
                                      <p:tavLst>
                                        <p:tav tm="0">
                                          <p:val>
                                            <p:strVal val="#ppt_x"/>
                                          </p:val>
                                        </p:tav>
                                        <p:tav tm="100000">
                                          <p:val>
                                            <p:strVal val="#ppt_x"/>
                                          </p:val>
                                        </p:tav>
                                      </p:tavLst>
                                    </p:anim>
                                    <p:anim calcmode="lin" valueType="num">
                                      <p:cBhvr additive="base">
                                        <p:cTn id="148"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149" fill="hold">
                      <p:stCondLst>
                        <p:cond delay="indefinite"/>
                      </p:stCondLst>
                      <p:childTnLst>
                        <p:par>
                          <p:cTn id="150" fill="hold">
                            <p:stCondLst>
                              <p:cond delay="0"/>
                            </p:stCondLst>
                            <p:childTnLst>
                              <p:par>
                                <p:cTn id="151" presetID="2" presetClass="exit" presetSubtype="4" fill="hold" grpId="0" nodeType="clickEffect">
                                  <p:stCondLst>
                                    <p:cond delay="0"/>
                                  </p:stCondLst>
                                  <p:childTnLst>
                                    <p:anim calcmode="lin" valueType="num">
                                      <p:cBhvr additive="base">
                                        <p:cTn id="152" dur="500"/>
                                        <p:tgtEl>
                                          <p:spTgt spid="10"/>
                                        </p:tgtEl>
                                        <p:attrNameLst>
                                          <p:attrName>ppt_x</p:attrName>
                                        </p:attrNameLst>
                                      </p:cBhvr>
                                      <p:tavLst>
                                        <p:tav tm="0">
                                          <p:val>
                                            <p:strVal val="ppt_x"/>
                                          </p:val>
                                        </p:tav>
                                        <p:tav tm="100000">
                                          <p:val>
                                            <p:strVal val="ppt_x"/>
                                          </p:val>
                                        </p:tav>
                                      </p:tavLst>
                                    </p:anim>
                                    <p:anim calcmode="lin" valueType="num">
                                      <p:cBhvr additive="base">
                                        <p:cTn id="153" dur="500"/>
                                        <p:tgtEl>
                                          <p:spTgt spid="10"/>
                                        </p:tgtEl>
                                        <p:attrNameLst>
                                          <p:attrName>ppt_y</p:attrName>
                                        </p:attrNameLst>
                                      </p:cBhvr>
                                      <p:tavLst>
                                        <p:tav tm="0">
                                          <p:val>
                                            <p:strVal val="ppt_y"/>
                                          </p:val>
                                        </p:tav>
                                        <p:tav tm="100000">
                                          <p:val>
                                            <p:strVal val="1+ppt_h/2"/>
                                          </p:val>
                                        </p:tav>
                                      </p:tavLst>
                                    </p:anim>
                                    <p:set>
                                      <p:cBhvr>
                                        <p:cTn id="154" dur="1" fill="hold">
                                          <p:stCondLst>
                                            <p:cond delay="499"/>
                                          </p:stCondLst>
                                        </p:cTn>
                                        <p:tgtEl>
                                          <p:spTgt spid="10"/>
                                        </p:tgtEl>
                                        <p:attrNameLst>
                                          <p:attrName>style.visibility</p:attrName>
                                        </p:attrNameLst>
                                      </p:cBhvr>
                                      <p:to>
                                        <p:strVal val="hidden"/>
                                      </p:to>
                                    </p:set>
                                  </p:childTnLst>
                                </p:cTn>
                              </p:par>
                              <p:par>
                                <p:cTn id="155" presetID="2" presetClass="entr" presetSubtype="4" fill="hold" grpId="1" nodeType="withEffect">
                                  <p:stCondLst>
                                    <p:cond delay="0"/>
                                  </p:stCondLst>
                                  <p:childTnLst>
                                    <p:set>
                                      <p:cBhvr>
                                        <p:cTn id="156" dur="1" fill="hold">
                                          <p:stCondLst>
                                            <p:cond delay="0"/>
                                          </p:stCondLst>
                                        </p:cTn>
                                        <p:tgtEl>
                                          <p:spTgt spid="11"/>
                                        </p:tgtEl>
                                        <p:attrNameLst>
                                          <p:attrName>style.visibility</p:attrName>
                                        </p:attrNameLst>
                                      </p:cBhvr>
                                      <p:to>
                                        <p:strVal val="visible"/>
                                      </p:to>
                                    </p:set>
                                    <p:anim calcmode="lin" valueType="num">
                                      <p:cBhvr additive="base">
                                        <p:cTn id="157" dur="500" fill="hold"/>
                                        <p:tgtEl>
                                          <p:spTgt spid="11"/>
                                        </p:tgtEl>
                                        <p:attrNameLst>
                                          <p:attrName>ppt_x</p:attrName>
                                        </p:attrNameLst>
                                      </p:cBhvr>
                                      <p:tavLst>
                                        <p:tav tm="0">
                                          <p:val>
                                            <p:strVal val="#ppt_x"/>
                                          </p:val>
                                        </p:tav>
                                        <p:tav tm="100000">
                                          <p:val>
                                            <p:strVal val="#ppt_x"/>
                                          </p:val>
                                        </p:tav>
                                      </p:tavLst>
                                    </p:anim>
                                    <p:anim calcmode="lin" valueType="num">
                                      <p:cBhvr additive="base">
                                        <p:cTn id="158" dur="500" fill="hold"/>
                                        <p:tgtEl>
                                          <p:spTgt spid="11"/>
                                        </p:tgtEl>
                                        <p:attrNameLst>
                                          <p:attrName>ppt_y</p:attrName>
                                        </p:attrNameLst>
                                      </p:cBhvr>
                                      <p:tavLst>
                                        <p:tav tm="0">
                                          <p:val>
                                            <p:strVal val="1+#ppt_h/2"/>
                                          </p:val>
                                        </p:tav>
                                        <p:tav tm="100000">
                                          <p:val>
                                            <p:strVal val="#ppt_y"/>
                                          </p:val>
                                        </p:tav>
                                      </p:tavLst>
                                    </p:anim>
                                  </p:childTnLst>
                                </p:cTn>
                              </p:par>
                              <p:par>
                                <p:cTn id="159" presetID="2" presetClass="entr" presetSubtype="4" fill="hold" grpId="0" nodeType="withEffect">
                                  <p:stCondLst>
                                    <p:cond delay="0"/>
                                  </p:stCondLst>
                                  <p:childTnLst>
                                    <p:set>
                                      <p:cBhvr>
                                        <p:cTn id="160" dur="1" fill="hold">
                                          <p:stCondLst>
                                            <p:cond delay="0"/>
                                          </p:stCondLst>
                                        </p:cTn>
                                        <p:tgtEl>
                                          <p:spTgt spid="40"/>
                                        </p:tgtEl>
                                        <p:attrNameLst>
                                          <p:attrName>style.visibility</p:attrName>
                                        </p:attrNameLst>
                                      </p:cBhvr>
                                      <p:to>
                                        <p:strVal val="visible"/>
                                      </p:to>
                                    </p:set>
                                    <p:anim calcmode="lin" valueType="num">
                                      <p:cBhvr additive="base">
                                        <p:cTn id="161" dur="500" fill="hold"/>
                                        <p:tgtEl>
                                          <p:spTgt spid="40"/>
                                        </p:tgtEl>
                                        <p:attrNameLst>
                                          <p:attrName>ppt_x</p:attrName>
                                        </p:attrNameLst>
                                      </p:cBhvr>
                                      <p:tavLst>
                                        <p:tav tm="0">
                                          <p:val>
                                            <p:strVal val="#ppt_x"/>
                                          </p:val>
                                        </p:tav>
                                        <p:tav tm="100000">
                                          <p:val>
                                            <p:strVal val="#ppt_x"/>
                                          </p:val>
                                        </p:tav>
                                      </p:tavLst>
                                    </p:anim>
                                    <p:anim calcmode="lin" valueType="num">
                                      <p:cBhvr additive="base">
                                        <p:cTn id="162" dur="500" fill="hold"/>
                                        <p:tgtEl>
                                          <p:spTgt spid="40"/>
                                        </p:tgtEl>
                                        <p:attrNameLst>
                                          <p:attrName>ppt_y</p:attrName>
                                        </p:attrNameLst>
                                      </p:cBhvr>
                                      <p:tavLst>
                                        <p:tav tm="0">
                                          <p:val>
                                            <p:strVal val="1+#ppt_h/2"/>
                                          </p:val>
                                        </p:tav>
                                        <p:tav tm="100000">
                                          <p:val>
                                            <p:strVal val="#ppt_y"/>
                                          </p:val>
                                        </p:tav>
                                      </p:tavLst>
                                    </p:anim>
                                  </p:childTnLst>
                                </p:cTn>
                              </p:par>
                              <p:par>
                                <p:cTn id="163" presetID="2" presetClass="entr" presetSubtype="4" fill="hold" grpId="0" nodeType="withEffect">
                                  <p:stCondLst>
                                    <p:cond delay="0"/>
                                  </p:stCondLst>
                                  <p:childTnLst>
                                    <p:set>
                                      <p:cBhvr>
                                        <p:cTn id="164" dur="1" fill="hold">
                                          <p:stCondLst>
                                            <p:cond delay="0"/>
                                          </p:stCondLst>
                                        </p:cTn>
                                        <p:tgtEl>
                                          <p:spTgt spid="41"/>
                                        </p:tgtEl>
                                        <p:attrNameLst>
                                          <p:attrName>style.visibility</p:attrName>
                                        </p:attrNameLst>
                                      </p:cBhvr>
                                      <p:to>
                                        <p:strVal val="visible"/>
                                      </p:to>
                                    </p:set>
                                    <p:anim calcmode="lin" valueType="num">
                                      <p:cBhvr additive="base">
                                        <p:cTn id="165" dur="500" fill="hold"/>
                                        <p:tgtEl>
                                          <p:spTgt spid="41"/>
                                        </p:tgtEl>
                                        <p:attrNameLst>
                                          <p:attrName>ppt_x</p:attrName>
                                        </p:attrNameLst>
                                      </p:cBhvr>
                                      <p:tavLst>
                                        <p:tav tm="0">
                                          <p:val>
                                            <p:strVal val="#ppt_x"/>
                                          </p:val>
                                        </p:tav>
                                        <p:tav tm="100000">
                                          <p:val>
                                            <p:strVal val="#ppt_x"/>
                                          </p:val>
                                        </p:tav>
                                      </p:tavLst>
                                    </p:anim>
                                    <p:anim calcmode="lin" valueType="num">
                                      <p:cBhvr additive="base">
                                        <p:cTn id="166"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animBg="1"/>
      <p:bldP spid="9" grpId="1" animBg="1"/>
      <p:bldP spid="10" grpId="0" animBg="1"/>
      <p:bldP spid="10" grpId="1" animBg="1"/>
      <p:bldP spid="11" grpId="1" animBg="1"/>
      <p:bldP spid="12" grpId="0"/>
      <p:bldP spid="13" grpId="0"/>
      <p:bldP spid="14" grpId="0"/>
      <p:bldP spid="15" grpId="0"/>
      <p:bldP spid="16" grpId="0"/>
      <p:bldP spid="17" grpId="0"/>
      <p:bldP spid="18" grpId="0"/>
      <p:bldP spid="19" grpId="0"/>
      <p:bldP spid="20" grpId="0"/>
      <p:bldP spid="21" grpId="0"/>
      <p:bldP spid="22" grpId="0"/>
      <p:bldP spid="23" grpId="0"/>
      <p:bldP spid="23" grpId="1"/>
      <p:bldP spid="23" grpId="2"/>
      <p:bldP spid="24" grpId="0"/>
      <p:bldP spid="25" grpId="0"/>
      <p:bldP spid="26" grpId="0"/>
      <p:bldP spid="27" grpId="0"/>
      <p:bldP spid="28" grpId="0"/>
      <p:bldP spid="29" grpId="0"/>
      <p:bldP spid="30" grpId="0"/>
      <p:bldP spid="31" grpId="0"/>
      <p:bldP spid="32" grpId="0"/>
      <p:bldP spid="33" grpId="0"/>
      <p:bldP spid="34" grpId="0"/>
      <p:bldP spid="35" grpId="0"/>
      <p:bldP spid="36" grpId="0"/>
      <p:bldP spid="37" grpId="0"/>
      <p:bldP spid="38" grpId="0"/>
      <p:bldP spid="39" grpId="0"/>
      <p:bldP spid="40" grpId="0"/>
      <p:bldP spid="41"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4183" y="654944"/>
            <a:ext cx="1406611" cy="1478655"/>
          </a:xfrm>
        </p:spPr>
        <p:txBody>
          <a:bodyPr>
            <a:normAutofit/>
          </a:bodyPr>
          <a:lstStyle/>
          <a:p>
            <a:r>
              <a:rPr lang="en-GB" sz="1200" b="0" dirty="0" smtClean="0"/>
              <a:t>Greater number of extreme values below the median has the effect of shifting the mean towards the tail</a:t>
            </a:r>
            <a:endParaRPr lang="en-GB" sz="1200" b="0" dirty="0"/>
          </a:p>
        </p:txBody>
      </p:sp>
      <p:sp>
        <p:nvSpPr>
          <p:cNvPr id="4" name="Content Placeholder 3"/>
          <p:cNvSpPr>
            <a:spLocks noGrp="1"/>
          </p:cNvSpPr>
          <p:nvPr>
            <p:ph sz="half" idx="2"/>
          </p:nvPr>
        </p:nvSpPr>
        <p:spPr>
          <a:xfrm>
            <a:off x="685800" y="2998572"/>
            <a:ext cx="3657600" cy="3036467"/>
          </a:xfrm>
        </p:spPr>
        <p:txBody>
          <a:bodyPr>
            <a:normAutofit fontScale="92500" lnSpcReduction="20000"/>
          </a:bodyPr>
          <a:lstStyle/>
          <a:p>
            <a:r>
              <a:rPr lang="en-GB" dirty="0" smtClean="0"/>
              <a:t>Can occur when a test is relatively </a:t>
            </a:r>
            <a:r>
              <a:rPr lang="en-GB" b="1" u="sng" dirty="0" smtClean="0">
                <a:solidFill>
                  <a:srgbClr val="C00000"/>
                </a:solidFill>
              </a:rPr>
              <a:t>EASY</a:t>
            </a:r>
          </a:p>
          <a:p>
            <a:endParaRPr lang="en-GB" b="1" u="sng" dirty="0">
              <a:solidFill>
                <a:srgbClr val="C00000"/>
              </a:solidFill>
            </a:endParaRPr>
          </a:p>
          <a:p>
            <a:r>
              <a:rPr lang="en-GB" dirty="0" smtClean="0"/>
              <a:t>Produces ‘ceiling effects’</a:t>
            </a:r>
          </a:p>
          <a:p>
            <a:pPr lvl="1"/>
            <a:r>
              <a:rPr lang="en-GB" dirty="0" smtClean="0"/>
              <a:t>People can’t score much higher than the mean but substantial number of p’s can score a low </a:t>
            </a:r>
            <a:r>
              <a:rPr lang="en-GB" i="1" dirty="0" smtClean="0"/>
              <a:t>lower</a:t>
            </a:r>
            <a:r>
              <a:rPr lang="en-GB" dirty="0" smtClean="0"/>
              <a:t> than the mean</a:t>
            </a:r>
          </a:p>
          <a:p>
            <a:pPr lvl="1"/>
            <a:endParaRPr lang="en-GB" dirty="0"/>
          </a:p>
          <a:p>
            <a:r>
              <a:rPr lang="en-GB" dirty="0" smtClean="0"/>
              <a:t>Better to use median or mode</a:t>
            </a:r>
          </a:p>
        </p:txBody>
      </p:sp>
      <p:sp>
        <p:nvSpPr>
          <p:cNvPr id="6" name="Content Placeholder 5"/>
          <p:cNvSpPr>
            <a:spLocks noGrp="1"/>
          </p:cNvSpPr>
          <p:nvPr>
            <p:ph sz="quarter" idx="4"/>
          </p:nvPr>
        </p:nvSpPr>
        <p:spPr>
          <a:xfrm>
            <a:off x="4820793" y="2998572"/>
            <a:ext cx="3657600" cy="3036468"/>
          </a:xfrm>
        </p:spPr>
        <p:txBody>
          <a:bodyPr>
            <a:normAutofit fontScale="92500" lnSpcReduction="10000"/>
          </a:bodyPr>
          <a:lstStyle/>
          <a:p>
            <a:r>
              <a:rPr lang="en-GB" dirty="0" smtClean="0"/>
              <a:t>Can occur when a test is </a:t>
            </a:r>
            <a:r>
              <a:rPr lang="en-GB" b="1" u="sng" dirty="0" smtClean="0">
                <a:solidFill>
                  <a:srgbClr val="C00000"/>
                </a:solidFill>
              </a:rPr>
              <a:t>hard</a:t>
            </a:r>
          </a:p>
          <a:p>
            <a:endParaRPr lang="en-GB" b="1" u="sng" dirty="0">
              <a:solidFill>
                <a:srgbClr val="C00000"/>
              </a:solidFill>
            </a:endParaRPr>
          </a:p>
          <a:p>
            <a:r>
              <a:rPr lang="en-GB" dirty="0" smtClean="0"/>
              <a:t>Produces ‘floor effects’</a:t>
            </a:r>
          </a:p>
          <a:p>
            <a:pPr lvl="1"/>
            <a:r>
              <a:rPr lang="en-GB" dirty="0" smtClean="0"/>
              <a:t>Participants produce mostly low scores but some can still score well above the mean</a:t>
            </a:r>
          </a:p>
          <a:p>
            <a:pPr lvl="1"/>
            <a:endParaRPr lang="en-GB" dirty="0"/>
          </a:p>
          <a:p>
            <a:r>
              <a:rPr lang="en-GB" dirty="0" smtClean="0"/>
              <a:t>Again, better to use median or mode as measure of central tendency</a:t>
            </a:r>
            <a:endParaRPr lang="en-GB" dirty="0"/>
          </a:p>
        </p:txBody>
      </p:sp>
      <p:pic>
        <p:nvPicPr>
          <p:cNvPr id="7" name="Content Placeholder 3"/>
          <p:cNvPicPr>
            <a:picLocks noChangeAspect="1"/>
          </p:cNvPicPr>
          <p:nvPr/>
        </p:nvPicPr>
        <p:blipFill>
          <a:blip r:embed="rId2"/>
          <a:stretch>
            <a:fillRect/>
          </a:stretch>
        </p:blipFill>
        <p:spPr>
          <a:xfrm>
            <a:off x="1530794" y="154287"/>
            <a:ext cx="5967081" cy="2737193"/>
          </a:xfrm>
          <a:prstGeom prst="rect">
            <a:avLst/>
          </a:prstGeom>
        </p:spPr>
      </p:pic>
      <p:sp>
        <p:nvSpPr>
          <p:cNvPr id="8" name="Text Placeholder 2"/>
          <p:cNvSpPr txBox="1">
            <a:spLocks/>
          </p:cNvSpPr>
          <p:nvPr/>
        </p:nvSpPr>
        <p:spPr>
          <a:xfrm>
            <a:off x="7472855" y="474472"/>
            <a:ext cx="1406611" cy="1478655"/>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200"/>
              </a:spcBef>
              <a:buClr>
                <a:schemeClr val="accent1">
                  <a:lumMod val="75000"/>
                </a:schemeClr>
              </a:buClr>
              <a:buSzPct val="85000"/>
              <a:buFont typeface="Wingdings" pitchFamily="2" charset="2"/>
              <a:buNone/>
              <a:defRPr sz="2000" b="1" kern="1200">
                <a:solidFill>
                  <a:schemeClr val="accent1">
                    <a:lumMod val="75000"/>
                  </a:schemeClr>
                </a:solidFill>
                <a:latin typeface="+mn-lt"/>
                <a:ea typeface="+mn-ea"/>
                <a:cs typeface="+mn-cs"/>
              </a:defRPr>
            </a:lvl1pPr>
            <a:lvl2pPr marL="4572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600" b="1" kern="1200">
                <a:solidFill>
                  <a:schemeClr val="tx1"/>
                </a:solidFill>
                <a:latin typeface="+mn-lt"/>
                <a:ea typeface="+mn-ea"/>
                <a:cs typeface="+mn-cs"/>
              </a:defRPr>
            </a:lvl9pPr>
          </a:lstStyle>
          <a:p>
            <a:r>
              <a:rPr lang="en-GB" sz="1200" b="0" dirty="0" smtClean="0"/>
              <a:t>Greater number of extreme values above the median has the effect of shifting the mean towards the tail</a:t>
            </a:r>
            <a:endParaRPr lang="en-GB" sz="1200" b="0" dirty="0"/>
          </a:p>
        </p:txBody>
      </p:sp>
    </p:spTree>
    <p:extLst>
      <p:ext uri="{BB962C8B-B14F-4D97-AF65-F5344CB8AC3E}">
        <p14:creationId xmlns:p14="http://schemas.microsoft.com/office/powerpoint/2010/main" val="610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1000"/>
                                        <p:tgtEl>
                                          <p:spTgt spid="6">
                                            <p:txEl>
                                              <p:pRg st="2" end="2"/>
                                            </p:txEl>
                                          </p:spTgt>
                                        </p:tgtEl>
                                      </p:cBhvr>
                                    </p:animEffect>
                                    <p:anim calcmode="lin" valueType="num">
                                      <p:cBhvr>
                                        <p:cTn id="1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1000"/>
                                        <p:tgtEl>
                                          <p:spTgt spid="6">
                                            <p:txEl>
                                              <p:pRg st="3" end="3"/>
                                            </p:txEl>
                                          </p:spTgt>
                                        </p:tgtEl>
                                      </p:cBhvr>
                                    </p:animEffect>
                                    <p:anim calcmode="lin" valueType="num">
                                      <p:cBhvr>
                                        <p:cTn id="18"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fade">
                                      <p:cBhvr>
                                        <p:cTn id="22" dur="1000"/>
                                        <p:tgtEl>
                                          <p:spTgt spid="6">
                                            <p:txEl>
                                              <p:pRg st="5" end="5"/>
                                            </p:txEl>
                                          </p:spTgt>
                                        </p:tgtEl>
                                      </p:cBhvr>
                                    </p:animEffect>
                                    <p:anim calcmode="lin" valueType="num">
                                      <p:cBhvr>
                                        <p:cTn id="2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5" end="5"/>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anim calcmode="lin" valueType="num">
                                      <p:cBhvr>
                                        <p:cTn id="28" dur="1000" fill="hold"/>
                                        <p:tgtEl>
                                          <p:spTgt spid="8"/>
                                        </p:tgtEl>
                                        <p:attrNameLst>
                                          <p:attrName>ppt_x</p:attrName>
                                        </p:attrNameLst>
                                      </p:cBhvr>
                                      <p:tavLst>
                                        <p:tav tm="0">
                                          <p:val>
                                            <p:strVal val="#ppt_x"/>
                                          </p:val>
                                        </p:tav>
                                        <p:tav tm="100000">
                                          <p:val>
                                            <p:strVal val="#ppt_x"/>
                                          </p:val>
                                        </p:tav>
                                      </p:tavLst>
                                    </p:anim>
                                    <p:anim calcmode="lin" valueType="num">
                                      <p:cBhvr>
                                        <p:cTn id="29" dur="1000" fill="hold"/>
                                        <p:tgtEl>
                                          <p:spTgt spid="8"/>
                                        </p:tgtEl>
                                        <p:attrNameLst>
                                          <p:attrName>ppt_y</p:attrName>
                                        </p:attrNameLst>
                                      </p:cBhvr>
                                      <p:tavLst>
                                        <p:tav tm="0">
                                          <p:val>
                                            <p:strVal val="#ppt_y+.1"/>
                                          </p:val>
                                        </p:tav>
                                        <p:tav tm="100000">
                                          <p:val>
                                            <p:strVal val="#ppt_y"/>
                                          </p:val>
                                        </p:tav>
                                      </p:tavLst>
                                    </p:anim>
                                  </p:childTnLst>
                                </p:cTn>
                              </p:par>
                              <p:par>
                                <p:cTn id="30" presetID="42" presetClass="exit" presetSubtype="0" fill="hold" grpId="0" nodeType="withEffect">
                                  <p:stCondLst>
                                    <p:cond delay="0"/>
                                  </p:stCondLst>
                                  <p:childTnLst>
                                    <p:animEffect transition="out" filter="fade">
                                      <p:cBhvr>
                                        <p:cTn id="31" dur="1000"/>
                                        <p:tgtEl>
                                          <p:spTgt spid="4">
                                            <p:txEl>
                                              <p:pRg st="0" end="0"/>
                                            </p:txEl>
                                          </p:spTgt>
                                        </p:tgtEl>
                                      </p:cBhvr>
                                    </p:animEffect>
                                    <p:anim calcmode="lin" valueType="num">
                                      <p:cBhvr>
                                        <p:cTn id="32" dur="1000"/>
                                        <p:tgtEl>
                                          <p:spTgt spid="4">
                                            <p:txEl>
                                              <p:pRg st="0" end="0"/>
                                            </p:txEl>
                                          </p:spTgt>
                                        </p:tgtEl>
                                        <p:attrNameLst>
                                          <p:attrName>ppt_x</p:attrName>
                                        </p:attrNameLst>
                                      </p:cBhvr>
                                      <p:tavLst>
                                        <p:tav tm="0">
                                          <p:val>
                                            <p:strVal val="ppt_x"/>
                                          </p:val>
                                        </p:tav>
                                        <p:tav tm="100000">
                                          <p:val>
                                            <p:strVal val="ppt_x"/>
                                          </p:val>
                                        </p:tav>
                                      </p:tavLst>
                                    </p:anim>
                                    <p:anim calcmode="lin" valueType="num">
                                      <p:cBhvr>
                                        <p:cTn id="33" dur="1000"/>
                                        <p:tgtEl>
                                          <p:spTgt spid="4">
                                            <p:txEl>
                                              <p:pRg st="0" end="0"/>
                                            </p:txEl>
                                          </p:spTgt>
                                        </p:tgtEl>
                                        <p:attrNameLst>
                                          <p:attrName>ppt_y</p:attrName>
                                        </p:attrNameLst>
                                      </p:cBhvr>
                                      <p:tavLst>
                                        <p:tav tm="0">
                                          <p:val>
                                            <p:strVal val="ppt_y"/>
                                          </p:val>
                                        </p:tav>
                                        <p:tav tm="100000">
                                          <p:val>
                                            <p:strVal val="ppt_y+.1"/>
                                          </p:val>
                                        </p:tav>
                                      </p:tavLst>
                                    </p:anim>
                                    <p:set>
                                      <p:cBhvr>
                                        <p:cTn id="34" dur="1" fill="hold">
                                          <p:stCondLst>
                                            <p:cond delay="999"/>
                                          </p:stCondLst>
                                        </p:cTn>
                                        <p:tgtEl>
                                          <p:spTgt spid="4">
                                            <p:txEl>
                                              <p:pRg st="0" end="0"/>
                                            </p:txEl>
                                          </p:spTgt>
                                        </p:tgtEl>
                                        <p:attrNameLst>
                                          <p:attrName>style.visibility</p:attrName>
                                        </p:attrNameLst>
                                      </p:cBhvr>
                                      <p:to>
                                        <p:strVal val="hidden"/>
                                      </p:to>
                                    </p:set>
                                  </p:childTnLst>
                                </p:cTn>
                              </p:par>
                              <p:par>
                                <p:cTn id="35" presetID="42" presetClass="exit" presetSubtype="0" fill="hold" grpId="0" nodeType="withEffect">
                                  <p:stCondLst>
                                    <p:cond delay="0"/>
                                  </p:stCondLst>
                                  <p:childTnLst>
                                    <p:animEffect transition="out" filter="fade">
                                      <p:cBhvr>
                                        <p:cTn id="36" dur="1000"/>
                                        <p:tgtEl>
                                          <p:spTgt spid="4">
                                            <p:txEl>
                                              <p:pRg st="2" end="2"/>
                                            </p:txEl>
                                          </p:spTgt>
                                        </p:tgtEl>
                                      </p:cBhvr>
                                    </p:animEffect>
                                    <p:anim calcmode="lin" valueType="num">
                                      <p:cBhvr>
                                        <p:cTn id="37" dur="1000"/>
                                        <p:tgtEl>
                                          <p:spTgt spid="4">
                                            <p:txEl>
                                              <p:pRg st="2" end="2"/>
                                            </p:txEl>
                                          </p:spTgt>
                                        </p:tgtEl>
                                        <p:attrNameLst>
                                          <p:attrName>ppt_x</p:attrName>
                                        </p:attrNameLst>
                                      </p:cBhvr>
                                      <p:tavLst>
                                        <p:tav tm="0">
                                          <p:val>
                                            <p:strVal val="ppt_x"/>
                                          </p:val>
                                        </p:tav>
                                        <p:tav tm="100000">
                                          <p:val>
                                            <p:strVal val="ppt_x"/>
                                          </p:val>
                                        </p:tav>
                                      </p:tavLst>
                                    </p:anim>
                                    <p:anim calcmode="lin" valueType="num">
                                      <p:cBhvr>
                                        <p:cTn id="38" dur="1000"/>
                                        <p:tgtEl>
                                          <p:spTgt spid="4">
                                            <p:txEl>
                                              <p:pRg st="2" end="2"/>
                                            </p:txEl>
                                          </p:spTgt>
                                        </p:tgtEl>
                                        <p:attrNameLst>
                                          <p:attrName>ppt_y</p:attrName>
                                        </p:attrNameLst>
                                      </p:cBhvr>
                                      <p:tavLst>
                                        <p:tav tm="0">
                                          <p:val>
                                            <p:strVal val="ppt_y"/>
                                          </p:val>
                                        </p:tav>
                                        <p:tav tm="100000">
                                          <p:val>
                                            <p:strVal val="ppt_y+.1"/>
                                          </p:val>
                                        </p:tav>
                                      </p:tavLst>
                                    </p:anim>
                                    <p:set>
                                      <p:cBhvr>
                                        <p:cTn id="39" dur="1" fill="hold">
                                          <p:stCondLst>
                                            <p:cond delay="999"/>
                                          </p:stCondLst>
                                        </p:cTn>
                                        <p:tgtEl>
                                          <p:spTgt spid="4">
                                            <p:txEl>
                                              <p:pRg st="2" end="2"/>
                                            </p:txEl>
                                          </p:spTgt>
                                        </p:tgtEl>
                                        <p:attrNameLst>
                                          <p:attrName>style.visibility</p:attrName>
                                        </p:attrNameLst>
                                      </p:cBhvr>
                                      <p:to>
                                        <p:strVal val="hidden"/>
                                      </p:to>
                                    </p:set>
                                  </p:childTnLst>
                                </p:cTn>
                              </p:par>
                              <p:par>
                                <p:cTn id="40" presetID="42" presetClass="exit" presetSubtype="0" fill="hold" grpId="0" nodeType="withEffect">
                                  <p:stCondLst>
                                    <p:cond delay="0"/>
                                  </p:stCondLst>
                                  <p:childTnLst>
                                    <p:animEffect transition="out" filter="fade">
                                      <p:cBhvr>
                                        <p:cTn id="41" dur="1000"/>
                                        <p:tgtEl>
                                          <p:spTgt spid="4">
                                            <p:txEl>
                                              <p:pRg st="3" end="3"/>
                                            </p:txEl>
                                          </p:spTgt>
                                        </p:tgtEl>
                                      </p:cBhvr>
                                    </p:animEffect>
                                    <p:anim calcmode="lin" valueType="num">
                                      <p:cBhvr>
                                        <p:cTn id="42" dur="1000"/>
                                        <p:tgtEl>
                                          <p:spTgt spid="4">
                                            <p:txEl>
                                              <p:pRg st="3" end="3"/>
                                            </p:txEl>
                                          </p:spTgt>
                                        </p:tgtEl>
                                        <p:attrNameLst>
                                          <p:attrName>ppt_x</p:attrName>
                                        </p:attrNameLst>
                                      </p:cBhvr>
                                      <p:tavLst>
                                        <p:tav tm="0">
                                          <p:val>
                                            <p:strVal val="ppt_x"/>
                                          </p:val>
                                        </p:tav>
                                        <p:tav tm="100000">
                                          <p:val>
                                            <p:strVal val="ppt_x"/>
                                          </p:val>
                                        </p:tav>
                                      </p:tavLst>
                                    </p:anim>
                                    <p:anim calcmode="lin" valueType="num">
                                      <p:cBhvr>
                                        <p:cTn id="43" dur="1000"/>
                                        <p:tgtEl>
                                          <p:spTgt spid="4">
                                            <p:txEl>
                                              <p:pRg st="3" end="3"/>
                                            </p:txEl>
                                          </p:spTgt>
                                        </p:tgtEl>
                                        <p:attrNameLst>
                                          <p:attrName>ppt_y</p:attrName>
                                        </p:attrNameLst>
                                      </p:cBhvr>
                                      <p:tavLst>
                                        <p:tav tm="0">
                                          <p:val>
                                            <p:strVal val="ppt_y"/>
                                          </p:val>
                                        </p:tav>
                                        <p:tav tm="100000">
                                          <p:val>
                                            <p:strVal val="ppt_y+.1"/>
                                          </p:val>
                                        </p:tav>
                                      </p:tavLst>
                                    </p:anim>
                                    <p:set>
                                      <p:cBhvr>
                                        <p:cTn id="44" dur="1" fill="hold">
                                          <p:stCondLst>
                                            <p:cond delay="999"/>
                                          </p:stCondLst>
                                        </p:cTn>
                                        <p:tgtEl>
                                          <p:spTgt spid="4">
                                            <p:txEl>
                                              <p:pRg st="3" end="3"/>
                                            </p:txEl>
                                          </p:spTgt>
                                        </p:tgtEl>
                                        <p:attrNameLst>
                                          <p:attrName>style.visibility</p:attrName>
                                        </p:attrNameLst>
                                      </p:cBhvr>
                                      <p:to>
                                        <p:strVal val="hidden"/>
                                      </p:to>
                                    </p:set>
                                  </p:childTnLst>
                                </p:cTn>
                              </p:par>
                              <p:par>
                                <p:cTn id="45" presetID="42" presetClass="exit" presetSubtype="0" fill="hold" grpId="0" nodeType="withEffect">
                                  <p:stCondLst>
                                    <p:cond delay="0"/>
                                  </p:stCondLst>
                                  <p:childTnLst>
                                    <p:animEffect transition="out" filter="fade">
                                      <p:cBhvr>
                                        <p:cTn id="46" dur="1000"/>
                                        <p:tgtEl>
                                          <p:spTgt spid="4">
                                            <p:txEl>
                                              <p:pRg st="5" end="5"/>
                                            </p:txEl>
                                          </p:spTgt>
                                        </p:tgtEl>
                                      </p:cBhvr>
                                    </p:animEffect>
                                    <p:anim calcmode="lin" valueType="num">
                                      <p:cBhvr>
                                        <p:cTn id="47" dur="1000"/>
                                        <p:tgtEl>
                                          <p:spTgt spid="4">
                                            <p:txEl>
                                              <p:pRg st="5" end="5"/>
                                            </p:txEl>
                                          </p:spTgt>
                                        </p:tgtEl>
                                        <p:attrNameLst>
                                          <p:attrName>ppt_x</p:attrName>
                                        </p:attrNameLst>
                                      </p:cBhvr>
                                      <p:tavLst>
                                        <p:tav tm="0">
                                          <p:val>
                                            <p:strVal val="ppt_x"/>
                                          </p:val>
                                        </p:tav>
                                        <p:tav tm="100000">
                                          <p:val>
                                            <p:strVal val="ppt_x"/>
                                          </p:val>
                                        </p:tav>
                                      </p:tavLst>
                                    </p:anim>
                                    <p:anim calcmode="lin" valueType="num">
                                      <p:cBhvr>
                                        <p:cTn id="48" dur="1000"/>
                                        <p:tgtEl>
                                          <p:spTgt spid="4">
                                            <p:txEl>
                                              <p:pRg st="5" end="5"/>
                                            </p:txEl>
                                          </p:spTgt>
                                        </p:tgtEl>
                                        <p:attrNameLst>
                                          <p:attrName>ppt_y</p:attrName>
                                        </p:attrNameLst>
                                      </p:cBhvr>
                                      <p:tavLst>
                                        <p:tav tm="0">
                                          <p:val>
                                            <p:strVal val="ppt_y"/>
                                          </p:val>
                                        </p:tav>
                                        <p:tav tm="100000">
                                          <p:val>
                                            <p:strVal val="ppt_y+.1"/>
                                          </p:val>
                                        </p:tav>
                                      </p:tavLst>
                                    </p:anim>
                                    <p:set>
                                      <p:cBhvr>
                                        <p:cTn id="49" dur="1" fill="hold">
                                          <p:stCondLst>
                                            <p:cond delay="999"/>
                                          </p:stCondLst>
                                        </p:cTn>
                                        <p:tgtEl>
                                          <p:spTgt spid="4">
                                            <p:txEl>
                                              <p:pRg st="5" end="5"/>
                                            </p:txEl>
                                          </p:spTgt>
                                        </p:tgtEl>
                                        <p:attrNameLst>
                                          <p:attrName>style.visibility</p:attrName>
                                        </p:attrNameLst>
                                      </p:cBhvr>
                                      <p:to>
                                        <p:strVal val="hidden"/>
                                      </p:to>
                                    </p:set>
                                  </p:childTnLst>
                                </p:cTn>
                              </p:par>
                              <p:par>
                                <p:cTn id="50" presetID="42" presetClass="exit" presetSubtype="0" fill="hold" grpId="0" nodeType="withEffect">
                                  <p:stCondLst>
                                    <p:cond delay="0"/>
                                  </p:stCondLst>
                                  <p:childTnLst>
                                    <p:animEffect transition="out" filter="fade">
                                      <p:cBhvr>
                                        <p:cTn id="51" dur="1000"/>
                                        <p:tgtEl>
                                          <p:spTgt spid="3">
                                            <p:txEl>
                                              <p:pRg st="0" end="0"/>
                                            </p:txEl>
                                          </p:spTgt>
                                        </p:tgtEl>
                                      </p:cBhvr>
                                    </p:animEffect>
                                    <p:anim calcmode="lin" valueType="num">
                                      <p:cBhvr>
                                        <p:cTn id="52" dur="1000"/>
                                        <p:tgtEl>
                                          <p:spTgt spid="3">
                                            <p:txEl>
                                              <p:pRg st="0" end="0"/>
                                            </p:txEl>
                                          </p:spTgt>
                                        </p:tgtEl>
                                        <p:attrNameLst>
                                          <p:attrName>ppt_x</p:attrName>
                                        </p:attrNameLst>
                                      </p:cBhvr>
                                      <p:tavLst>
                                        <p:tav tm="0">
                                          <p:val>
                                            <p:strVal val="ppt_x"/>
                                          </p:val>
                                        </p:tav>
                                        <p:tav tm="100000">
                                          <p:val>
                                            <p:strVal val="ppt_x"/>
                                          </p:val>
                                        </p:tav>
                                      </p:tavLst>
                                    </p:anim>
                                    <p:anim calcmode="lin" valueType="num">
                                      <p:cBhvr>
                                        <p:cTn id="53" dur="1000"/>
                                        <p:tgtEl>
                                          <p:spTgt spid="3">
                                            <p:txEl>
                                              <p:pRg st="0" end="0"/>
                                            </p:txEl>
                                          </p:spTgt>
                                        </p:tgtEl>
                                        <p:attrNameLst>
                                          <p:attrName>ppt_y</p:attrName>
                                        </p:attrNameLst>
                                      </p:cBhvr>
                                      <p:tavLst>
                                        <p:tav tm="0">
                                          <p:val>
                                            <p:strVal val="ppt_y"/>
                                          </p:val>
                                        </p:tav>
                                        <p:tav tm="100000">
                                          <p:val>
                                            <p:strVal val="ppt_y+.1"/>
                                          </p:val>
                                        </p:tav>
                                      </p:tavLst>
                                    </p:anim>
                                    <p:set>
                                      <p:cBhvr>
                                        <p:cTn id="54" dur="1" fill="hold">
                                          <p:stCondLst>
                                            <p:cond delay="9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uiExpand="1" build="p"/>
      <p:bldP spid="6" grpId="0" build="p"/>
      <p:bldP spid="8"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568411" y="2188776"/>
            <a:ext cx="8153058" cy="2309083"/>
          </a:xfrm>
          <a:prstGeom prst="rect">
            <a:avLst/>
          </a:prstGeom>
        </p:spPr>
      </p:pic>
    </p:spTree>
    <p:extLst>
      <p:ext uri="{BB962C8B-B14F-4D97-AF65-F5344CB8AC3E}">
        <p14:creationId xmlns:p14="http://schemas.microsoft.com/office/powerpoint/2010/main" val="167376170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Measures of variation and </a:t>
            </a:r>
            <a:r>
              <a:rPr lang="en-GB" dirty="0" smtClean="0"/>
              <a:t>dispersion</a:t>
            </a:r>
            <a:endParaRPr lang="en-GB" dirty="0"/>
          </a:p>
        </p:txBody>
      </p:sp>
      <p:sp>
        <p:nvSpPr>
          <p:cNvPr id="3" name="Content Placeholder 2"/>
          <p:cNvSpPr>
            <a:spLocks noGrp="1"/>
          </p:cNvSpPr>
          <p:nvPr>
            <p:ph idx="1"/>
          </p:nvPr>
        </p:nvSpPr>
        <p:spPr>
          <a:xfrm>
            <a:off x="685800" y="3509748"/>
            <a:ext cx="3853249" cy="2662452"/>
          </a:xfrm>
        </p:spPr>
        <p:txBody>
          <a:bodyPr>
            <a:normAutofit/>
          </a:bodyPr>
          <a:lstStyle/>
          <a:p>
            <a:pPr>
              <a:lnSpc>
                <a:spcPct val="80000"/>
              </a:lnSpc>
            </a:pPr>
            <a:r>
              <a:rPr lang="en-GB" altLang="en-US" dirty="0" smtClean="0"/>
              <a:t>Imagine </a:t>
            </a:r>
            <a:r>
              <a:rPr lang="en-GB" altLang="en-US" dirty="0"/>
              <a:t>two sets of data with the same </a:t>
            </a:r>
            <a:r>
              <a:rPr lang="en-GB" altLang="en-US" dirty="0" smtClean="0"/>
              <a:t>mean</a:t>
            </a:r>
          </a:p>
          <a:p>
            <a:pPr>
              <a:lnSpc>
                <a:spcPct val="80000"/>
              </a:lnSpc>
            </a:pPr>
            <a:endParaRPr lang="en-GB" altLang="en-US" dirty="0"/>
          </a:p>
          <a:p>
            <a:pPr>
              <a:lnSpc>
                <a:spcPct val="80000"/>
              </a:lnSpc>
            </a:pPr>
            <a:r>
              <a:rPr lang="en-GB" altLang="en-US" dirty="0"/>
              <a:t>Set A: 12, 14, 15, 16, 18 = </a:t>
            </a:r>
            <a:r>
              <a:rPr lang="en-GB" altLang="en-US" b="1" dirty="0">
                <a:solidFill>
                  <a:schemeClr val="accent1">
                    <a:lumMod val="75000"/>
                  </a:schemeClr>
                </a:solidFill>
              </a:rPr>
              <a:t>mean 15</a:t>
            </a:r>
          </a:p>
          <a:p>
            <a:pPr>
              <a:lnSpc>
                <a:spcPct val="80000"/>
              </a:lnSpc>
            </a:pPr>
            <a:r>
              <a:rPr lang="en-GB" altLang="en-US" dirty="0"/>
              <a:t>Set B: 2, 3, 15, 27, 28 = </a:t>
            </a:r>
            <a:r>
              <a:rPr lang="en-GB" altLang="en-US" dirty="0" smtClean="0"/>
              <a:t/>
            </a:r>
            <a:br>
              <a:rPr lang="en-GB" altLang="en-US" dirty="0" smtClean="0"/>
            </a:br>
            <a:r>
              <a:rPr lang="en-GB" altLang="en-US" b="1" dirty="0" smtClean="0">
                <a:solidFill>
                  <a:schemeClr val="accent1">
                    <a:lumMod val="75000"/>
                  </a:schemeClr>
                </a:solidFill>
              </a:rPr>
              <a:t>mean </a:t>
            </a:r>
            <a:r>
              <a:rPr lang="en-GB" altLang="en-US" b="1" dirty="0">
                <a:solidFill>
                  <a:schemeClr val="accent1">
                    <a:lumMod val="75000"/>
                  </a:schemeClr>
                </a:solidFill>
              </a:rPr>
              <a:t>15</a:t>
            </a:r>
          </a:p>
          <a:p>
            <a:pPr>
              <a:lnSpc>
                <a:spcPct val="80000"/>
              </a:lnSpc>
            </a:pPr>
            <a:endParaRPr lang="en-GB" altLang="en-US" sz="2400" b="1" dirty="0"/>
          </a:p>
          <a:p>
            <a:endParaRPr lang="en-GB" sz="2200" dirty="0"/>
          </a:p>
        </p:txBody>
      </p:sp>
      <p:sp>
        <p:nvSpPr>
          <p:cNvPr id="4" name="TextBox 3"/>
          <p:cNvSpPr txBox="1"/>
          <p:nvPr/>
        </p:nvSpPr>
        <p:spPr>
          <a:xfrm>
            <a:off x="4769708" y="3509748"/>
            <a:ext cx="3954162" cy="2733056"/>
          </a:xfrm>
          <a:prstGeom prst="rect">
            <a:avLst/>
          </a:prstGeom>
          <a:noFill/>
        </p:spPr>
        <p:txBody>
          <a:bodyPr wrap="square" rtlCol="0">
            <a:spAutoFit/>
          </a:bodyPr>
          <a:lstStyle/>
          <a:p>
            <a:pPr>
              <a:lnSpc>
                <a:spcPct val="80000"/>
              </a:lnSpc>
            </a:pPr>
            <a:r>
              <a:rPr lang="en-GB" altLang="en-US" sz="2000" dirty="0" smtClean="0"/>
              <a:t>The range can distinguish between these two data sets</a:t>
            </a:r>
          </a:p>
          <a:p>
            <a:pPr>
              <a:lnSpc>
                <a:spcPct val="80000"/>
              </a:lnSpc>
            </a:pPr>
            <a:endParaRPr lang="en-GB" altLang="en-US" sz="2000" dirty="0" smtClean="0"/>
          </a:p>
          <a:p>
            <a:pPr>
              <a:lnSpc>
                <a:spcPct val="80000"/>
              </a:lnSpc>
            </a:pPr>
            <a:r>
              <a:rPr lang="en-GB" altLang="en-US" sz="2000" dirty="0" smtClean="0"/>
              <a:t>Set A: range is 18-12 = </a:t>
            </a:r>
            <a:r>
              <a:rPr lang="en-GB" altLang="en-US" sz="2000" b="1" dirty="0" smtClean="0"/>
              <a:t>6</a:t>
            </a:r>
          </a:p>
          <a:p>
            <a:pPr>
              <a:lnSpc>
                <a:spcPct val="80000"/>
              </a:lnSpc>
            </a:pPr>
            <a:endParaRPr lang="en-GB" altLang="en-US" sz="2000" b="1" dirty="0" smtClean="0"/>
          </a:p>
          <a:p>
            <a:pPr>
              <a:lnSpc>
                <a:spcPct val="80000"/>
              </a:lnSpc>
            </a:pPr>
            <a:r>
              <a:rPr lang="en-GB" altLang="en-US" sz="2000" dirty="0" smtClean="0"/>
              <a:t>Set B: range is 28-2 = </a:t>
            </a:r>
            <a:r>
              <a:rPr lang="en-GB" altLang="en-US" sz="2000" b="1" dirty="0" smtClean="0"/>
              <a:t>26</a:t>
            </a:r>
          </a:p>
          <a:p>
            <a:pPr>
              <a:lnSpc>
                <a:spcPct val="80000"/>
              </a:lnSpc>
            </a:pPr>
            <a:endParaRPr lang="en-GB" altLang="en-US" b="1" dirty="0"/>
          </a:p>
          <a:p>
            <a:pPr>
              <a:lnSpc>
                <a:spcPct val="80000"/>
              </a:lnSpc>
            </a:pPr>
            <a:endParaRPr lang="en-GB" altLang="en-US" b="1" dirty="0" smtClean="0"/>
          </a:p>
          <a:p>
            <a:pPr>
              <a:lnSpc>
                <a:spcPct val="80000"/>
              </a:lnSpc>
            </a:pPr>
            <a:endParaRPr lang="en-GB" altLang="en-US" b="1" dirty="0" smtClean="0">
              <a:solidFill>
                <a:schemeClr val="accent1">
                  <a:lumMod val="75000"/>
                </a:schemeClr>
              </a:solidFill>
            </a:endParaRPr>
          </a:p>
          <a:p>
            <a:pPr>
              <a:lnSpc>
                <a:spcPct val="80000"/>
              </a:lnSpc>
            </a:pPr>
            <a:r>
              <a:rPr lang="en-GB" altLang="en-US" b="1" dirty="0" smtClean="0">
                <a:solidFill>
                  <a:schemeClr val="accent1">
                    <a:lumMod val="75000"/>
                  </a:schemeClr>
                </a:solidFill>
              </a:rPr>
              <a:t>Set B contains more dispersion</a:t>
            </a:r>
            <a:r>
              <a:rPr lang="en-GB" altLang="en-US" b="1" dirty="0" smtClean="0">
                <a:solidFill>
                  <a:schemeClr val="accent1">
                    <a:lumMod val="75000"/>
                  </a:schemeClr>
                </a:solidFill>
                <a:latin typeface="Times New Roman" panose="02020603050405020304" pitchFamily="18" charset="0"/>
              </a:rPr>
              <a:t> </a:t>
            </a:r>
          </a:p>
          <a:p>
            <a:endParaRPr lang="en-GB" dirty="0"/>
          </a:p>
        </p:txBody>
      </p:sp>
      <p:sp>
        <p:nvSpPr>
          <p:cNvPr id="5" name="TextBox 4"/>
          <p:cNvSpPr txBox="1"/>
          <p:nvPr/>
        </p:nvSpPr>
        <p:spPr>
          <a:xfrm>
            <a:off x="685800" y="1929220"/>
            <a:ext cx="7284174" cy="1415772"/>
          </a:xfrm>
          <a:prstGeom prst="rect">
            <a:avLst/>
          </a:prstGeom>
          <a:noFill/>
          <a:ln w="38100" cmpd="dbl">
            <a:solidFill>
              <a:schemeClr val="accent2">
                <a:lumMod val="75000"/>
              </a:schemeClr>
            </a:solidFill>
          </a:ln>
        </p:spPr>
        <p:txBody>
          <a:bodyPr wrap="none" rtlCol="0">
            <a:spAutoFit/>
          </a:bodyPr>
          <a:lstStyle/>
          <a:p>
            <a:pPr marL="457200" indent="-457200">
              <a:buAutoNum type="arabicPeriod"/>
            </a:pPr>
            <a:r>
              <a:rPr lang="en-GB" sz="2400" b="1" dirty="0" smtClean="0">
                <a:solidFill>
                  <a:schemeClr val="accent1">
                    <a:lumMod val="75000"/>
                  </a:schemeClr>
                </a:solidFill>
              </a:rPr>
              <a:t>RANGE</a:t>
            </a:r>
          </a:p>
          <a:p>
            <a:pPr marL="457200" indent="-457200">
              <a:buAutoNum type="arabicPeriod"/>
            </a:pPr>
            <a:endParaRPr lang="en-GB" sz="2400" b="1" dirty="0" smtClean="0">
              <a:solidFill>
                <a:schemeClr val="accent1">
                  <a:lumMod val="75000"/>
                </a:schemeClr>
              </a:solidFill>
            </a:endParaRPr>
          </a:p>
          <a:p>
            <a:pPr lvl="1"/>
            <a:r>
              <a:rPr lang="en-GB" sz="2000" dirty="0" smtClean="0"/>
              <a:t>The difference between the lowest and the highest score</a:t>
            </a:r>
          </a:p>
          <a:p>
            <a:endParaRPr lang="en-GB" dirty="0"/>
          </a:p>
        </p:txBody>
      </p:sp>
    </p:spTree>
    <p:extLst>
      <p:ext uri="{BB962C8B-B14F-4D97-AF65-F5344CB8AC3E}">
        <p14:creationId xmlns:p14="http://schemas.microsoft.com/office/powerpoint/2010/main" val="61059036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Measures of variation and </a:t>
            </a:r>
            <a:r>
              <a:rPr lang="en-GB" dirty="0" smtClean="0"/>
              <a:t>dispersion</a:t>
            </a:r>
            <a:endParaRPr lang="en-GB" dirty="0"/>
          </a:p>
        </p:txBody>
      </p:sp>
      <p:sp>
        <p:nvSpPr>
          <p:cNvPr id="3" name="Content Placeholder 2"/>
          <p:cNvSpPr>
            <a:spLocks noGrp="1"/>
          </p:cNvSpPr>
          <p:nvPr>
            <p:ph idx="1"/>
          </p:nvPr>
        </p:nvSpPr>
        <p:spPr>
          <a:xfrm>
            <a:off x="685800" y="2121408"/>
            <a:ext cx="7772400" cy="1058397"/>
          </a:xfrm>
          <a:ln w="38100" cmpd="dbl">
            <a:solidFill>
              <a:schemeClr val="accent2">
                <a:lumMod val="75000"/>
              </a:schemeClr>
            </a:solidFill>
          </a:ln>
        </p:spPr>
        <p:txBody>
          <a:bodyPr>
            <a:normAutofit/>
          </a:bodyPr>
          <a:lstStyle/>
          <a:p>
            <a:pPr marL="0" indent="0">
              <a:buNone/>
            </a:pPr>
            <a:r>
              <a:rPr lang="en-GB" sz="2400" b="1" dirty="0" smtClean="0">
                <a:solidFill>
                  <a:schemeClr val="accent1">
                    <a:lumMod val="75000"/>
                  </a:schemeClr>
                </a:solidFill>
              </a:rPr>
              <a:t>2.    VARIANCE</a:t>
            </a:r>
          </a:p>
          <a:p>
            <a:pPr marL="0" indent="0">
              <a:buNone/>
            </a:pPr>
            <a:r>
              <a:rPr lang="en-GB" sz="2400" dirty="0"/>
              <a:t>	</a:t>
            </a:r>
            <a:r>
              <a:rPr lang="en-GB" dirty="0" smtClean="0"/>
              <a:t>The degree to which all scores vary from the mean</a:t>
            </a:r>
          </a:p>
        </p:txBody>
      </p:sp>
      <p:sp>
        <p:nvSpPr>
          <p:cNvPr id="4" name="TextBox 3"/>
          <p:cNvSpPr txBox="1"/>
          <p:nvPr/>
        </p:nvSpPr>
        <p:spPr>
          <a:xfrm>
            <a:off x="247135" y="3591697"/>
            <a:ext cx="8628417" cy="1938992"/>
          </a:xfrm>
          <a:prstGeom prst="rect">
            <a:avLst/>
          </a:prstGeom>
          <a:noFill/>
        </p:spPr>
        <p:txBody>
          <a:bodyPr wrap="square" rtlCol="0">
            <a:spAutoFit/>
          </a:bodyPr>
          <a:lstStyle/>
          <a:p>
            <a:pPr lvl="0">
              <a:lnSpc>
                <a:spcPct val="90000"/>
              </a:lnSpc>
              <a:spcBef>
                <a:spcPts val="1200"/>
              </a:spcBef>
              <a:buClr>
                <a:srgbClr val="D34817">
                  <a:lumMod val="75000"/>
                </a:srgbClr>
              </a:buClr>
              <a:buSzPct val="85000"/>
            </a:pPr>
            <a:r>
              <a:rPr lang="en-GB" sz="2000" dirty="0" smtClean="0"/>
              <a:t>Compute how </a:t>
            </a:r>
            <a:r>
              <a:rPr lang="en-GB" sz="2000" b="1" dirty="0" smtClean="0"/>
              <a:t>each </a:t>
            </a:r>
            <a:r>
              <a:rPr lang="en-GB" sz="2000" dirty="0" smtClean="0"/>
              <a:t>score deviates from the mean by subtracting the score from the mean</a:t>
            </a:r>
          </a:p>
          <a:p>
            <a:pPr lvl="0">
              <a:lnSpc>
                <a:spcPct val="90000"/>
              </a:lnSpc>
              <a:spcBef>
                <a:spcPts val="1200"/>
              </a:spcBef>
              <a:buClr>
                <a:srgbClr val="D34817">
                  <a:lumMod val="75000"/>
                </a:srgbClr>
              </a:buClr>
              <a:buSzPct val="85000"/>
            </a:pPr>
            <a:endParaRPr lang="en-GB" sz="2000" dirty="0"/>
          </a:p>
          <a:p>
            <a:pPr lvl="0">
              <a:lnSpc>
                <a:spcPct val="90000"/>
              </a:lnSpc>
              <a:spcBef>
                <a:spcPts val="1200"/>
              </a:spcBef>
              <a:buClr>
                <a:srgbClr val="D34817">
                  <a:lumMod val="75000"/>
                </a:srgbClr>
              </a:buClr>
              <a:buSzPct val="85000"/>
            </a:pPr>
            <a:r>
              <a:rPr lang="en-GB" sz="2000" dirty="0" err="1" smtClean="0"/>
              <a:t>E.g</a:t>
            </a:r>
            <a:r>
              <a:rPr lang="en-GB" sz="2000" dirty="0" smtClean="0"/>
              <a:t>, Set C</a:t>
            </a:r>
          </a:p>
          <a:p>
            <a:pPr lvl="0">
              <a:lnSpc>
                <a:spcPct val="90000"/>
              </a:lnSpc>
              <a:spcBef>
                <a:spcPts val="1200"/>
              </a:spcBef>
              <a:buClr>
                <a:srgbClr val="D34817">
                  <a:lumMod val="75000"/>
                </a:srgbClr>
              </a:buClr>
              <a:buSzPct val="85000"/>
            </a:pPr>
            <a:r>
              <a:rPr lang="en-GB" sz="2000" dirty="0" smtClean="0"/>
              <a:t>15-2 = </a:t>
            </a:r>
            <a:r>
              <a:rPr lang="en-GB" sz="2000" b="1" dirty="0" smtClean="0"/>
              <a:t>13</a:t>
            </a:r>
            <a:r>
              <a:rPr lang="en-GB" sz="2000" dirty="0" smtClean="0"/>
              <a:t>,    15-14 = </a:t>
            </a:r>
            <a:r>
              <a:rPr lang="en-GB" sz="2000" b="1" dirty="0" smtClean="0"/>
              <a:t>1</a:t>
            </a:r>
            <a:r>
              <a:rPr lang="en-GB" sz="2000" dirty="0" smtClean="0"/>
              <a:t>,     15-15 = </a:t>
            </a:r>
            <a:r>
              <a:rPr lang="en-GB" sz="2000" b="1" dirty="0" smtClean="0"/>
              <a:t>0</a:t>
            </a:r>
            <a:r>
              <a:rPr lang="en-GB" sz="2000" dirty="0" smtClean="0"/>
              <a:t>,    15-16 = </a:t>
            </a:r>
            <a:r>
              <a:rPr lang="en-GB" sz="2000" b="1" dirty="0" smtClean="0"/>
              <a:t>-1</a:t>
            </a:r>
            <a:r>
              <a:rPr lang="en-GB" sz="2000" dirty="0" smtClean="0"/>
              <a:t>,    15-28 = </a:t>
            </a:r>
            <a:r>
              <a:rPr lang="en-GB" sz="2000" b="1" dirty="0" smtClean="0"/>
              <a:t>-13</a:t>
            </a:r>
            <a:endParaRPr lang="en-GB" sz="2000" dirty="0"/>
          </a:p>
        </p:txBody>
      </p:sp>
    </p:spTree>
    <p:extLst>
      <p:ext uri="{BB962C8B-B14F-4D97-AF65-F5344CB8AC3E}">
        <p14:creationId xmlns:p14="http://schemas.microsoft.com/office/powerpoint/2010/main" val="185006046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Variance</a:t>
            </a:r>
            <a:endParaRPr lang="en-GB" dirty="0"/>
          </a:p>
        </p:txBody>
      </p:sp>
      <p:sp>
        <p:nvSpPr>
          <p:cNvPr id="3" name="Content Placeholder 2"/>
          <p:cNvSpPr>
            <a:spLocks noGrp="1"/>
          </p:cNvSpPr>
          <p:nvPr>
            <p:ph idx="1"/>
          </p:nvPr>
        </p:nvSpPr>
        <p:spPr/>
        <p:txBody>
          <a:bodyPr/>
          <a:lstStyle/>
          <a:p>
            <a:r>
              <a:rPr lang="en-GB" sz="2400" dirty="0" smtClean="0"/>
              <a:t>Square the deviation scores and sum</a:t>
            </a:r>
          </a:p>
          <a:p>
            <a:pPr lvl="1"/>
            <a:r>
              <a:rPr lang="en-GB" sz="2000" dirty="0" smtClean="0"/>
              <a:t>Square them to get rid of the sign (negative scores)</a:t>
            </a:r>
          </a:p>
          <a:p>
            <a:pPr lvl="1"/>
            <a:r>
              <a:rPr lang="en-GB" sz="2000" dirty="0" smtClean="0"/>
              <a:t>E.g., -13 x -13 = 169</a:t>
            </a:r>
          </a:p>
          <a:p>
            <a:pPr lvl="1"/>
            <a:endParaRPr lang="en-GB" sz="2000" dirty="0"/>
          </a:p>
          <a:p>
            <a:pPr marL="274320" lvl="1" indent="0">
              <a:buNone/>
            </a:pPr>
            <a:r>
              <a:rPr lang="en-GB" sz="2000" dirty="0" smtClean="0"/>
              <a:t>169 + 1 + 0 + 1 + 169 = 340</a:t>
            </a:r>
          </a:p>
          <a:p>
            <a:pPr marL="274320" lvl="1" indent="0">
              <a:buNone/>
            </a:pPr>
            <a:endParaRPr lang="en-GB" dirty="0" smtClean="0"/>
          </a:p>
          <a:p>
            <a:r>
              <a:rPr lang="en-GB" sz="2400" dirty="0" smtClean="0"/>
              <a:t>Divide the total by the number of scores MINUS ONE to get the variance</a:t>
            </a:r>
          </a:p>
          <a:p>
            <a:endParaRPr lang="en-GB" sz="2400" dirty="0"/>
          </a:p>
          <a:p>
            <a:r>
              <a:rPr lang="en-GB" sz="2400" dirty="0" smtClean="0"/>
              <a:t>340 / 4 = 85</a:t>
            </a:r>
          </a:p>
        </p:txBody>
      </p:sp>
    </p:spTree>
    <p:extLst>
      <p:ext uri="{BB962C8B-B14F-4D97-AF65-F5344CB8AC3E}">
        <p14:creationId xmlns:p14="http://schemas.microsoft.com/office/powerpoint/2010/main" val="50937427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Measures of variation </a:t>
            </a:r>
            <a:r>
              <a:rPr lang="en-GB" dirty="0" smtClean="0"/>
              <a:t>and dispersion</a:t>
            </a:r>
            <a:endParaRPr lang="en-GB" dirty="0"/>
          </a:p>
        </p:txBody>
      </p:sp>
      <p:sp>
        <p:nvSpPr>
          <p:cNvPr id="3" name="Content Placeholder 2"/>
          <p:cNvSpPr>
            <a:spLocks noGrp="1"/>
          </p:cNvSpPr>
          <p:nvPr>
            <p:ph idx="1"/>
          </p:nvPr>
        </p:nvSpPr>
        <p:spPr>
          <a:xfrm>
            <a:off x="685800" y="2121408"/>
            <a:ext cx="7772400" cy="1058397"/>
          </a:xfrm>
          <a:ln w="38100" cmpd="dbl">
            <a:solidFill>
              <a:schemeClr val="accent2">
                <a:lumMod val="75000"/>
              </a:schemeClr>
            </a:solidFill>
          </a:ln>
        </p:spPr>
        <p:txBody>
          <a:bodyPr>
            <a:normAutofit/>
          </a:bodyPr>
          <a:lstStyle/>
          <a:p>
            <a:pPr marL="0" indent="0">
              <a:buNone/>
            </a:pPr>
            <a:r>
              <a:rPr lang="en-GB" sz="2400" b="1" dirty="0" smtClean="0">
                <a:solidFill>
                  <a:schemeClr val="accent1">
                    <a:lumMod val="75000"/>
                  </a:schemeClr>
                </a:solidFill>
              </a:rPr>
              <a:t>3.    STANDARD DEVIATION</a:t>
            </a:r>
          </a:p>
          <a:p>
            <a:pPr marL="548640" lvl="2" indent="0">
              <a:buNone/>
            </a:pPr>
            <a:r>
              <a:rPr lang="en-GB" sz="1800" dirty="0" smtClean="0"/>
              <a:t>Square root of variance – produces a measure of dispersion which relates to the actual scores</a:t>
            </a:r>
          </a:p>
        </p:txBody>
      </p:sp>
      <p:sp>
        <p:nvSpPr>
          <p:cNvPr id="4" name="TextBox 3"/>
          <p:cNvSpPr txBox="1"/>
          <p:nvPr/>
        </p:nvSpPr>
        <p:spPr>
          <a:xfrm>
            <a:off x="230659" y="3451654"/>
            <a:ext cx="8628417" cy="2954655"/>
          </a:xfrm>
          <a:prstGeom prst="rect">
            <a:avLst/>
          </a:prstGeom>
          <a:noFill/>
        </p:spPr>
        <p:txBody>
          <a:bodyPr wrap="square" rtlCol="0">
            <a:spAutoFit/>
          </a:bodyPr>
          <a:lstStyle/>
          <a:p>
            <a:pPr marL="342900" lvl="0" indent="-342900">
              <a:lnSpc>
                <a:spcPct val="90000"/>
              </a:lnSpc>
              <a:spcBef>
                <a:spcPts val="1200"/>
              </a:spcBef>
              <a:buClr>
                <a:srgbClr val="D34817">
                  <a:lumMod val="75000"/>
                </a:srgbClr>
              </a:buClr>
              <a:buSzPct val="85000"/>
              <a:buFont typeface="Arial" panose="020B0604020202020204" pitchFamily="34" charset="0"/>
              <a:buChar char="•"/>
            </a:pPr>
            <a:r>
              <a:rPr lang="en-GB" sz="2000" dirty="0" smtClean="0"/>
              <a:t>Set C:    2, 14, 15, 16, 28</a:t>
            </a:r>
          </a:p>
          <a:p>
            <a:pPr marL="800100" lvl="1" indent="-342900">
              <a:lnSpc>
                <a:spcPct val="90000"/>
              </a:lnSpc>
              <a:spcBef>
                <a:spcPts val="1200"/>
              </a:spcBef>
              <a:buClr>
                <a:srgbClr val="D34817">
                  <a:lumMod val="75000"/>
                </a:srgbClr>
              </a:buClr>
              <a:buSzPct val="85000"/>
              <a:buFont typeface="Arial" panose="020B0604020202020204" pitchFamily="34" charset="0"/>
              <a:buChar char="•"/>
            </a:pPr>
            <a:r>
              <a:rPr lang="en-GB" sz="2000" dirty="0" smtClean="0"/>
              <a:t>MEAN = 15</a:t>
            </a:r>
          </a:p>
          <a:p>
            <a:pPr marL="800100" lvl="1" indent="-342900">
              <a:lnSpc>
                <a:spcPct val="90000"/>
              </a:lnSpc>
              <a:spcBef>
                <a:spcPts val="1200"/>
              </a:spcBef>
              <a:buClr>
                <a:srgbClr val="D34817">
                  <a:lumMod val="75000"/>
                </a:srgbClr>
              </a:buClr>
              <a:buSzPct val="85000"/>
              <a:buFont typeface="Arial" panose="020B0604020202020204" pitchFamily="34" charset="0"/>
              <a:buChar char="•"/>
            </a:pPr>
            <a:r>
              <a:rPr lang="en-GB" sz="2000" dirty="0" smtClean="0"/>
              <a:t>RANGE = 26</a:t>
            </a:r>
          </a:p>
          <a:p>
            <a:pPr marL="800100" lvl="1" indent="-342900">
              <a:lnSpc>
                <a:spcPct val="90000"/>
              </a:lnSpc>
              <a:spcBef>
                <a:spcPts val="1200"/>
              </a:spcBef>
              <a:buClr>
                <a:srgbClr val="D34817">
                  <a:lumMod val="75000"/>
                </a:srgbClr>
              </a:buClr>
              <a:buSzPct val="85000"/>
              <a:buFont typeface="Arial" panose="020B0604020202020204" pitchFamily="34" charset="0"/>
              <a:buChar char="•"/>
            </a:pPr>
            <a:r>
              <a:rPr lang="en-GB" sz="2000" dirty="0" smtClean="0"/>
              <a:t>VARIANCE = 85</a:t>
            </a:r>
          </a:p>
          <a:p>
            <a:pPr marL="800100" lvl="1" indent="-342900">
              <a:lnSpc>
                <a:spcPct val="90000"/>
              </a:lnSpc>
              <a:spcBef>
                <a:spcPts val="1200"/>
              </a:spcBef>
              <a:buClr>
                <a:srgbClr val="D34817">
                  <a:lumMod val="75000"/>
                </a:srgbClr>
              </a:buClr>
              <a:buSzPct val="85000"/>
              <a:buFont typeface="Arial" panose="020B0604020202020204" pitchFamily="34" charset="0"/>
              <a:buChar char="•"/>
            </a:pPr>
            <a:r>
              <a:rPr lang="en-GB" sz="2000" dirty="0" smtClean="0"/>
              <a:t>STANDARD DEVIATION = </a:t>
            </a:r>
            <a:r>
              <a:rPr lang="en-GB" altLang="en-US" sz="2000" dirty="0" smtClean="0">
                <a:solidFill>
                  <a:schemeClr val="tx1"/>
                </a:solidFill>
              </a:rPr>
              <a:t>√85 = 9.22</a:t>
            </a:r>
          </a:p>
          <a:p>
            <a:pPr marL="800100" lvl="1" indent="-342900">
              <a:lnSpc>
                <a:spcPct val="90000"/>
              </a:lnSpc>
              <a:spcBef>
                <a:spcPts val="1200"/>
              </a:spcBef>
              <a:buClr>
                <a:srgbClr val="D34817">
                  <a:lumMod val="75000"/>
                </a:srgbClr>
              </a:buClr>
              <a:buSzPct val="85000"/>
              <a:buFont typeface="Arial" panose="020B0604020202020204" pitchFamily="34" charset="0"/>
              <a:buChar char="•"/>
            </a:pPr>
            <a:endParaRPr lang="en-GB" sz="2000" dirty="0"/>
          </a:p>
          <a:p>
            <a:pPr marL="342900" lvl="0" indent="-342900">
              <a:lnSpc>
                <a:spcPct val="90000"/>
              </a:lnSpc>
              <a:spcBef>
                <a:spcPts val="1200"/>
              </a:spcBef>
              <a:buClr>
                <a:srgbClr val="D34817">
                  <a:lumMod val="75000"/>
                </a:srgbClr>
              </a:buClr>
              <a:buSzPct val="85000"/>
              <a:buFont typeface="Arial" panose="020B0604020202020204" pitchFamily="34" charset="0"/>
              <a:buChar char="•"/>
            </a:pPr>
            <a:r>
              <a:rPr lang="en-GB" sz="2000" dirty="0" smtClean="0"/>
              <a:t>The standard deviation from the mean was 9.22</a:t>
            </a:r>
            <a:endParaRPr lang="en-GB" sz="2000" dirty="0"/>
          </a:p>
        </p:txBody>
      </p:sp>
    </p:spTree>
    <p:extLst>
      <p:ext uri="{BB962C8B-B14F-4D97-AF65-F5344CB8AC3E}">
        <p14:creationId xmlns:p14="http://schemas.microsoft.com/office/powerpoint/2010/main" val="78100200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Normal distribution</a:t>
            </a:r>
            <a:endParaRPr lang="en-GB" dirty="0"/>
          </a:p>
        </p:txBody>
      </p:sp>
      <p:pic>
        <p:nvPicPr>
          <p:cNvPr id="4" name="Picture 4" descr="img0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1331119" y="1888181"/>
            <a:ext cx="6481762" cy="4103688"/>
          </a:xfrm>
          <a:prstGeom prst="rect">
            <a:avLst/>
          </a:prstGeom>
        </p:spPr>
      </p:pic>
      <p:sp>
        <p:nvSpPr>
          <p:cNvPr id="5" name="TextBox 9"/>
          <p:cNvSpPr txBox="1">
            <a:spLocks noChangeArrowheads="1"/>
          </p:cNvSpPr>
          <p:nvPr/>
        </p:nvSpPr>
        <p:spPr bwMode="auto">
          <a:xfrm>
            <a:off x="2217138" y="4561319"/>
            <a:ext cx="714375"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dirty="0"/>
              <a:t>-3.44</a:t>
            </a:r>
          </a:p>
        </p:txBody>
      </p:sp>
      <p:sp>
        <p:nvSpPr>
          <p:cNvPr id="6" name="TextBox 8"/>
          <p:cNvSpPr txBox="1">
            <a:spLocks noChangeArrowheads="1"/>
          </p:cNvSpPr>
          <p:nvPr/>
        </p:nvSpPr>
        <p:spPr bwMode="auto">
          <a:xfrm>
            <a:off x="3183925" y="4561319"/>
            <a:ext cx="785813"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dirty="0"/>
              <a:t>5.78</a:t>
            </a:r>
          </a:p>
        </p:txBody>
      </p:sp>
      <p:sp>
        <p:nvSpPr>
          <p:cNvPr id="7" name="TextBox 4"/>
          <p:cNvSpPr txBox="1">
            <a:spLocks noChangeArrowheads="1"/>
          </p:cNvSpPr>
          <p:nvPr/>
        </p:nvSpPr>
        <p:spPr bwMode="auto">
          <a:xfrm>
            <a:off x="4138709" y="4561319"/>
            <a:ext cx="714375"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dirty="0"/>
              <a:t>15</a:t>
            </a:r>
          </a:p>
        </p:txBody>
      </p:sp>
      <p:sp>
        <p:nvSpPr>
          <p:cNvPr id="8" name="TextBox 5"/>
          <p:cNvSpPr txBox="1">
            <a:spLocks noChangeArrowheads="1"/>
          </p:cNvSpPr>
          <p:nvPr/>
        </p:nvSpPr>
        <p:spPr bwMode="auto">
          <a:xfrm>
            <a:off x="5022055" y="4561319"/>
            <a:ext cx="785812"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dirty="0"/>
              <a:t>24.22</a:t>
            </a:r>
          </a:p>
        </p:txBody>
      </p:sp>
      <p:sp>
        <p:nvSpPr>
          <p:cNvPr id="9" name="TextBox 6"/>
          <p:cNvSpPr txBox="1">
            <a:spLocks noChangeArrowheads="1"/>
          </p:cNvSpPr>
          <p:nvPr/>
        </p:nvSpPr>
        <p:spPr bwMode="auto">
          <a:xfrm>
            <a:off x="6024561" y="4561319"/>
            <a:ext cx="857250"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dirty="0"/>
              <a:t>33.44</a:t>
            </a:r>
          </a:p>
        </p:txBody>
      </p:sp>
      <p:sp>
        <p:nvSpPr>
          <p:cNvPr id="10" name="TextBox 10"/>
          <p:cNvSpPr txBox="1">
            <a:spLocks noChangeArrowheads="1"/>
          </p:cNvSpPr>
          <p:nvPr/>
        </p:nvSpPr>
        <p:spPr bwMode="auto">
          <a:xfrm>
            <a:off x="6954440" y="4590409"/>
            <a:ext cx="785812"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1" name="TextBox 10"/>
          <p:cNvSpPr txBox="1">
            <a:spLocks noChangeArrowheads="1"/>
          </p:cNvSpPr>
          <p:nvPr/>
        </p:nvSpPr>
        <p:spPr bwMode="auto">
          <a:xfrm>
            <a:off x="1286068" y="4590409"/>
            <a:ext cx="785812"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2" name="TextBox 11"/>
          <p:cNvSpPr txBox="1"/>
          <p:nvPr/>
        </p:nvSpPr>
        <p:spPr>
          <a:xfrm>
            <a:off x="6285471" y="2148096"/>
            <a:ext cx="1867819" cy="1200329"/>
          </a:xfrm>
          <a:prstGeom prst="rect">
            <a:avLst/>
          </a:prstGeom>
          <a:noFill/>
        </p:spPr>
        <p:txBody>
          <a:bodyPr wrap="none" rtlCol="0">
            <a:spAutoFit/>
          </a:bodyPr>
          <a:lstStyle/>
          <a:p>
            <a:r>
              <a:rPr lang="en-GB" sz="2400" b="1" dirty="0" smtClean="0">
                <a:solidFill>
                  <a:schemeClr val="accent1">
                    <a:lumMod val="75000"/>
                  </a:schemeClr>
                </a:solidFill>
              </a:rPr>
              <a:t>MEAN = </a:t>
            </a:r>
            <a:r>
              <a:rPr lang="en-GB" sz="2400" b="1" dirty="0" smtClean="0">
                <a:solidFill>
                  <a:schemeClr val="accent1">
                    <a:lumMod val="75000"/>
                  </a:schemeClr>
                </a:solidFill>
              </a:rPr>
              <a:t>15</a:t>
            </a:r>
          </a:p>
          <a:p>
            <a:endParaRPr lang="en-GB" sz="2400" b="1" dirty="0">
              <a:solidFill>
                <a:schemeClr val="accent1">
                  <a:lumMod val="75000"/>
                </a:schemeClr>
              </a:solidFill>
            </a:endParaRPr>
          </a:p>
          <a:p>
            <a:r>
              <a:rPr lang="en-GB" sz="2400" b="1" dirty="0" smtClean="0">
                <a:solidFill>
                  <a:schemeClr val="accent1">
                    <a:lumMod val="75000"/>
                  </a:schemeClr>
                </a:solidFill>
              </a:rPr>
              <a:t>SD = 9.22</a:t>
            </a:r>
            <a:endParaRPr lang="en-GB" sz="2400" b="1" dirty="0">
              <a:solidFill>
                <a:schemeClr val="accent1">
                  <a:lumMod val="75000"/>
                </a:schemeClr>
              </a:solidFill>
            </a:endParaRPr>
          </a:p>
        </p:txBody>
      </p:sp>
    </p:spTree>
    <p:extLst>
      <p:ext uri="{BB962C8B-B14F-4D97-AF65-F5344CB8AC3E}">
        <p14:creationId xmlns:p14="http://schemas.microsoft.com/office/powerpoint/2010/main" val="285468951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667265"/>
            <a:ext cx="7772400" cy="5504935"/>
          </a:xfrm>
        </p:spPr>
        <p:txBody>
          <a:bodyPr>
            <a:normAutofit/>
          </a:bodyPr>
          <a:lstStyle/>
          <a:p>
            <a:r>
              <a:rPr lang="en-GB" altLang="en-US" sz="2800" dirty="0"/>
              <a:t>This principle allows us to start looking at different </a:t>
            </a:r>
            <a:r>
              <a:rPr lang="en-GB" altLang="en-US" sz="2800" dirty="0" smtClean="0"/>
              <a:t>things</a:t>
            </a:r>
          </a:p>
          <a:p>
            <a:endParaRPr lang="en-GB" altLang="en-US" sz="2800" dirty="0"/>
          </a:p>
          <a:p>
            <a:pPr lvl="1"/>
            <a:r>
              <a:rPr lang="en-GB" altLang="en-US" sz="2400" dirty="0"/>
              <a:t>Test 100 people on intelligence (IQ test) and reaction times to answer questions (seconds</a:t>
            </a:r>
            <a:r>
              <a:rPr lang="en-GB" altLang="en-US" sz="2400" dirty="0" smtClean="0"/>
              <a:t>)</a:t>
            </a:r>
          </a:p>
          <a:p>
            <a:pPr lvl="1"/>
            <a:endParaRPr lang="en-GB" altLang="en-US" sz="2400" dirty="0"/>
          </a:p>
          <a:p>
            <a:pPr lvl="1"/>
            <a:r>
              <a:rPr lang="en-GB" altLang="en-US" sz="2400" dirty="0"/>
              <a:t>Could look at correlation but no </a:t>
            </a:r>
            <a:r>
              <a:rPr lang="en-GB" altLang="en-US" sz="2400" dirty="0" smtClean="0"/>
              <a:t>causation</a:t>
            </a:r>
          </a:p>
          <a:p>
            <a:pPr lvl="1"/>
            <a:endParaRPr lang="en-GB" altLang="en-US" sz="2400" dirty="0"/>
          </a:p>
          <a:p>
            <a:pPr lvl="1"/>
            <a:r>
              <a:rPr lang="en-GB" altLang="en-US" sz="2400" dirty="0"/>
              <a:t>What if I have a theory that intelligence causes faster reactions</a:t>
            </a:r>
            <a:r>
              <a:rPr lang="en-GB" altLang="en-US" sz="2400" dirty="0" smtClean="0"/>
              <a:t>?</a:t>
            </a:r>
          </a:p>
          <a:p>
            <a:pPr lvl="1"/>
            <a:endParaRPr lang="en-GB" altLang="en-US" sz="2400" dirty="0"/>
          </a:p>
          <a:p>
            <a:pPr lvl="1"/>
            <a:r>
              <a:rPr lang="en-GB" altLang="en-US" sz="2400" dirty="0"/>
              <a:t>Have two different measurement types</a:t>
            </a:r>
          </a:p>
          <a:p>
            <a:pPr lvl="2"/>
            <a:r>
              <a:rPr lang="en-GB" altLang="en-US" sz="2000" dirty="0"/>
              <a:t>But can turn them into z-scores and it doesn’t matter</a:t>
            </a:r>
          </a:p>
          <a:p>
            <a:endParaRPr lang="en-GB" sz="2400" dirty="0"/>
          </a:p>
        </p:txBody>
      </p:sp>
    </p:spTree>
    <p:extLst>
      <p:ext uri="{BB962C8B-B14F-4D97-AF65-F5344CB8AC3E}">
        <p14:creationId xmlns:p14="http://schemas.microsoft.com/office/powerpoint/2010/main" val="61738226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375719"/>
            <a:ext cx="7772400" cy="4796481"/>
          </a:xfrm>
        </p:spPr>
        <p:txBody>
          <a:bodyPr/>
          <a:lstStyle/>
          <a:p>
            <a:r>
              <a:rPr lang="en-GB" altLang="en-US" sz="2800" dirty="0"/>
              <a:t>Just knowing the mean of a group is not enough</a:t>
            </a:r>
          </a:p>
          <a:p>
            <a:pPr lvl="1"/>
            <a:r>
              <a:rPr lang="en-GB" altLang="en-US" sz="2400" dirty="0"/>
              <a:t>Group A: </a:t>
            </a:r>
            <a:r>
              <a:rPr lang="en-GB" altLang="en-US" sz="2400" i="1" dirty="0"/>
              <a:t>M</a:t>
            </a:r>
            <a:r>
              <a:rPr lang="en-GB" altLang="en-US" sz="2400" dirty="0"/>
              <a:t> = 11</a:t>
            </a:r>
          </a:p>
          <a:p>
            <a:pPr lvl="1"/>
            <a:r>
              <a:rPr lang="en-GB" altLang="en-US" sz="2400" dirty="0"/>
              <a:t>Group B: </a:t>
            </a:r>
            <a:r>
              <a:rPr lang="en-GB" altLang="en-US" sz="2400" i="1" dirty="0"/>
              <a:t>M = 10</a:t>
            </a:r>
          </a:p>
          <a:p>
            <a:pPr lvl="1"/>
            <a:endParaRPr lang="en-GB" altLang="en-US" sz="2400" i="1" dirty="0"/>
          </a:p>
          <a:p>
            <a:pPr lvl="1"/>
            <a:r>
              <a:rPr lang="en-GB" altLang="en-US" sz="2400" dirty="0"/>
              <a:t>Is the difference between these two groups down to chance? Or is it a reliable effect of something?</a:t>
            </a:r>
          </a:p>
          <a:p>
            <a:pPr lvl="1"/>
            <a:r>
              <a:rPr lang="en-GB" altLang="en-US" sz="2400" dirty="0"/>
              <a:t>Depends on a number of issues</a:t>
            </a:r>
          </a:p>
          <a:p>
            <a:pPr lvl="2"/>
            <a:r>
              <a:rPr lang="en-GB" altLang="en-US" sz="2000" dirty="0"/>
              <a:t>How many people have we tested?</a:t>
            </a:r>
          </a:p>
          <a:p>
            <a:pPr lvl="2"/>
            <a:r>
              <a:rPr lang="en-GB" altLang="en-US" sz="2000" dirty="0"/>
              <a:t>What is the variation of the scores in the group?</a:t>
            </a:r>
          </a:p>
          <a:p>
            <a:endParaRPr lang="en-GB" dirty="0"/>
          </a:p>
        </p:txBody>
      </p:sp>
    </p:spTree>
    <p:extLst>
      <p:ext uri="{BB962C8B-B14F-4D97-AF65-F5344CB8AC3E}">
        <p14:creationId xmlns:p14="http://schemas.microsoft.com/office/powerpoint/2010/main" val="93523561"/>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Statistical inference and hypothesis testing</a:t>
            </a:r>
            <a:endParaRPr lang="en-GB" dirty="0"/>
          </a:p>
        </p:txBody>
      </p:sp>
      <p:sp>
        <p:nvSpPr>
          <p:cNvPr id="3" name="Subtitle 2"/>
          <p:cNvSpPr>
            <a:spLocks noGrp="1"/>
          </p:cNvSpPr>
          <p:nvPr>
            <p:ph type="subTitle" idx="1"/>
          </p:nvPr>
        </p:nvSpPr>
        <p:spPr/>
        <p:txBody>
          <a:bodyPr>
            <a:normAutofit/>
          </a:bodyPr>
          <a:lstStyle/>
          <a:p>
            <a:endParaRPr lang="en-GB" sz="2800" dirty="0"/>
          </a:p>
        </p:txBody>
      </p:sp>
    </p:spTree>
    <p:extLst>
      <p:ext uri="{BB962C8B-B14F-4D97-AF65-F5344CB8AC3E}">
        <p14:creationId xmlns:p14="http://schemas.microsoft.com/office/powerpoint/2010/main" val="3863040212"/>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Statistical inference</a:t>
            </a:r>
            <a:endParaRPr lang="en-GB" dirty="0"/>
          </a:p>
        </p:txBody>
      </p:sp>
      <p:sp>
        <p:nvSpPr>
          <p:cNvPr id="3" name="Content Placeholder 2"/>
          <p:cNvSpPr>
            <a:spLocks noGrp="1"/>
          </p:cNvSpPr>
          <p:nvPr>
            <p:ph idx="1"/>
          </p:nvPr>
        </p:nvSpPr>
        <p:spPr/>
        <p:txBody>
          <a:bodyPr/>
          <a:lstStyle/>
          <a:p>
            <a:r>
              <a:rPr lang="en-GB" altLang="en-US" sz="2400" dirty="0" smtClean="0"/>
              <a:t>We </a:t>
            </a:r>
            <a:r>
              <a:rPr lang="en-GB" altLang="en-US" sz="2400" dirty="0"/>
              <a:t>have seen how we can </a:t>
            </a:r>
            <a:r>
              <a:rPr lang="en-GB" altLang="en-US" sz="2400" dirty="0" smtClean="0"/>
              <a:t>start to test </a:t>
            </a:r>
            <a:r>
              <a:rPr lang="en-GB" altLang="en-US" sz="2400" dirty="0"/>
              <a:t>hypotheses by looking at:</a:t>
            </a:r>
          </a:p>
          <a:p>
            <a:pPr lvl="1"/>
            <a:r>
              <a:rPr lang="en-GB" altLang="en-US" sz="2000" dirty="0"/>
              <a:t>Differences in groups of data (e.g. means)</a:t>
            </a:r>
          </a:p>
          <a:p>
            <a:pPr lvl="1"/>
            <a:endParaRPr lang="en-GB" altLang="en-US" sz="2000" dirty="0"/>
          </a:p>
          <a:p>
            <a:r>
              <a:rPr lang="en-GB" altLang="en-US" sz="2400" dirty="0"/>
              <a:t>Aim to generate a measure of probability that our results were purely ‘chance’ results</a:t>
            </a:r>
          </a:p>
          <a:p>
            <a:pPr lvl="1"/>
            <a:r>
              <a:rPr lang="en-GB" altLang="en-US" sz="2000" dirty="0"/>
              <a:t>A measure of ‘significance’ for our results</a:t>
            </a:r>
          </a:p>
          <a:p>
            <a:pPr lvl="1"/>
            <a:r>
              <a:rPr lang="en-GB" altLang="en-US" sz="2000" dirty="0"/>
              <a:t>A measure of ‘meaningfulness’ for our results</a:t>
            </a:r>
          </a:p>
          <a:p>
            <a:endParaRPr lang="en-GB" dirty="0"/>
          </a:p>
        </p:txBody>
      </p:sp>
    </p:spTree>
    <p:extLst>
      <p:ext uri="{BB962C8B-B14F-4D97-AF65-F5344CB8AC3E}">
        <p14:creationId xmlns:p14="http://schemas.microsoft.com/office/powerpoint/2010/main" val="1563337897"/>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Hypothesis testing</a:t>
            </a:r>
            <a:endParaRPr lang="en-GB" dirty="0"/>
          </a:p>
        </p:txBody>
      </p:sp>
      <p:sp>
        <p:nvSpPr>
          <p:cNvPr id="3" name="Content Placeholder 2"/>
          <p:cNvSpPr>
            <a:spLocks noGrp="1"/>
          </p:cNvSpPr>
          <p:nvPr>
            <p:ph idx="1"/>
          </p:nvPr>
        </p:nvSpPr>
        <p:spPr/>
        <p:txBody>
          <a:bodyPr/>
          <a:lstStyle/>
          <a:p>
            <a:r>
              <a:rPr lang="en-GB" altLang="en-US" sz="2400" dirty="0"/>
              <a:t>Experimental Hypothesis (H</a:t>
            </a:r>
            <a:r>
              <a:rPr lang="en-GB" altLang="en-US" sz="2400" baseline="-25000" dirty="0"/>
              <a:t>1</a:t>
            </a:r>
            <a:r>
              <a:rPr lang="en-GB" altLang="en-US" sz="2400" dirty="0"/>
              <a:t>) – the way I expect my data to differ between the experimental and control group</a:t>
            </a:r>
          </a:p>
          <a:p>
            <a:pPr lvl="1"/>
            <a:r>
              <a:rPr lang="en-GB" altLang="en-US" dirty="0"/>
              <a:t>or the relationship I expect to see between my data if correlational</a:t>
            </a:r>
          </a:p>
          <a:p>
            <a:pPr lvl="1"/>
            <a:r>
              <a:rPr lang="en-GB" altLang="en-US" dirty="0"/>
              <a:t>My prediction, based upon the literature/prior experience</a:t>
            </a:r>
          </a:p>
          <a:p>
            <a:endParaRPr lang="en-GB" altLang="en-US" baseline="-25000" dirty="0"/>
          </a:p>
          <a:p>
            <a:r>
              <a:rPr lang="en-GB" altLang="en-US" sz="2400" dirty="0"/>
              <a:t>Null hypothesis (H</a:t>
            </a:r>
            <a:r>
              <a:rPr lang="en-GB" altLang="en-US" sz="2400" baseline="-25000" dirty="0"/>
              <a:t>0</a:t>
            </a:r>
            <a:r>
              <a:rPr lang="en-GB" altLang="en-US" sz="2400" dirty="0"/>
              <a:t>) – recognition that there may be no differences/relationships between my data</a:t>
            </a:r>
          </a:p>
          <a:p>
            <a:pPr lvl="1"/>
            <a:r>
              <a:rPr lang="en-GB" altLang="en-US" sz="2000" dirty="0"/>
              <a:t>We tend not to report this explicitly in our hypothesis</a:t>
            </a:r>
          </a:p>
          <a:p>
            <a:pPr lvl="2"/>
            <a:r>
              <a:rPr lang="en-GB" altLang="en-US" dirty="0"/>
              <a:t>Because it is (implicitly) always there</a:t>
            </a:r>
          </a:p>
          <a:p>
            <a:endParaRPr lang="en-GB" dirty="0"/>
          </a:p>
        </p:txBody>
      </p:sp>
    </p:spTree>
    <p:extLst>
      <p:ext uri="{BB962C8B-B14F-4D97-AF65-F5344CB8AC3E}">
        <p14:creationId xmlns:p14="http://schemas.microsoft.com/office/powerpoint/2010/main" val="348502620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Hypothesis testing</a:t>
            </a:r>
            <a:endParaRPr lang="en-GB" dirty="0"/>
          </a:p>
        </p:txBody>
      </p:sp>
      <p:sp>
        <p:nvSpPr>
          <p:cNvPr id="3" name="Content Placeholder 2"/>
          <p:cNvSpPr>
            <a:spLocks noGrp="1"/>
          </p:cNvSpPr>
          <p:nvPr>
            <p:ph idx="1"/>
          </p:nvPr>
        </p:nvSpPr>
        <p:spPr/>
        <p:txBody>
          <a:bodyPr/>
          <a:lstStyle/>
          <a:p>
            <a:r>
              <a:rPr lang="en-GB" dirty="0" smtClean="0"/>
              <a:t>We aim to calculate a probability value (or a p-value) that represents:</a:t>
            </a:r>
          </a:p>
          <a:p>
            <a:pPr lvl="1"/>
            <a:endParaRPr lang="en-GB" dirty="0"/>
          </a:p>
          <a:p>
            <a:pPr lvl="1"/>
            <a:r>
              <a:rPr lang="en-GB" dirty="0" smtClean="0"/>
              <a:t>How likely it is that we would find out set of results, if those results were purely down to ‘chance’ (i.e., if the null hypothesis were true)</a:t>
            </a:r>
          </a:p>
          <a:p>
            <a:pPr lvl="1"/>
            <a:endParaRPr lang="en-GB" dirty="0"/>
          </a:p>
          <a:p>
            <a:r>
              <a:rPr lang="en-GB" dirty="0" smtClean="0"/>
              <a:t>The p-value represents this as a % chance</a:t>
            </a:r>
          </a:p>
          <a:p>
            <a:r>
              <a:rPr lang="en-GB" dirty="0" smtClean="0"/>
              <a:t>P-values are written as values between 0 and 1</a:t>
            </a:r>
            <a:endParaRPr lang="en-GB" dirty="0"/>
          </a:p>
        </p:txBody>
      </p:sp>
    </p:spTree>
    <p:extLst>
      <p:ext uri="{BB962C8B-B14F-4D97-AF65-F5344CB8AC3E}">
        <p14:creationId xmlns:p14="http://schemas.microsoft.com/office/powerpoint/2010/main" val="2682848674"/>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Hypothesis testing</a:t>
            </a:r>
            <a:endParaRPr lang="en-GB" dirty="0"/>
          </a:p>
        </p:txBody>
      </p:sp>
      <p:sp>
        <p:nvSpPr>
          <p:cNvPr id="3" name="Content Placeholder 2"/>
          <p:cNvSpPr>
            <a:spLocks noGrp="1"/>
          </p:cNvSpPr>
          <p:nvPr>
            <p:ph idx="1"/>
          </p:nvPr>
        </p:nvSpPr>
        <p:spPr>
          <a:xfrm>
            <a:off x="685800" y="2093976"/>
            <a:ext cx="7772400" cy="4050792"/>
          </a:xfrm>
        </p:spPr>
        <p:txBody>
          <a:bodyPr>
            <a:normAutofit lnSpcReduction="10000"/>
          </a:bodyPr>
          <a:lstStyle/>
          <a:p>
            <a:r>
              <a:rPr lang="en-GB" sz="2400" dirty="0" smtClean="0"/>
              <a:t>So, a 50% chance would be written as 0.50</a:t>
            </a:r>
          </a:p>
          <a:p>
            <a:endParaRPr lang="en-GB" sz="2400" dirty="0"/>
          </a:p>
          <a:p>
            <a:r>
              <a:rPr lang="en-GB" sz="2400" dirty="0" smtClean="0"/>
              <a:t>The level we accept a result as significant is below a 5% chance</a:t>
            </a:r>
          </a:p>
          <a:p>
            <a:r>
              <a:rPr lang="en-GB" sz="2400" dirty="0" smtClean="0"/>
              <a:t>i.e., </a:t>
            </a:r>
            <a:r>
              <a:rPr lang="en-GB" sz="2400" b="1" u="sng" dirty="0" smtClean="0">
                <a:solidFill>
                  <a:schemeClr val="accent1">
                    <a:lumMod val="75000"/>
                  </a:schemeClr>
                </a:solidFill>
              </a:rPr>
              <a:t>0.05</a:t>
            </a:r>
          </a:p>
          <a:p>
            <a:endParaRPr lang="en-GB" sz="2400" b="1" u="sng" dirty="0">
              <a:solidFill>
                <a:schemeClr val="accent1">
                  <a:lumMod val="75000"/>
                </a:schemeClr>
              </a:solidFill>
            </a:endParaRPr>
          </a:p>
          <a:p>
            <a:endParaRPr lang="en-GB" sz="2400" b="1" u="sng" dirty="0" smtClean="0">
              <a:solidFill>
                <a:schemeClr val="accent1">
                  <a:lumMod val="75000"/>
                </a:schemeClr>
              </a:solidFill>
            </a:endParaRPr>
          </a:p>
          <a:p>
            <a:pPr marL="0" indent="0" algn="ctr">
              <a:buNone/>
            </a:pPr>
            <a:r>
              <a:rPr lang="en-GB" sz="2400" i="1" dirty="0">
                <a:solidFill>
                  <a:schemeClr val="accent1">
                    <a:lumMod val="75000"/>
                  </a:schemeClr>
                </a:solidFill>
              </a:rPr>
              <a:t>p</a:t>
            </a:r>
            <a:r>
              <a:rPr lang="en-GB" sz="2400" dirty="0" smtClean="0">
                <a:solidFill>
                  <a:schemeClr val="accent1">
                    <a:lumMod val="75000"/>
                  </a:schemeClr>
                </a:solidFill>
              </a:rPr>
              <a:t> &lt; 0.05 is a significant result</a:t>
            </a:r>
          </a:p>
          <a:p>
            <a:pPr marL="0" indent="0" algn="ctr">
              <a:buNone/>
            </a:pPr>
            <a:r>
              <a:rPr lang="en-GB" sz="2400" i="1" dirty="0" smtClean="0">
                <a:solidFill>
                  <a:schemeClr val="accent1">
                    <a:lumMod val="75000"/>
                  </a:schemeClr>
                </a:solidFill>
              </a:rPr>
              <a:t>p</a:t>
            </a:r>
            <a:r>
              <a:rPr lang="en-GB" sz="2400" dirty="0" smtClean="0">
                <a:solidFill>
                  <a:schemeClr val="accent1">
                    <a:lumMod val="75000"/>
                  </a:schemeClr>
                </a:solidFill>
              </a:rPr>
              <a:t> &gt; .05 is a non-significant result</a:t>
            </a:r>
            <a:endParaRPr lang="en-GB" sz="2400" i="1" dirty="0" smtClean="0">
              <a:solidFill>
                <a:schemeClr val="accent1">
                  <a:lumMod val="75000"/>
                </a:schemeClr>
              </a:solidFill>
            </a:endParaRPr>
          </a:p>
        </p:txBody>
      </p:sp>
    </p:spTree>
    <p:extLst>
      <p:ext uri="{BB962C8B-B14F-4D97-AF65-F5344CB8AC3E}">
        <p14:creationId xmlns:p14="http://schemas.microsoft.com/office/powerpoint/2010/main" val="3152540968"/>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Statistical inference</a:t>
            </a:r>
            <a:endParaRPr lang="en-GB" dirty="0"/>
          </a:p>
        </p:txBody>
      </p:sp>
      <p:sp>
        <p:nvSpPr>
          <p:cNvPr id="3" name="Content Placeholder 2"/>
          <p:cNvSpPr>
            <a:spLocks noGrp="1"/>
          </p:cNvSpPr>
          <p:nvPr>
            <p:ph idx="1"/>
          </p:nvPr>
        </p:nvSpPr>
        <p:spPr/>
        <p:txBody>
          <a:bodyPr/>
          <a:lstStyle/>
          <a:p>
            <a:r>
              <a:rPr lang="en-GB" altLang="en-US" sz="2400" dirty="0"/>
              <a:t>What is the probability value representing as ‘significant’ in a test of difference between sets of data?</a:t>
            </a:r>
          </a:p>
          <a:p>
            <a:pPr lvl="1"/>
            <a:endParaRPr lang="en-GB" altLang="en-US" sz="2000" dirty="0"/>
          </a:p>
          <a:p>
            <a:pPr lvl="1"/>
            <a:r>
              <a:rPr lang="en-GB" altLang="en-US" sz="2000" dirty="0"/>
              <a:t>That the scores are significantly different</a:t>
            </a:r>
          </a:p>
          <a:p>
            <a:pPr lvl="1"/>
            <a:endParaRPr lang="en-GB" altLang="en-US" sz="2000" dirty="0"/>
          </a:p>
          <a:p>
            <a:pPr lvl="1"/>
            <a:r>
              <a:rPr lang="en-GB" altLang="en-US" sz="2000" dirty="0"/>
              <a:t>But also, that the groups tested are not from the same global ‘population’</a:t>
            </a:r>
          </a:p>
          <a:p>
            <a:pPr lvl="1"/>
            <a:endParaRPr lang="en-GB" altLang="en-US" sz="2000" dirty="0"/>
          </a:p>
          <a:p>
            <a:pPr lvl="1"/>
            <a:r>
              <a:rPr lang="en-GB" altLang="en-US" sz="2000" dirty="0"/>
              <a:t>To do this we need to use certain ‘descriptive’ statistics for each groups data</a:t>
            </a:r>
          </a:p>
          <a:p>
            <a:pPr lvl="2"/>
            <a:r>
              <a:rPr lang="en-GB" altLang="en-US" dirty="0"/>
              <a:t>This can depend upon the test that we are using</a:t>
            </a:r>
          </a:p>
          <a:p>
            <a:endParaRPr lang="en-GB" dirty="0"/>
          </a:p>
        </p:txBody>
      </p:sp>
    </p:spTree>
    <p:extLst>
      <p:ext uri="{BB962C8B-B14F-4D97-AF65-F5344CB8AC3E}">
        <p14:creationId xmlns:p14="http://schemas.microsoft.com/office/powerpoint/2010/main" val="2489836554"/>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Finally – tails and errors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326866821"/>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tails</a:t>
            </a:r>
            <a:endParaRPr lang="en-GB" dirty="0"/>
          </a:p>
        </p:txBody>
      </p:sp>
      <p:sp>
        <p:nvSpPr>
          <p:cNvPr id="3" name="Content Placeholder 2"/>
          <p:cNvSpPr>
            <a:spLocks noGrp="1"/>
          </p:cNvSpPr>
          <p:nvPr>
            <p:ph idx="1"/>
          </p:nvPr>
        </p:nvSpPr>
        <p:spPr/>
        <p:txBody>
          <a:bodyPr>
            <a:normAutofit lnSpcReduction="10000"/>
          </a:bodyPr>
          <a:lstStyle/>
          <a:p>
            <a:r>
              <a:rPr lang="en-GB" sz="2800" dirty="0" smtClean="0"/>
              <a:t>We can have one-tailed and two-tailed tests</a:t>
            </a:r>
          </a:p>
          <a:p>
            <a:endParaRPr lang="en-GB" sz="2800" dirty="0"/>
          </a:p>
          <a:p>
            <a:r>
              <a:rPr lang="en-GB" sz="2800" b="1" dirty="0" smtClean="0">
                <a:solidFill>
                  <a:schemeClr val="accent1">
                    <a:lumMod val="75000"/>
                  </a:schemeClr>
                </a:solidFill>
              </a:rPr>
              <a:t>ONE-TAILED:</a:t>
            </a:r>
          </a:p>
          <a:p>
            <a:endParaRPr lang="en-GB" sz="2800" dirty="0" smtClean="0"/>
          </a:p>
          <a:p>
            <a:pPr lvl="1"/>
            <a:r>
              <a:rPr lang="en-GB" sz="2400" dirty="0" smtClean="0"/>
              <a:t>Allocating all of your alpha (sig value) to testing the statistical significance in one direction of interest.</a:t>
            </a:r>
          </a:p>
          <a:p>
            <a:pPr lvl="1"/>
            <a:endParaRPr lang="en-GB" sz="2400" dirty="0" smtClean="0"/>
          </a:p>
          <a:p>
            <a:pPr lvl="1"/>
            <a:r>
              <a:rPr lang="en-GB" sz="2400" dirty="0" smtClean="0"/>
              <a:t>Basically, you make a directional prediction about your results!</a:t>
            </a:r>
          </a:p>
          <a:p>
            <a:pPr lvl="1"/>
            <a:endParaRPr lang="en-GB" dirty="0" smtClean="0"/>
          </a:p>
        </p:txBody>
      </p:sp>
    </p:spTree>
    <p:extLst>
      <p:ext uri="{BB962C8B-B14F-4D97-AF65-F5344CB8AC3E}">
        <p14:creationId xmlns:p14="http://schemas.microsoft.com/office/powerpoint/2010/main" val="353952834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Tails</a:t>
            </a:r>
            <a:endParaRPr lang="en-GB" dirty="0"/>
          </a:p>
        </p:txBody>
      </p:sp>
      <p:sp>
        <p:nvSpPr>
          <p:cNvPr id="6" name="Content Placeholder 5"/>
          <p:cNvSpPr>
            <a:spLocks noGrp="1"/>
          </p:cNvSpPr>
          <p:nvPr>
            <p:ph idx="1"/>
          </p:nvPr>
        </p:nvSpPr>
        <p:spPr/>
        <p:txBody>
          <a:bodyPr/>
          <a:lstStyle/>
          <a:p>
            <a:r>
              <a:rPr lang="en-GB" sz="2800" b="1" dirty="0" smtClean="0">
                <a:solidFill>
                  <a:schemeClr val="accent1">
                    <a:lumMod val="75000"/>
                  </a:schemeClr>
                </a:solidFill>
              </a:rPr>
              <a:t>TWO-TAILED</a:t>
            </a:r>
            <a:r>
              <a:rPr lang="en-GB" sz="2800" b="1" dirty="0">
                <a:solidFill>
                  <a:schemeClr val="accent1">
                    <a:lumMod val="75000"/>
                  </a:schemeClr>
                </a:solidFill>
              </a:rPr>
              <a:t>:</a:t>
            </a:r>
          </a:p>
          <a:p>
            <a:endParaRPr lang="en-GB" sz="2800" dirty="0"/>
          </a:p>
          <a:p>
            <a:pPr lvl="1"/>
            <a:r>
              <a:rPr lang="en-GB" sz="2400" dirty="0" smtClean="0"/>
              <a:t>Allocating half </a:t>
            </a:r>
            <a:r>
              <a:rPr lang="en-GB" sz="2400" dirty="0"/>
              <a:t>of your alpha (sig value) </a:t>
            </a:r>
            <a:r>
              <a:rPr lang="en-GB" sz="2400" dirty="0" smtClean="0"/>
              <a:t>to test the statistical significance in one direction, and half of your alpha to test the statistical significant in the other direction.</a:t>
            </a:r>
          </a:p>
          <a:p>
            <a:pPr lvl="1"/>
            <a:endParaRPr lang="en-GB" sz="2400" dirty="0"/>
          </a:p>
          <a:p>
            <a:pPr lvl="1"/>
            <a:r>
              <a:rPr lang="en-GB" sz="2400" dirty="0" smtClean="0"/>
              <a:t>Basically</a:t>
            </a:r>
            <a:r>
              <a:rPr lang="en-GB" sz="2400" dirty="0"/>
              <a:t>, you </a:t>
            </a:r>
            <a:r>
              <a:rPr lang="en-GB" sz="2400" dirty="0" smtClean="0"/>
              <a:t>are testing for the possibility of the relationship in both directions.</a:t>
            </a:r>
            <a:endParaRPr lang="en-GB" sz="2400" dirty="0"/>
          </a:p>
          <a:p>
            <a:endParaRPr lang="en-GB" dirty="0"/>
          </a:p>
        </p:txBody>
      </p:sp>
    </p:spTree>
    <p:extLst>
      <p:ext uri="{BB962C8B-B14F-4D97-AF65-F5344CB8AC3E}">
        <p14:creationId xmlns:p14="http://schemas.microsoft.com/office/powerpoint/2010/main" val="2762022521"/>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errors</a:t>
            </a:r>
            <a:endParaRPr lang="en-GB" dirty="0"/>
          </a:p>
        </p:txBody>
      </p:sp>
      <p:sp>
        <p:nvSpPr>
          <p:cNvPr id="3" name="Content Placeholder 2"/>
          <p:cNvSpPr>
            <a:spLocks noGrp="1"/>
          </p:cNvSpPr>
          <p:nvPr>
            <p:ph idx="1"/>
          </p:nvPr>
        </p:nvSpPr>
        <p:spPr/>
        <p:txBody>
          <a:bodyPr>
            <a:normAutofit lnSpcReduction="10000"/>
          </a:bodyPr>
          <a:lstStyle/>
          <a:p>
            <a:r>
              <a:rPr lang="en-GB" b="1" dirty="0" smtClean="0">
                <a:solidFill>
                  <a:schemeClr val="accent1">
                    <a:lumMod val="75000"/>
                  </a:schemeClr>
                </a:solidFill>
              </a:rPr>
              <a:t>TYPE I ERROR</a:t>
            </a:r>
          </a:p>
          <a:p>
            <a:pPr lvl="1"/>
            <a:r>
              <a:rPr lang="en-GB" dirty="0" smtClean="0"/>
              <a:t>Concluding that the null hypothesis is false when it is actually true (thinking we have found something significant when it is not)</a:t>
            </a:r>
          </a:p>
          <a:p>
            <a:endParaRPr lang="en-GB" dirty="0"/>
          </a:p>
          <a:p>
            <a:r>
              <a:rPr lang="en-GB" b="1" dirty="0" smtClean="0">
                <a:solidFill>
                  <a:schemeClr val="accent1">
                    <a:lumMod val="75000"/>
                  </a:schemeClr>
                </a:solidFill>
              </a:rPr>
              <a:t>TYPE II ERROR</a:t>
            </a:r>
          </a:p>
          <a:p>
            <a:pPr lvl="1"/>
            <a:r>
              <a:rPr lang="en-GB" dirty="0" smtClean="0"/>
              <a:t>Concluding that the null hypothesis is true when it is actually false (not realising that a significant difference is there)</a:t>
            </a:r>
          </a:p>
          <a:p>
            <a:pPr lvl="1"/>
            <a:endParaRPr lang="en-GB" dirty="0">
              <a:solidFill>
                <a:schemeClr val="accent1">
                  <a:lumMod val="75000"/>
                </a:schemeClr>
              </a:solidFill>
            </a:endParaRPr>
          </a:p>
          <a:p>
            <a:r>
              <a:rPr lang="en-GB" dirty="0" smtClean="0"/>
              <a:t>The more power in our data, the less likely we are to have a Type II error;</a:t>
            </a:r>
          </a:p>
          <a:p>
            <a:r>
              <a:rPr lang="en-GB" dirty="0" smtClean="0"/>
              <a:t>Hence the desire to use the most powerful test possible for the data that we have (parametric tests where we can)</a:t>
            </a:r>
            <a:endParaRPr lang="en-GB" dirty="0"/>
          </a:p>
        </p:txBody>
      </p:sp>
    </p:spTree>
    <p:extLst>
      <p:ext uri="{BB962C8B-B14F-4D97-AF65-F5344CB8AC3E}">
        <p14:creationId xmlns:p14="http://schemas.microsoft.com/office/powerpoint/2010/main" val="1090354261"/>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Workshop </a:t>
            </a:r>
            <a:r>
              <a:rPr lang="en-GB" dirty="0" smtClean="0"/>
              <a:t>this week</a:t>
            </a:r>
            <a:endParaRPr lang="en-GB" dirty="0"/>
          </a:p>
        </p:txBody>
      </p:sp>
      <p:sp>
        <p:nvSpPr>
          <p:cNvPr id="3" name="Content Placeholder 2"/>
          <p:cNvSpPr>
            <a:spLocks noGrp="1"/>
          </p:cNvSpPr>
          <p:nvPr>
            <p:ph idx="1"/>
          </p:nvPr>
        </p:nvSpPr>
        <p:spPr/>
        <p:txBody>
          <a:bodyPr>
            <a:normAutofit/>
          </a:bodyPr>
          <a:lstStyle/>
          <a:p>
            <a:r>
              <a:rPr lang="en-GB" sz="2400" dirty="0" smtClean="0"/>
              <a:t>Introduction to SPSS </a:t>
            </a:r>
          </a:p>
          <a:p>
            <a:endParaRPr lang="en-GB" sz="2400" dirty="0"/>
          </a:p>
          <a:p>
            <a:endParaRPr lang="en-GB" sz="2400" dirty="0"/>
          </a:p>
        </p:txBody>
      </p:sp>
      <p:pic>
        <p:nvPicPr>
          <p:cNvPr id="4" name="Picture 3"/>
          <p:cNvPicPr>
            <a:picLocks noChangeAspect="1"/>
          </p:cNvPicPr>
          <p:nvPr/>
        </p:nvPicPr>
        <p:blipFill>
          <a:blip r:embed="rId2"/>
          <a:stretch>
            <a:fillRect/>
          </a:stretch>
        </p:blipFill>
        <p:spPr>
          <a:xfrm>
            <a:off x="3398494" y="3427971"/>
            <a:ext cx="2066925" cy="2209800"/>
          </a:xfrm>
          <a:prstGeom prst="rect">
            <a:avLst/>
          </a:prstGeom>
        </p:spPr>
      </p:pic>
    </p:spTree>
    <p:extLst>
      <p:ext uri="{BB962C8B-B14F-4D97-AF65-F5344CB8AC3E}">
        <p14:creationId xmlns:p14="http://schemas.microsoft.com/office/powerpoint/2010/main" val="271589711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801</TotalTime>
  <Words>3376</Words>
  <Application>Microsoft Office PowerPoint</Application>
  <PresentationFormat>On-screen Show (4:3)</PresentationFormat>
  <Paragraphs>667</Paragraphs>
  <Slides>72</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72</vt:i4>
      </vt:variant>
    </vt:vector>
  </HeadingPairs>
  <TitlesOfParts>
    <vt:vector size="80" baseType="lpstr">
      <vt:lpstr>Arial</vt:lpstr>
      <vt:lpstr>Calibri</vt:lpstr>
      <vt:lpstr>Rockwell</vt:lpstr>
      <vt:lpstr>Rockwell Condensed</vt:lpstr>
      <vt:lpstr>Times New Roman</vt:lpstr>
      <vt:lpstr>Wingdings</vt:lpstr>
      <vt:lpstr>Wood Type</vt:lpstr>
      <vt:lpstr>Chart</vt:lpstr>
      <vt:lpstr>Research Methods</vt:lpstr>
      <vt:lpstr>RECAP: Iv’s and DV’s</vt:lpstr>
      <vt:lpstr>Recap: Iv’s and DV’s</vt:lpstr>
      <vt:lpstr>RECAP: IV’s and DV’s</vt:lpstr>
      <vt:lpstr>Study Examples</vt:lpstr>
      <vt:lpstr>RECAP: IV’s and DV’s</vt:lpstr>
      <vt:lpstr>Lecture outline</vt:lpstr>
      <vt:lpstr>Types of Data</vt:lpstr>
      <vt:lpstr>Types of Data</vt:lpstr>
      <vt:lpstr>Two broad types:  Categorical  E.G., Gender, personality type limited number of groups to which people can belong or can only belong to one group   Continuous  E.G., Age, scores on a scale, seconds taken to complete a task can take a vast range of values often from zero to an infinite number</vt:lpstr>
      <vt:lpstr>PowerPoint Presentation</vt:lpstr>
      <vt:lpstr>Why does it matter??</vt:lpstr>
      <vt:lpstr>Example</vt:lpstr>
      <vt:lpstr>Types of data and levels of measurement</vt:lpstr>
      <vt:lpstr>Nominal data</vt:lpstr>
      <vt:lpstr>Nominal</vt:lpstr>
      <vt:lpstr>Types of data and levels of measurement</vt:lpstr>
      <vt:lpstr>Ordinal</vt:lpstr>
      <vt:lpstr>Ordinal (tallest to shortest)</vt:lpstr>
      <vt:lpstr>Types of data and levels of measurement</vt:lpstr>
      <vt:lpstr>Interval</vt:lpstr>
      <vt:lpstr>Interval </vt:lpstr>
      <vt:lpstr>Types of data and levels of measurement</vt:lpstr>
      <vt:lpstr>Ratio</vt:lpstr>
      <vt:lpstr>Using data</vt:lpstr>
      <vt:lpstr>Descriptive statistics</vt:lpstr>
      <vt:lpstr>Experiments and Studies</vt:lpstr>
      <vt:lpstr>Sample  Population</vt:lpstr>
      <vt:lpstr>Descriptive Statistics</vt:lpstr>
      <vt:lpstr>Conventions</vt:lpstr>
      <vt:lpstr>Descriptive Statistics - presentation</vt:lpstr>
      <vt:lpstr>Descriptive Statistics - presentation</vt:lpstr>
      <vt:lpstr>Central tendency??</vt:lpstr>
      <vt:lpstr>Central tendency</vt:lpstr>
      <vt:lpstr>The Mode</vt:lpstr>
      <vt:lpstr>Issues with the mode?</vt:lpstr>
      <vt:lpstr>The median</vt:lpstr>
      <vt:lpstr>The Median</vt:lpstr>
      <vt:lpstr>The Median</vt:lpstr>
      <vt:lpstr>The MEan</vt:lpstr>
      <vt:lpstr>The Mean</vt:lpstr>
      <vt:lpstr>PowerPoint Presentation</vt:lpstr>
      <vt:lpstr>PowerPoint Presentation</vt:lpstr>
      <vt:lpstr>Research and data</vt:lpstr>
      <vt:lpstr>Research and data</vt:lpstr>
      <vt:lpstr>PowerPoint Presentation</vt:lpstr>
      <vt:lpstr>How can we tell if the difference between these means is statistically significant?</vt:lpstr>
      <vt:lpstr>Calculating statistical inference from descriptive statistics</vt:lpstr>
      <vt:lpstr>histogram</vt:lpstr>
      <vt:lpstr>Calculating statistical inference from descriptive statistics</vt:lpstr>
      <vt:lpstr>Skew??</vt:lpstr>
      <vt:lpstr>So what is normal distribution?</vt:lpstr>
      <vt:lpstr>PowerPoint Presentation</vt:lpstr>
      <vt:lpstr>PowerPoint Presentation</vt:lpstr>
      <vt:lpstr>Measures of variation and dispersion</vt:lpstr>
      <vt:lpstr>Measures of variation and dispersion</vt:lpstr>
      <vt:lpstr>Variance</vt:lpstr>
      <vt:lpstr>Measures of variation and dispersion</vt:lpstr>
      <vt:lpstr>Normal distribution</vt:lpstr>
      <vt:lpstr>PowerPoint Presentation</vt:lpstr>
      <vt:lpstr>PowerPoint Presentation</vt:lpstr>
      <vt:lpstr>Statistical inference and hypothesis testing</vt:lpstr>
      <vt:lpstr>Statistical inference</vt:lpstr>
      <vt:lpstr>Hypothesis testing</vt:lpstr>
      <vt:lpstr>Hypothesis testing</vt:lpstr>
      <vt:lpstr>Hypothesis testing</vt:lpstr>
      <vt:lpstr>Statistical inference</vt:lpstr>
      <vt:lpstr>Finally – tails and errors</vt:lpstr>
      <vt:lpstr>tails</vt:lpstr>
      <vt:lpstr>Tails</vt:lpstr>
      <vt:lpstr>errors</vt:lpstr>
      <vt:lpstr>Workshop this week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 and Research Methods</dc:title>
  <dc:creator>Stacey Coleman</dc:creator>
  <cp:lastModifiedBy>Stacey Coleman</cp:lastModifiedBy>
  <cp:revision>6</cp:revision>
  <dcterms:created xsi:type="dcterms:W3CDTF">2016-11-29T09:33:45Z</dcterms:created>
  <dcterms:modified xsi:type="dcterms:W3CDTF">2018-02-19T15:51:13Z</dcterms:modified>
</cp:coreProperties>
</file>