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v.uk/government/publications/the-nhs-constitution-for-englan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60045"/>
            <a:ext cx="4694659" cy="573405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99"/>
          <a:stretch/>
        </p:blipFill>
        <p:spPr>
          <a:xfrm>
            <a:off x="-1" y="857250"/>
            <a:ext cx="9144001" cy="57340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0578" y="1257300"/>
            <a:ext cx="3988849" cy="1381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solidFill>
                  <a:srgbClr val="000000"/>
                </a:solidFill>
              </a:rPr>
              <a:t>Working in Teams in Health &amp; Social Care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5" y="1468363"/>
            <a:ext cx="4180922" cy="4515805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518DB4CE-B8F6-13BF-7001-914A8F624E8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9490" y="2079067"/>
            <a:ext cx="3026740" cy="3026740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181A9C3-C92A-552D-2BE3-D43772811E3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14888" y="3429000"/>
            <a:ext cx="3871912" cy="2697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700" dirty="0"/>
              <a:t>Student  Name: </a:t>
            </a:r>
            <a:r>
              <a:rPr lang="en-GB" sz="1700" dirty="0" err="1"/>
              <a:t>Parvin</a:t>
            </a:r>
            <a:r>
              <a:rPr lang="en-GB" sz="1700" dirty="0"/>
              <a:t> Ali</a:t>
            </a:r>
          </a:p>
          <a:p>
            <a:r>
              <a:rPr lang="en-GB" sz="1700" dirty="0"/>
              <a:t>Student ID:  2505148</a:t>
            </a:r>
          </a:p>
          <a:p>
            <a:r>
              <a:rPr lang="en-GB" sz="1700" dirty="0"/>
              <a:t>Lecturer:  Dr. Walter –Rodney </a:t>
            </a:r>
            <a:r>
              <a:rPr lang="en-GB" sz="1700" dirty="0" err="1"/>
              <a:t>Nagumo</a:t>
            </a:r>
            <a:endParaRPr lang="en-GB" sz="1700" dirty="0"/>
          </a:p>
          <a:p>
            <a:r>
              <a:rPr lang="en-GB" sz="1700" dirty="0"/>
              <a:t>Module :  Professional Development within Health and Social Care </a:t>
            </a:r>
          </a:p>
          <a:p>
            <a:r>
              <a:rPr lang="en-GB" sz="1700" dirty="0"/>
              <a:t>Module Code: LCHS4009</a:t>
            </a:r>
          </a:p>
          <a:p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/>
              <a:t>What is Teamwork?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r>
              <a:rPr lang="en-GB" sz="1900"/>
              <a:t>People working together to achieve a common goal</a:t>
            </a:r>
          </a:p>
          <a:p>
            <a:r>
              <a:rPr lang="en-GB" sz="1900"/>
              <a:t>Includes communication, cooperation, and support</a:t>
            </a:r>
          </a:p>
          <a:p>
            <a:r>
              <a:rPr lang="en-GB" sz="1900"/>
              <a:t>Essential in care environments</a:t>
            </a:r>
          </a:p>
        </p:txBody>
      </p:sp>
      <p:pic>
        <p:nvPicPr>
          <p:cNvPr id="6" name="Picture 5" descr="Colleagues celebrating">
            <a:extLst>
              <a:ext uri="{FF2B5EF4-FFF2-40B4-BE49-F238E27FC236}">
                <a16:creationId xmlns:a16="http://schemas.microsoft.com/office/drawing/2014/main" id="{D7BAC7B8-CEC2-6E13-CDAF-DD5F704F4E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28" r="26957" b="-1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676400"/>
            <a:ext cx="2857500" cy="3505200"/>
          </a:xfrm>
        </p:spPr>
        <p:txBody>
          <a:bodyPr anchor="t">
            <a:normAutofit/>
          </a:bodyPr>
          <a:lstStyle/>
          <a:p>
            <a:r>
              <a:rPr lang="en-GB" sz="3500"/>
              <a:t>Why Teamwork is 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3" y="1676400"/>
            <a:ext cx="4229097" cy="3505200"/>
          </a:xfrm>
        </p:spPr>
        <p:txBody>
          <a:bodyPr>
            <a:normAutofit/>
          </a:bodyPr>
          <a:lstStyle/>
          <a:p>
            <a:r>
              <a:rPr lang="en-GB" sz="2100">
                <a:solidFill>
                  <a:schemeClr val="tx1">
                    <a:alpha val="55000"/>
                  </a:schemeClr>
                </a:solidFill>
              </a:rPr>
              <a:t>Improves patient safety</a:t>
            </a:r>
          </a:p>
          <a:p>
            <a:r>
              <a:rPr lang="en-GB" sz="2100">
                <a:solidFill>
                  <a:schemeClr val="tx1">
                    <a:alpha val="55000"/>
                  </a:schemeClr>
                </a:solidFill>
              </a:rPr>
              <a:t>Reduces mistakes</a:t>
            </a:r>
          </a:p>
          <a:p>
            <a:r>
              <a:rPr lang="en-GB" sz="2100">
                <a:solidFill>
                  <a:schemeClr val="tx1">
                    <a:alpha val="55000"/>
                  </a:schemeClr>
                </a:solidFill>
              </a:rPr>
              <a:t>Provides better quality care</a:t>
            </a:r>
          </a:p>
          <a:p>
            <a:r>
              <a:rPr lang="en-GB" sz="2100">
                <a:solidFill>
                  <a:schemeClr val="tx1">
                    <a:alpha val="55000"/>
                  </a:schemeClr>
                </a:solidFill>
              </a:rPr>
              <a:t>Supports staff wellbeing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BC803E-13F3-4DAB-B17C-BEB007616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DDE571-E57F-4AB5-83C7-30EB5DDCC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9143997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6" y="603622"/>
            <a:ext cx="3211785" cy="13229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>
                <a:solidFill>
                  <a:schemeClr val="tx1">
                    <a:lumMod val="85000"/>
                    <a:lumOff val="15000"/>
                  </a:schemeClr>
                </a:solidFill>
              </a:rPr>
              <a:t>Relevance to Professional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2775" y="2207977"/>
            <a:ext cx="2976274" cy="4046401"/>
          </a:xfrm>
        </p:spPr>
        <p:txBody>
          <a:bodyPr>
            <a:normAutofit/>
          </a:bodyPr>
          <a:lstStyle/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Used in multidisciplinary teams</a:t>
            </a: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Helps coordinate care plans</a:t>
            </a: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Supports person-centred care</a:t>
            </a: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Required by professional standards</a:t>
            </a:r>
          </a:p>
        </p:txBody>
      </p:sp>
      <p:pic>
        <p:nvPicPr>
          <p:cNvPr id="5" name="Picture 4" descr="Masked healthcare workers">
            <a:extLst>
              <a:ext uri="{FF2B5EF4-FFF2-40B4-BE49-F238E27FC236}">
                <a16:creationId xmlns:a16="http://schemas.microsoft.com/office/drawing/2014/main" id="{912D7C32-B1B5-6EB7-EF7A-BE38F74E14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251" r="2" b="2"/>
          <a:stretch>
            <a:fillRect/>
          </a:stretch>
        </p:blipFill>
        <p:spPr>
          <a:xfrm>
            <a:off x="4276638" y="1"/>
            <a:ext cx="4867368" cy="3429002"/>
          </a:xfrm>
          <a:custGeom>
            <a:avLst/>
            <a:gdLst/>
            <a:ahLst/>
            <a:cxnLst/>
            <a:rect l="l" t="t" r="r" b="b"/>
            <a:pathLst>
              <a:path w="6489823" h="3421047">
                <a:moveTo>
                  <a:pt x="383239" y="0"/>
                </a:moveTo>
                <a:lnTo>
                  <a:pt x="6489823" y="0"/>
                </a:lnTo>
                <a:lnTo>
                  <a:pt x="6489823" y="3421047"/>
                </a:lnTo>
                <a:lnTo>
                  <a:pt x="0" y="3421047"/>
                </a:lnTo>
                <a:lnTo>
                  <a:pt x="10162" y="3368785"/>
                </a:lnTo>
                <a:cubicBezTo>
                  <a:pt x="15448" y="3346584"/>
                  <a:pt x="22094" y="3323293"/>
                  <a:pt x="30699" y="3298569"/>
                </a:cubicBezTo>
                <a:cubicBezTo>
                  <a:pt x="41150" y="3275988"/>
                  <a:pt x="42443" y="3246652"/>
                  <a:pt x="33589" y="3233050"/>
                </a:cubicBezTo>
                <a:cubicBezTo>
                  <a:pt x="32065" y="3230708"/>
                  <a:pt x="30291" y="3228932"/>
                  <a:pt x="28325" y="3227777"/>
                </a:cubicBezTo>
                <a:cubicBezTo>
                  <a:pt x="30678" y="3188484"/>
                  <a:pt x="72205" y="3103624"/>
                  <a:pt x="73382" y="3050568"/>
                </a:cubicBezTo>
                <a:cubicBezTo>
                  <a:pt x="69165" y="3022639"/>
                  <a:pt x="68605" y="2960322"/>
                  <a:pt x="84953" y="2920501"/>
                </a:cubicBezTo>
                <a:cubicBezTo>
                  <a:pt x="69327" y="2932298"/>
                  <a:pt x="121103" y="2664904"/>
                  <a:pt x="109217" y="2657859"/>
                </a:cubicBezTo>
                <a:cubicBezTo>
                  <a:pt x="110075" y="2597031"/>
                  <a:pt x="138136" y="2522558"/>
                  <a:pt x="139777" y="2464312"/>
                </a:cubicBezTo>
                <a:cubicBezTo>
                  <a:pt x="141801" y="2450201"/>
                  <a:pt x="199861" y="2246813"/>
                  <a:pt x="198683" y="2236608"/>
                </a:cubicBezTo>
                <a:lnTo>
                  <a:pt x="283684" y="1924542"/>
                </a:lnTo>
                <a:cubicBezTo>
                  <a:pt x="313071" y="1811100"/>
                  <a:pt x="307196" y="1868801"/>
                  <a:pt x="336583" y="1755359"/>
                </a:cubicBezTo>
                <a:cubicBezTo>
                  <a:pt x="383246" y="1573239"/>
                  <a:pt x="363875" y="1577802"/>
                  <a:pt x="409119" y="1401207"/>
                </a:cubicBezTo>
                <a:cubicBezTo>
                  <a:pt x="428998" y="1329345"/>
                  <a:pt x="403240" y="1279669"/>
                  <a:pt x="421957" y="1175450"/>
                </a:cubicBezTo>
                <a:cubicBezTo>
                  <a:pt x="442602" y="1107577"/>
                  <a:pt x="340683" y="794854"/>
                  <a:pt x="369233" y="688836"/>
                </a:cubicBezTo>
                <a:cubicBezTo>
                  <a:pt x="378440" y="610640"/>
                  <a:pt x="331945" y="587322"/>
                  <a:pt x="346155" y="513896"/>
                </a:cubicBezTo>
                <a:cubicBezTo>
                  <a:pt x="351974" y="496939"/>
                  <a:pt x="362179" y="406394"/>
                  <a:pt x="344911" y="393010"/>
                </a:cubicBezTo>
                <a:cubicBezTo>
                  <a:pt x="389436" y="301493"/>
                  <a:pt x="356186" y="264408"/>
                  <a:pt x="369960" y="232042"/>
                </a:cubicBezTo>
                <a:cubicBezTo>
                  <a:pt x="394611" y="153791"/>
                  <a:pt x="372056" y="165633"/>
                  <a:pt x="392742" y="72037"/>
                </a:cubicBezTo>
                <a:cubicBezTo>
                  <a:pt x="398537" y="53819"/>
                  <a:pt x="397997" y="38693"/>
                  <a:pt x="394525" y="25405"/>
                </a:cubicBezTo>
                <a:close/>
              </a:path>
            </a:pathLst>
          </a:custGeom>
        </p:spPr>
      </p:pic>
      <p:pic>
        <p:nvPicPr>
          <p:cNvPr id="4" name="Picture 3" descr="Doctor holding patients hand">
            <a:extLst>
              <a:ext uri="{FF2B5EF4-FFF2-40B4-BE49-F238E27FC236}">
                <a16:creationId xmlns:a16="http://schemas.microsoft.com/office/drawing/2014/main" id="{8A4C325D-02F0-DC23-9218-73AD6DEFC30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22" r="2" b="2"/>
          <a:stretch>
            <a:fillRect/>
          </a:stretch>
        </p:blipFill>
        <p:spPr>
          <a:xfrm>
            <a:off x="4064565" y="3429000"/>
            <a:ext cx="5079435" cy="3429000"/>
          </a:xfrm>
          <a:custGeom>
            <a:avLst/>
            <a:gdLst/>
            <a:ahLst/>
            <a:cxnLst/>
            <a:rect l="l" t="t" r="r" b="b"/>
            <a:pathLst>
              <a:path w="6772580" h="3429000">
                <a:moveTo>
                  <a:pt x="271594" y="0"/>
                </a:moveTo>
                <a:lnTo>
                  <a:pt x="6772580" y="0"/>
                </a:lnTo>
                <a:lnTo>
                  <a:pt x="6772580" y="3429000"/>
                </a:lnTo>
                <a:lnTo>
                  <a:pt x="8976" y="3429000"/>
                </a:lnTo>
                <a:lnTo>
                  <a:pt x="7894" y="3419403"/>
                </a:lnTo>
                <a:cubicBezTo>
                  <a:pt x="2772" y="3402540"/>
                  <a:pt x="-7409" y="3393117"/>
                  <a:pt x="8790" y="3369074"/>
                </a:cubicBezTo>
                <a:cubicBezTo>
                  <a:pt x="18674" y="3308209"/>
                  <a:pt x="52540" y="3147708"/>
                  <a:pt x="69466" y="3074368"/>
                </a:cubicBezTo>
                <a:cubicBezTo>
                  <a:pt x="86170" y="2985158"/>
                  <a:pt x="141939" y="2988106"/>
                  <a:pt x="138108" y="2937087"/>
                </a:cubicBezTo>
                <a:lnTo>
                  <a:pt x="159153" y="2788751"/>
                </a:lnTo>
                <a:cubicBezTo>
                  <a:pt x="164508" y="2771521"/>
                  <a:pt x="169861" y="2754291"/>
                  <a:pt x="175215" y="2737061"/>
                </a:cubicBezTo>
                <a:lnTo>
                  <a:pt x="178713" y="2662493"/>
                </a:lnTo>
                <a:cubicBezTo>
                  <a:pt x="182744" y="2662176"/>
                  <a:pt x="175495" y="2610710"/>
                  <a:pt x="177952" y="2608178"/>
                </a:cubicBezTo>
                <a:lnTo>
                  <a:pt x="200637" y="2557490"/>
                </a:lnTo>
                <a:lnTo>
                  <a:pt x="210272" y="2500823"/>
                </a:lnTo>
                <a:cubicBezTo>
                  <a:pt x="210821" y="2477149"/>
                  <a:pt x="233533" y="2498323"/>
                  <a:pt x="235189" y="2456370"/>
                </a:cubicBezTo>
                <a:cubicBezTo>
                  <a:pt x="241238" y="2390087"/>
                  <a:pt x="270663" y="2342381"/>
                  <a:pt x="270108" y="2307778"/>
                </a:cubicBezTo>
                <a:cubicBezTo>
                  <a:pt x="279775" y="2252634"/>
                  <a:pt x="274008" y="2281735"/>
                  <a:pt x="270232" y="2227103"/>
                </a:cubicBezTo>
                <a:cubicBezTo>
                  <a:pt x="277898" y="2187203"/>
                  <a:pt x="273018" y="2179895"/>
                  <a:pt x="278972" y="2138456"/>
                </a:cubicBezTo>
                <a:cubicBezTo>
                  <a:pt x="286874" y="2113373"/>
                  <a:pt x="293454" y="2098825"/>
                  <a:pt x="284204" y="2092747"/>
                </a:cubicBezTo>
                <a:cubicBezTo>
                  <a:pt x="285267" y="2080110"/>
                  <a:pt x="308510" y="2021121"/>
                  <a:pt x="306856" y="2003128"/>
                </a:cubicBezTo>
                <a:lnTo>
                  <a:pt x="296216" y="1944367"/>
                </a:lnTo>
                <a:lnTo>
                  <a:pt x="316030" y="1836128"/>
                </a:lnTo>
                <a:cubicBezTo>
                  <a:pt x="300726" y="1810623"/>
                  <a:pt x="342411" y="1768654"/>
                  <a:pt x="329496" y="1735241"/>
                </a:cubicBezTo>
                <a:cubicBezTo>
                  <a:pt x="331336" y="1711720"/>
                  <a:pt x="339485" y="1722162"/>
                  <a:pt x="343347" y="1679383"/>
                </a:cubicBezTo>
                <a:cubicBezTo>
                  <a:pt x="349669" y="1616089"/>
                  <a:pt x="356013" y="1614119"/>
                  <a:pt x="360800" y="1554542"/>
                </a:cubicBezTo>
                <a:cubicBezTo>
                  <a:pt x="361799" y="1491472"/>
                  <a:pt x="380405" y="1496141"/>
                  <a:pt x="377978" y="1470595"/>
                </a:cubicBezTo>
                <a:cubicBezTo>
                  <a:pt x="371480" y="1445071"/>
                  <a:pt x="407310" y="1366942"/>
                  <a:pt x="396801" y="1354553"/>
                </a:cubicBezTo>
                <a:cubicBezTo>
                  <a:pt x="387984" y="1324635"/>
                  <a:pt x="389939" y="1306198"/>
                  <a:pt x="378799" y="1292983"/>
                </a:cubicBezTo>
                <a:cubicBezTo>
                  <a:pt x="368230" y="1254082"/>
                  <a:pt x="380918" y="1242866"/>
                  <a:pt x="362697" y="1241293"/>
                </a:cubicBezTo>
                <a:lnTo>
                  <a:pt x="339388" y="1147085"/>
                </a:lnTo>
                <a:cubicBezTo>
                  <a:pt x="350485" y="1118433"/>
                  <a:pt x="353159" y="1072754"/>
                  <a:pt x="339952" y="1071934"/>
                </a:cubicBezTo>
                <a:cubicBezTo>
                  <a:pt x="327895" y="1004911"/>
                  <a:pt x="358371" y="924985"/>
                  <a:pt x="347188" y="889800"/>
                </a:cubicBezTo>
                <a:cubicBezTo>
                  <a:pt x="334220" y="804597"/>
                  <a:pt x="342717" y="786582"/>
                  <a:pt x="338803" y="749936"/>
                </a:cubicBezTo>
                <a:cubicBezTo>
                  <a:pt x="334890" y="713292"/>
                  <a:pt x="337271" y="707557"/>
                  <a:pt x="323706" y="669931"/>
                </a:cubicBezTo>
                <a:lnTo>
                  <a:pt x="313326" y="559992"/>
                </a:lnTo>
                <a:cubicBezTo>
                  <a:pt x="314747" y="543769"/>
                  <a:pt x="268004" y="450294"/>
                  <a:pt x="272650" y="451529"/>
                </a:cubicBezTo>
                <a:lnTo>
                  <a:pt x="256593" y="392499"/>
                </a:lnTo>
                <a:cubicBezTo>
                  <a:pt x="276778" y="343341"/>
                  <a:pt x="246535" y="361906"/>
                  <a:pt x="249583" y="321981"/>
                </a:cubicBezTo>
                <a:cubicBezTo>
                  <a:pt x="256450" y="297359"/>
                  <a:pt x="256557" y="284789"/>
                  <a:pt x="245172" y="280016"/>
                </a:cubicBezTo>
                <a:cubicBezTo>
                  <a:pt x="279102" y="164139"/>
                  <a:pt x="241674" y="235649"/>
                  <a:pt x="249784" y="152538"/>
                </a:cubicBezTo>
                <a:cubicBezTo>
                  <a:pt x="254846" y="115053"/>
                  <a:pt x="258144" y="77317"/>
                  <a:pt x="264479" y="36591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60045"/>
            <a:ext cx="4694659" cy="573405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99"/>
          <a:stretch/>
        </p:blipFill>
        <p:spPr>
          <a:xfrm>
            <a:off x="-1" y="857250"/>
            <a:ext cx="9144001" cy="57340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F408FB-36C9-C0ED-5871-AB536D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0578" y="1257300"/>
            <a:ext cx="3988849" cy="1381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000000"/>
                </a:solidFill>
              </a:rPr>
              <a:t>Tuckman’s Model(1965)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5" y="1468363"/>
            <a:ext cx="4180922" cy="4515805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7" name="Graphic 6" descr="Lightning">
            <a:extLst>
              <a:ext uri="{FF2B5EF4-FFF2-40B4-BE49-F238E27FC236}">
                <a16:creationId xmlns:a16="http://schemas.microsoft.com/office/drawing/2014/main" id="{98653003-D821-1A99-DFF2-D66B5429E40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9490" y="2079067"/>
            <a:ext cx="3026740" cy="302674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D8DA1D-F963-15B8-FA73-8BB2E4E835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0579" y="2947260"/>
            <a:ext cx="4003614" cy="2927188"/>
          </a:xfrm>
        </p:spPr>
        <p:txBody>
          <a:bodyPr anchor="ctr">
            <a:normAutofit/>
          </a:bodyPr>
          <a:lstStyle/>
          <a:p>
            <a:r>
              <a:rPr lang="en-GB" sz="1500">
                <a:solidFill>
                  <a:srgbClr val="000000"/>
                </a:solidFill>
              </a:rPr>
              <a:t>Forming</a:t>
            </a:r>
          </a:p>
          <a:p>
            <a:r>
              <a:rPr lang="en-GB" sz="1500">
                <a:solidFill>
                  <a:srgbClr val="000000"/>
                </a:solidFill>
              </a:rPr>
              <a:t>Storming</a:t>
            </a:r>
          </a:p>
          <a:p>
            <a:r>
              <a:rPr lang="en-GB" sz="1500">
                <a:solidFill>
                  <a:srgbClr val="000000"/>
                </a:solidFill>
              </a:rPr>
              <a:t>Norming</a:t>
            </a:r>
          </a:p>
          <a:p>
            <a:r>
              <a:rPr lang="en-GB" sz="1500">
                <a:solidFill>
                  <a:srgbClr val="000000"/>
                </a:solidFill>
              </a:rPr>
              <a:t>Performing</a:t>
            </a:r>
          </a:p>
          <a:p>
            <a:r>
              <a:rPr lang="en-GB" sz="1500">
                <a:solidFill>
                  <a:srgbClr val="000000"/>
                </a:solidFill>
              </a:rPr>
              <a:t>Adjourning </a:t>
            </a:r>
          </a:p>
        </p:txBody>
      </p:sp>
    </p:spTree>
    <p:extLst>
      <p:ext uri="{BB962C8B-B14F-4D97-AF65-F5344CB8AC3E}">
        <p14:creationId xmlns:p14="http://schemas.microsoft.com/office/powerpoint/2010/main" val="4202248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Practical Example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614" y="1526033"/>
            <a:ext cx="4152298" cy="39352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Care home setting</a:t>
            </a:r>
            <a:endParaRPr lang="en-GB"/>
          </a:p>
          <a:p>
            <a:pPr>
              <a:lnSpc>
                <a:spcPct val="90000"/>
              </a:lnSpc>
            </a:pPr>
            <a:r>
              <a:t>Nurses, carers, and doctors share information</a:t>
            </a:r>
            <a:endParaRPr lang="en-GB"/>
          </a:p>
          <a:p>
            <a:pPr>
              <a:lnSpc>
                <a:spcPct val="90000"/>
              </a:lnSpc>
            </a:pPr>
            <a:r>
              <a:t>Team meeting to plan patient care</a:t>
            </a:r>
            <a:endParaRPr lang="en-GB"/>
          </a:p>
          <a:p>
            <a:pPr>
              <a:lnSpc>
                <a:spcPct val="90000"/>
              </a:lnSpc>
            </a:pPr>
            <a:r>
              <a:t>Improves patient outcomes</a:t>
            </a:r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ople standing in an office">
            <a:extLst>
              <a:ext uri="{FF2B5EF4-FFF2-40B4-BE49-F238E27FC236}">
                <a16:creationId xmlns:a16="http://schemas.microsoft.com/office/drawing/2014/main" id="{4FBD4D2A-6BD4-F631-F61D-7EB2A80055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93" r="9296"/>
          <a:stretch>
            <a:fillRect/>
          </a:stretch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r>
              <a:rPr lang="en-GB" sz="3500"/>
              <a:t>Key Teamwork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8707" y="2434201"/>
            <a:ext cx="2866642" cy="3742762"/>
          </a:xfrm>
        </p:spPr>
        <p:txBody>
          <a:bodyPr>
            <a:normAutofit/>
          </a:bodyPr>
          <a:lstStyle/>
          <a:p>
            <a:r>
              <a:rPr lang="en-GB" sz="1700"/>
              <a:t>Communication</a:t>
            </a:r>
          </a:p>
          <a:p>
            <a:r>
              <a:rPr lang="en-GB" sz="1700"/>
              <a:t>Respect</a:t>
            </a:r>
          </a:p>
          <a:p>
            <a:r>
              <a:rPr lang="en-GB" sz="1700"/>
              <a:t>Responsibility</a:t>
            </a:r>
          </a:p>
          <a:p>
            <a:r>
              <a:rPr lang="en-GB" sz="1700"/>
              <a:t>Support others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69089" y="891540"/>
            <a:ext cx="3442120" cy="1578308"/>
          </a:xfrm>
        </p:spPr>
        <p:txBody>
          <a:bodyPr>
            <a:normAutofit/>
          </a:bodyPr>
          <a:lstStyle/>
          <a:p>
            <a:r>
              <a:rPr lang="en-GB" sz="3500"/>
              <a:t>Conclusion</a:t>
            </a:r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F4599267-80BD-50ED-DD42-01D44693B0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50" r="24525" b="-1"/>
          <a:stretch>
            <a:fillRect/>
          </a:stretch>
        </p:blipFill>
        <p:spPr>
          <a:xfrm>
            <a:off x="20" y="10"/>
            <a:ext cx="5124486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69089" y="2630161"/>
            <a:ext cx="3442118" cy="3332489"/>
          </a:xfrm>
        </p:spPr>
        <p:txBody>
          <a:bodyPr>
            <a:normAutofit/>
          </a:bodyPr>
          <a:lstStyle/>
          <a:p>
            <a:r>
              <a:rPr lang="en-GB" sz="1700"/>
              <a:t>Teamwork is vital in health and social care</a:t>
            </a:r>
          </a:p>
          <a:p>
            <a:r>
              <a:rPr lang="en-GB" sz="1700"/>
              <a:t>Ensures safe and effective care</a:t>
            </a:r>
          </a:p>
          <a:p>
            <a:r>
              <a:rPr lang="en-GB" sz="1700"/>
              <a:t>Supports positive outcomes for patients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798" y="1463040"/>
            <a:ext cx="2847230" cy="2690949"/>
          </a:xfrm>
        </p:spPr>
        <p:txBody>
          <a:bodyPr anchor="t">
            <a:normAutofit/>
          </a:bodyPr>
          <a:lstStyle/>
          <a:p>
            <a:r>
              <a:rPr lang="en-GB" sz="4200"/>
              <a:t>References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7250" y="4415246"/>
            <a:ext cx="8986749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50279" y="587829"/>
            <a:ext cx="4878975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42163" y="1463039"/>
            <a:ext cx="4156790" cy="4300447"/>
          </a:xfrm>
        </p:spPr>
        <p:txBody>
          <a:bodyPr anchor="t">
            <a:normAutofit/>
          </a:bodyPr>
          <a:lstStyle/>
          <a:p>
            <a:r>
              <a:rPr lang="en-GB" sz="1900" dirty="0"/>
              <a:t>NHS (2019) The NHS Constitution for England. London: NHS. Available at https:// </a:t>
            </a:r>
            <a:r>
              <a:rPr lang="en-GB" sz="1900" dirty="0">
                <a:hlinkClick r:id="rId2"/>
              </a:rPr>
              <a:t>www.gov.uk/government/publications/the-nhs-constitution-for-england</a:t>
            </a:r>
            <a:endParaRPr lang="en-GB" sz="1900" dirty="0"/>
          </a:p>
          <a:p>
            <a:r>
              <a:rPr lang="en-GB" sz="1900" dirty="0"/>
              <a:t>Accessed -21 June 2026</a:t>
            </a:r>
          </a:p>
          <a:p>
            <a:r>
              <a:rPr lang="en-GB" sz="1900" dirty="0"/>
              <a:t>Skills for Care (2020) Teamwork in care settings. Leeds: Skills for care.Available at:https:</a:t>
            </a:r>
            <a:r>
              <a:rPr lang="en-GB" sz="1900" dirty="0" err="1"/>
              <a:t>www.skillsforcare.org.uk</a:t>
            </a:r>
            <a:endParaRPr lang="en-GB" sz="1900" dirty="0"/>
          </a:p>
          <a:p>
            <a:r>
              <a:rPr lang="en-GB" sz="1900" dirty="0"/>
              <a:t>Accessed-21 June 2026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Working in Teams in Health &amp; Social Care</vt:lpstr>
      <vt:lpstr>What is Teamwork?</vt:lpstr>
      <vt:lpstr>Why Teamwork is Important</vt:lpstr>
      <vt:lpstr>Relevance to Professional Practice</vt:lpstr>
      <vt:lpstr>Tuckman’s Model(1965)</vt:lpstr>
      <vt:lpstr>Practical Example</vt:lpstr>
      <vt:lpstr>Key Teamwork Skills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in Teams in Health &amp; Social Care</dc:title>
  <dc:subject/>
  <dc:creator>Parvin Ali</dc:creator>
  <cp:keywords/>
  <dc:description>generated using python-pptx</dc:description>
  <cp:lastModifiedBy>Parvin Ali</cp:lastModifiedBy>
  <cp:revision>7</cp:revision>
  <dcterms:created xsi:type="dcterms:W3CDTF">2026-06-11T18:58:23Z</dcterms:created>
  <dcterms:modified xsi:type="dcterms:W3CDTF">2026-06-21T21:38:13Z</dcterms:modified>
  <cp:category/>
</cp:coreProperties>
</file>