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256" r:id="rId2"/>
    <p:sldId id="306" r:id="rId3"/>
    <p:sldId id="307" r:id="rId4"/>
    <p:sldId id="317" r:id="rId5"/>
    <p:sldId id="301" r:id="rId6"/>
    <p:sldId id="302" r:id="rId7"/>
    <p:sldId id="305" r:id="rId8"/>
    <p:sldId id="303" r:id="rId9"/>
    <p:sldId id="308" r:id="rId10"/>
    <p:sldId id="309" r:id="rId11"/>
    <p:sldId id="310" r:id="rId12"/>
    <p:sldId id="312" r:id="rId13"/>
    <p:sldId id="311" r:id="rId14"/>
    <p:sldId id="313" r:id="rId15"/>
    <p:sldId id="289" r:id="rId16"/>
    <p:sldId id="257" r:id="rId17"/>
    <p:sldId id="258" r:id="rId18"/>
    <p:sldId id="259" r:id="rId19"/>
    <p:sldId id="260" r:id="rId20"/>
    <p:sldId id="292" r:id="rId21"/>
    <p:sldId id="263" r:id="rId22"/>
    <p:sldId id="270" r:id="rId23"/>
    <p:sldId id="271" r:id="rId24"/>
    <p:sldId id="264" r:id="rId25"/>
    <p:sldId id="265" r:id="rId26"/>
    <p:sldId id="261" r:id="rId27"/>
    <p:sldId id="314" r:id="rId28"/>
    <p:sldId id="266" r:id="rId29"/>
    <p:sldId id="321" r:id="rId30"/>
    <p:sldId id="320" r:id="rId31"/>
    <p:sldId id="318" r:id="rId32"/>
    <p:sldId id="319" r:id="rId33"/>
    <p:sldId id="267" r:id="rId34"/>
    <p:sldId id="315" r:id="rId35"/>
    <p:sldId id="294" r:id="rId36"/>
    <p:sldId id="268" r:id="rId37"/>
    <p:sldId id="269" r:id="rId38"/>
    <p:sldId id="272" r:id="rId39"/>
    <p:sldId id="276" r:id="rId40"/>
    <p:sldId id="291" r:id="rId41"/>
    <p:sldId id="274" r:id="rId42"/>
    <p:sldId id="275" r:id="rId43"/>
    <p:sldId id="277" r:id="rId44"/>
    <p:sldId id="278" r:id="rId45"/>
    <p:sldId id="279" r:id="rId46"/>
    <p:sldId id="280" r:id="rId47"/>
    <p:sldId id="282" r:id="rId48"/>
    <p:sldId id="281" r:id="rId49"/>
    <p:sldId id="283" r:id="rId50"/>
    <p:sldId id="284" r:id="rId51"/>
    <p:sldId id="316" r:id="rId52"/>
    <p:sldId id="295" r:id="rId53"/>
    <p:sldId id="288" r:id="rId54"/>
    <p:sldId id="29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3DE"/>
    <a:srgbClr val="FFB6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46"/>
    <p:restoredTop sz="77497"/>
  </p:normalViewPr>
  <p:slideViewPr>
    <p:cSldViewPr snapToGrid="0" snapToObjects="1">
      <p:cViewPr varScale="1">
        <p:scale>
          <a:sx n="82" d="100"/>
          <a:sy n="82" d="100"/>
        </p:scale>
        <p:origin x="192"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5A75EF-670C-EB44-8B32-B7C769CA32F7}" type="datetimeFigureOut">
              <a:rPr lang="en-US" smtClean="0"/>
              <a:t>11/13/23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D5F56-FA02-454F-902B-8FE424C106BB}" type="slidenum">
              <a:rPr lang="en-US" smtClean="0"/>
              <a:t>‹#›</a:t>
            </a:fld>
            <a:endParaRPr lang="en-US"/>
          </a:p>
        </p:txBody>
      </p:sp>
    </p:spTree>
    <p:extLst>
      <p:ext uri="{BB962C8B-B14F-4D97-AF65-F5344CB8AC3E}">
        <p14:creationId xmlns:p14="http://schemas.microsoft.com/office/powerpoint/2010/main" val="3974195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Verbal style is informal – this will not typically be appropriate for written work. </a:t>
            </a:r>
          </a:p>
        </p:txBody>
      </p:sp>
      <p:sp>
        <p:nvSpPr>
          <p:cNvPr id="4" name="Slide Number Placeholder 3"/>
          <p:cNvSpPr>
            <a:spLocks noGrp="1"/>
          </p:cNvSpPr>
          <p:nvPr>
            <p:ph type="sldNum" sz="quarter" idx="5"/>
          </p:nvPr>
        </p:nvSpPr>
        <p:spPr/>
        <p:txBody>
          <a:bodyPr/>
          <a:lstStyle/>
          <a:p>
            <a:fld id="{D965FB2E-21E6-2B44-8BB7-D6046514ECAD}" type="slidenum">
              <a:rPr lang="en-US" smtClean="0"/>
              <a:t>6</a:t>
            </a:fld>
            <a:endParaRPr lang="en-US"/>
          </a:p>
        </p:txBody>
      </p:sp>
    </p:spTree>
    <p:extLst>
      <p:ext uri="{BB962C8B-B14F-4D97-AF65-F5344CB8AC3E}">
        <p14:creationId xmlns:p14="http://schemas.microsoft.com/office/powerpoint/2010/main" val="465396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t>
            </a:r>
            <a:r>
              <a:rPr lang="en-US" dirty="0" err="1"/>
              <a:t>favourite</a:t>
            </a:r>
            <a:r>
              <a:rPr lang="en-US" dirty="0"/>
              <a:t> word to mis-spell is bibliography</a:t>
            </a:r>
          </a:p>
        </p:txBody>
      </p:sp>
      <p:sp>
        <p:nvSpPr>
          <p:cNvPr id="4" name="Slide Number Placeholder 3"/>
          <p:cNvSpPr>
            <a:spLocks noGrp="1"/>
          </p:cNvSpPr>
          <p:nvPr>
            <p:ph type="sldNum" sz="quarter" idx="5"/>
          </p:nvPr>
        </p:nvSpPr>
        <p:spPr/>
        <p:txBody>
          <a:bodyPr/>
          <a:lstStyle/>
          <a:p>
            <a:fld id="{D965FB2E-21E6-2B44-8BB7-D6046514ECAD}" type="slidenum">
              <a:rPr lang="en-US" smtClean="0"/>
              <a:t>7</a:t>
            </a:fld>
            <a:endParaRPr lang="en-US"/>
          </a:p>
        </p:txBody>
      </p:sp>
    </p:spTree>
    <p:extLst>
      <p:ext uri="{BB962C8B-B14F-4D97-AF65-F5344CB8AC3E}">
        <p14:creationId xmlns:p14="http://schemas.microsoft.com/office/powerpoint/2010/main" val="2017921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Verbal style is informal – this will not typically be appropriate for written work. </a:t>
            </a:r>
          </a:p>
        </p:txBody>
      </p:sp>
      <p:sp>
        <p:nvSpPr>
          <p:cNvPr id="4" name="Slide Number Placeholder 3"/>
          <p:cNvSpPr>
            <a:spLocks noGrp="1"/>
          </p:cNvSpPr>
          <p:nvPr>
            <p:ph type="sldNum" sz="quarter" idx="5"/>
          </p:nvPr>
        </p:nvSpPr>
        <p:spPr/>
        <p:txBody>
          <a:bodyPr/>
          <a:lstStyle/>
          <a:p>
            <a:fld id="{D965FB2E-21E6-2B44-8BB7-D6046514ECAD}" type="slidenum">
              <a:rPr lang="en-US" smtClean="0"/>
              <a:t>8</a:t>
            </a:fld>
            <a:endParaRPr lang="en-US"/>
          </a:p>
        </p:txBody>
      </p:sp>
    </p:spTree>
    <p:extLst>
      <p:ext uri="{BB962C8B-B14F-4D97-AF65-F5344CB8AC3E}">
        <p14:creationId xmlns:p14="http://schemas.microsoft.com/office/powerpoint/2010/main" val="3759436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www.mindtools.com</a:t>
            </a:r>
            <a:r>
              <a:rPr lang="en-GB" dirty="0"/>
              <a:t>/ano9qiu/</a:t>
            </a:r>
            <a:r>
              <a:rPr lang="en-GB" dirty="0" err="1"/>
              <a:t>gibbs</a:t>
            </a:r>
            <a:r>
              <a:rPr lang="en-GB" dirty="0"/>
              <a:t>-reflective-cycle</a:t>
            </a:r>
          </a:p>
        </p:txBody>
      </p:sp>
      <p:sp>
        <p:nvSpPr>
          <p:cNvPr id="4" name="Slide Number Placeholder 3"/>
          <p:cNvSpPr>
            <a:spLocks noGrp="1"/>
          </p:cNvSpPr>
          <p:nvPr>
            <p:ph type="sldNum" sz="quarter" idx="5"/>
          </p:nvPr>
        </p:nvSpPr>
        <p:spPr/>
        <p:txBody>
          <a:bodyPr/>
          <a:lstStyle/>
          <a:p>
            <a:fld id="{8ADD5F56-FA02-454F-902B-8FE424C106BB}" type="slidenum">
              <a:rPr lang="en-US" smtClean="0"/>
              <a:t>10</a:t>
            </a:fld>
            <a:endParaRPr lang="en-US"/>
          </a:p>
        </p:txBody>
      </p:sp>
    </p:spTree>
    <p:extLst>
      <p:ext uri="{BB962C8B-B14F-4D97-AF65-F5344CB8AC3E}">
        <p14:creationId xmlns:p14="http://schemas.microsoft.com/office/powerpoint/2010/main" val="3626928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www.mindtools.com</a:t>
            </a:r>
            <a:r>
              <a:rPr lang="en-GB" dirty="0"/>
              <a:t>/ano9qiu/</a:t>
            </a:r>
            <a:r>
              <a:rPr lang="en-GB" dirty="0" err="1"/>
              <a:t>gibbs</a:t>
            </a:r>
            <a:r>
              <a:rPr lang="en-GB" dirty="0"/>
              <a:t>-reflective-cycle</a:t>
            </a:r>
          </a:p>
        </p:txBody>
      </p:sp>
      <p:sp>
        <p:nvSpPr>
          <p:cNvPr id="4" name="Slide Number Placeholder 3"/>
          <p:cNvSpPr>
            <a:spLocks noGrp="1"/>
          </p:cNvSpPr>
          <p:nvPr>
            <p:ph type="sldNum" sz="quarter" idx="5"/>
          </p:nvPr>
        </p:nvSpPr>
        <p:spPr/>
        <p:txBody>
          <a:bodyPr/>
          <a:lstStyle/>
          <a:p>
            <a:fld id="{8ADD5F56-FA02-454F-902B-8FE424C106BB}" type="slidenum">
              <a:rPr lang="en-US" smtClean="0"/>
              <a:t>11</a:t>
            </a:fld>
            <a:endParaRPr lang="en-US"/>
          </a:p>
        </p:txBody>
      </p:sp>
    </p:spTree>
    <p:extLst>
      <p:ext uri="{BB962C8B-B14F-4D97-AF65-F5344CB8AC3E}">
        <p14:creationId xmlns:p14="http://schemas.microsoft.com/office/powerpoint/2010/main" val="3510641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www.mindtools.com</a:t>
            </a:r>
            <a:r>
              <a:rPr lang="en-GB" dirty="0"/>
              <a:t>/ano9qiu/</a:t>
            </a:r>
            <a:r>
              <a:rPr lang="en-GB" dirty="0" err="1"/>
              <a:t>gibbs</a:t>
            </a:r>
            <a:r>
              <a:rPr lang="en-GB" dirty="0"/>
              <a:t>-reflective-cycle</a:t>
            </a:r>
          </a:p>
        </p:txBody>
      </p:sp>
      <p:sp>
        <p:nvSpPr>
          <p:cNvPr id="4" name="Slide Number Placeholder 3"/>
          <p:cNvSpPr>
            <a:spLocks noGrp="1"/>
          </p:cNvSpPr>
          <p:nvPr>
            <p:ph type="sldNum" sz="quarter" idx="5"/>
          </p:nvPr>
        </p:nvSpPr>
        <p:spPr/>
        <p:txBody>
          <a:bodyPr/>
          <a:lstStyle/>
          <a:p>
            <a:fld id="{8ADD5F56-FA02-454F-902B-8FE424C106BB}" type="slidenum">
              <a:rPr lang="en-US" smtClean="0"/>
              <a:t>13</a:t>
            </a:fld>
            <a:endParaRPr lang="en-US"/>
          </a:p>
        </p:txBody>
      </p:sp>
    </p:spTree>
    <p:extLst>
      <p:ext uri="{BB962C8B-B14F-4D97-AF65-F5344CB8AC3E}">
        <p14:creationId xmlns:p14="http://schemas.microsoft.com/office/powerpoint/2010/main" val="2275780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DD5F56-FA02-454F-902B-8FE424C106BB}" type="slidenum">
              <a:rPr lang="en-US" smtClean="0"/>
              <a:t>18</a:t>
            </a:fld>
            <a:endParaRPr lang="en-US"/>
          </a:p>
        </p:txBody>
      </p:sp>
    </p:spTree>
    <p:extLst>
      <p:ext uri="{BB962C8B-B14F-4D97-AF65-F5344CB8AC3E}">
        <p14:creationId xmlns:p14="http://schemas.microsoft.com/office/powerpoint/2010/main" val="3271101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2023 = 5x5 groups</a:t>
            </a:r>
          </a:p>
        </p:txBody>
      </p:sp>
      <p:sp>
        <p:nvSpPr>
          <p:cNvPr id="4" name="Slide Number Placeholder 3"/>
          <p:cNvSpPr>
            <a:spLocks noGrp="1"/>
          </p:cNvSpPr>
          <p:nvPr>
            <p:ph type="sldNum" sz="quarter" idx="5"/>
          </p:nvPr>
        </p:nvSpPr>
        <p:spPr/>
        <p:txBody>
          <a:bodyPr/>
          <a:lstStyle/>
          <a:p>
            <a:fld id="{8ADD5F56-FA02-454F-902B-8FE424C106BB}" type="slidenum">
              <a:rPr lang="en-US" smtClean="0"/>
              <a:t>19</a:t>
            </a:fld>
            <a:endParaRPr lang="en-US"/>
          </a:p>
        </p:txBody>
      </p:sp>
    </p:spTree>
    <p:extLst>
      <p:ext uri="{BB962C8B-B14F-4D97-AF65-F5344CB8AC3E}">
        <p14:creationId xmlns:p14="http://schemas.microsoft.com/office/powerpoint/2010/main" val="645364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continue to work through the online content to help understanding. </a:t>
            </a:r>
          </a:p>
        </p:txBody>
      </p:sp>
      <p:sp>
        <p:nvSpPr>
          <p:cNvPr id="4" name="Slide Number Placeholder 3"/>
          <p:cNvSpPr>
            <a:spLocks noGrp="1"/>
          </p:cNvSpPr>
          <p:nvPr>
            <p:ph type="sldNum" sz="quarter" idx="5"/>
          </p:nvPr>
        </p:nvSpPr>
        <p:spPr/>
        <p:txBody>
          <a:bodyPr/>
          <a:lstStyle/>
          <a:p>
            <a:fld id="{8ADD5F56-FA02-454F-902B-8FE424C106BB}" type="slidenum">
              <a:rPr lang="en-US" smtClean="0"/>
              <a:t>21</a:t>
            </a:fld>
            <a:endParaRPr lang="en-US"/>
          </a:p>
        </p:txBody>
      </p:sp>
    </p:spTree>
    <p:extLst>
      <p:ext uri="{BB962C8B-B14F-4D97-AF65-F5344CB8AC3E}">
        <p14:creationId xmlns:p14="http://schemas.microsoft.com/office/powerpoint/2010/main" val="2304303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the video from T1 slide 5/17</a:t>
            </a:r>
          </a:p>
          <a:p>
            <a:r>
              <a:rPr lang="en-GB" dirty="0"/>
              <a:t>https://</a:t>
            </a:r>
            <a:r>
              <a:rPr lang="en-GB" dirty="0" err="1"/>
              <a:t>www.youtube.com</a:t>
            </a:r>
            <a:r>
              <a:rPr lang="en-GB" dirty="0"/>
              <a:t>/</a:t>
            </a:r>
            <a:r>
              <a:rPr lang="en-GB" dirty="0" err="1"/>
              <a:t>watch?v</a:t>
            </a:r>
            <a:r>
              <a:rPr lang="en-GB" dirty="0"/>
              <a:t>=GCxct4CR-To&amp;feature=</a:t>
            </a:r>
            <a:r>
              <a:rPr lang="en-GB" dirty="0" err="1"/>
              <a:t>youtu.be</a:t>
            </a:r>
            <a:r>
              <a:rPr lang="en-GB" dirty="0"/>
              <a:t> </a:t>
            </a:r>
          </a:p>
        </p:txBody>
      </p:sp>
      <p:sp>
        <p:nvSpPr>
          <p:cNvPr id="4" name="Slide Number Placeholder 3"/>
          <p:cNvSpPr>
            <a:spLocks noGrp="1"/>
          </p:cNvSpPr>
          <p:nvPr>
            <p:ph type="sldNum" sz="quarter" idx="5"/>
          </p:nvPr>
        </p:nvSpPr>
        <p:spPr/>
        <p:txBody>
          <a:bodyPr/>
          <a:lstStyle/>
          <a:p>
            <a:fld id="{8ADD5F56-FA02-454F-902B-8FE424C106BB}" type="slidenum">
              <a:rPr lang="en-US" smtClean="0"/>
              <a:t>23</a:t>
            </a:fld>
            <a:endParaRPr lang="en-US"/>
          </a:p>
        </p:txBody>
      </p:sp>
    </p:spTree>
    <p:extLst>
      <p:ext uri="{BB962C8B-B14F-4D97-AF65-F5344CB8AC3E}">
        <p14:creationId xmlns:p14="http://schemas.microsoft.com/office/powerpoint/2010/main" val="1397344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tomorrowsleadership.nl</a:t>
            </a:r>
            <a:r>
              <a:rPr lang="en-US" dirty="0"/>
              <a:t>/how-to-overcome-the-5-dysfunctions-of-virtual-teams/</a:t>
            </a:r>
          </a:p>
        </p:txBody>
      </p:sp>
      <p:sp>
        <p:nvSpPr>
          <p:cNvPr id="4" name="Slide Number Placeholder 3"/>
          <p:cNvSpPr>
            <a:spLocks noGrp="1"/>
          </p:cNvSpPr>
          <p:nvPr>
            <p:ph type="sldNum" sz="quarter" idx="5"/>
          </p:nvPr>
        </p:nvSpPr>
        <p:spPr/>
        <p:txBody>
          <a:bodyPr/>
          <a:lstStyle/>
          <a:p>
            <a:fld id="{8ADD5F56-FA02-454F-902B-8FE424C106BB}" type="slidenum">
              <a:rPr lang="en-US" smtClean="0"/>
              <a:t>24</a:t>
            </a:fld>
            <a:endParaRPr lang="en-US"/>
          </a:p>
        </p:txBody>
      </p:sp>
    </p:spTree>
    <p:extLst>
      <p:ext uri="{BB962C8B-B14F-4D97-AF65-F5344CB8AC3E}">
        <p14:creationId xmlns:p14="http://schemas.microsoft.com/office/powerpoint/2010/main" val="2632118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MS Mincho" panose="02020609040205080304" pitchFamily="49" charset="-128"/>
                <a:cs typeface="Times New Roman" panose="02020603050405020304" pitchFamily="18" charset="0"/>
              </a:rPr>
              <a:t>Screen grab </a:t>
            </a:r>
            <a:r>
              <a:rPr lang="en-US" sz="1200" dirty="0" err="1">
                <a:effectLst/>
                <a:latin typeface="Cambria" panose="02040503050406030204" pitchFamily="18" charset="0"/>
                <a:ea typeface="MS Mincho" panose="02020609040205080304" pitchFamily="49" charset="-128"/>
                <a:cs typeface="Times New Roman" panose="02020603050405020304" pitchFamily="18" charset="0"/>
              </a:rPr>
              <a:t>Brene</a:t>
            </a:r>
            <a:r>
              <a:rPr lang="en-US" sz="1200" dirty="0">
                <a:effectLst/>
                <a:latin typeface="Cambria" panose="02040503050406030204" pitchFamily="18" charset="0"/>
                <a:ea typeface="MS Mincho" panose="02020609040205080304" pitchFamily="49" charset="-128"/>
                <a:cs typeface="Times New Roman" panose="02020603050405020304" pitchFamily="18" charset="0"/>
              </a:rPr>
              <a:t> Brown + the reflect' task from (slide 8/17 T1)</a:t>
            </a:r>
            <a:endParaRPr lang="en-GB" sz="12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ADD5F56-FA02-454F-902B-8FE424C106BB}" type="slidenum">
              <a:rPr lang="en-US" smtClean="0"/>
              <a:t>25</a:t>
            </a:fld>
            <a:endParaRPr lang="en-US"/>
          </a:p>
        </p:txBody>
      </p:sp>
    </p:spTree>
    <p:extLst>
      <p:ext uri="{BB962C8B-B14F-4D97-AF65-F5344CB8AC3E}">
        <p14:creationId xmlns:p14="http://schemas.microsoft.com/office/powerpoint/2010/main" val="1059228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Taylor, C. (1991) </a:t>
            </a:r>
            <a:r>
              <a:rPr lang="en-US" i="1" dirty="0"/>
              <a:t>The Ethics of Authenticity. </a:t>
            </a:r>
            <a:r>
              <a:rPr lang="en-US" dirty="0"/>
              <a:t>Harvard University Press; London.</a:t>
            </a:r>
          </a:p>
        </p:txBody>
      </p:sp>
      <p:sp>
        <p:nvSpPr>
          <p:cNvPr id="4" name="Slide Number Placeholder 3"/>
          <p:cNvSpPr>
            <a:spLocks noGrp="1"/>
          </p:cNvSpPr>
          <p:nvPr>
            <p:ph type="sldNum" sz="quarter" idx="5"/>
          </p:nvPr>
        </p:nvSpPr>
        <p:spPr/>
        <p:txBody>
          <a:bodyPr/>
          <a:lstStyle/>
          <a:p>
            <a:fld id="{8ADD5F56-FA02-454F-902B-8FE424C106BB}" type="slidenum">
              <a:rPr lang="en-US" smtClean="0"/>
              <a:t>28</a:t>
            </a:fld>
            <a:endParaRPr lang="en-US"/>
          </a:p>
        </p:txBody>
      </p:sp>
    </p:spTree>
    <p:extLst>
      <p:ext uri="{BB962C8B-B14F-4D97-AF65-F5344CB8AC3E}">
        <p14:creationId xmlns:p14="http://schemas.microsoft.com/office/powerpoint/2010/main" val="27388854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Roles to consider in styles of theatre – pros arch / touring / small budget / site specific / multi-media</a:t>
            </a:r>
          </a:p>
        </p:txBody>
      </p:sp>
      <p:sp>
        <p:nvSpPr>
          <p:cNvPr id="4" name="Slide Number Placeholder 3"/>
          <p:cNvSpPr>
            <a:spLocks noGrp="1"/>
          </p:cNvSpPr>
          <p:nvPr>
            <p:ph type="sldNum" sz="quarter" idx="5"/>
          </p:nvPr>
        </p:nvSpPr>
        <p:spPr/>
        <p:txBody>
          <a:bodyPr/>
          <a:lstStyle/>
          <a:p>
            <a:fld id="{8ADD5F56-FA02-454F-902B-8FE424C106BB}" type="slidenum">
              <a:rPr lang="en-US" smtClean="0"/>
              <a:t>33</a:t>
            </a:fld>
            <a:endParaRPr lang="en-US"/>
          </a:p>
        </p:txBody>
      </p:sp>
    </p:spTree>
    <p:extLst>
      <p:ext uri="{BB962C8B-B14F-4D97-AF65-F5344CB8AC3E}">
        <p14:creationId xmlns:p14="http://schemas.microsoft.com/office/powerpoint/2010/main" val="3661928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mj-lt"/>
                <a:ea typeface="MS Mincho" panose="02020609040205080304" pitchFamily="49" charset="-128"/>
                <a:cs typeface="Times New Roman" panose="02020603050405020304" pitchFamily="18" charset="0"/>
              </a:rPr>
              <a:t>Screen grab + 15/17 Topic 1 - </a:t>
            </a:r>
            <a:r>
              <a:rPr lang="en-US" sz="1200" b="1" dirty="0">
                <a:effectLst/>
                <a:latin typeface="+mj-lt"/>
                <a:ea typeface="MS Mincho" panose="02020609040205080304" pitchFamily="49" charset="-128"/>
                <a:cs typeface="Times New Roman" panose="02020603050405020304" pitchFamily="18" charset="0"/>
              </a:rPr>
              <a:t>show live.</a:t>
            </a:r>
            <a:endParaRPr lang="en-GB" sz="1200" b="1" dirty="0">
              <a:effectLst/>
              <a:latin typeface="+mj-lt"/>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ADD5F56-FA02-454F-902B-8FE424C106BB}" type="slidenum">
              <a:rPr lang="en-US" smtClean="0"/>
              <a:t>36</a:t>
            </a:fld>
            <a:endParaRPr lang="en-US"/>
          </a:p>
        </p:txBody>
      </p:sp>
    </p:spTree>
    <p:extLst>
      <p:ext uri="{BB962C8B-B14F-4D97-AF65-F5344CB8AC3E}">
        <p14:creationId xmlns:p14="http://schemas.microsoft.com/office/powerpoint/2010/main" val="4291517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sloanreview.mit.edu</a:t>
            </a:r>
            <a:r>
              <a:rPr lang="en-US" dirty="0"/>
              <a:t>/article/with-goals-fast-beats-smart/</a:t>
            </a:r>
          </a:p>
        </p:txBody>
      </p:sp>
      <p:sp>
        <p:nvSpPr>
          <p:cNvPr id="4" name="Slide Number Placeholder 3"/>
          <p:cNvSpPr>
            <a:spLocks noGrp="1"/>
          </p:cNvSpPr>
          <p:nvPr>
            <p:ph type="sldNum" sz="quarter" idx="5"/>
          </p:nvPr>
        </p:nvSpPr>
        <p:spPr/>
        <p:txBody>
          <a:bodyPr/>
          <a:lstStyle/>
          <a:p>
            <a:fld id="{8ADD5F56-FA02-454F-902B-8FE424C106BB}" type="slidenum">
              <a:rPr lang="en-US" smtClean="0"/>
              <a:t>37</a:t>
            </a:fld>
            <a:endParaRPr lang="en-US"/>
          </a:p>
        </p:txBody>
      </p:sp>
    </p:spTree>
    <p:extLst>
      <p:ext uri="{BB962C8B-B14F-4D97-AF65-F5344CB8AC3E}">
        <p14:creationId xmlns:p14="http://schemas.microsoft.com/office/powerpoint/2010/main" val="1974980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there a nice link between RC and referencing? </a:t>
            </a:r>
          </a:p>
          <a:p>
            <a:r>
              <a:rPr lang="en-US" dirty="0"/>
              <a:t>Yes – if a student is unaware that their idea is already published – not enough challenge and too much personal care would result in ruinous empathy. </a:t>
            </a:r>
          </a:p>
        </p:txBody>
      </p:sp>
      <p:sp>
        <p:nvSpPr>
          <p:cNvPr id="4" name="Slide Number Placeholder 3"/>
          <p:cNvSpPr>
            <a:spLocks noGrp="1"/>
          </p:cNvSpPr>
          <p:nvPr>
            <p:ph type="sldNum" sz="quarter" idx="5"/>
          </p:nvPr>
        </p:nvSpPr>
        <p:spPr/>
        <p:txBody>
          <a:bodyPr/>
          <a:lstStyle/>
          <a:p>
            <a:fld id="{8ADD5F56-FA02-454F-902B-8FE424C106BB}" type="slidenum">
              <a:rPr lang="en-US" smtClean="0"/>
              <a:t>42</a:t>
            </a:fld>
            <a:endParaRPr lang="en-US"/>
          </a:p>
        </p:txBody>
      </p:sp>
    </p:spTree>
    <p:extLst>
      <p:ext uri="{BB962C8B-B14F-4D97-AF65-F5344CB8AC3E}">
        <p14:creationId xmlns:p14="http://schemas.microsoft.com/office/powerpoint/2010/main" val="1099834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Preferred roles slide is U3/ T2 / S?</a:t>
            </a:r>
          </a:p>
        </p:txBody>
      </p:sp>
      <p:sp>
        <p:nvSpPr>
          <p:cNvPr id="4" name="Slide Number Placeholder 3"/>
          <p:cNvSpPr>
            <a:spLocks noGrp="1"/>
          </p:cNvSpPr>
          <p:nvPr>
            <p:ph type="sldNum" sz="quarter" idx="5"/>
          </p:nvPr>
        </p:nvSpPr>
        <p:spPr/>
        <p:txBody>
          <a:bodyPr/>
          <a:lstStyle/>
          <a:p>
            <a:fld id="{8ADD5F56-FA02-454F-902B-8FE424C106BB}" type="slidenum">
              <a:rPr lang="en-US" smtClean="0"/>
              <a:t>44</a:t>
            </a:fld>
            <a:endParaRPr lang="en-US"/>
          </a:p>
        </p:txBody>
      </p:sp>
    </p:spTree>
    <p:extLst>
      <p:ext uri="{BB962C8B-B14F-4D97-AF65-F5344CB8AC3E}">
        <p14:creationId xmlns:p14="http://schemas.microsoft.com/office/powerpoint/2010/main" val="777986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video ”</a:t>
            </a:r>
            <a:r>
              <a:rPr lang="en-GB" sz="1800" dirty="0">
                <a:effectLst/>
                <a:latin typeface="Calibri" panose="020F0502020204030204" pitchFamily="34" charset="0"/>
                <a:ea typeface="DengXian" panose="02010600030101010101" pitchFamily="2" charset="-122"/>
                <a:cs typeface="Arial" panose="020B0604020202020204" pitchFamily="34" charset="0"/>
              </a:rPr>
              <a:t>The reason why we have to hold people accountable is because if we don't they're </a:t>
            </a:r>
            <a:r>
              <a:rPr lang="en-GB" sz="1800" dirty="0" err="1">
                <a:effectLst/>
                <a:latin typeface="Calibri" panose="020F0502020204030204" pitchFamily="34" charset="0"/>
                <a:ea typeface="DengXian" panose="02010600030101010101" pitchFamily="2" charset="-122"/>
                <a:cs typeface="Arial" panose="020B0604020202020204" pitchFamily="34" charset="0"/>
              </a:rPr>
              <a:t>gonna</a:t>
            </a:r>
            <a:r>
              <a:rPr lang="en-GB" sz="1800" dirty="0">
                <a:effectLst/>
                <a:latin typeface="Calibri" panose="020F0502020204030204" pitchFamily="34" charset="0"/>
                <a:ea typeface="DengXian" panose="02010600030101010101" pitchFamily="2" charset="-122"/>
                <a:cs typeface="Arial" panose="020B0604020202020204" pitchFamily="34" charset="0"/>
              </a:rPr>
              <a:t> think that the results don't matter.” </a:t>
            </a:r>
            <a:endParaRPr lang="en-US" dirty="0"/>
          </a:p>
        </p:txBody>
      </p:sp>
      <p:sp>
        <p:nvSpPr>
          <p:cNvPr id="4" name="Slide Number Placeholder 3"/>
          <p:cNvSpPr>
            <a:spLocks noGrp="1"/>
          </p:cNvSpPr>
          <p:nvPr>
            <p:ph type="sldNum" sz="quarter" idx="5"/>
          </p:nvPr>
        </p:nvSpPr>
        <p:spPr/>
        <p:txBody>
          <a:bodyPr/>
          <a:lstStyle/>
          <a:p>
            <a:fld id="{8ADD5F56-FA02-454F-902B-8FE424C106BB}" type="slidenum">
              <a:rPr lang="en-US" smtClean="0"/>
              <a:t>47</a:t>
            </a:fld>
            <a:endParaRPr lang="en-US"/>
          </a:p>
        </p:txBody>
      </p:sp>
    </p:spTree>
    <p:extLst>
      <p:ext uri="{BB962C8B-B14F-4D97-AF65-F5344CB8AC3E}">
        <p14:creationId xmlns:p14="http://schemas.microsoft.com/office/powerpoint/2010/main" val="3393162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on slide 6/16.</a:t>
            </a:r>
          </a:p>
        </p:txBody>
      </p:sp>
      <p:sp>
        <p:nvSpPr>
          <p:cNvPr id="4" name="Slide Number Placeholder 3"/>
          <p:cNvSpPr>
            <a:spLocks noGrp="1"/>
          </p:cNvSpPr>
          <p:nvPr>
            <p:ph type="sldNum" sz="quarter" idx="5"/>
          </p:nvPr>
        </p:nvSpPr>
        <p:spPr/>
        <p:txBody>
          <a:bodyPr/>
          <a:lstStyle/>
          <a:p>
            <a:fld id="{8ADD5F56-FA02-454F-902B-8FE424C106BB}" type="slidenum">
              <a:rPr lang="en-US" smtClean="0"/>
              <a:t>48</a:t>
            </a:fld>
            <a:endParaRPr lang="en-US"/>
          </a:p>
        </p:txBody>
      </p:sp>
    </p:spTree>
    <p:extLst>
      <p:ext uri="{BB962C8B-B14F-4D97-AF65-F5344CB8AC3E}">
        <p14:creationId xmlns:p14="http://schemas.microsoft.com/office/powerpoint/2010/main" val="1410459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14/16</a:t>
            </a:r>
          </a:p>
        </p:txBody>
      </p:sp>
      <p:sp>
        <p:nvSpPr>
          <p:cNvPr id="4" name="Slide Number Placeholder 3"/>
          <p:cNvSpPr>
            <a:spLocks noGrp="1"/>
          </p:cNvSpPr>
          <p:nvPr>
            <p:ph type="sldNum" sz="quarter" idx="5"/>
          </p:nvPr>
        </p:nvSpPr>
        <p:spPr/>
        <p:txBody>
          <a:bodyPr/>
          <a:lstStyle/>
          <a:p>
            <a:fld id="{8ADD5F56-FA02-454F-902B-8FE424C106BB}" type="slidenum">
              <a:rPr lang="en-US" smtClean="0"/>
              <a:t>49</a:t>
            </a:fld>
            <a:endParaRPr lang="en-US"/>
          </a:p>
        </p:txBody>
      </p:sp>
    </p:spTree>
    <p:extLst>
      <p:ext uri="{BB962C8B-B14F-4D97-AF65-F5344CB8AC3E}">
        <p14:creationId xmlns:p14="http://schemas.microsoft.com/office/powerpoint/2010/main" val="1940334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F766-1A9F-524C-9654-EB298EE2F7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46DFE0-BEA1-6D4C-AC3E-D5279E98C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21B9241-8271-A14F-BA14-E04F23C73A19}"/>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C1BA65A3-9862-7C46-8442-C8AD352478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4A10B6-6839-894B-8BA8-74376575B70C}"/>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445846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7F2CF-5A85-B647-A255-247E789D871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969B16-26C1-314D-9CE1-530B77B5AA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979F7F-D2B5-304C-BF85-B53FA8D87CD1}"/>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A787AFB5-505A-EB47-AD4A-C380A64BDB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651AA6-8DB1-AD4D-8539-4E1155E2B761}"/>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76807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6EE15-3839-DE4E-957E-C63B6DF80F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3D1F431-0EBB-CE48-9248-180F9CD663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C2D31D-ECA5-324B-A28B-3182DE64BCAB}"/>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523D6F95-73EA-CF4C-8A15-E41EB5778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77C640-CF5E-EF4D-A8E7-1AC617C8CB37}"/>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3904604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AD694-AD28-9348-BE6B-09A7E452FC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23EDB7-7F87-BD4F-825C-E550C03AB3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8836134-D3EF-BC42-AAF6-3675242B12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6D887F7-4396-1046-9A06-52B55A32C827}"/>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6" name="Footer Placeholder 5">
            <a:extLst>
              <a:ext uri="{FF2B5EF4-FFF2-40B4-BE49-F238E27FC236}">
                <a16:creationId xmlns:a16="http://schemas.microsoft.com/office/drawing/2014/main" id="{D495B61E-DDD8-CB44-A475-F0CE6A4071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95D78C-6702-5247-BFE2-91606087E90B}"/>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5489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1F256-C618-C84C-B128-989BD17310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CCB730-6A22-A844-9C71-7DB8B6E3B6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E8E7E8-7B55-3C4A-AC5D-D4096A647DF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0689CD-A941-5746-B459-B5736A382E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6FFDD5-CAF2-A840-9D59-7075BF06E2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C32BBB-8B7F-BC4C-8AE6-E82566D931EF}"/>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8" name="Footer Placeholder 7">
            <a:extLst>
              <a:ext uri="{FF2B5EF4-FFF2-40B4-BE49-F238E27FC236}">
                <a16:creationId xmlns:a16="http://schemas.microsoft.com/office/drawing/2014/main" id="{07107203-512D-A74C-82DE-E1ACA27D2E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7384A7-10BF-CD40-9519-DFE8C328938A}"/>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3450100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BDA1A-CC68-5C44-8EB6-A4942FAD905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E5517-D88F-6F45-9FDF-0235C7D95273}"/>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4" name="Footer Placeholder 3">
            <a:extLst>
              <a:ext uri="{FF2B5EF4-FFF2-40B4-BE49-F238E27FC236}">
                <a16:creationId xmlns:a16="http://schemas.microsoft.com/office/drawing/2014/main" id="{13605DB0-B342-C941-886C-7C92FA4003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4E550C-887A-714C-9410-392EDDF18AEF}"/>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911875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E2F6AF-B5B6-2344-9486-FBEC50A4635B}"/>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3" name="Footer Placeholder 2">
            <a:extLst>
              <a:ext uri="{FF2B5EF4-FFF2-40B4-BE49-F238E27FC236}">
                <a16:creationId xmlns:a16="http://schemas.microsoft.com/office/drawing/2014/main" id="{A3174335-E96D-614E-8E23-41E19431956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E8C952-44DB-2243-8733-6EEFC6CE8969}"/>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412374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E43BE-5210-4848-B91C-8B8D4F7FC7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611513-E942-C94C-9FAF-41FDF0F30D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E65C446-7252-8B40-9B33-465988B25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F44CF8-5466-344D-B192-21E8ECDCAC1A}"/>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6" name="Footer Placeholder 5">
            <a:extLst>
              <a:ext uri="{FF2B5EF4-FFF2-40B4-BE49-F238E27FC236}">
                <a16:creationId xmlns:a16="http://schemas.microsoft.com/office/drawing/2014/main" id="{75DE4A27-B381-3A49-8018-9BBAF0AC7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BE8DF0-E844-3649-BE1A-9616948D9045}"/>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42052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62E9D-4F59-6448-9963-161E98B2FB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F1F30A7-8B8A-F140-8F1D-AB70982D58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79094D-299D-D44C-9059-1C4CEC96C3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73B3C4-88C4-534C-9FEF-EF416F4DB8AC}"/>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6" name="Footer Placeholder 5">
            <a:extLst>
              <a:ext uri="{FF2B5EF4-FFF2-40B4-BE49-F238E27FC236}">
                <a16:creationId xmlns:a16="http://schemas.microsoft.com/office/drawing/2014/main" id="{219F6E66-E413-9442-977E-FDDCA1F989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ED6746-E12D-8640-A80D-F6CCDB56614A}"/>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1862484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22C0-3FDF-3742-A3EB-58A72C323F2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11B423-4014-924E-B41C-CA807FA1F5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F9A38E-B468-B845-A954-538001A8CADF}"/>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E9DE7142-DF77-B040-8F58-7C1154BCE4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9CB03B-C813-4847-8E09-22310C847581}"/>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270524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DB4732-451B-F347-AD64-A6E35E9F92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C80EC1-2B61-B64C-88F9-0313EDBB39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66ED34-BE48-1443-809C-7930AAD783A8}"/>
              </a:ext>
            </a:extLst>
          </p:cNvPr>
          <p:cNvSpPr>
            <a:spLocks noGrp="1"/>
          </p:cNvSpPr>
          <p:nvPr>
            <p:ph type="dt" sz="half" idx="10"/>
          </p:nvPr>
        </p:nvSpPr>
        <p:spPr/>
        <p:txBody>
          <a:body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C2D67E00-A526-CB49-B98B-95F4939CFB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FFD239-986D-7B45-A32D-DFAD7FE3D093}"/>
              </a:ext>
            </a:extLst>
          </p:cNvPr>
          <p:cNvSpPr>
            <a:spLocks noGrp="1"/>
          </p:cNvSpPr>
          <p:nvPr>
            <p:ph type="sldNum" sz="quarter" idx="12"/>
          </p:nvPr>
        </p:nvSpPr>
        <p:spPr/>
        <p:txBody>
          <a:bodyPr/>
          <a:lstStyle/>
          <a:p>
            <a:fld id="{B5679E43-3EEB-DA44-B44F-5F70B06E0DC2}" type="slidenum">
              <a:rPr lang="en-US" smtClean="0"/>
              <a:t>‹#›</a:t>
            </a:fld>
            <a:endParaRPr lang="en-US"/>
          </a:p>
        </p:txBody>
      </p:sp>
    </p:spTree>
    <p:extLst>
      <p:ext uri="{BB962C8B-B14F-4D97-AF65-F5344CB8AC3E}">
        <p14:creationId xmlns:p14="http://schemas.microsoft.com/office/powerpoint/2010/main" val="27042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3DE"/>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F1C03F-67D2-7642-B809-229A0F3C62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E2FC96-79E1-714E-A671-6D2C1152B5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0C46CE-45DA-6649-AE9B-63E2782557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4E528-592C-F34B-BC5A-FCAB0E75C6AC}" type="datetimeFigureOut">
              <a:rPr lang="en-US" smtClean="0"/>
              <a:t>11/13/23</a:t>
            </a:fld>
            <a:endParaRPr lang="en-US"/>
          </a:p>
        </p:txBody>
      </p:sp>
      <p:sp>
        <p:nvSpPr>
          <p:cNvPr id="5" name="Footer Placeholder 4">
            <a:extLst>
              <a:ext uri="{FF2B5EF4-FFF2-40B4-BE49-F238E27FC236}">
                <a16:creationId xmlns:a16="http://schemas.microsoft.com/office/drawing/2014/main" id="{A9E7AA0A-6029-DC40-A2BB-B87120AED4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8C511F-766A-E742-A9FD-CA82ABF2BB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679E43-3EEB-DA44-B44F-5F70B06E0DC2}" type="slidenum">
              <a:rPr lang="en-US" smtClean="0"/>
              <a:t>‹#›</a:t>
            </a:fld>
            <a:endParaRPr lang="en-US"/>
          </a:p>
        </p:txBody>
      </p:sp>
    </p:spTree>
    <p:extLst>
      <p:ext uri="{BB962C8B-B14F-4D97-AF65-F5344CB8AC3E}">
        <p14:creationId xmlns:p14="http://schemas.microsoft.com/office/powerpoint/2010/main" val="1935869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321CE-3965-6B43-BD13-C3DEC1B36289}"/>
              </a:ext>
            </a:extLst>
          </p:cNvPr>
          <p:cNvSpPr>
            <a:spLocks noGrp="1"/>
          </p:cNvSpPr>
          <p:nvPr>
            <p:ph type="ctrTitle"/>
          </p:nvPr>
        </p:nvSpPr>
        <p:spPr/>
        <p:txBody>
          <a:bodyPr/>
          <a:lstStyle/>
          <a:p>
            <a:r>
              <a:rPr lang="en-US" dirty="0"/>
              <a:t>Unit 3</a:t>
            </a:r>
          </a:p>
        </p:txBody>
      </p:sp>
      <p:sp>
        <p:nvSpPr>
          <p:cNvPr id="3" name="Subtitle 2">
            <a:extLst>
              <a:ext uri="{FF2B5EF4-FFF2-40B4-BE49-F238E27FC236}">
                <a16:creationId xmlns:a16="http://schemas.microsoft.com/office/drawing/2014/main" id="{075C479A-9A84-4744-99B2-6972C3CCDDD3}"/>
              </a:ext>
            </a:extLst>
          </p:cNvPr>
          <p:cNvSpPr>
            <a:spLocks noGrp="1"/>
          </p:cNvSpPr>
          <p:nvPr>
            <p:ph type="subTitle" idx="1"/>
          </p:nvPr>
        </p:nvSpPr>
        <p:spPr/>
        <p:txBody>
          <a:bodyPr>
            <a:normAutofit/>
          </a:bodyPr>
          <a:lstStyle/>
          <a:p>
            <a:r>
              <a:rPr lang="en-US" sz="4000" dirty="0"/>
              <a:t>Virtual Collaboration </a:t>
            </a:r>
          </a:p>
        </p:txBody>
      </p:sp>
    </p:spTree>
    <p:extLst>
      <p:ext uri="{BB962C8B-B14F-4D97-AF65-F5344CB8AC3E}">
        <p14:creationId xmlns:p14="http://schemas.microsoft.com/office/powerpoint/2010/main" val="1731148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4D0E7-E557-104C-8019-ED9AF7263EA6}"/>
              </a:ext>
            </a:extLst>
          </p:cNvPr>
          <p:cNvSpPr>
            <a:spLocks noGrp="1"/>
          </p:cNvSpPr>
          <p:nvPr>
            <p:ph idx="1"/>
          </p:nvPr>
        </p:nvSpPr>
        <p:spPr>
          <a:xfrm>
            <a:off x="838200" y="1253331"/>
            <a:ext cx="10515600" cy="4351338"/>
          </a:xfrm>
        </p:spPr>
        <p:txBody>
          <a:bodyPr>
            <a:noAutofit/>
          </a:bodyPr>
          <a:lstStyle/>
          <a:p>
            <a:pPr marL="0" indent="0">
              <a:buNone/>
            </a:pPr>
            <a:r>
              <a:rPr lang="en-GB" sz="40000" dirty="0"/>
              <a:t>But</a:t>
            </a:r>
          </a:p>
        </p:txBody>
      </p:sp>
    </p:spTree>
    <p:extLst>
      <p:ext uri="{BB962C8B-B14F-4D97-AF65-F5344CB8AC3E}">
        <p14:creationId xmlns:p14="http://schemas.microsoft.com/office/powerpoint/2010/main" val="445362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51AEFC-3385-864C-B730-14AB8D17E206}"/>
              </a:ext>
            </a:extLst>
          </p:cNvPr>
          <p:cNvSpPr>
            <a:spLocks noGrp="1"/>
          </p:cNvSpPr>
          <p:nvPr>
            <p:ph idx="1"/>
          </p:nvPr>
        </p:nvSpPr>
        <p:spPr>
          <a:xfrm>
            <a:off x="0" y="1253331"/>
            <a:ext cx="12192000" cy="4351338"/>
          </a:xfrm>
        </p:spPr>
        <p:txBody>
          <a:bodyPr>
            <a:noAutofit/>
          </a:bodyPr>
          <a:lstStyle/>
          <a:p>
            <a:pPr marL="0" indent="0">
              <a:buNone/>
            </a:pPr>
            <a:r>
              <a:rPr lang="en-GB" sz="40000" dirty="0"/>
              <a:t>First..</a:t>
            </a:r>
          </a:p>
        </p:txBody>
      </p:sp>
    </p:spTree>
    <p:extLst>
      <p:ext uri="{BB962C8B-B14F-4D97-AF65-F5344CB8AC3E}">
        <p14:creationId xmlns:p14="http://schemas.microsoft.com/office/powerpoint/2010/main" val="1592260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F70D2-D870-574C-9650-0BB5709E1161}"/>
              </a:ext>
            </a:extLst>
          </p:cNvPr>
          <p:cNvSpPr>
            <a:spLocks noGrp="1"/>
          </p:cNvSpPr>
          <p:nvPr>
            <p:ph type="title"/>
          </p:nvPr>
        </p:nvSpPr>
        <p:spPr/>
        <p:txBody>
          <a:bodyPr/>
          <a:lstStyle/>
          <a:p>
            <a:r>
              <a:rPr lang="en-GB" dirty="0"/>
              <a:t>Component 1, Task 1</a:t>
            </a:r>
            <a:r>
              <a:rPr lang="en-US" dirty="0"/>
              <a:t>: Results</a:t>
            </a:r>
            <a:endParaRPr lang="en-GB" dirty="0"/>
          </a:p>
        </p:txBody>
      </p:sp>
      <p:sp>
        <p:nvSpPr>
          <p:cNvPr id="3" name="Content Placeholder 2">
            <a:extLst>
              <a:ext uri="{FF2B5EF4-FFF2-40B4-BE49-F238E27FC236}">
                <a16:creationId xmlns:a16="http://schemas.microsoft.com/office/drawing/2014/main" id="{274C8721-A295-674D-B272-3F0469C2C9AD}"/>
              </a:ext>
            </a:extLst>
          </p:cNvPr>
          <p:cNvSpPr>
            <a:spLocks noGrp="1"/>
          </p:cNvSpPr>
          <p:nvPr>
            <p:ph idx="1"/>
          </p:nvPr>
        </p:nvSpPr>
        <p:spPr>
          <a:xfrm>
            <a:off x="90055" y="1690688"/>
            <a:ext cx="10515600" cy="4351338"/>
          </a:xfrm>
        </p:spPr>
        <p:txBody>
          <a:bodyPr/>
          <a:lstStyle/>
          <a:p>
            <a:pPr marL="0" indent="0">
              <a:buNone/>
            </a:pPr>
            <a:r>
              <a:rPr lang="en-US" dirty="0"/>
              <a:t>Things got</a:t>
            </a:r>
          </a:p>
          <a:p>
            <a:pPr marL="0" indent="0">
              <a:buNone/>
            </a:pPr>
            <a:r>
              <a:rPr lang="en-US" dirty="0"/>
              <a:t> late sorry.</a:t>
            </a:r>
          </a:p>
          <a:p>
            <a:endParaRPr lang="en-US" dirty="0"/>
          </a:p>
          <a:p>
            <a:pPr marL="0" indent="0">
              <a:buNone/>
            </a:pPr>
            <a:r>
              <a:rPr lang="en-US" sz="3200" dirty="0"/>
              <a:t>Has everyone </a:t>
            </a:r>
          </a:p>
          <a:p>
            <a:pPr marL="0" indent="0">
              <a:buNone/>
            </a:pPr>
            <a:r>
              <a:rPr lang="en-US" sz="3200" dirty="0"/>
              <a:t>found their </a:t>
            </a:r>
          </a:p>
          <a:p>
            <a:pPr marL="0" indent="0">
              <a:buNone/>
            </a:pPr>
            <a:r>
              <a:rPr lang="en-US" sz="3200" dirty="0"/>
              <a:t>feedback?</a:t>
            </a:r>
          </a:p>
          <a:p>
            <a:endParaRPr lang="en-GB" dirty="0"/>
          </a:p>
        </p:txBody>
      </p:sp>
      <p:pic>
        <p:nvPicPr>
          <p:cNvPr id="5" name="Picture 4" descr="A screenshot of a computer screen&#10;&#10;Description automatically generated">
            <a:extLst>
              <a:ext uri="{FF2B5EF4-FFF2-40B4-BE49-F238E27FC236}">
                <a16:creationId xmlns:a16="http://schemas.microsoft.com/office/drawing/2014/main" id="{6B135441-F98C-5F48-BA30-7AD3923655B0}"/>
              </a:ext>
            </a:extLst>
          </p:cNvPr>
          <p:cNvPicPr>
            <a:picLocks noChangeAspect="1"/>
          </p:cNvPicPr>
          <p:nvPr/>
        </p:nvPicPr>
        <p:blipFill rotWithShape="1">
          <a:blip r:embed="rId2"/>
          <a:srcRect l="6566" t="12930" r="7323" b="9931"/>
          <a:stretch/>
        </p:blipFill>
        <p:spPr>
          <a:xfrm>
            <a:off x="2743200" y="1385455"/>
            <a:ext cx="9448800" cy="5472545"/>
          </a:xfrm>
          <a:prstGeom prst="rect">
            <a:avLst/>
          </a:prstGeom>
        </p:spPr>
      </p:pic>
    </p:spTree>
    <p:extLst>
      <p:ext uri="{BB962C8B-B14F-4D97-AF65-F5344CB8AC3E}">
        <p14:creationId xmlns:p14="http://schemas.microsoft.com/office/powerpoint/2010/main" val="4144990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44C9-EAF7-6042-A46C-2301B104672E}"/>
              </a:ext>
            </a:extLst>
          </p:cNvPr>
          <p:cNvSpPr>
            <a:spLocks noGrp="1"/>
          </p:cNvSpPr>
          <p:nvPr>
            <p:ph type="title"/>
          </p:nvPr>
        </p:nvSpPr>
        <p:spPr/>
        <p:txBody>
          <a:bodyPr/>
          <a:lstStyle/>
          <a:p>
            <a:r>
              <a:rPr lang="en-GB" dirty="0"/>
              <a:t>Component 1, Task 1</a:t>
            </a:r>
            <a:r>
              <a:rPr lang="en-US" dirty="0"/>
              <a:t>: Results</a:t>
            </a:r>
          </a:p>
        </p:txBody>
      </p:sp>
      <p:sp>
        <p:nvSpPr>
          <p:cNvPr id="3" name="Content Placeholder 2">
            <a:extLst>
              <a:ext uri="{FF2B5EF4-FFF2-40B4-BE49-F238E27FC236}">
                <a16:creationId xmlns:a16="http://schemas.microsoft.com/office/drawing/2014/main" id="{CEDBD8AE-1029-464A-A7FB-9CD3054067CB}"/>
              </a:ext>
            </a:extLst>
          </p:cNvPr>
          <p:cNvSpPr>
            <a:spLocks noGrp="1"/>
          </p:cNvSpPr>
          <p:nvPr>
            <p:ph idx="1"/>
          </p:nvPr>
        </p:nvSpPr>
        <p:spPr/>
        <p:txBody>
          <a:bodyPr>
            <a:noAutofit/>
          </a:bodyPr>
          <a:lstStyle/>
          <a:p>
            <a:r>
              <a:rPr lang="en-US" sz="3200" dirty="0"/>
              <a:t>Well done all.</a:t>
            </a:r>
          </a:p>
          <a:p>
            <a:r>
              <a:rPr lang="en-US" sz="3200" dirty="0"/>
              <a:t>Notes and comments that kept arising:</a:t>
            </a:r>
          </a:p>
          <a:p>
            <a:endParaRPr lang="en-US" sz="3200" dirty="0"/>
          </a:p>
          <a:p>
            <a:r>
              <a:rPr lang="en-GB" sz="3200" dirty="0">
                <a:ea typeface="MS Mincho" panose="02020609040205080304" pitchFamily="49" charset="-128"/>
                <a:cs typeface="Times New Roman" panose="02020603050405020304" pitchFamily="18" charset="0"/>
              </a:rPr>
              <a:t>Please a</a:t>
            </a:r>
            <a:r>
              <a:rPr lang="en-GB" sz="3200" dirty="0">
                <a:effectLst/>
                <a:ea typeface="MS Mincho" panose="02020609040205080304" pitchFamily="49" charset="-128"/>
                <a:cs typeface="Times New Roman" panose="02020603050405020304" pitchFamily="18" charset="0"/>
              </a:rPr>
              <a:t>sk any questions about referencing and bibliographies - please. </a:t>
            </a:r>
          </a:p>
          <a:p>
            <a:pPr marL="0" indent="0">
              <a:buNone/>
            </a:pPr>
            <a:r>
              <a:rPr lang="en-GB" sz="3200" dirty="0">
                <a:effectLst/>
                <a:ea typeface="MS Mincho" panose="02020609040205080304" pitchFamily="49" charset="-128"/>
                <a:cs typeface="Times New Roman" panose="02020603050405020304" pitchFamily="18" charset="0"/>
              </a:rPr>
              <a:t>   It is foundational to your success. </a:t>
            </a:r>
          </a:p>
          <a:p>
            <a:r>
              <a:rPr lang="en-GB" sz="3200" dirty="0">
                <a:effectLst/>
                <a:ea typeface="MS Mincho" panose="02020609040205080304" pitchFamily="49" charset="-128"/>
                <a:cs typeface="Times New Roman" panose="02020603050405020304" pitchFamily="18" charset="0"/>
              </a:rPr>
              <a:t>Write what you mean clearly in an appropriate style rather than expressing yourselves as you might 'say' things to a peer or friend. </a:t>
            </a:r>
          </a:p>
          <a:p>
            <a:endParaRPr lang="en-US" dirty="0"/>
          </a:p>
        </p:txBody>
      </p:sp>
    </p:spTree>
    <p:extLst>
      <p:ext uri="{BB962C8B-B14F-4D97-AF65-F5344CB8AC3E}">
        <p14:creationId xmlns:p14="http://schemas.microsoft.com/office/powerpoint/2010/main" val="361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44C9-EAF7-6042-A46C-2301B104672E}"/>
              </a:ext>
            </a:extLst>
          </p:cNvPr>
          <p:cNvSpPr>
            <a:spLocks noGrp="1"/>
          </p:cNvSpPr>
          <p:nvPr>
            <p:ph type="title"/>
          </p:nvPr>
        </p:nvSpPr>
        <p:spPr/>
        <p:txBody>
          <a:bodyPr/>
          <a:lstStyle/>
          <a:p>
            <a:r>
              <a:rPr lang="en-GB" dirty="0"/>
              <a:t>Component 1, Task 1</a:t>
            </a:r>
            <a:endParaRPr lang="en-US" dirty="0"/>
          </a:p>
        </p:txBody>
      </p:sp>
      <p:sp>
        <p:nvSpPr>
          <p:cNvPr id="3" name="Content Placeholder 2">
            <a:extLst>
              <a:ext uri="{FF2B5EF4-FFF2-40B4-BE49-F238E27FC236}">
                <a16:creationId xmlns:a16="http://schemas.microsoft.com/office/drawing/2014/main" id="{CEDBD8AE-1029-464A-A7FB-9CD3054067CB}"/>
              </a:ext>
            </a:extLst>
          </p:cNvPr>
          <p:cNvSpPr>
            <a:spLocks noGrp="1"/>
          </p:cNvSpPr>
          <p:nvPr>
            <p:ph idx="1"/>
          </p:nvPr>
        </p:nvSpPr>
        <p:spPr/>
        <p:txBody>
          <a:bodyPr>
            <a:noAutofit/>
          </a:bodyPr>
          <a:lstStyle/>
          <a:p>
            <a:r>
              <a:rPr lang="en-GB" sz="3200" dirty="0">
                <a:ea typeface="MS Mincho" panose="02020609040205080304" pitchFamily="49" charset="-128"/>
                <a:cs typeface="Times New Roman" panose="02020603050405020304" pitchFamily="18" charset="0"/>
              </a:rPr>
              <a:t>Check Harvard standard in the handbook every time. </a:t>
            </a:r>
            <a:endParaRPr lang="en-GB" sz="3200" dirty="0">
              <a:effectLst/>
              <a:ea typeface="MS Mincho" panose="02020609040205080304" pitchFamily="49" charset="-128"/>
              <a:cs typeface="Times New Roman" panose="02020603050405020304" pitchFamily="18" charset="0"/>
            </a:endParaRPr>
          </a:p>
          <a:p>
            <a:r>
              <a:rPr lang="en-GB" sz="3200" dirty="0">
                <a:effectLst/>
                <a:ea typeface="MS Mincho" panose="02020609040205080304" pitchFamily="49" charset="-128"/>
                <a:cs typeface="Times New Roman" panose="02020603050405020304" pitchFamily="18" charset="0"/>
              </a:rPr>
              <a:t>Often what is said is relevant but the way it is expressed is hard to unpack. Try to demonstrate a connection to a point or reference – don’t ‘orphan’ your citations. </a:t>
            </a:r>
          </a:p>
          <a:p>
            <a:r>
              <a:rPr lang="en-GB" sz="3200" dirty="0">
                <a:ea typeface="MS Mincho" panose="02020609040205080304" pitchFamily="49" charset="-128"/>
                <a:cs typeface="Times New Roman" panose="02020603050405020304" pitchFamily="18" charset="0"/>
              </a:rPr>
              <a:t>To do this, ‘back up’ what you say and do it in a relevant way. This will mean different things to everyone in different contexts, but consider that you want to convince your reader that you are correct – not just describe a circumstance. </a:t>
            </a:r>
            <a:endParaRPr lang="en-GB" sz="3200" dirty="0">
              <a:effectLst/>
              <a:ea typeface="MS Mincho" panose="02020609040205080304" pitchFamily="49" charset="-128"/>
              <a:cs typeface="Times New Roman" panose="02020603050405020304" pitchFamily="18" charset="0"/>
            </a:endParaRPr>
          </a:p>
          <a:p>
            <a:endParaRPr lang="en-US" sz="3200" dirty="0"/>
          </a:p>
        </p:txBody>
      </p:sp>
    </p:spTree>
    <p:extLst>
      <p:ext uri="{BB962C8B-B14F-4D97-AF65-F5344CB8AC3E}">
        <p14:creationId xmlns:p14="http://schemas.microsoft.com/office/powerpoint/2010/main" val="93659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CB536-6817-FE4B-8203-E17EE46D69BD}"/>
              </a:ext>
            </a:extLst>
          </p:cNvPr>
          <p:cNvSpPr>
            <a:spLocks noGrp="1"/>
          </p:cNvSpPr>
          <p:nvPr>
            <p:ph type="title"/>
          </p:nvPr>
        </p:nvSpPr>
        <p:spPr/>
        <p:txBody>
          <a:bodyPr/>
          <a:lstStyle/>
          <a:p>
            <a:r>
              <a:rPr lang="en-GB" dirty="0"/>
              <a:t>Component 1, Task 1</a:t>
            </a:r>
            <a:endParaRPr lang="en-US" dirty="0"/>
          </a:p>
        </p:txBody>
      </p:sp>
      <p:sp>
        <p:nvSpPr>
          <p:cNvPr id="3" name="Content Placeholder 2">
            <a:extLst>
              <a:ext uri="{FF2B5EF4-FFF2-40B4-BE49-F238E27FC236}">
                <a16:creationId xmlns:a16="http://schemas.microsoft.com/office/drawing/2014/main" id="{58323123-82F9-304E-8195-E27855C55B07}"/>
              </a:ext>
            </a:extLst>
          </p:cNvPr>
          <p:cNvSpPr>
            <a:spLocks noGrp="1"/>
          </p:cNvSpPr>
          <p:nvPr>
            <p:ph idx="1"/>
          </p:nvPr>
        </p:nvSpPr>
        <p:spPr/>
        <p:txBody>
          <a:bodyPr>
            <a:normAutofit/>
          </a:bodyPr>
          <a:lstStyle/>
          <a:p>
            <a:r>
              <a:rPr lang="en-GB" dirty="0">
                <a:ea typeface="MS Mincho" panose="02020609040205080304" pitchFamily="49" charset="-128"/>
                <a:cs typeface="Times New Roman" panose="02020603050405020304" pitchFamily="18" charset="0"/>
              </a:rPr>
              <a:t>You must include ‘accessed dates’ for online sources. </a:t>
            </a:r>
            <a:endParaRPr lang="en-US" dirty="0"/>
          </a:p>
          <a:p>
            <a:endParaRPr lang="en-US" dirty="0"/>
          </a:p>
          <a:p>
            <a:r>
              <a:rPr lang="en-US" dirty="0"/>
              <a:t>Always refer ‘back’ to the module handbook.</a:t>
            </a:r>
          </a:p>
          <a:p>
            <a:endParaRPr lang="en-US" dirty="0"/>
          </a:p>
          <a:p>
            <a:r>
              <a:rPr lang="en-US" dirty="0"/>
              <a:t>Check your </a:t>
            </a:r>
            <a:r>
              <a:rPr lang="en-US" dirty="0" err="1"/>
              <a:t>sbelling</a:t>
            </a:r>
            <a:r>
              <a:rPr lang="en-US" dirty="0"/>
              <a:t>.</a:t>
            </a:r>
          </a:p>
          <a:p>
            <a:endParaRPr lang="en-US" dirty="0"/>
          </a:p>
          <a:p>
            <a:r>
              <a:rPr lang="en-US" dirty="0"/>
              <a:t>Sorry for any typos in my </a:t>
            </a:r>
            <a:r>
              <a:rPr lang="en-US" dirty="0" err="1"/>
              <a:t>feebdack</a:t>
            </a:r>
            <a:r>
              <a:rPr lang="en-US" dirty="0"/>
              <a:t>.</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02863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44C9-EAF7-6042-A46C-2301B104672E}"/>
              </a:ext>
            </a:extLst>
          </p:cNvPr>
          <p:cNvSpPr>
            <a:spLocks noGrp="1"/>
          </p:cNvSpPr>
          <p:nvPr>
            <p:ph type="title"/>
          </p:nvPr>
        </p:nvSpPr>
        <p:spPr/>
        <p:txBody>
          <a:bodyPr/>
          <a:lstStyle/>
          <a:p>
            <a:r>
              <a:rPr lang="en-GB" dirty="0"/>
              <a:t>Component 1, Task 1</a:t>
            </a:r>
            <a:endParaRPr lang="en-US" dirty="0"/>
          </a:p>
        </p:txBody>
      </p:sp>
      <p:sp>
        <p:nvSpPr>
          <p:cNvPr id="3" name="Content Placeholder 2">
            <a:extLst>
              <a:ext uri="{FF2B5EF4-FFF2-40B4-BE49-F238E27FC236}">
                <a16:creationId xmlns:a16="http://schemas.microsoft.com/office/drawing/2014/main" id="{CEDBD8AE-1029-464A-A7FB-9CD3054067CB}"/>
              </a:ext>
            </a:extLst>
          </p:cNvPr>
          <p:cNvSpPr>
            <a:spLocks noGrp="1"/>
          </p:cNvSpPr>
          <p:nvPr>
            <p:ph idx="1"/>
          </p:nvPr>
        </p:nvSpPr>
        <p:spPr/>
        <p:txBody>
          <a:bodyPr>
            <a:noAutofit/>
          </a:bodyPr>
          <a:lstStyle/>
          <a:p>
            <a:r>
              <a:rPr lang="en-US" dirty="0"/>
              <a:t>Marks…</a:t>
            </a:r>
          </a:p>
          <a:p>
            <a:endParaRPr lang="en-US" dirty="0"/>
          </a:p>
          <a:p>
            <a:r>
              <a:rPr lang="en-US" dirty="0"/>
              <a:t>A good range.</a:t>
            </a:r>
          </a:p>
          <a:p>
            <a:endParaRPr lang="en-US" dirty="0"/>
          </a:p>
          <a:p>
            <a:r>
              <a:rPr lang="en-US" dirty="0"/>
              <a:t>Keep in mind that this small task is worth 25% of 50% of your final mark.</a:t>
            </a:r>
          </a:p>
          <a:p>
            <a:endParaRPr lang="en-US" dirty="0"/>
          </a:p>
        </p:txBody>
      </p:sp>
    </p:spTree>
    <p:extLst>
      <p:ext uri="{BB962C8B-B14F-4D97-AF65-F5344CB8AC3E}">
        <p14:creationId xmlns:p14="http://schemas.microsoft.com/office/powerpoint/2010/main" val="29002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151C6-5554-B744-86DC-BF52C38BCF4C}"/>
              </a:ext>
            </a:extLst>
          </p:cNvPr>
          <p:cNvSpPr>
            <a:spLocks noGrp="1"/>
          </p:cNvSpPr>
          <p:nvPr>
            <p:ph type="title"/>
          </p:nvPr>
        </p:nvSpPr>
        <p:spPr/>
        <p:txBody>
          <a:bodyPr/>
          <a:lstStyle/>
          <a:p>
            <a:r>
              <a:rPr lang="en-GB" dirty="0"/>
              <a:t>Component 1, Task 1</a:t>
            </a:r>
          </a:p>
        </p:txBody>
      </p:sp>
      <p:sp>
        <p:nvSpPr>
          <p:cNvPr id="3" name="Content Placeholder 2">
            <a:extLst>
              <a:ext uri="{FF2B5EF4-FFF2-40B4-BE49-F238E27FC236}">
                <a16:creationId xmlns:a16="http://schemas.microsoft.com/office/drawing/2014/main" id="{9E2299AC-2334-CF42-A541-5635F02C6CD7}"/>
              </a:ext>
            </a:extLst>
          </p:cNvPr>
          <p:cNvSpPr>
            <a:spLocks noGrp="1"/>
          </p:cNvSpPr>
          <p:nvPr>
            <p:ph idx="1"/>
          </p:nvPr>
        </p:nvSpPr>
        <p:spPr/>
        <p:txBody>
          <a:bodyPr>
            <a:normAutofit/>
          </a:bodyPr>
          <a:lstStyle/>
          <a:p>
            <a:r>
              <a:rPr lang="en-GB" sz="3200" dirty="0"/>
              <a:t>This was a ‘skills for…’ task – do you feel different about any of your ideas now that you have collaborated?</a:t>
            </a:r>
          </a:p>
          <a:p>
            <a:endParaRPr lang="en-GB" sz="3200" dirty="0"/>
          </a:p>
          <a:p>
            <a:endParaRPr lang="en-GB" sz="3200" dirty="0"/>
          </a:p>
        </p:txBody>
      </p:sp>
    </p:spTree>
    <p:extLst>
      <p:ext uri="{BB962C8B-B14F-4D97-AF65-F5344CB8AC3E}">
        <p14:creationId xmlns:p14="http://schemas.microsoft.com/office/powerpoint/2010/main" val="3193498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151C6-5554-B744-86DC-BF52C38BCF4C}"/>
              </a:ext>
            </a:extLst>
          </p:cNvPr>
          <p:cNvSpPr>
            <a:spLocks noGrp="1"/>
          </p:cNvSpPr>
          <p:nvPr>
            <p:ph type="title"/>
          </p:nvPr>
        </p:nvSpPr>
        <p:spPr/>
        <p:txBody>
          <a:bodyPr/>
          <a:lstStyle/>
          <a:p>
            <a:r>
              <a:rPr lang="en-GB" dirty="0"/>
              <a:t>Component 1, Task 1</a:t>
            </a:r>
          </a:p>
        </p:txBody>
      </p:sp>
      <p:sp>
        <p:nvSpPr>
          <p:cNvPr id="3" name="Content Placeholder 2">
            <a:extLst>
              <a:ext uri="{FF2B5EF4-FFF2-40B4-BE49-F238E27FC236}">
                <a16:creationId xmlns:a16="http://schemas.microsoft.com/office/drawing/2014/main" id="{9E2299AC-2334-CF42-A541-5635F02C6CD7}"/>
              </a:ext>
            </a:extLst>
          </p:cNvPr>
          <p:cNvSpPr>
            <a:spLocks noGrp="1"/>
          </p:cNvSpPr>
          <p:nvPr>
            <p:ph idx="1"/>
          </p:nvPr>
        </p:nvSpPr>
        <p:spPr/>
        <p:txBody>
          <a:bodyPr>
            <a:normAutofit/>
          </a:bodyPr>
          <a:lstStyle/>
          <a:p>
            <a:r>
              <a:rPr lang="en-GB" sz="3200" dirty="0"/>
              <a:t>This was a ‘skills for…’ task – do you feel different about any of your ideas now that you have collaborated?</a:t>
            </a:r>
          </a:p>
          <a:p>
            <a:endParaRPr lang="en-GB" sz="3200" dirty="0"/>
          </a:p>
          <a:p>
            <a:r>
              <a:rPr lang="en-GB" sz="3200" dirty="0"/>
              <a:t>Gibbs Reflective Cycle:</a:t>
            </a:r>
          </a:p>
          <a:p>
            <a:r>
              <a:rPr lang="en-GB" sz="3200" dirty="0"/>
              <a:t>Describe , Feelings, Evaluation &amp; Analysis, Conclusions, Action Plan</a:t>
            </a:r>
          </a:p>
          <a:p>
            <a:endParaRPr lang="en-GB" sz="3200" dirty="0"/>
          </a:p>
          <a:p>
            <a:endParaRPr lang="en-GB" sz="3200" dirty="0"/>
          </a:p>
        </p:txBody>
      </p:sp>
    </p:spTree>
    <p:extLst>
      <p:ext uri="{BB962C8B-B14F-4D97-AF65-F5344CB8AC3E}">
        <p14:creationId xmlns:p14="http://schemas.microsoft.com/office/powerpoint/2010/main" val="1214871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0829-8F9D-894E-BE85-CA0A0913253B}"/>
              </a:ext>
            </a:extLst>
          </p:cNvPr>
          <p:cNvSpPr>
            <a:spLocks noGrp="1"/>
          </p:cNvSpPr>
          <p:nvPr>
            <p:ph type="title"/>
          </p:nvPr>
        </p:nvSpPr>
        <p:spPr/>
        <p:txBody>
          <a:bodyPr/>
          <a:lstStyle/>
          <a:p>
            <a:endParaRPr lang="en-GB"/>
          </a:p>
        </p:txBody>
      </p:sp>
      <p:pic>
        <p:nvPicPr>
          <p:cNvPr id="5" name="Content Placeholder 4" descr="A screen shot of a computer&#10;&#10;Description automatically generated">
            <a:extLst>
              <a:ext uri="{FF2B5EF4-FFF2-40B4-BE49-F238E27FC236}">
                <a16:creationId xmlns:a16="http://schemas.microsoft.com/office/drawing/2014/main" id="{E6A57329-CB09-2847-94DD-3874D136CCEC}"/>
              </a:ext>
            </a:extLst>
          </p:cNvPr>
          <p:cNvPicPr>
            <a:picLocks noGrp="1" noChangeAspect="1"/>
          </p:cNvPicPr>
          <p:nvPr>
            <p:ph idx="1"/>
          </p:nvPr>
        </p:nvPicPr>
        <p:blipFill rotWithShape="1">
          <a:blip r:embed="rId3"/>
          <a:srcRect l="18948" t="18155" r="17215" b="10005"/>
          <a:stretch/>
        </p:blipFill>
        <p:spPr>
          <a:xfrm>
            <a:off x="1220754" y="0"/>
            <a:ext cx="9750492" cy="6858000"/>
          </a:xfrm>
        </p:spPr>
      </p:pic>
    </p:spTree>
    <p:extLst>
      <p:ext uri="{BB962C8B-B14F-4D97-AF65-F5344CB8AC3E}">
        <p14:creationId xmlns:p14="http://schemas.microsoft.com/office/powerpoint/2010/main" val="793916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B2DCE-040D-3241-A3B5-773B94239938}"/>
              </a:ext>
            </a:extLst>
          </p:cNvPr>
          <p:cNvSpPr>
            <a:spLocks noGrp="1"/>
          </p:cNvSpPr>
          <p:nvPr>
            <p:ph type="title"/>
          </p:nvPr>
        </p:nvSpPr>
        <p:spPr/>
        <p:txBody>
          <a:bodyPr/>
          <a:lstStyle/>
          <a:p>
            <a:r>
              <a:rPr lang="en-GB" dirty="0" err="1"/>
              <a:t>Mentimeter</a:t>
            </a:r>
            <a:r>
              <a:rPr lang="en-GB" dirty="0"/>
              <a:t>: </a:t>
            </a:r>
            <a:r>
              <a:rPr lang="en-GB" dirty="0" err="1"/>
              <a:t>Menti.com</a:t>
            </a:r>
            <a:r>
              <a:rPr lang="en-GB" dirty="0"/>
              <a:t> 6741 6942</a:t>
            </a:r>
          </a:p>
        </p:txBody>
      </p:sp>
      <p:sp>
        <p:nvSpPr>
          <p:cNvPr id="3" name="Content Placeholder 2">
            <a:extLst>
              <a:ext uri="{FF2B5EF4-FFF2-40B4-BE49-F238E27FC236}">
                <a16:creationId xmlns:a16="http://schemas.microsoft.com/office/drawing/2014/main" id="{62A9A957-D72F-8049-B746-36A67ADEC8CA}"/>
              </a:ext>
            </a:extLst>
          </p:cNvPr>
          <p:cNvSpPr>
            <a:spLocks noGrp="1"/>
          </p:cNvSpPr>
          <p:nvPr>
            <p:ph idx="1"/>
          </p:nvPr>
        </p:nvSpPr>
        <p:spPr/>
        <p:txBody>
          <a:bodyPr/>
          <a:lstStyle/>
          <a:p>
            <a:r>
              <a:rPr lang="en-GB" dirty="0"/>
              <a:t>What would you do differently in your Component 1 Task?</a:t>
            </a:r>
          </a:p>
          <a:p>
            <a:endParaRPr lang="en-GB" dirty="0"/>
          </a:p>
          <a:p>
            <a:r>
              <a:rPr lang="en-GB" dirty="0" err="1"/>
              <a:t>Menti.com</a:t>
            </a:r>
            <a:r>
              <a:rPr lang="en-GB" dirty="0"/>
              <a:t> 6741 6942</a:t>
            </a:r>
          </a:p>
          <a:p>
            <a:endParaRPr lang="en-GB" dirty="0"/>
          </a:p>
        </p:txBody>
      </p:sp>
    </p:spTree>
    <p:extLst>
      <p:ext uri="{BB962C8B-B14F-4D97-AF65-F5344CB8AC3E}">
        <p14:creationId xmlns:p14="http://schemas.microsoft.com/office/powerpoint/2010/main" val="59295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0829-8F9D-894E-BE85-CA0A0913253B}"/>
              </a:ext>
            </a:extLst>
          </p:cNvPr>
          <p:cNvSpPr>
            <a:spLocks noGrp="1"/>
          </p:cNvSpPr>
          <p:nvPr>
            <p:ph type="title"/>
          </p:nvPr>
        </p:nvSpPr>
        <p:spPr/>
        <p:txBody>
          <a:bodyPr/>
          <a:lstStyle/>
          <a:p>
            <a:endParaRPr lang="en-GB"/>
          </a:p>
        </p:txBody>
      </p:sp>
      <p:pic>
        <p:nvPicPr>
          <p:cNvPr id="5" name="Content Placeholder 4" descr="A screen shot of a computer&#10;&#10;Description automatically generated">
            <a:extLst>
              <a:ext uri="{FF2B5EF4-FFF2-40B4-BE49-F238E27FC236}">
                <a16:creationId xmlns:a16="http://schemas.microsoft.com/office/drawing/2014/main" id="{E6A57329-CB09-2847-94DD-3874D136CCEC}"/>
              </a:ext>
            </a:extLst>
          </p:cNvPr>
          <p:cNvPicPr>
            <a:picLocks noGrp="1" noChangeAspect="1"/>
          </p:cNvPicPr>
          <p:nvPr>
            <p:ph idx="1"/>
          </p:nvPr>
        </p:nvPicPr>
        <p:blipFill rotWithShape="1">
          <a:blip r:embed="rId3"/>
          <a:srcRect l="18948" t="18155" r="17215" b="10005"/>
          <a:stretch/>
        </p:blipFill>
        <p:spPr>
          <a:xfrm>
            <a:off x="1220754" y="0"/>
            <a:ext cx="9750492" cy="6858000"/>
          </a:xfrm>
        </p:spPr>
      </p:pic>
    </p:spTree>
    <p:extLst>
      <p:ext uri="{BB962C8B-B14F-4D97-AF65-F5344CB8AC3E}">
        <p14:creationId xmlns:p14="http://schemas.microsoft.com/office/powerpoint/2010/main" val="2704278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B2DCE-040D-3241-A3B5-773B94239938}"/>
              </a:ext>
            </a:extLst>
          </p:cNvPr>
          <p:cNvSpPr>
            <a:spLocks noGrp="1"/>
          </p:cNvSpPr>
          <p:nvPr>
            <p:ph type="title"/>
          </p:nvPr>
        </p:nvSpPr>
        <p:spPr/>
        <p:txBody>
          <a:bodyPr/>
          <a:lstStyle/>
          <a:p>
            <a:r>
              <a:rPr lang="en-GB" dirty="0" err="1"/>
              <a:t>Mentimeter</a:t>
            </a:r>
            <a:r>
              <a:rPr lang="en-GB" dirty="0"/>
              <a:t>: </a:t>
            </a:r>
            <a:r>
              <a:rPr lang="en-GB" dirty="0" err="1"/>
              <a:t>Menti.com</a:t>
            </a:r>
            <a:r>
              <a:rPr lang="en-GB" dirty="0"/>
              <a:t> 6741 6942</a:t>
            </a:r>
          </a:p>
        </p:txBody>
      </p:sp>
      <p:sp>
        <p:nvSpPr>
          <p:cNvPr id="3" name="Content Placeholder 2">
            <a:extLst>
              <a:ext uri="{FF2B5EF4-FFF2-40B4-BE49-F238E27FC236}">
                <a16:creationId xmlns:a16="http://schemas.microsoft.com/office/drawing/2014/main" id="{62A9A957-D72F-8049-B746-36A67ADEC8CA}"/>
              </a:ext>
            </a:extLst>
          </p:cNvPr>
          <p:cNvSpPr>
            <a:spLocks noGrp="1"/>
          </p:cNvSpPr>
          <p:nvPr>
            <p:ph idx="1"/>
          </p:nvPr>
        </p:nvSpPr>
        <p:spPr/>
        <p:txBody>
          <a:bodyPr/>
          <a:lstStyle/>
          <a:p>
            <a:r>
              <a:rPr lang="en-GB" dirty="0"/>
              <a:t>What would you do differently in your Component 1 Task?</a:t>
            </a:r>
          </a:p>
          <a:p>
            <a:endParaRPr lang="en-GB" dirty="0"/>
          </a:p>
          <a:p>
            <a:r>
              <a:rPr lang="en-GB" dirty="0" err="1"/>
              <a:t>Menti.com</a:t>
            </a:r>
            <a:r>
              <a:rPr lang="en-GB" dirty="0"/>
              <a:t> 6741 6942</a:t>
            </a:r>
          </a:p>
          <a:p>
            <a:endParaRPr lang="en-GB" dirty="0"/>
          </a:p>
          <a:p>
            <a:r>
              <a:rPr lang="en-GB" dirty="0"/>
              <a:t>What would you do differently in your collaboration?</a:t>
            </a:r>
          </a:p>
        </p:txBody>
      </p:sp>
    </p:spTree>
    <p:extLst>
      <p:ext uri="{BB962C8B-B14F-4D97-AF65-F5344CB8AC3E}">
        <p14:creationId xmlns:p14="http://schemas.microsoft.com/office/powerpoint/2010/main" val="330115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B8FF8-08CD-4545-AF85-6CC9C35D76D9}"/>
              </a:ext>
            </a:extLst>
          </p:cNvPr>
          <p:cNvSpPr>
            <a:spLocks noGrp="1"/>
          </p:cNvSpPr>
          <p:nvPr>
            <p:ph type="title"/>
          </p:nvPr>
        </p:nvSpPr>
        <p:spPr/>
        <p:txBody>
          <a:bodyPr/>
          <a:lstStyle/>
          <a:p>
            <a:r>
              <a:rPr lang="en-US" dirty="0"/>
              <a:t>Assessment Component 2</a:t>
            </a:r>
          </a:p>
        </p:txBody>
      </p:sp>
      <p:sp>
        <p:nvSpPr>
          <p:cNvPr id="3" name="Content Placeholder 2">
            <a:extLst>
              <a:ext uri="{FF2B5EF4-FFF2-40B4-BE49-F238E27FC236}">
                <a16:creationId xmlns:a16="http://schemas.microsoft.com/office/drawing/2014/main" id="{B9F4BA6C-9C8B-E14B-9BC0-5E8149D18C6F}"/>
              </a:ext>
            </a:extLst>
          </p:cNvPr>
          <p:cNvSpPr>
            <a:spLocks noGrp="1"/>
          </p:cNvSpPr>
          <p:nvPr>
            <p:ph idx="1"/>
          </p:nvPr>
        </p:nvSpPr>
        <p:spPr/>
        <p:txBody>
          <a:bodyPr/>
          <a:lstStyle/>
          <a:p>
            <a:r>
              <a:rPr lang="en-US" dirty="0"/>
              <a:t>Please see the new and updated version of the Module Handbook on Moodle for the full description.</a:t>
            </a:r>
          </a:p>
          <a:p>
            <a:endParaRPr lang="en-US" dirty="0"/>
          </a:p>
          <a:p>
            <a:r>
              <a:rPr lang="en-US" dirty="0"/>
              <a:t>Component 2 comprises a 600 word Personal Development Plan or PDP and a 2 minute video presentation reflecting upon your experience of the module content. </a:t>
            </a:r>
          </a:p>
        </p:txBody>
      </p:sp>
    </p:spTree>
    <p:extLst>
      <p:ext uri="{BB962C8B-B14F-4D97-AF65-F5344CB8AC3E}">
        <p14:creationId xmlns:p14="http://schemas.microsoft.com/office/powerpoint/2010/main" val="3613326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B4E3-17B1-BF49-8BBA-281AF7923B06}"/>
              </a:ext>
            </a:extLst>
          </p:cNvPr>
          <p:cNvSpPr>
            <a:spLocks noGrp="1"/>
          </p:cNvSpPr>
          <p:nvPr>
            <p:ph type="title"/>
          </p:nvPr>
        </p:nvSpPr>
        <p:spPr/>
        <p:txBody>
          <a:bodyPr/>
          <a:lstStyle/>
          <a:p>
            <a:r>
              <a:rPr lang="en-US" dirty="0"/>
              <a:t>Topics of Unit 3: Virtual Collaboration</a:t>
            </a:r>
          </a:p>
        </p:txBody>
      </p:sp>
      <p:sp>
        <p:nvSpPr>
          <p:cNvPr id="3" name="Content Placeholder 2">
            <a:extLst>
              <a:ext uri="{FF2B5EF4-FFF2-40B4-BE49-F238E27FC236}">
                <a16:creationId xmlns:a16="http://schemas.microsoft.com/office/drawing/2014/main" id="{E5ABB40B-FFE4-F641-860D-6FA842267418}"/>
              </a:ext>
            </a:extLst>
          </p:cNvPr>
          <p:cNvSpPr>
            <a:spLocks noGrp="1"/>
          </p:cNvSpPr>
          <p:nvPr>
            <p:ph idx="1"/>
          </p:nvPr>
        </p:nvSpPr>
        <p:spPr/>
        <p:txBody>
          <a:bodyPr/>
          <a:lstStyle/>
          <a:p>
            <a:r>
              <a:rPr lang="en-US" dirty="0"/>
              <a:t>Forming a Team</a:t>
            </a:r>
          </a:p>
          <a:p>
            <a:r>
              <a:rPr lang="en-US" dirty="0"/>
              <a:t>Riding the Storm</a:t>
            </a:r>
          </a:p>
          <a:p>
            <a:r>
              <a:rPr lang="en-US" dirty="0"/>
              <a:t>The New Norming</a:t>
            </a:r>
          </a:p>
          <a:p>
            <a:r>
              <a:rPr lang="en-US" dirty="0"/>
              <a:t>Lights Camera Action</a:t>
            </a:r>
          </a:p>
          <a:p>
            <a:endParaRPr lang="en-US" dirty="0"/>
          </a:p>
          <a:p>
            <a:r>
              <a:rPr lang="en-US" dirty="0"/>
              <a:t>Teamwork Activity + Individual reflection</a:t>
            </a:r>
          </a:p>
        </p:txBody>
      </p:sp>
    </p:spTree>
    <p:extLst>
      <p:ext uri="{BB962C8B-B14F-4D97-AF65-F5344CB8AC3E}">
        <p14:creationId xmlns:p14="http://schemas.microsoft.com/office/powerpoint/2010/main" val="2530056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9CC76-0E63-B540-92F4-BF895F5A8CB1}"/>
              </a:ext>
            </a:extLst>
          </p:cNvPr>
          <p:cNvSpPr>
            <a:spLocks noGrp="1"/>
          </p:cNvSpPr>
          <p:nvPr>
            <p:ph type="title"/>
          </p:nvPr>
        </p:nvSpPr>
        <p:spPr/>
        <p:txBody>
          <a:bodyPr/>
          <a:lstStyle/>
          <a:p>
            <a:r>
              <a:rPr lang="en-US" sz="2800" dirty="0"/>
              <a:t>Standard Lead Question: </a:t>
            </a:r>
            <a:br>
              <a:rPr lang="en-US" dirty="0"/>
            </a:br>
            <a:r>
              <a:rPr lang="en-US" dirty="0"/>
              <a:t>What does the online content do for me?</a:t>
            </a:r>
          </a:p>
        </p:txBody>
      </p:sp>
      <p:sp>
        <p:nvSpPr>
          <p:cNvPr id="3" name="Content Placeholder 2">
            <a:extLst>
              <a:ext uri="{FF2B5EF4-FFF2-40B4-BE49-F238E27FC236}">
                <a16:creationId xmlns:a16="http://schemas.microsoft.com/office/drawing/2014/main" id="{645BCD7F-42A4-D64B-9BE8-733D301BED2D}"/>
              </a:ext>
            </a:extLst>
          </p:cNvPr>
          <p:cNvSpPr>
            <a:spLocks noGrp="1"/>
          </p:cNvSpPr>
          <p:nvPr>
            <p:ph idx="1"/>
          </p:nvPr>
        </p:nvSpPr>
        <p:spPr/>
        <p:txBody>
          <a:bodyPr/>
          <a:lstStyle/>
          <a:p>
            <a:endParaRPr lang="en-US" dirty="0"/>
          </a:p>
          <a:p>
            <a:r>
              <a:rPr lang="en-US" dirty="0"/>
              <a:t>Lots of good – official – research and reading advice for teamwork both online and offline.</a:t>
            </a:r>
          </a:p>
          <a:p>
            <a:endParaRPr lang="en-US" dirty="0"/>
          </a:p>
          <a:p>
            <a:r>
              <a:rPr lang="en-US" dirty="0"/>
              <a:t>You already have experience of working collaboratively and in an  interdisciplinary manner – but you can still learn from the Unit content online. </a:t>
            </a:r>
          </a:p>
        </p:txBody>
      </p:sp>
    </p:spTree>
    <p:extLst>
      <p:ext uri="{BB962C8B-B14F-4D97-AF65-F5344CB8AC3E}">
        <p14:creationId xmlns:p14="http://schemas.microsoft.com/office/powerpoint/2010/main" val="3075344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DE5A6-CE98-CD4F-BDF4-FD7A1AD9D416}"/>
              </a:ext>
            </a:extLst>
          </p:cNvPr>
          <p:cNvSpPr>
            <a:spLocks noGrp="1"/>
          </p:cNvSpPr>
          <p:nvPr>
            <p:ph type="title"/>
          </p:nvPr>
        </p:nvSpPr>
        <p:spPr/>
        <p:txBody>
          <a:bodyPr/>
          <a:lstStyle/>
          <a:p>
            <a:r>
              <a:rPr lang="en-US" dirty="0"/>
              <a:t>Team making: Democratic and Unfair </a:t>
            </a:r>
          </a:p>
        </p:txBody>
      </p:sp>
      <p:sp>
        <p:nvSpPr>
          <p:cNvPr id="3" name="Content Placeholder 2">
            <a:extLst>
              <a:ext uri="{FF2B5EF4-FFF2-40B4-BE49-F238E27FC236}">
                <a16:creationId xmlns:a16="http://schemas.microsoft.com/office/drawing/2014/main" id="{37DE4E54-F7EF-C64D-B719-D5A86ACF4FD8}"/>
              </a:ext>
            </a:extLst>
          </p:cNvPr>
          <p:cNvSpPr>
            <a:spLocks noGrp="1"/>
          </p:cNvSpPr>
          <p:nvPr>
            <p:ph idx="1"/>
          </p:nvPr>
        </p:nvSpPr>
        <p:spPr/>
        <p:txBody>
          <a:bodyPr/>
          <a:lstStyle/>
          <a:p>
            <a:r>
              <a:rPr lang="en-US" dirty="0"/>
              <a:t>Team construction through randomized method.</a:t>
            </a:r>
          </a:p>
          <a:p>
            <a:endParaRPr lang="en-US" dirty="0"/>
          </a:p>
          <a:p>
            <a:r>
              <a:rPr lang="en-US" dirty="0"/>
              <a:t>Form a line from tallest to smallest.</a:t>
            </a:r>
          </a:p>
          <a:p>
            <a:endParaRPr lang="en-US" dirty="0"/>
          </a:p>
          <a:p>
            <a:r>
              <a:rPr lang="en-US" dirty="0"/>
              <a:t>Form a line based upon eye </a:t>
            </a:r>
            <a:r>
              <a:rPr lang="en-US" dirty="0" err="1"/>
              <a:t>colour</a:t>
            </a:r>
            <a:r>
              <a:rPr lang="en-US" dirty="0"/>
              <a:t> e.g. bluest to brownest</a:t>
            </a:r>
          </a:p>
          <a:p>
            <a:endParaRPr lang="en-US" dirty="0"/>
          </a:p>
          <a:p>
            <a:r>
              <a:rPr lang="en-US" dirty="0"/>
              <a:t>Form a line based upon month of birth Jan - Dec</a:t>
            </a:r>
          </a:p>
        </p:txBody>
      </p:sp>
    </p:spTree>
    <p:extLst>
      <p:ext uri="{BB962C8B-B14F-4D97-AF65-F5344CB8AC3E}">
        <p14:creationId xmlns:p14="http://schemas.microsoft.com/office/powerpoint/2010/main" val="2286574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3E50C-E586-2B4F-ABD1-2185BE715E82}"/>
              </a:ext>
            </a:extLst>
          </p:cNvPr>
          <p:cNvSpPr>
            <a:spLocks noGrp="1"/>
          </p:cNvSpPr>
          <p:nvPr>
            <p:ph type="title"/>
          </p:nvPr>
        </p:nvSpPr>
        <p:spPr/>
        <p:txBody>
          <a:bodyPr/>
          <a:lstStyle/>
          <a:p>
            <a:r>
              <a:rPr lang="en-US" dirty="0"/>
              <a:t>Remember your teams as you’ll be working in them in this Unit</a:t>
            </a:r>
          </a:p>
        </p:txBody>
      </p:sp>
      <p:sp>
        <p:nvSpPr>
          <p:cNvPr id="4" name="Content Placeholder 3">
            <a:extLst>
              <a:ext uri="{FF2B5EF4-FFF2-40B4-BE49-F238E27FC236}">
                <a16:creationId xmlns:a16="http://schemas.microsoft.com/office/drawing/2014/main" id="{3933EB5E-A2AF-D34F-B44A-C171A70AEA5B}"/>
              </a:ext>
            </a:extLst>
          </p:cNvPr>
          <p:cNvSpPr>
            <a:spLocks noGrp="1"/>
          </p:cNvSpPr>
          <p:nvPr>
            <p:ph sz="half" idx="1"/>
          </p:nvPr>
        </p:nvSpPr>
        <p:spPr/>
        <p:txBody>
          <a:bodyPr/>
          <a:lstStyle/>
          <a:p>
            <a:r>
              <a:rPr lang="en-GB" b="1" dirty="0"/>
              <a:t>Group:</a:t>
            </a:r>
          </a:p>
        </p:txBody>
      </p:sp>
      <p:sp>
        <p:nvSpPr>
          <p:cNvPr id="5" name="Content Placeholder 4">
            <a:extLst>
              <a:ext uri="{FF2B5EF4-FFF2-40B4-BE49-F238E27FC236}">
                <a16:creationId xmlns:a16="http://schemas.microsoft.com/office/drawing/2014/main" id="{BB620FAC-A992-864C-BF36-4CF8BA2A00AF}"/>
              </a:ext>
            </a:extLst>
          </p:cNvPr>
          <p:cNvSpPr>
            <a:spLocks noGrp="1"/>
          </p:cNvSpPr>
          <p:nvPr>
            <p:ph sz="half" idx="2"/>
          </p:nvPr>
        </p:nvSpPr>
        <p:spPr>
          <a:xfrm>
            <a:off x="4129392" y="1825625"/>
            <a:ext cx="5181600" cy="4351338"/>
          </a:xfrm>
        </p:spPr>
        <p:txBody>
          <a:bodyPr/>
          <a:lstStyle/>
          <a:p>
            <a:r>
              <a:rPr lang="en-GB" b="1" dirty="0"/>
              <a:t>Group:</a:t>
            </a:r>
          </a:p>
        </p:txBody>
      </p:sp>
      <p:sp>
        <p:nvSpPr>
          <p:cNvPr id="6" name="Content Placeholder 4">
            <a:extLst>
              <a:ext uri="{FF2B5EF4-FFF2-40B4-BE49-F238E27FC236}">
                <a16:creationId xmlns:a16="http://schemas.microsoft.com/office/drawing/2014/main" id="{76CCCF89-0CA6-034B-8769-3B63236B8ACE}"/>
              </a:ext>
            </a:extLst>
          </p:cNvPr>
          <p:cNvSpPr txBox="1">
            <a:spLocks/>
          </p:cNvSpPr>
          <p:nvPr/>
        </p:nvSpPr>
        <p:spPr>
          <a:xfrm>
            <a:off x="7420584"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Group:</a:t>
            </a:r>
          </a:p>
        </p:txBody>
      </p:sp>
    </p:spTree>
    <p:extLst>
      <p:ext uri="{BB962C8B-B14F-4D97-AF65-F5344CB8AC3E}">
        <p14:creationId xmlns:p14="http://schemas.microsoft.com/office/powerpoint/2010/main" val="883796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3E50C-E586-2B4F-ABD1-2185BE715E82}"/>
              </a:ext>
            </a:extLst>
          </p:cNvPr>
          <p:cNvSpPr>
            <a:spLocks noGrp="1"/>
          </p:cNvSpPr>
          <p:nvPr>
            <p:ph type="title"/>
          </p:nvPr>
        </p:nvSpPr>
        <p:spPr/>
        <p:txBody>
          <a:bodyPr/>
          <a:lstStyle/>
          <a:p>
            <a:r>
              <a:rPr lang="en-US" dirty="0"/>
              <a:t>Remember your teams as you’ll be working in them in this Unit</a:t>
            </a:r>
          </a:p>
        </p:txBody>
      </p:sp>
      <p:sp>
        <p:nvSpPr>
          <p:cNvPr id="4" name="Content Placeholder 3">
            <a:extLst>
              <a:ext uri="{FF2B5EF4-FFF2-40B4-BE49-F238E27FC236}">
                <a16:creationId xmlns:a16="http://schemas.microsoft.com/office/drawing/2014/main" id="{3933EB5E-A2AF-D34F-B44A-C171A70AEA5B}"/>
              </a:ext>
            </a:extLst>
          </p:cNvPr>
          <p:cNvSpPr>
            <a:spLocks noGrp="1"/>
          </p:cNvSpPr>
          <p:nvPr>
            <p:ph sz="half" idx="1"/>
          </p:nvPr>
        </p:nvSpPr>
        <p:spPr/>
        <p:txBody>
          <a:bodyPr/>
          <a:lstStyle/>
          <a:p>
            <a:r>
              <a:rPr lang="en-GB" b="1" dirty="0"/>
              <a:t>Group:</a:t>
            </a:r>
          </a:p>
        </p:txBody>
      </p:sp>
      <p:sp>
        <p:nvSpPr>
          <p:cNvPr id="5" name="Content Placeholder 4">
            <a:extLst>
              <a:ext uri="{FF2B5EF4-FFF2-40B4-BE49-F238E27FC236}">
                <a16:creationId xmlns:a16="http://schemas.microsoft.com/office/drawing/2014/main" id="{BB620FAC-A992-864C-BF36-4CF8BA2A00AF}"/>
              </a:ext>
            </a:extLst>
          </p:cNvPr>
          <p:cNvSpPr>
            <a:spLocks noGrp="1"/>
          </p:cNvSpPr>
          <p:nvPr>
            <p:ph sz="half" idx="2"/>
          </p:nvPr>
        </p:nvSpPr>
        <p:spPr/>
        <p:txBody>
          <a:bodyPr/>
          <a:lstStyle/>
          <a:p>
            <a:r>
              <a:rPr lang="en-GB" b="1" dirty="0"/>
              <a:t>Group:</a:t>
            </a:r>
          </a:p>
        </p:txBody>
      </p:sp>
    </p:spTree>
    <p:extLst>
      <p:ext uri="{BB962C8B-B14F-4D97-AF65-F5344CB8AC3E}">
        <p14:creationId xmlns:p14="http://schemas.microsoft.com/office/powerpoint/2010/main" val="16558270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32447-B870-494E-A5F8-E7FB1B03ACBA}"/>
              </a:ext>
            </a:extLst>
          </p:cNvPr>
          <p:cNvSpPr>
            <a:spLocks noGrp="1"/>
          </p:cNvSpPr>
          <p:nvPr>
            <p:ph type="title"/>
          </p:nvPr>
        </p:nvSpPr>
        <p:spPr/>
        <p:txBody>
          <a:bodyPr/>
          <a:lstStyle/>
          <a:p>
            <a:r>
              <a:rPr lang="en-US" dirty="0"/>
              <a:t>Tuckman’s Stages of Team Building</a:t>
            </a:r>
          </a:p>
        </p:txBody>
      </p:sp>
      <p:sp>
        <p:nvSpPr>
          <p:cNvPr id="3" name="Content Placeholder 2">
            <a:extLst>
              <a:ext uri="{FF2B5EF4-FFF2-40B4-BE49-F238E27FC236}">
                <a16:creationId xmlns:a16="http://schemas.microsoft.com/office/drawing/2014/main" id="{794D4342-838C-384C-996E-EDBC95253B1A}"/>
              </a:ext>
            </a:extLst>
          </p:cNvPr>
          <p:cNvSpPr>
            <a:spLocks noGrp="1"/>
          </p:cNvSpPr>
          <p:nvPr>
            <p:ph idx="1"/>
          </p:nvPr>
        </p:nvSpPr>
        <p:spPr/>
        <p:txBody>
          <a:bodyPr/>
          <a:lstStyle/>
          <a:p>
            <a:r>
              <a:rPr lang="en-US" dirty="0"/>
              <a:t>The theory used to demonstrate effective team building in this instance. There will be others that are equally effective.</a:t>
            </a:r>
          </a:p>
          <a:p>
            <a:endParaRPr lang="en-US" dirty="0"/>
          </a:p>
          <a:p>
            <a:r>
              <a:rPr lang="en-US" dirty="0"/>
              <a:t>Some aspects will provide depth to your current understanding of how to operate effectively as a team in a creative way.</a:t>
            </a:r>
          </a:p>
          <a:p>
            <a:endParaRPr lang="en-US" dirty="0"/>
          </a:p>
          <a:p>
            <a:r>
              <a:rPr lang="en-US" dirty="0"/>
              <a:t>Grotowski’s Statement of Principles outlines how a performer should approach training and collaborating from professional and personal perspectives. </a:t>
            </a:r>
          </a:p>
        </p:txBody>
      </p:sp>
    </p:spTree>
    <p:extLst>
      <p:ext uri="{BB962C8B-B14F-4D97-AF65-F5344CB8AC3E}">
        <p14:creationId xmlns:p14="http://schemas.microsoft.com/office/powerpoint/2010/main" val="1965974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9C06A-70AC-244C-BB1C-87540589E652}"/>
              </a:ext>
            </a:extLst>
          </p:cNvPr>
          <p:cNvSpPr>
            <a:spLocks noGrp="1"/>
          </p:cNvSpPr>
          <p:nvPr>
            <p:ph type="title"/>
          </p:nvPr>
        </p:nvSpPr>
        <p:spPr/>
        <p:txBody>
          <a:bodyPr/>
          <a:lstStyle/>
          <a:p>
            <a:endParaRPr lang="en-US"/>
          </a:p>
        </p:txBody>
      </p:sp>
      <p:pic>
        <p:nvPicPr>
          <p:cNvPr id="5" name="Content Placeholder 4" descr="Graphical user interface, application, Word&#10;&#10;Description automatically generated">
            <a:extLst>
              <a:ext uri="{FF2B5EF4-FFF2-40B4-BE49-F238E27FC236}">
                <a16:creationId xmlns:a16="http://schemas.microsoft.com/office/drawing/2014/main" id="{3AC1AF5B-D439-A24B-B019-31146B2D3864}"/>
              </a:ext>
            </a:extLst>
          </p:cNvPr>
          <p:cNvPicPr>
            <a:picLocks noGrp="1" noChangeAspect="1"/>
          </p:cNvPicPr>
          <p:nvPr>
            <p:ph idx="1"/>
          </p:nvPr>
        </p:nvPicPr>
        <p:blipFill rotWithShape="1">
          <a:blip r:embed="rId2"/>
          <a:srcRect l="3803" t="9451" r="6623" b="11024"/>
          <a:stretch/>
        </p:blipFill>
        <p:spPr>
          <a:xfrm>
            <a:off x="0" y="1"/>
            <a:ext cx="12359201" cy="6858000"/>
          </a:xfrm>
        </p:spPr>
      </p:pic>
    </p:spTree>
    <p:extLst>
      <p:ext uri="{BB962C8B-B14F-4D97-AF65-F5344CB8AC3E}">
        <p14:creationId xmlns:p14="http://schemas.microsoft.com/office/powerpoint/2010/main" val="4093382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B1E7-4BE6-3F48-B89E-EA73D33EF783}"/>
              </a:ext>
            </a:extLst>
          </p:cNvPr>
          <p:cNvSpPr>
            <a:spLocks noGrp="1"/>
          </p:cNvSpPr>
          <p:nvPr>
            <p:ph type="title"/>
          </p:nvPr>
        </p:nvSpPr>
        <p:spPr/>
        <p:txBody>
          <a:bodyPr/>
          <a:lstStyle/>
          <a:p>
            <a:endParaRPr lang="en-US"/>
          </a:p>
        </p:txBody>
      </p:sp>
      <p:pic>
        <p:nvPicPr>
          <p:cNvPr id="5" name="Content Placeholder 4" descr="Graphical user interface, application, Word&#10;&#10;Description automatically generated">
            <a:extLst>
              <a:ext uri="{FF2B5EF4-FFF2-40B4-BE49-F238E27FC236}">
                <a16:creationId xmlns:a16="http://schemas.microsoft.com/office/drawing/2014/main" id="{B96E0BA4-EC56-8448-9028-A6B4C49F390F}"/>
              </a:ext>
            </a:extLst>
          </p:cNvPr>
          <p:cNvPicPr>
            <a:picLocks noGrp="1" noChangeAspect="1"/>
          </p:cNvPicPr>
          <p:nvPr>
            <p:ph idx="1"/>
          </p:nvPr>
        </p:nvPicPr>
        <p:blipFill rotWithShape="1">
          <a:blip r:embed="rId3"/>
          <a:srcRect l="3883" t="9166" r="6023" b="11310"/>
          <a:stretch/>
        </p:blipFill>
        <p:spPr>
          <a:xfrm>
            <a:off x="0" y="0"/>
            <a:ext cx="12192000" cy="6858000"/>
          </a:xfrm>
        </p:spPr>
      </p:pic>
    </p:spTree>
    <p:extLst>
      <p:ext uri="{BB962C8B-B14F-4D97-AF65-F5344CB8AC3E}">
        <p14:creationId xmlns:p14="http://schemas.microsoft.com/office/powerpoint/2010/main" val="3089928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E94A-FA84-274C-AB26-2C1152E4E072}"/>
              </a:ext>
            </a:extLst>
          </p:cNvPr>
          <p:cNvSpPr>
            <a:spLocks noGrp="1"/>
          </p:cNvSpPr>
          <p:nvPr>
            <p:ph type="title"/>
          </p:nvPr>
        </p:nvSpPr>
        <p:spPr/>
        <p:txBody>
          <a:bodyPr/>
          <a:lstStyle/>
          <a:p>
            <a:pPr algn="ctr"/>
            <a:r>
              <a:rPr lang="en-US" dirty="0">
                <a:effectLst/>
                <a:ea typeface="MS Mincho" panose="02020609040205080304" pitchFamily="49" charset="-128"/>
                <a:cs typeface="Times New Roman" panose="02020603050405020304" pitchFamily="18" charset="0"/>
              </a:rPr>
              <a:t>5 Disfunctions of a Team Video</a:t>
            </a:r>
            <a:endParaRPr lang="en-US" dirty="0"/>
          </a:p>
        </p:txBody>
      </p:sp>
      <p:pic>
        <p:nvPicPr>
          <p:cNvPr id="5" name="Content Placeholder 4" descr="Graphical user interface&#10;&#10;Description automatically generated with medium confidence">
            <a:extLst>
              <a:ext uri="{FF2B5EF4-FFF2-40B4-BE49-F238E27FC236}">
                <a16:creationId xmlns:a16="http://schemas.microsoft.com/office/drawing/2014/main" id="{5C5E0798-D714-6946-B59D-BE3C3CCCDF1A}"/>
              </a:ext>
            </a:extLst>
          </p:cNvPr>
          <p:cNvPicPr>
            <a:picLocks noGrp="1" noChangeAspect="1"/>
          </p:cNvPicPr>
          <p:nvPr>
            <p:ph idx="1"/>
          </p:nvPr>
        </p:nvPicPr>
        <p:blipFill rotWithShape="1">
          <a:blip r:embed="rId3"/>
          <a:srcRect l="16724" t="37044" r="27420" b="19691"/>
          <a:stretch/>
        </p:blipFill>
        <p:spPr>
          <a:xfrm>
            <a:off x="455277" y="1396538"/>
            <a:ext cx="11281446" cy="5461462"/>
          </a:xfrm>
        </p:spPr>
      </p:pic>
    </p:spTree>
    <p:extLst>
      <p:ext uri="{BB962C8B-B14F-4D97-AF65-F5344CB8AC3E}">
        <p14:creationId xmlns:p14="http://schemas.microsoft.com/office/powerpoint/2010/main" val="2934737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60F5E-0D65-0141-8218-D2C06BABBECA}"/>
              </a:ext>
            </a:extLst>
          </p:cNvPr>
          <p:cNvSpPr>
            <a:spLocks noGrp="1"/>
          </p:cNvSpPr>
          <p:nvPr>
            <p:ph type="title"/>
          </p:nvPr>
        </p:nvSpPr>
        <p:spPr/>
        <p:txBody>
          <a:bodyPr/>
          <a:lstStyle/>
          <a:p>
            <a:r>
              <a:rPr lang="en-US" dirty="0"/>
              <a:t>Vulnerability</a:t>
            </a:r>
          </a:p>
        </p:txBody>
      </p:sp>
      <p:sp>
        <p:nvSpPr>
          <p:cNvPr id="3" name="Content Placeholder 2">
            <a:extLst>
              <a:ext uri="{FF2B5EF4-FFF2-40B4-BE49-F238E27FC236}">
                <a16:creationId xmlns:a16="http://schemas.microsoft.com/office/drawing/2014/main" id="{F6B9271F-64F5-3742-8B21-6A4F5BFEE980}"/>
              </a:ext>
            </a:extLst>
          </p:cNvPr>
          <p:cNvSpPr>
            <a:spLocks noGrp="1"/>
          </p:cNvSpPr>
          <p:nvPr>
            <p:ph sz="half" idx="1"/>
          </p:nvPr>
        </p:nvSpPr>
        <p:spPr/>
        <p:txBody>
          <a:bodyPr>
            <a:normAutofit/>
          </a:bodyPr>
          <a:lstStyle/>
          <a:p>
            <a:r>
              <a:rPr lang="en-US" sz="3200" dirty="0">
                <a:effectLst/>
                <a:latin typeface="+mj-lt"/>
                <a:ea typeface="MS Mincho" panose="02020609040205080304" pitchFamily="49" charset="-128"/>
                <a:cs typeface="Times New Roman" panose="02020603050405020304" pitchFamily="18" charset="0"/>
              </a:rPr>
              <a:t>What does vulnerability mean for creative students? </a:t>
            </a:r>
          </a:p>
          <a:p>
            <a:endParaRPr lang="en-US" sz="3200" dirty="0">
              <a:latin typeface="+mj-lt"/>
              <a:ea typeface="MS Mincho" panose="02020609040205080304" pitchFamily="49" charset="-128"/>
              <a:cs typeface="Times New Roman" panose="02020603050405020304" pitchFamily="18" charset="0"/>
            </a:endParaRPr>
          </a:p>
          <a:p>
            <a:r>
              <a:rPr lang="en-US" sz="3200" dirty="0">
                <a:latin typeface="+mj-lt"/>
                <a:ea typeface="MS Mincho" panose="02020609040205080304" pitchFamily="49" charset="-128"/>
                <a:cs typeface="Times New Roman" panose="02020603050405020304" pitchFamily="18" charset="0"/>
              </a:rPr>
              <a:t>Vulnerability for actors?</a:t>
            </a:r>
          </a:p>
          <a:p>
            <a:endParaRPr lang="en-US" sz="3200" dirty="0">
              <a:latin typeface="+mj-lt"/>
              <a:ea typeface="MS Mincho" panose="02020609040205080304" pitchFamily="49" charset="-128"/>
              <a:cs typeface="Times New Roman" panose="02020603050405020304" pitchFamily="18" charset="0"/>
            </a:endParaRPr>
          </a:p>
          <a:p>
            <a:r>
              <a:rPr lang="en-US" sz="3200" dirty="0">
                <a:latin typeface="+mj-lt"/>
                <a:ea typeface="MS Mincho" panose="02020609040205080304" pitchFamily="49" charset="-128"/>
                <a:cs typeface="Times New Roman" panose="02020603050405020304" pitchFamily="18" charset="0"/>
              </a:rPr>
              <a:t>Vulnerability for designers?</a:t>
            </a:r>
            <a:endParaRPr lang="en-US" sz="3200" dirty="0">
              <a:latin typeface="+mj-lt"/>
            </a:endParaRPr>
          </a:p>
        </p:txBody>
      </p:sp>
      <p:pic>
        <p:nvPicPr>
          <p:cNvPr id="6" name="Content Placeholder 5" descr="Graphical user interface, application, Word&#10;&#10;Description automatically generated">
            <a:extLst>
              <a:ext uri="{FF2B5EF4-FFF2-40B4-BE49-F238E27FC236}">
                <a16:creationId xmlns:a16="http://schemas.microsoft.com/office/drawing/2014/main" id="{06877D76-F945-1D42-8A80-73C52BA9572A}"/>
              </a:ext>
            </a:extLst>
          </p:cNvPr>
          <p:cNvPicPr>
            <a:picLocks noGrp="1" noChangeAspect="1"/>
          </p:cNvPicPr>
          <p:nvPr>
            <p:ph sz="half" idx="2"/>
          </p:nvPr>
        </p:nvPicPr>
        <p:blipFill rotWithShape="1">
          <a:blip r:embed="rId3"/>
          <a:srcRect l="53823" t="9612" r="6617" b="18003"/>
          <a:stretch/>
        </p:blipFill>
        <p:spPr>
          <a:xfrm>
            <a:off x="6195210" y="78019"/>
            <a:ext cx="5996790" cy="6858000"/>
          </a:xfrm>
        </p:spPr>
      </p:pic>
    </p:spTree>
    <p:extLst>
      <p:ext uri="{BB962C8B-B14F-4D97-AF65-F5344CB8AC3E}">
        <p14:creationId xmlns:p14="http://schemas.microsoft.com/office/powerpoint/2010/main" val="3996670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55D76-37F9-D14D-88FF-6515EF7316BA}"/>
              </a:ext>
            </a:extLst>
          </p:cNvPr>
          <p:cNvSpPr>
            <a:spLocks noGrp="1"/>
          </p:cNvSpPr>
          <p:nvPr>
            <p:ph type="title"/>
          </p:nvPr>
        </p:nvSpPr>
        <p:spPr/>
        <p:txBody>
          <a:bodyPr/>
          <a:lstStyle/>
          <a:p>
            <a:r>
              <a:rPr lang="en-US" dirty="0"/>
              <a:t>Do you trust online activity?</a:t>
            </a:r>
          </a:p>
        </p:txBody>
      </p:sp>
      <p:sp>
        <p:nvSpPr>
          <p:cNvPr id="3" name="Content Placeholder 2">
            <a:extLst>
              <a:ext uri="{FF2B5EF4-FFF2-40B4-BE49-F238E27FC236}">
                <a16:creationId xmlns:a16="http://schemas.microsoft.com/office/drawing/2014/main" id="{1F40C65E-3B05-2B44-9DD0-DFCD9F422C0F}"/>
              </a:ext>
            </a:extLst>
          </p:cNvPr>
          <p:cNvSpPr>
            <a:spLocks noGrp="1"/>
          </p:cNvSpPr>
          <p:nvPr>
            <p:ph idx="1"/>
          </p:nvPr>
        </p:nvSpPr>
        <p:spPr/>
        <p:txBody>
          <a:bodyPr/>
          <a:lstStyle/>
          <a:p>
            <a:r>
              <a:rPr lang="en-US" sz="3200" dirty="0">
                <a:effectLst/>
                <a:latin typeface="+mj-lt"/>
                <a:ea typeface="MS Mincho" panose="02020609040205080304" pitchFamily="49" charset="-128"/>
                <a:cs typeface="Times New Roman" panose="02020603050405020304" pitchFamily="18" charset="0"/>
              </a:rPr>
              <a:t>Does 'distance breed distrust’?  (Hickok, 2021)</a:t>
            </a:r>
            <a:endParaRPr lang="en-GB" sz="3200" dirty="0">
              <a:effectLst/>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Faking online presence – are there links to authenticity?</a:t>
            </a:r>
          </a:p>
          <a:p>
            <a:endParaRPr lang="en-US" sz="3200" dirty="0">
              <a:latin typeface="+mj-lt"/>
              <a:ea typeface="MS Mincho" panose="02020609040205080304" pitchFamily="49" charset="-128"/>
              <a:cs typeface="Times New Roman" panose="02020603050405020304" pitchFamily="18" charset="0"/>
            </a:endParaRPr>
          </a:p>
          <a:p>
            <a:r>
              <a:rPr lang="en-US" sz="3200" dirty="0" err="1">
                <a:effectLst/>
                <a:latin typeface="+mj-lt"/>
                <a:ea typeface="MS Mincho" panose="02020609040205080304" pitchFamily="49" charset="-128"/>
                <a:cs typeface="Times New Roman" panose="02020603050405020304" pitchFamily="18" charset="0"/>
              </a:rPr>
              <a:t>Menti.com</a:t>
            </a:r>
            <a:r>
              <a:rPr lang="en-US" sz="3200" dirty="0">
                <a:effectLst/>
                <a:latin typeface="+mj-lt"/>
                <a:ea typeface="MS Mincho" panose="02020609040205080304" pitchFamily="49" charset="-128"/>
                <a:cs typeface="Times New Roman" panose="02020603050405020304" pitchFamily="18" charset="0"/>
              </a:rPr>
              <a:t> and </a:t>
            </a:r>
            <a:r>
              <a:rPr lang="en-US" sz="3200" dirty="0">
                <a:latin typeface="+mj-lt"/>
                <a:ea typeface="MS Mincho" panose="02020609040205080304" pitchFamily="49" charset="-128"/>
                <a:cs typeface="Times New Roman" panose="02020603050405020304" pitchFamily="18" charset="0"/>
              </a:rPr>
              <a:t>4290 1003</a:t>
            </a:r>
            <a:endParaRPr lang="en-US" sz="3200" dirty="0">
              <a:effectLst/>
              <a:latin typeface="+mj-lt"/>
              <a:ea typeface="MS Mincho" panose="02020609040205080304" pitchFamily="49" charset="-128"/>
              <a:cs typeface="Times New Roman" panose="02020603050405020304" pitchFamily="18" charset="0"/>
            </a:endParaRPr>
          </a:p>
          <a:p>
            <a:endParaRPr lang="en-GB" sz="2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1312351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CFD2-6E67-9240-8D20-3A8EA402202B}"/>
              </a:ext>
            </a:extLst>
          </p:cNvPr>
          <p:cNvSpPr>
            <a:spLocks noGrp="1"/>
          </p:cNvSpPr>
          <p:nvPr>
            <p:ph type="title"/>
          </p:nvPr>
        </p:nvSpPr>
        <p:spPr/>
        <p:txBody>
          <a:bodyPr/>
          <a:lstStyle/>
          <a:p>
            <a:r>
              <a:rPr lang="en-GB" dirty="0"/>
              <a:t>For </a:t>
            </a:r>
            <a:r>
              <a:rPr lang="en-GB" dirty="0" err="1"/>
              <a:t>menti</a:t>
            </a:r>
            <a:r>
              <a:rPr lang="en-GB" dirty="0"/>
              <a:t> results</a:t>
            </a:r>
          </a:p>
        </p:txBody>
      </p:sp>
      <p:sp>
        <p:nvSpPr>
          <p:cNvPr id="3" name="Content Placeholder 2">
            <a:extLst>
              <a:ext uri="{FF2B5EF4-FFF2-40B4-BE49-F238E27FC236}">
                <a16:creationId xmlns:a16="http://schemas.microsoft.com/office/drawing/2014/main" id="{BBFF3664-651C-D04B-B0EA-7E51CE1BC21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88108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4073-BBFF-6D4A-A168-9DAB96C7B4A7}"/>
              </a:ext>
            </a:extLst>
          </p:cNvPr>
          <p:cNvSpPr>
            <a:spLocks noGrp="1"/>
          </p:cNvSpPr>
          <p:nvPr>
            <p:ph type="title"/>
          </p:nvPr>
        </p:nvSpPr>
        <p:spPr/>
        <p:txBody>
          <a:bodyPr/>
          <a:lstStyle/>
          <a:p>
            <a:r>
              <a:rPr lang="en-US" dirty="0"/>
              <a:t>Authenticity</a:t>
            </a:r>
          </a:p>
        </p:txBody>
      </p:sp>
      <p:sp>
        <p:nvSpPr>
          <p:cNvPr id="3" name="Content Placeholder 2">
            <a:extLst>
              <a:ext uri="{FF2B5EF4-FFF2-40B4-BE49-F238E27FC236}">
                <a16:creationId xmlns:a16="http://schemas.microsoft.com/office/drawing/2014/main" id="{63488908-F097-D545-B00D-5B7212523216}"/>
              </a:ext>
            </a:extLst>
          </p:cNvPr>
          <p:cNvSpPr>
            <a:spLocks noGrp="1"/>
          </p:cNvSpPr>
          <p:nvPr>
            <p:ph idx="1"/>
          </p:nvPr>
        </p:nvSpPr>
        <p:spPr/>
        <p:txBody>
          <a:bodyPr/>
          <a:lstStyle/>
          <a:p>
            <a:r>
              <a:rPr lang="en-US" sz="2800" dirty="0">
                <a:effectLst/>
                <a:latin typeface="+mj-lt"/>
                <a:ea typeface="MS Mincho" panose="02020609040205080304" pitchFamily="49" charset="-128"/>
                <a:cs typeface="Times New Roman" panose="02020603050405020304" pitchFamily="18" charset="0"/>
              </a:rPr>
              <a:t>Authenticity in teams helps save time and boost trust and morale. </a:t>
            </a:r>
          </a:p>
          <a:p>
            <a:r>
              <a:rPr lang="en-US" sz="2800" dirty="0">
                <a:effectLst/>
                <a:latin typeface="+mj-lt"/>
                <a:ea typeface="MS Mincho" panose="02020609040205080304" pitchFamily="49" charset="-128"/>
                <a:cs typeface="Times New Roman" panose="02020603050405020304" pitchFamily="18" charset="0"/>
              </a:rPr>
              <a:t>You might need to engage with conflict in situations but that's healthy and more authentic.</a:t>
            </a:r>
            <a:endParaRPr lang="en-GB" sz="2800" dirty="0">
              <a:effectLst/>
              <a:latin typeface="+mj-lt"/>
              <a:ea typeface="MS Mincho" panose="02020609040205080304" pitchFamily="49" charset="-128"/>
              <a:cs typeface="Times New Roman" panose="02020603050405020304" pitchFamily="18" charset="0"/>
            </a:endParaRPr>
          </a:p>
          <a:p>
            <a:endParaRPr lang="en-US" dirty="0">
              <a:latin typeface="+mj-lt"/>
            </a:endParaRPr>
          </a:p>
          <a:p>
            <a:r>
              <a:rPr lang="en-US" dirty="0">
                <a:latin typeface="+mj-lt"/>
              </a:rPr>
              <a:t>‘There’s a certain way of being human that is </a:t>
            </a:r>
            <a:r>
              <a:rPr lang="en-US" i="1" dirty="0">
                <a:latin typeface="+mj-lt"/>
              </a:rPr>
              <a:t>my</a:t>
            </a:r>
            <a:r>
              <a:rPr lang="en-US" dirty="0">
                <a:latin typeface="+mj-lt"/>
              </a:rPr>
              <a:t> way. I am called upon to live my life in this way, and not in imitation of anyone else’s. But this gives a new importance to being true to myself. If I am not, I miss the point of my life, I miss what being human is for </a:t>
            </a:r>
            <a:r>
              <a:rPr lang="en-US" i="1" dirty="0">
                <a:latin typeface="+mj-lt"/>
              </a:rPr>
              <a:t>me</a:t>
            </a:r>
            <a:r>
              <a:rPr lang="en-US" dirty="0">
                <a:latin typeface="+mj-lt"/>
              </a:rPr>
              <a:t>.’ (Taylor, 1991 p28-9)</a:t>
            </a:r>
          </a:p>
        </p:txBody>
      </p:sp>
    </p:spTree>
    <p:extLst>
      <p:ext uri="{BB962C8B-B14F-4D97-AF65-F5344CB8AC3E}">
        <p14:creationId xmlns:p14="http://schemas.microsoft.com/office/powerpoint/2010/main" val="1109699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B1CD-B37B-5144-84ED-0ED8B0FA95B5}"/>
              </a:ext>
            </a:extLst>
          </p:cNvPr>
          <p:cNvSpPr>
            <a:spLocks noGrp="1"/>
          </p:cNvSpPr>
          <p:nvPr>
            <p:ph type="title"/>
          </p:nvPr>
        </p:nvSpPr>
        <p:spPr/>
        <p:txBody>
          <a:bodyPr/>
          <a:lstStyle/>
          <a:p>
            <a:r>
              <a:rPr lang="en-US" dirty="0"/>
              <a:t>Task 3: The premise</a:t>
            </a:r>
          </a:p>
        </p:txBody>
      </p:sp>
      <p:sp>
        <p:nvSpPr>
          <p:cNvPr id="3" name="Content Placeholder 2">
            <a:extLst>
              <a:ext uri="{FF2B5EF4-FFF2-40B4-BE49-F238E27FC236}">
                <a16:creationId xmlns:a16="http://schemas.microsoft.com/office/drawing/2014/main" id="{0FED426B-C132-8747-943C-B559ED670691}"/>
              </a:ext>
            </a:extLst>
          </p:cNvPr>
          <p:cNvSpPr>
            <a:spLocks noGrp="1"/>
          </p:cNvSpPr>
          <p:nvPr>
            <p:ph idx="1"/>
          </p:nvPr>
        </p:nvSpPr>
        <p:spPr/>
        <p:txBody>
          <a:bodyPr>
            <a:normAutofit/>
          </a:bodyPr>
          <a:lstStyle/>
          <a:p>
            <a:r>
              <a:rPr lang="en-US" dirty="0"/>
              <a:t>In your team, discuss how you would form a student theatre company.</a:t>
            </a:r>
          </a:p>
          <a:p>
            <a:r>
              <a:rPr lang="en-US" dirty="0"/>
              <a:t>Using your SWOT analysis and roles choices, assign production roles, discipline specific tasks, and a timeframe to produce a (notional) Christmas show in 4 week’s time.</a:t>
            </a:r>
          </a:p>
          <a:p>
            <a:r>
              <a:rPr lang="en-US" dirty="0"/>
              <a:t>Your (notional) production should last 30 minutes and raise money for a charity. </a:t>
            </a:r>
          </a:p>
        </p:txBody>
      </p:sp>
    </p:spTree>
    <p:extLst>
      <p:ext uri="{BB962C8B-B14F-4D97-AF65-F5344CB8AC3E}">
        <p14:creationId xmlns:p14="http://schemas.microsoft.com/office/powerpoint/2010/main" val="2041138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71290-3182-DF4B-BFFF-9CB84781DE33}"/>
              </a:ext>
            </a:extLst>
          </p:cNvPr>
          <p:cNvSpPr>
            <a:spLocks noGrp="1"/>
          </p:cNvSpPr>
          <p:nvPr>
            <p:ph type="title"/>
          </p:nvPr>
        </p:nvSpPr>
        <p:spPr/>
        <p:txBody>
          <a:bodyPr/>
          <a:lstStyle/>
          <a:p>
            <a:r>
              <a:rPr lang="en-GB" dirty="0"/>
              <a:t>Task 3 </a:t>
            </a:r>
          </a:p>
        </p:txBody>
      </p:sp>
      <p:sp>
        <p:nvSpPr>
          <p:cNvPr id="3" name="Content Placeholder 2">
            <a:extLst>
              <a:ext uri="{FF2B5EF4-FFF2-40B4-BE49-F238E27FC236}">
                <a16:creationId xmlns:a16="http://schemas.microsoft.com/office/drawing/2014/main" id="{C8812A00-C920-5F46-A6E6-23C87790ABC7}"/>
              </a:ext>
            </a:extLst>
          </p:cNvPr>
          <p:cNvSpPr>
            <a:spLocks noGrp="1"/>
          </p:cNvSpPr>
          <p:nvPr>
            <p:ph idx="1"/>
          </p:nvPr>
        </p:nvSpPr>
        <p:spPr/>
        <p:txBody>
          <a:bodyPr>
            <a:normAutofit lnSpcReduction="10000"/>
          </a:bodyPr>
          <a:lstStyle/>
          <a:p>
            <a:endParaRPr lang="en-GB" dirty="0"/>
          </a:p>
          <a:p>
            <a:r>
              <a:rPr lang="en-GB" dirty="0"/>
              <a:t>Ready…</a:t>
            </a:r>
          </a:p>
          <a:p>
            <a:endParaRPr lang="en-GB" dirty="0"/>
          </a:p>
          <a:p>
            <a:endParaRPr lang="en-GB" dirty="0"/>
          </a:p>
          <a:p>
            <a:endParaRPr lang="en-GB" dirty="0"/>
          </a:p>
          <a:p>
            <a:r>
              <a:rPr lang="en-GB" sz="3200" dirty="0">
                <a:effectLst/>
                <a:latin typeface="Arial" panose="020B0604020202020204" pitchFamily="34" charset="0"/>
                <a:ea typeface="Times New Roman" panose="02020603050405020304" pitchFamily="18" charset="0"/>
                <a:cs typeface="Arial" panose="020B0604020202020204" pitchFamily="34" charset="0"/>
              </a:rPr>
              <a:t>Remember this point…</a:t>
            </a:r>
          </a:p>
          <a:p>
            <a:r>
              <a:rPr lang="en-GB" sz="3200" dirty="0">
                <a:effectLst/>
                <a:latin typeface="Arial" panose="020B0604020202020204" pitchFamily="34" charset="0"/>
                <a:ea typeface="Times New Roman" panose="02020603050405020304" pitchFamily="18" charset="0"/>
                <a:cs typeface="Arial" panose="020B0604020202020204" pitchFamily="34" charset="0"/>
              </a:rPr>
              <a:t>One poster should be created by the group and uploaded to Turnitin by each member individually with added individual reflection as noted above.</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60908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695EDA-1435-304A-A389-4572D88D977B}"/>
              </a:ext>
            </a:extLst>
          </p:cNvPr>
          <p:cNvSpPr>
            <a:spLocks noGrp="1"/>
          </p:cNvSpPr>
          <p:nvPr>
            <p:ph idx="1"/>
          </p:nvPr>
        </p:nvSpPr>
        <p:spPr>
          <a:xfrm>
            <a:off x="477864" y="694248"/>
            <a:ext cx="10926305" cy="5830538"/>
          </a:xfrm>
        </p:spPr>
        <p:txBody>
          <a:bodyPr>
            <a:noAutofit/>
          </a:bodyPr>
          <a:lstStyle/>
          <a:p>
            <a:pPr marL="457200" algn="just">
              <a:lnSpc>
                <a:spcPct val="115000"/>
              </a:lnSpc>
            </a:pPr>
            <a:r>
              <a:rPr lang="en-GB" sz="3200" dirty="0">
                <a:effectLst/>
                <a:latin typeface="Arial" panose="020B0604020202020204" pitchFamily="34" charset="0"/>
                <a:ea typeface="Times New Roman" panose="02020603050405020304" pitchFamily="18" charset="0"/>
                <a:cs typeface="Arial" panose="020B0604020202020204" pitchFamily="34" charset="0"/>
              </a:rPr>
              <a:t>Working in a team - as indicate by the module content - you will create an Academic Poster describing how your team formed a production company and utilised the content of the online Unit Sections.</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3200" dirty="0">
                <a:effectLst/>
                <a:latin typeface="Arial" panose="020B0604020202020204" pitchFamily="34" charset="0"/>
                <a:ea typeface="Times New Roman" panose="02020603050405020304" pitchFamily="18" charset="0"/>
                <a:cs typeface="Arial" panose="020B0604020202020204" pitchFamily="34" charset="0"/>
              </a:rPr>
              <a:t>Your poster should have a maximum wordcount of 400 words. 100 words of your 400 words will be an individual critical reflection upon your experience of working as a team member, referring to the Unit and Section content in your evaluation. </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3200" dirty="0"/>
          </a:p>
        </p:txBody>
      </p:sp>
    </p:spTree>
    <p:extLst>
      <p:ext uri="{BB962C8B-B14F-4D97-AF65-F5344CB8AC3E}">
        <p14:creationId xmlns:p14="http://schemas.microsoft.com/office/powerpoint/2010/main" val="18844122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0E385-16F4-E943-8132-B17D013F2538}"/>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F7644F0C-CA11-9E42-8CDC-37F71D99A311}"/>
              </a:ext>
            </a:extLst>
          </p:cNvPr>
          <p:cNvSpPr>
            <a:spLocks noGrp="1"/>
          </p:cNvSpPr>
          <p:nvPr>
            <p:ph idx="1"/>
          </p:nvPr>
        </p:nvSpPr>
        <p:spPr/>
        <p:txBody>
          <a:bodyPr>
            <a:normAutofit fontScale="92500" lnSpcReduction="10000"/>
          </a:bodyPr>
          <a:lstStyle/>
          <a:p>
            <a:pPr marL="457200" algn="just">
              <a:lnSpc>
                <a:spcPct val="115000"/>
              </a:lnSpc>
            </a:pPr>
            <a:r>
              <a:rPr lang="en-GB" sz="3200" dirty="0">
                <a:effectLst/>
                <a:latin typeface="Arial" panose="020B0604020202020204" pitchFamily="34" charset="0"/>
                <a:ea typeface="Times New Roman" panose="02020603050405020304" pitchFamily="18" charset="0"/>
                <a:cs typeface="Arial" panose="020B0604020202020204" pitchFamily="34" charset="0"/>
              </a:rPr>
              <a:t>You should consider how you identified and recognized your individual strengths for group cohesion and success, how you recognized and resolved potential conflicts, and how you used radical candour to encourage authentic and relevant feedback.</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3200" dirty="0">
                <a:effectLst/>
                <a:latin typeface="Arial" panose="020B0604020202020204" pitchFamily="34" charset="0"/>
                <a:ea typeface="Times New Roman" panose="02020603050405020304" pitchFamily="18" charset="0"/>
                <a:cs typeface="Arial" panose="020B0604020202020204" pitchFamily="34" charset="0"/>
              </a:rPr>
              <a:t>Your poster will make use of text and image with all materials used referenced appropriately on the poster (not included in the wordcount).</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701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43F8-8ABF-0441-84A7-773EA537B957}"/>
              </a:ext>
            </a:extLst>
          </p:cNvPr>
          <p:cNvSpPr>
            <a:spLocks noGrp="1"/>
          </p:cNvSpPr>
          <p:nvPr>
            <p:ph type="title"/>
          </p:nvPr>
        </p:nvSpPr>
        <p:spPr/>
        <p:txBody>
          <a:bodyPr/>
          <a:lstStyle/>
          <a:p>
            <a:r>
              <a:rPr lang="en-US" sz="4400" dirty="0">
                <a:effectLst/>
                <a:ea typeface="MS Mincho" panose="02020609040205080304" pitchFamily="49" charset="-128"/>
                <a:cs typeface="Times New Roman" panose="02020603050405020304" pitchFamily="18" charset="0"/>
              </a:rPr>
              <a:t>‘Network Task’:</a:t>
            </a:r>
            <a:br>
              <a:rPr lang="en-US" sz="4400" dirty="0">
                <a:effectLst/>
                <a:ea typeface="MS Mincho" panose="02020609040205080304" pitchFamily="49" charset="-128"/>
                <a:cs typeface="Times New Roman" panose="02020603050405020304" pitchFamily="18" charset="0"/>
              </a:rPr>
            </a:br>
            <a:r>
              <a:rPr lang="en-US" sz="4400" dirty="0">
                <a:effectLst/>
                <a:ea typeface="MS Mincho" panose="02020609040205080304" pitchFamily="49" charset="-128"/>
                <a:cs typeface="Times New Roman" panose="02020603050405020304" pitchFamily="18" charset="0"/>
              </a:rPr>
              <a:t>make a profile for your group work task</a:t>
            </a:r>
            <a:endParaRPr lang="en-US" dirty="0"/>
          </a:p>
        </p:txBody>
      </p:sp>
      <p:sp>
        <p:nvSpPr>
          <p:cNvPr id="3" name="Content Placeholder 2">
            <a:extLst>
              <a:ext uri="{FF2B5EF4-FFF2-40B4-BE49-F238E27FC236}">
                <a16:creationId xmlns:a16="http://schemas.microsoft.com/office/drawing/2014/main" id="{0FFA7E3E-62EF-7B44-9DDF-740FE2FB4728}"/>
              </a:ext>
            </a:extLst>
          </p:cNvPr>
          <p:cNvSpPr>
            <a:spLocks noGrp="1"/>
          </p:cNvSpPr>
          <p:nvPr>
            <p:ph idx="1"/>
          </p:nvPr>
        </p:nvSpPr>
        <p:spPr/>
        <p:txBody>
          <a:bodyPr>
            <a:normAutofit/>
          </a:bodyPr>
          <a:lstStyle/>
          <a:p>
            <a:r>
              <a:rPr lang="en-US" sz="3600" dirty="0">
                <a:effectLst/>
                <a:latin typeface="+mj-lt"/>
                <a:ea typeface="MS Mincho" panose="02020609040205080304" pitchFamily="49" charset="-128"/>
                <a:cs typeface="Times New Roman" panose="02020603050405020304" pitchFamily="18" charset="0"/>
              </a:rPr>
              <a:t>Roles – ‘an expected pattern of </a:t>
            </a:r>
            <a:r>
              <a:rPr lang="en-US" sz="3600" dirty="0" err="1">
                <a:effectLst/>
                <a:latin typeface="+mj-lt"/>
                <a:ea typeface="MS Mincho" panose="02020609040205080304" pitchFamily="49" charset="-128"/>
                <a:cs typeface="Times New Roman" panose="02020603050405020304" pitchFamily="18" charset="0"/>
              </a:rPr>
              <a:t>behaviour</a:t>
            </a:r>
            <a:r>
              <a:rPr lang="en-US" sz="3600" dirty="0">
                <a:effectLst/>
                <a:latin typeface="+mj-lt"/>
                <a:ea typeface="MS Mincho" panose="02020609040205080304" pitchFamily="49" charset="-128"/>
                <a:cs typeface="Times New Roman" panose="02020603050405020304" pitchFamily="18" charset="0"/>
              </a:rPr>
              <a:t>’.</a:t>
            </a:r>
          </a:p>
          <a:p>
            <a:endParaRPr lang="en-US" sz="3600" dirty="0">
              <a:latin typeface="+mj-lt"/>
              <a:ea typeface="MS Mincho" panose="02020609040205080304" pitchFamily="49" charset="-128"/>
              <a:cs typeface="Times New Roman" panose="02020603050405020304" pitchFamily="18" charset="0"/>
            </a:endParaRPr>
          </a:p>
          <a:p>
            <a:r>
              <a:rPr lang="en-US" sz="3600" dirty="0">
                <a:effectLst/>
                <a:latin typeface="+mj-lt"/>
                <a:ea typeface="MS Mincho" panose="02020609040205080304" pitchFamily="49" charset="-128"/>
                <a:cs typeface="Times New Roman" panose="02020603050405020304" pitchFamily="18" charset="0"/>
              </a:rPr>
              <a:t>What are the types of roles that you recognize in your discipline?</a:t>
            </a:r>
          </a:p>
          <a:p>
            <a:r>
              <a:rPr lang="en-US" sz="3600" dirty="0">
                <a:effectLst/>
                <a:latin typeface="+mj-lt"/>
                <a:ea typeface="MS Mincho" panose="02020609040205080304" pitchFamily="49" charset="-128"/>
                <a:cs typeface="Times New Roman" panose="02020603050405020304" pitchFamily="18" charset="0"/>
              </a:rPr>
              <a:t>What are your ‘Hobbies and Passions’ - linked to professional work </a:t>
            </a:r>
          </a:p>
          <a:p>
            <a:r>
              <a:rPr lang="en-US" sz="3600" dirty="0" err="1">
                <a:effectLst/>
                <a:latin typeface="+mj-lt"/>
                <a:ea typeface="MS Mincho" panose="02020609040205080304" pitchFamily="49" charset="-128"/>
                <a:cs typeface="Times New Roman" panose="02020603050405020304" pitchFamily="18" charset="0"/>
              </a:rPr>
              <a:t>Mentimeter</a:t>
            </a:r>
            <a:r>
              <a:rPr lang="en-US" sz="3600" dirty="0">
                <a:latin typeface="+mj-lt"/>
                <a:ea typeface="MS Mincho" panose="02020609040205080304" pitchFamily="49" charset="-128"/>
                <a:cs typeface="Times New Roman" panose="02020603050405020304" pitchFamily="18" charset="0"/>
              </a:rPr>
              <a:t>: 6615 2552</a:t>
            </a:r>
            <a:endParaRPr lang="en-US" sz="3600" dirty="0">
              <a:effectLst/>
              <a:latin typeface="+mj-lt"/>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10586809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266A3-DB15-F64D-8701-4CF1283CA114}"/>
              </a:ext>
            </a:extLst>
          </p:cNvPr>
          <p:cNvSpPr>
            <a:spLocks noGrp="1"/>
          </p:cNvSpPr>
          <p:nvPr>
            <p:ph type="title"/>
          </p:nvPr>
        </p:nvSpPr>
        <p:spPr/>
        <p:txBody>
          <a:bodyPr/>
          <a:lstStyle/>
          <a:p>
            <a:r>
              <a:rPr lang="en-GB" dirty="0"/>
              <a:t>For </a:t>
            </a:r>
            <a:r>
              <a:rPr lang="en-GB" dirty="0" err="1"/>
              <a:t>menti</a:t>
            </a:r>
            <a:r>
              <a:rPr lang="en-GB" dirty="0"/>
              <a:t> results</a:t>
            </a:r>
          </a:p>
        </p:txBody>
      </p:sp>
      <p:sp>
        <p:nvSpPr>
          <p:cNvPr id="3" name="Content Placeholder 2">
            <a:extLst>
              <a:ext uri="{FF2B5EF4-FFF2-40B4-BE49-F238E27FC236}">
                <a16:creationId xmlns:a16="http://schemas.microsoft.com/office/drawing/2014/main" id="{5DF81176-58B4-724B-B59D-A2D34F6781A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893022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E54F1B0E-1684-6846-BDEC-EC5666A29F3A}"/>
              </a:ext>
            </a:extLst>
          </p:cNvPr>
          <p:cNvPicPr>
            <a:picLocks noGrp="1" noChangeAspect="1"/>
          </p:cNvPicPr>
          <p:nvPr>
            <p:ph idx="1"/>
          </p:nvPr>
        </p:nvPicPr>
        <p:blipFill rotWithShape="1">
          <a:blip r:embed="rId2"/>
          <a:srcRect l="9734" t="18366" r="6968" b="10017"/>
          <a:stretch/>
        </p:blipFill>
        <p:spPr>
          <a:xfrm>
            <a:off x="0" y="-1"/>
            <a:ext cx="12192000" cy="6858001"/>
          </a:xfrm>
          <a:prstGeom prst="rect">
            <a:avLst/>
          </a:prstGeom>
        </p:spPr>
      </p:pic>
    </p:spTree>
    <p:extLst>
      <p:ext uri="{BB962C8B-B14F-4D97-AF65-F5344CB8AC3E}">
        <p14:creationId xmlns:p14="http://schemas.microsoft.com/office/powerpoint/2010/main" val="26805770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CCD8-3B64-8745-ADDB-A39458F64FDD}"/>
              </a:ext>
            </a:extLst>
          </p:cNvPr>
          <p:cNvSpPr>
            <a:spLocks noGrp="1"/>
          </p:cNvSpPr>
          <p:nvPr>
            <p:ph type="title"/>
          </p:nvPr>
        </p:nvSpPr>
        <p:spPr/>
        <p:txBody>
          <a:bodyPr/>
          <a:lstStyle/>
          <a:p>
            <a:r>
              <a:rPr lang="en-US" sz="4400" b="1" dirty="0">
                <a:effectLst/>
                <a:ea typeface="MS Mincho" panose="02020609040205080304" pitchFamily="49" charset="-128"/>
                <a:cs typeface="Times New Roman" panose="02020603050405020304" pitchFamily="18" charset="0"/>
              </a:rPr>
              <a:t>Topic 1, Section 3:</a:t>
            </a:r>
            <a:endParaRPr lang="en-US" dirty="0"/>
          </a:p>
        </p:txBody>
      </p:sp>
      <p:sp>
        <p:nvSpPr>
          <p:cNvPr id="3" name="Content Placeholder 2">
            <a:extLst>
              <a:ext uri="{FF2B5EF4-FFF2-40B4-BE49-F238E27FC236}">
                <a16:creationId xmlns:a16="http://schemas.microsoft.com/office/drawing/2014/main" id="{2D690C64-2B47-3049-B26D-5B40706D2528}"/>
              </a:ext>
            </a:extLst>
          </p:cNvPr>
          <p:cNvSpPr>
            <a:spLocks noGrp="1"/>
          </p:cNvSpPr>
          <p:nvPr>
            <p:ph idx="1"/>
          </p:nvPr>
        </p:nvSpPr>
        <p:spPr/>
        <p:txBody>
          <a:bodyPr>
            <a:noAutofit/>
          </a:bodyPr>
          <a:lstStyle/>
          <a:p>
            <a:r>
              <a:rPr lang="en-US" sz="3200" b="1" dirty="0">
                <a:effectLst/>
                <a:latin typeface="+mj-lt"/>
                <a:ea typeface="MS Mincho" panose="02020609040205080304" pitchFamily="49" charset="-128"/>
                <a:cs typeface="Times New Roman" panose="02020603050405020304" pitchFamily="18" charset="0"/>
              </a:rPr>
              <a:t>FAST goals</a:t>
            </a:r>
            <a:endParaRPr lang="en-US" sz="3200" b="1" dirty="0">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The FAST acronym stands for:</a:t>
            </a:r>
          </a:p>
          <a:p>
            <a:endParaRPr lang="en-GB" sz="3200" dirty="0">
              <a:effectLst/>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Frequently discussed</a:t>
            </a:r>
            <a:endParaRPr lang="en-GB" sz="3200" dirty="0">
              <a:effectLst/>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Ambitious  </a:t>
            </a:r>
            <a:endParaRPr lang="en-GB" sz="3200" dirty="0">
              <a:effectLst/>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Specific</a:t>
            </a:r>
            <a:endParaRPr lang="en-GB" sz="3200" dirty="0">
              <a:effectLst/>
              <a:latin typeface="+mj-lt"/>
              <a:ea typeface="MS Mincho" panose="02020609040205080304" pitchFamily="49" charset="-128"/>
              <a:cs typeface="Times New Roman" panose="02020603050405020304" pitchFamily="18" charset="0"/>
            </a:endParaRPr>
          </a:p>
          <a:p>
            <a:r>
              <a:rPr lang="en-US" sz="3200" dirty="0">
                <a:effectLst/>
                <a:latin typeface="+mj-lt"/>
                <a:ea typeface="MS Mincho" panose="02020609040205080304" pitchFamily="49" charset="-128"/>
                <a:cs typeface="Times New Roman" panose="02020603050405020304" pitchFamily="18" charset="0"/>
              </a:rPr>
              <a:t>Transparent </a:t>
            </a:r>
            <a:endParaRPr lang="en-GB" sz="3200" dirty="0">
              <a:effectLst/>
              <a:latin typeface="+mj-lt"/>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1423311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aphical user interface, text, application, Word&#10;&#10;Description automatically generated">
            <a:extLst>
              <a:ext uri="{FF2B5EF4-FFF2-40B4-BE49-F238E27FC236}">
                <a16:creationId xmlns:a16="http://schemas.microsoft.com/office/drawing/2014/main" id="{B3C1162A-F912-7E4D-B925-9B03975CA228}"/>
              </a:ext>
            </a:extLst>
          </p:cNvPr>
          <p:cNvPicPr>
            <a:picLocks noGrp="1" noChangeAspect="1"/>
          </p:cNvPicPr>
          <p:nvPr>
            <p:ph idx="1"/>
          </p:nvPr>
        </p:nvPicPr>
        <p:blipFill rotWithShape="1">
          <a:blip r:embed="rId3"/>
          <a:srcRect l="35909" t="30166" r="33182" b="16743"/>
          <a:stretch/>
        </p:blipFill>
        <p:spPr>
          <a:xfrm>
            <a:off x="2901863" y="0"/>
            <a:ext cx="6388273" cy="6858000"/>
          </a:xfrm>
          <a:prstGeom prst="rect">
            <a:avLst/>
          </a:prstGeom>
        </p:spPr>
      </p:pic>
    </p:spTree>
    <p:extLst>
      <p:ext uri="{BB962C8B-B14F-4D97-AF65-F5344CB8AC3E}">
        <p14:creationId xmlns:p14="http://schemas.microsoft.com/office/powerpoint/2010/main" val="4278516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D8B73-1684-904A-A0BB-FCA1DE9566E8}"/>
              </a:ext>
            </a:extLst>
          </p:cNvPr>
          <p:cNvSpPr>
            <a:spLocks noGrp="1"/>
          </p:cNvSpPr>
          <p:nvPr>
            <p:ph type="title"/>
          </p:nvPr>
        </p:nvSpPr>
        <p:spPr/>
        <p:txBody>
          <a:bodyPr/>
          <a:lstStyle/>
          <a:p>
            <a:r>
              <a:rPr lang="en-US" dirty="0"/>
              <a:t>Topic 2:</a:t>
            </a:r>
          </a:p>
        </p:txBody>
      </p:sp>
      <p:sp>
        <p:nvSpPr>
          <p:cNvPr id="3" name="Content Placeholder 2">
            <a:extLst>
              <a:ext uri="{FF2B5EF4-FFF2-40B4-BE49-F238E27FC236}">
                <a16:creationId xmlns:a16="http://schemas.microsoft.com/office/drawing/2014/main" id="{20D8A057-89E3-6242-82C7-7897928BB1A9}"/>
              </a:ext>
            </a:extLst>
          </p:cNvPr>
          <p:cNvSpPr>
            <a:spLocks noGrp="1"/>
          </p:cNvSpPr>
          <p:nvPr>
            <p:ph idx="1"/>
          </p:nvPr>
        </p:nvSpPr>
        <p:spPr/>
        <p:txBody>
          <a:bodyPr/>
          <a:lstStyle/>
          <a:p>
            <a:r>
              <a:rPr lang="en-US" dirty="0"/>
              <a:t>Section 1: Stormy Waters</a:t>
            </a:r>
          </a:p>
        </p:txBody>
      </p:sp>
    </p:spTree>
    <p:extLst>
      <p:ext uri="{BB962C8B-B14F-4D97-AF65-F5344CB8AC3E}">
        <p14:creationId xmlns:p14="http://schemas.microsoft.com/office/powerpoint/2010/main" val="1180849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3E8C-73E1-2C47-A147-6633EE8F867C}"/>
              </a:ext>
            </a:extLst>
          </p:cNvPr>
          <p:cNvSpPr>
            <a:spLocks noGrp="1"/>
          </p:cNvSpPr>
          <p:nvPr>
            <p:ph type="title"/>
          </p:nvPr>
        </p:nvSpPr>
        <p:spPr/>
        <p:txBody>
          <a:bodyPr/>
          <a:lstStyle/>
          <a:p>
            <a:endParaRPr lang="en-US" dirty="0"/>
          </a:p>
        </p:txBody>
      </p:sp>
      <p:pic>
        <p:nvPicPr>
          <p:cNvPr id="5" name="Content Placeholder 4" descr="Graphical user interface, application, Word&#10;&#10;Description automatically generated">
            <a:extLst>
              <a:ext uri="{FF2B5EF4-FFF2-40B4-BE49-F238E27FC236}">
                <a16:creationId xmlns:a16="http://schemas.microsoft.com/office/drawing/2014/main" id="{BA80FBD5-706F-3A4F-98F8-8F589AA792B3}"/>
              </a:ext>
            </a:extLst>
          </p:cNvPr>
          <p:cNvPicPr>
            <a:picLocks noGrp="1" noChangeAspect="1"/>
          </p:cNvPicPr>
          <p:nvPr>
            <p:ph idx="1"/>
          </p:nvPr>
        </p:nvPicPr>
        <p:blipFill rotWithShape="1">
          <a:blip r:embed="rId2"/>
          <a:srcRect l="15373" t="22360" r="10024" b="17144"/>
          <a:stretch/>
        </p:blipFill>
        <p:spPr>
          <a:xfrm>
            <a:off x="1" y="0"/>
            <a:ext cx="12192000" cy="6858000"/>
          </a:xfrm>
        </p:spPr>
      </p:pic>
    </p:spTree>
    <p:extLst>
      <p:ext uri="{BB962C8B-B14F-4D97-AF65-F5344CB8AC3E}">
        <p14:creationId xmlns:p14="http://schemas.microsoft.com/office/powerpoint/2010/main" val="39954628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F7DDFF-E624-6446-B409-D8730AA9D75E}"/>
              </a:ext>
            </a:extLst>
          </p:cNvPr>
          <p:cNvSpPr>
            <a:spLocks noGrp="1"/>
          </p:cNvSpPr>
          <p:nvPr>
            <p:ph type="title"/>
          </p:nvPr>
        </p:nvSpPr>
        <p:spPr/>
        <p:txBody>
          <a:bodyPr/>
          <a:lstStyle/>
          <a:p>
            <a:r>
              <a:rPr lang="en-GB" dirty="0"/>
              <a:t>Topic 2</a:t>
            </a:r>
          </a:p>
        </p:txBody>
      </p:sp>
      <p:pic>
        <p:nvPicPr>
          <p:cNvPr id="4" name="Content Placeholder 3" descr="Graphical user interface, application, table, Word&#10;&#10;Description automatically generated">
            <a:extLst>
              <a:ext uri="{FF2B5EF4-FFF2-40B4-BE49-F238E27FC236}">
                <a16:creationId xmlns:a16="http://schemas.microsoft.com/office/drawing/2014/main" id="{FF0AD42B-7E9A-4848-BDB4-450B8ACAF19D}"/>
              </a:ext>
            </a:extLst>
          </p:cNvPr>
          <p:cNvPicPr>
            <a:picLocks noGrp="1" noChangeAspect="1"/>
          </p:cNvPicPr>
          <p:nvPr>
            <p:ph sz="half" idx="1"/>
          </p:nvPr>
        </p:nvPicPr>
        <p:blipFill rotWithShape="1">
          <a:blip r:embed="rId2"/>
          <a:srcRect l="18540" t="26369" r="26017" b="13860"/>
          <a:stretch/>
        </p:blipFill>
        <p:spPr>
          <a:xfrm>
            <a:off x="0" y="3025712"/>
            <a:ext cx="5687568" cy="3832288"/>
          </a:xfrm>
          <a:prstGeom prst="rect">
            <a:avLst/>
          </a:prstGeom>
        </p:spPr>
      </p:pic>
      <p:sp>
        <p:nvSpPr>
          <p:cNvPr id="6" name="Content Placeholder 5">
            <a:extLst>
              <a:ext uri="{FF2B5EF4-FFF2-40B4-BE49-F238E27FC236}">
                <a16:creationId xmlns:a16="http://schemas.microsoft.com/office/drawing/2014/main" id="{0E5E3FDB-639D-2E4B-B21C-6F62A78BF753}"/>
              </a:ext>
            </a:extLst>
          </p:cNvPr>
          <p:cNvSpPr>
            <a:spLocks noGrp="1"/>
          </p:cNvSpPr>
          <p:nvPr>
            <p:ph sz="half" idx="2"/>
          </p:nvPr>
        </p:nvSpPr>
        <p:spPr/>
        <p:txBody>
          <a:bodyPr/>
          <a:lstStyle/>
          <a:p>
            <a:r>
              <a:rPr lang="en-US" sz="2800" dirty="0"/>
              <a:t>Section 2: </a:t>
            </a:r>
          </a:p>
          <a:p>
            <a:r>
              <a:rPr lang="en-US" sz="2800" dirty="0"/>
              <a:t>Roles and Responsibilities</a:t>
            </a:r>
          </a:p>
          <a:p>
            <a:endParaRPr lang="en-US" sz="2800" dirty="0"/>
          </a:p>
          <a:p>
            <a:r>
              <a:rPr lang="en-US" sz="2800" dirty="0"/>
              <a:t>SWOT analysis needs to be completed for the final task.</a:t>
            </a:r>
          </a:p>
          <a:p>
            <a:endParaRPr lang="en-GB" dirty="0"/>
          </a:p>
        </p:txBody>
      </p:sp>
    </p:spTree>
    <p:extLst>
      <p:ext uri="{BB962C8B-B14F-4D97-AF65-F5344CB8AC3E}">
        <p14:creationId xmlns:p14="http://schemas.microsoft.com/office/powerpoint/2010/main" val="15594493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3775-6E86-CF4F-B46E-1082FA3F97FD}"/>
              </a:ext>
            </a:extLst>
          </p:cNvPr>
          <p:cNvSpPr>
            <a:spLocks noGrp="1"/>
          </p:cNvSpPr>
          <p:nvPr>
            <p:ph type="title"/>
          </p:nvPr>
        </p:nvSpPr>
        <p:spPr/>
        <p:txBody>
          <a:bodyPr/>
          <a:lstStyle/>
          <a:p>
            <a:r>
              <a:rPr lang="en-US" dirty="0"/>
              <a:t>Topic 3: The New Norming</a:t>
            </a:r>
          </a:p>
        </p:txBody>
      </p:sp>
      <p:sp>
        <p:nvSpPr>
          <p:cNvPr id="3" name="Content Placeholder 2">
            <a:extLst>
              <a:ext uri="{FF2B5EF4-FFF2-40B4-BE49-F238E27FC236}">
                <a16:creationId xmlns:a16="http://schemas.microsoft.com/office/drawing/2014/main" id="{63773EF7-5FA7-A44F-9C0A-D6882E951305}"/>
              </a:ext>
            </a:extLst>
          </p:cNvPr>
          <p:cNvSpPr>
            <a:spLocks noGrp="1"/>
          </p:cNvSpPr>
          <p:nvPr>
            <p:ph idx="1"/>
          </p:nvPr>
        </p:nvSpPr>
        <p:spPr/>
        <p:txBody>
          <a:bodyPr/>
          <a:lstStyle/>
          <a:p>
            <a:r>
              <a:rPr lang="en-US" dirty="0"/>
              <a:t>Feedback</a:t>
            </a:r>
          </a:p>
          <a:p>
            <a:r>
              <a:rPr lang="en-US" dirty="0"/>
              <a:t>Valued Team Members</a:t>
            </a:r>
          </a:p>
        </p:txBody>
      </p:sp>
    </p:spTree>
    <p:extLst>
      <p:ext uri="{BB962C8B-B14F-4D97-AF65-F5344CB8AC3E}">
        <p14:creationId xmlns:p14="http://schemas.microsoft.com/office/powerpoint/2010/main" val="18061892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BDF2-A7B4-DB42-9E0C-90ED2DAF3EC6}"/>
              </a:ext>
            </a:extLst>
          </p:cNvPr>
          <p:cNvSpPr>
            <a:spLocks noGrp="1"/>
          </p:cNvSpPr>
          <p:nvPr>
            <p:ph type="title"/>
          </p:nvPr>
        </p:nvSpPr>
        <p:spPr/>
        <p:txBody>
          <a:bodyPr/>
          <a:lstStyle/>
          <a:p>
            <a:r>
              <a:rPr lang="en-US" dirty="0"/>
              <a:t>Radical Candor</a:t>
            </a:r>
          </a:p>
        </p:txBody>
      </p:sp>
      <p:sp>
        <p:nvSpPr>
          <p:cNvPr id="3" name="Content Placeholder 2">
            <a:extLst>
              <a:ext uri="{FF2B5EF4-FFF2-40B4-BE49-F238E27FC236}">
                <a16:creationId xmlns:a16="http://schemas.microsoft.com/office/drawing/2014/main" id="{572E3762-4F8A-2A47-BA35-690D553F687F}"/>
              </a:ext>
            </a:extLst>
          </p:cNvPr>
          <p:cNvSpPr>
            <a:spLocks noGrp="1"/>
          </p:cNvSpPr>
          <p:nvPr>
            <p:ph sz="half" idx="1"/>
          </p:nvPr>
        </p:nvSpPr>
        <p:spPr/>
        <p:txBody>
          <a:bodyPr>
            <a:noAutofit/>
          </a:bodyPr>
          <a:lstStyle/>
          <a:p>
            <a:r>
              <a:rPr lang="en-GB" sz="3200" dirty="0">
                <a:effectLst/>
                <a:latin typeface="+mj-lt"/>
                <a:ea typeface="DengXian" panose="02010600030101010101" pitchFamily="2" charset="-122"/>
                <a:cs typeface="Arial" panose="020B0604020202020204" pitchFamily="34" charset="0"/>
              </a:rPr>
              <a:t>‘Radical </a:t>
            </a:r>
            <a:r>
              <a:rPr lang="en-GB" sz="3200" dirty="0" err="1">
                <a:effectLst/>
                <a:latin typeface="+mj-lt"/>
                <a:ea typeface="DengXian" panose="02010600030101010101" pitchFamily="2" charset="-122"/>
                <a:cs typeface="Arial" panose="020B0604020202020204" pitchFamily="34" charset="0"/>
              </a:rPr>
              <a:t>Candor</a:t>
            </a:r>
            <a:r>
              <a:rPr lang="en-GB" sz="3200" dirty="0">
                <a:effectLst/>
                <a:latin typeface="+mj-lt"/>
                <a:ea typeface="DengXian" panose="02010600030101010101" pitchFamily="2" charset="-122"/>
                <a:cs typeface="Arial" panose="020B0604020202020204" pitchFamily="34" charset="0"/>
              </a:rPr>
              <a:t>’ is a concept created by author and CEO coach Kim Scott, the basic principle is the idea of ‘Caring Personally’ while ‘Challenging Directly’ within the workplace</a:t>
            </a:r>
            <a:r>
              <a:rPr lang="en-GB" sz="3200" dirty="0">
                <a:effectLst/>
                <a:latin typeface="+mj-lt"/>
              </a:rPr>
              <a:t> or within a work situation.</a:t>
            </a:r>
            <a:endParaRPr lang="en-US" sz="3200" dirty="0">
              <a:latin typeface="+mj-lt"/>
            </a:endParaRPr>
          </a:p>
        </p:txBody>
      </p:sp>
      <p:pic>
        <p:nvPicPr>
          <p:cNvPr id="6" name="Content Placeholder 5" descr="Graphical user interface, application, PowerPoint&#10;&#10;Description automatically generated">
            <a:extLst>
              <a:ext uri="{FF2B5EF4-FFF2-40B4-BE49-F238E27FC236}">
                <a16:creationId xmlns:a16="http://schemas.microsoft.com/office/drawing/2014/main" id="{C0016DCC-E2DB-4D43-9829-986BD737EE31}"/>
              </a:ext>
            </a:extLst>
          </p:cNvPr>
          <p:cNvPicPr>
            <a:picLocks noGrp="1" noChangeAspect="1"/>
          </p:cNvPicPr>
          <p:nvPr>
            <p:ph sz="half" idx="2"/>
          </p:nvPr>
        </p:nvPicPr>
        <p:blipFill rotWithShape="1">
          <a:blip r:embed="rId3"/>
          <a:srcRect l="11792" t="19879" r="35588" b="5966"/>
          <a:stretch/>
        </p:blipFill>
        <p:spPr>
          <a:xfrm>
            <a:off x="6211491" y="912811"/>
            <a:ext cx="5976736" cy="5264151"/>
          </a:xfrm>
        </p:spPr>
      </p:pic>
    </p:spTree>
    <p:extLst>
      <p:ext uri="{BB962C8B-B14F-4D97-AF65-F5344CB8AC3E}">
        <p14:creationId xmlns:p14="http://schemas.microsoft.com/office/powerpoint/2010/main" val="28362497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3228B9-646B-9E4B-A0B4-DBEB5227B81C}"/>
              </a:ext>
            </a:extLst>
          </p:cNvPr>
          <p:cNvSpPr>
            <a:spLocks noGrp="1"/>
          </p:cNvSpPr>
          <p:nvPr>
            <p:ph type="title"/>
          </p:nvPr>
        </p:nvSpPr>
        <p:spPr/>
        <p:txBody>
          <a:bodyPr/>
          <a:lstStyle/>
          <a:p>
            <a:endParaRPr lang="en-US"/>
          </a:p>
        </p:txBody>
      </p:sp>
      <p:pic>
        <p:nvPicPr>
          <p:cNvPr id="8" name="Content Placeholder 7" descr="Graphical user interface, application, Word&#10;&#10;Description automatically generated">
            <a:extLst>
              <a:ext uri="{FF2B5EF4-FFF2-40B4-BE49-F238E27FC236}">
                <a16:creationId xmlns:a16="http://schemas.microsoft.com/office/drawing/2014/main" id="{BE0E290B-F459-594F-A373-22D9DB47C3D0}"/>
              </a:ext>
            </a:extLst>
          </p:cNvPr>
          <p:cNvPicPr>
            <a:picLocks noGrp="1" noChangeAspect="1"/>
          </p:cNvPicPr>
          <p:nvPr>
            <p:ph idx="1"/>
          </p:nvPr>
        </p:nvPicPr>
        <p:blipFill rotWithShape="1">
          <a:blip r:embed="rId2"/>
          <a:srcRect l="17599" t="16116" r="1946" b="11689"/>
          <a:stretch/>
        </p:blipFill>
        <p:spPr>
          <a:xfrm>
            <a:off x="1" y="1"/>
            <a:ext cx="12192000" cy="6880066"/>
          </a:xfrm>
        </p:spPr>
      </p:pic>
    </p:spTree>
    <p:extLst>
      <p:ext uri="{BB962C8B-B14F-4D97-AF65-F5344CB8AC3E}">
        <p14:creationId xmlns:p14="http://schemas.microsoft.com/office/powerpoint/2010/main" val="36657773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654F7-008E-8E43-B584-DC463787357F}"/>
              </a:ext>
            </a:extLst>
          </p:cNvPr>
          <p:cNvSpPr>
            <a:spLocks noGrp="1"/>
          </p:cNvSpPr>
          <p:nvPr>
            <p:ph type="title"/>
          </p:nvPr>
        </p:nvSpPr>
        <p:spPr/>
        <p:txBody>
          <a:bodyPr/>
          <a:lstStyle/>
          <a:p>
            <a:endParaRPr lang="en-US" dirty="0"/>
          </a:p>
        </p:txBody>
      </p:sp>
      <p:pic>
        <p:nvPicPr>
          <p:cNvPr id="5" name="Content Placeholder 4" descr="Graphical user interface, application, Word&#10;&#10;Description automatically generated">
            <a:extLst>
              <a:ext uri="{FF2B5EF4-FFF2-40B4-BE49-F238E27FC236}">
                <a16:creationId xmlns:a16="http://schemas.microsoft.com/office/drawing/2014/main" id="{A8796AE7-7DE0-3040-A434-8F67B01088D3}"/>
              </a:ext>
            </a:extLst>
          </p:cNvPr>
          <p:cNvPicPr>
            <a:picLocks noGrp="1" noChangeAspect="1"/>
          </p:cNvPicPr>
          <p:nvPr>
            <p:ph idx="1"/>
          </p:nvPr>
        </p:nvPicPr>
        <p:blipFill rotWithShape="1">
          <a:blip r:embed="rId3"/>
          <a:srcRect l="16647" t="16606" r="2969" b="12799"/>
          <a:stretch/>
        </p:blipFill>
        <p:spPr>
          <a:xfrm>
            <a:off x="1" y="-8670"/>
            <a:ext cx="12192000" cy="6866670"/>
          </a:xfrm>
        </p:spPr>
      </p:pic>
    </p:spTree>
    <p:extLst>
      <p:ext uri="{BB962C8B-B14F-4D97-AF65-F5344CB8AC3E}">
        <p14:creationId xmlns:p14="http://schemas.microsoft.com/office/powerpoint/2010/main" val="453933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B2E9F-7A8A-1A4C-ADED-29035FE3ACBE}"/>
              </a:ext>
            </a:extLst>
          </p:cNvPr>
          <p:cNvSpPr>
            <a:spLocks noGrp="1"/>
          </p:cNvSpPr>
          <p:nvPr>
            <p:ph type="title"/>
          </p:nvPr>
        </p:nvSpPr>
        <p:spPr/>
        <p:txBody>
          <a:bodyPr/>
          <a:lstStyle/>
          <a:p>
            <a:r>
              <a:rPr lang="en-US" dirty="0"/>
              <a:t>Topic 4: Lights Camera Action</a:t>
            </a:r>
          </a:p>
        </p:txBody>
      </p:sp>
      <p:sp>
        <p:nvSpPr>
          <p:cNvPr id="3" name="Content Placeholder 2">
            <a:extLst>
              <a:ext uri="{FF2B5EF4-FFF2-40B4-BE49-F238E27FC236}">
                <a16:creationId xmlns:a16="http://schemas.microsoft.com/office/drawing/2014/main" id="{BB70D734-9655-774C-B045-51D405B8F130}"/>
              </a:ext>
            </a:extLst>
          </p:cNvPr>
          <p:cNvSpPr>
            <a:spLocks noGrp="1"/>
          </p:cNvSpPr>
          <p:nvPr>
            <p:ph idx="1"/>
          </p:nvPr>
        </p:nvSpPr>
        <p:spPr/>
        <p:txBody>
          <a:bodyPr/>
          <a:lstStyle/>
          <a:p>
            <a:r>
              <a:rPr lang="en-US" dirty="0"/>
              <a:t>Section 1: Avoiding inattention to results and groupthink</a:t>
            </a:r>
          </a:p>
          <a:p>
            <a:r>
              <a:rPr lang="en-US" dirty="0"/>
              <a:t>Section 2: Monitoring Progress</a:t>
            </a:r>
          </a:p>
        </p:txBody>
      </p:sp>
    </p:spTree>
    <p:extLst>
      <p:ext uri="{BB962C8B-B14F-4D97-AF65-F5344CB8AC3E}">
        <p14:creationId xmlns:p14="http://schemas.microsoft.com/office/powerpoint/2010/main" val="988988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04D7-780E-3245-959C-CA79C307BB33}"/>
              </a:ext>
            </a:extLst>
          </p:cNvPr>
          <p:cNvSpPr>
            <a:spLocks noGrp="1"/>
          </p:cNvSpPr>
          <p:nvPr>
            <p:ph type="title"/>
          </p:nvPr>
        </p:nvSpPr>
        <p:spPr/>
        <p:txBody>
          <a:bodyPr/>
          <a:lstStyle/>
          <a:p>
            <a:endParaRPr lang="en-US"/>
          </a:p>
        </p:txBody>
      </p:sp>
      <p:pic>
        <p:nvPicPr>
          <p:cNvPr id="5" name="Content Placeholder 4" descr="Graphical user interface, application, Word&#10;&#10;Description automatically generated">
            <a:extLst>
              <a:ext uri="{FF2B5EF4-FFF2-40B4-BE49-F238E27FC236}">
                <a16:creationId xmlns:a16="http://schemas.microsoft.com/office/drawing/2014/main" id="{54088585-0242-B64D-9C25-834B28C5C52E}"/>
              </a:ext>
            </a:extLst>
          </p:cNvPr>
          <p:cNvPicPr>
            <a:picLocks noGrp="1" noChangeAspect="1"/>
          </p:cNvPicPr>
          <p:nvPr>
            <p:ph idx="1"/>
          </p:nvPr>
        </p:nvPicPr>
        <p:blipFill rotWithShape="1">
          <a:blip r:embed="rId2"/>
          <a:srcRect l="3992" t="12682" r="7175" b="8611"/>
          <a:stretch/>
        </p:blipFill>
        <p:spPr>
          <a:xfrm>
            <a:off x="-192344" y="1"/>
            <a:ext cx="12384344" cy="6858000"/>
          </a:xfrm>
        </p:spPr>
      </p:pic>
    </p:spTree>
    <p:extLst>
      <p:ext uri="{BB962C8B-B14F-4D97-AF65-F5344CB8AC3E}">
        <p14:creationId xmlns:p14="http://schemas.microsoft.com/office/powerpoint/2010/main" val="1287571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240CB-FD12-A44A-9F3E-968C29297004}"/>
              </a:ext>
            </a:extLst>
          </p:cNvPr>
          <p:cNvSpPr>
            <a:spLocks noGrp="1"/>
          </p:cNvSpPr>
          <p:nvPr>
            <p:ph type="title"/>
          </p:nvPr>
        </p:nvSpPr>
        <p:spPr/>
        <p:txBody>
          <a:bodyPr/>
          <a:lstStyle/>
          <a:p>
            <a:r>
              <a:rPr lang="en-US" dirty="0"/>
              <a:t>Focus on Results</a:t>
            </a:r>
          </a:p>
        </p:txBody>
      </p:sp>
      <p:sp>
        <p:nvSpPr>
          <p:cNvPr id="3" name="Content Placeholder 2">
            <a:extLst>
              <a:ext uri="{FF2B5EF4-FFF2-40B4-BE49-F238E27FC236}">
                <a16:creationId xmlns:a16="http://schemas.microsoft.com/office/drawing/2014/main" id="{2C850653-7363-AF4D-8E5C-4508FED8E57C}"/>
              </a:ext>
            </a:extLst>
          </p:cNvPr>
          <p:cNvSpPr>
            <a:spLocks noGrp="1"/>
          </p:cNvSpPr>
          <p:nvPr>
            <p:ph idx="1"/>
          </p:nvPr>
        </p:nvSpPr>
        <p:spPr/>
        <p:txBody>
          <a:bodyPr/>
          <a:lstStyle/>
          <a:p>
            <a:r>
              <a:rPr lang="en-US" dirty="0"/>
              <a:t>What do they mean to you?</a:t>
            </a:r>
          </a:p>
          <a:p>
            <a:endParaRPr lang="en-US" dirty="0"/>
          </a:p>
          <a:p>
            <a:r>
              <a:rPr lang="en-US" dirty="0"/>
              <a:t>What do they look like for theatre practitioners?</a:t>
            </a:r>
          </a:p>
          <a:p>
            <a:endParaRPr lang="en-US" dirty="0"/>
          </a:p>
          <a:p>
            <a:endParaRPr lang="en-US" dirty="0"/>
          </a:p>
        </p:txBody>
      </p:sp>
    </p:spTree>
    <p:extLst>
      <p:ext uri="{BB962C8B-B14F-4D97-AF65-F5344CB8AC3E}">
        <p14:creationId xmlns:p14="http://schemas.microsoft.com/office/powerpoint/2010/main" val="29992345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DF74F-3E1D-EF4F-87C4-C3D2C06828B8}"/>
              </a:ext>
            </a:extLst>
          </p:cNvPr>
          <p:cNvSpPr>
            <a:spLocks noGrp="1"/>
          </p:cNvSpPr>
          <p:nvPr>
            <p:ph type="title"/>
          </p:nvPr>
        </p:nvSpPr>
        <p:spPr/>
        <p:txBody>
          <a:bodyPr/>
          <a:lstStyle/>
          <a:p>
            <a:r>
              <a:rPr lang="en-US" dirty="0"/>
              <a:t>Groupthink</a:t>
            </a:r>
          </a:p>
        </p:txBody>
      </p:sp>
      <p:sp>
        <p:nvSpPr>
          <p:cNvPr id="3" name="Content Placeholder 2">
            <a:extLst>
              <a:ext uri="{FF2B5EF4-FFF2-40B4-BE49-F238E27FC236}">
                <a16:creationId xmlns:a16="http://schemas.microsoft.com/office/drawing/2014/main" id="{16441339-F649-A34D-AF3C-859443DE0158}"/>
              </a:ext>
            </a:extLst>
          </p:cNvPr>
          <p:cNvSpPr>
            <a:spLocks noGrp="1"/>
          </p:cNvSpPr>
          <p:nvPr>
            <p:ph idx="1"/>
          </p:nvPr>
        </p:nvSpPr>
        <p:spPr/>
        <p:txBody>
          <a:bodyPr>
            <a:noAutofit/>
          </a:bodyPr>
          <a:lstStyle/>
          <a:p>
            <a:r>
              <a:rPr lang="en-US" sz="2400" dirty="0">
                <a:latin typeface="+mj-lt"/>
              </a:rPr>
              <a:t>The rejection of threats to harmony</a:t>
            </a:r>
          </a:p>
          <a:p>
            <a:endParaRPr lang="en-US" sz="2400" dirty="0">
              <a:latin typeface="+mj-lt"/>
            </a:endParaRPr>
          </a:p>
          <a:p>
            <a:pPr>
              <a:lnSpc>
                <a:spcPct val="107000"/>
              </a:lnSpc>
              <a:spcAft>
                <a:spcPts val="800"/>
              </a:spcAft>
            </a:pPr>
            <a:r>
              <a:rPr lang="en-GB" sz="2400" dirty="0">
                <a:effectLst/>
                <a:latin typeface="+mj-lt"/>
                <a:ea typeface="DengXian" panose="02010600030101010101" pitchFamily="2" charset="-122"/>
              </a:rPr>
              <a:t>‘People like to maintain harmony and will simply agree with each other, and reject other views or ways of doing something, to ensure the harmony is maintained - while any threat to the unity of that group could lead to conflict. </a:t>
            </a:r>
          </a:p>
          <a:p>
            <a:pPr marL="342900" lvl="0" indent="-342900">
              <a:lnSpc>
                <a:spcPct val="107000"/>
              </a:lnSpc>
              <a:spcAft>
                <a:spcPts val="800"/>
              </a:spcAft>
              <a:buFont typeface="Symbol" pitchFamily="2" charset="2"/>
              <a:buChar char=""/>
            </a:pPr>
            <a:r>
              <a:rPr lang="en-GB" sz="2400" dirty="0">
                <a:effectLst/>
                <a:latin typeface="+mj-lt"/>
                <a:ea typeface="DengXian" panose="02010600030101010101" pitchFamily="2" charset="-122"/>
              </a:rPr>
              <a:t>Some examples of a team in danger of Groupthink are: </a:t>
            </a:r>
          </a:p>
          <a:p>
            <a:pPr marL="342900" lvl="0" indent="-342900">
              <a:lnSpc>
                <a:spcPct val="107000"/>
              </a:lnSpc>
              <a:spcAft>
                <a:spcPts val="800"/>
              </a:spcAft>
              <a:buFont typeface="Symbol" pitchFamily="2" charset="2"/>
              <a:buChar char=""/>
            </a:pPr>
            <a:r>
              <a:rPr lang="en-GB" sz="2400" dirty="0">
                <a:effectLst/>
                <a:latin typeface="+mj-lt"/>
                <a:ea typeface="DengXian" panose="02010600030101010101" pitchFamily="2" charset="-122"/>
              </a:rPr>
              <a:t>Outsiders being seen as a threat and are therefore quashed or dismissed </a:t>
            </a:r>
          </a:p>
          <a:p>
            <a:pPr marL="342900" lvl="0" indent="-342900">
              <a:lnSpc>
                <a:spcPct val="107000"/>
              </a:lnSpc>
              <a:spcAft>
                <a:spcPts val="800"/>
              </a:spcAft>
              <a:buFont typeface="Symbol" pitchFamily="2" charset="2"/>
              <a:buChar char=""/>
            </a:pPr>
            <a:r>
              <a:rPr lang="en-GB" sz="2400" dirty="0">
                <a:effectLst/>
                <a:latin typeface="+mj-lt"/>
                <a:ea typeface="DengXian" panose="02010600030101010101" pitchFamily="2" charset="-122"/>
              </a:rPr>
              <a:t>A group thinking they are infallible and cannot be wrong’ </a:t>
            </a:r>
          </a:p>
          <a:p>
            <a:endParaRPr lang="en-US" sz="2400" dirty="0">
              <a:latin typeface="+mj-lt"/>
            </a:endParaRPr>
          </a:p>
        </p:txBody>
      </p:sp>
    </p:spTree>
    <p:extLst>
      <p:ext uri="{BB962C8B-B14F-4D97-AF65-F5344CB8AC3E}">
        <p14:creationId xmlns:p14="http://schemas.microsoft.com/office/powerpoint/2010/main" val="24482443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A481B-5694-1C48-96EC-A974D3AB6F0D}"/>
              </a:ext>
            </a:extLst>
          </p:cNvPr>
          <p:cNvSpPr>
            <a:spLocks noGrp="1"/>
          </p:cNvSpPr>
          <p:nvPr>
            <p:ph type="title"/>
          </p:nvPr>
        </p:nvSpPr>
        <p:spPr/>
        <p:txBody>
          <a:bodyPr/>
          <a:lstStyle/>
          <a:p>
            <a:r>
              <a:rPr lang="en-US" dirty="0"/>
              <a:t>How do you organize your work?</a:t>
            </a:r>
          </a:p>
        </p:txBody>
      </p:sp>
      <p:sp>
        <p:nvSpPr>
          <p:cNvPr id="3" name="Content Placeholder 2">
            <a:extLst>
              <a:ext uri="{FF2B5EF4-FFF2-40B4-BE49-F238E27FC236}">
                <a16:creationId xmlns:a16="http://schemas.microsoft.com/office/drawing/2014/main" id="{06AE3451-A5C5-8542-B58E-B63B01271876}"/>
              </a:ext>
            </a:extLst>
          </p:cNvPr>
          <p:cNvSpPr>
            <a:spLocks noGrp="1"/>
          </p:cNvSpPr>
          <p:nvPr>
            <p:ph idx="1"/>
          </p:nvPr>
        </p:nvSpPr>
        <p:spPr/>
        <p:txBody>
          <a:bodyPr/>
          <a:lstStyle/>
          <a:p>
            <a:r>
              <a:rPr lang="en-US" dirty="0"/>
              <a:t>Might the suggestions in the online content help you stay on top of your projects?</a:t>
            </a:r>
          </a:p>
          <a:p>
            <a:endParaRPr lang="en-US" dirty="0"/>
          </a:p>
          <a:p>
            <a:r>
              <a:rPr lang="en-US" dirty="0"/>
              <a:t>MS Suite: MS Planner</a:t>
            </a:r>
          </a:p>
          <a:p>
            <a:r>
              <a:rPr lang="en-US" dirty="0"/>
              <a:t>Miro</a:t>
            </a:r>
          </a:p>
          <a:p>
            <a:r>
              <a:rPr lang="en-US" dirty="0"/>
              <a:t>Trello</a:t>
            </a:r>
          </a:p>
          <a:p>
            <a:r>
              <a:rPr lang="en-US" dirty="0"/>
              <a:t>Padlet</a:t>
            </a:r>
          </a:p>
        </p:txBody>
      </p:sp>
    </p:spTree>
    <p:extLst>
      <p:ext uri="{BB962C8B-B14F-4D97-AF65-F5344CB8AC3E}">
        <p14:creationId xmlns:p14="http://schemas.microsoft.com/office/powerpoint/2010/main" val="8123592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8518A-5DE2-DA46-8B40-01ABCF3E679C}"/>
              </a:ext>
            </a:extLst>
          </p:cNvPr>
          <p:cNvSpPr>
            <a:spLocks noGrp="1"/>
          </p:cNvSpPr>
          <p:nvPr>
            <p:ph type="title"/>
          </p:nvPr>
        </p:nvSpPr>
        <p:spPr/>
        <p:txBody>
          <a:bodyPr/>
          <a:lstStyle/>
          <a:p>
            <a:r>
              <a:rPr lang="en-US" dirty="0"/>
              <a:t>Hierarchy task</a:t>
            </a:r>
          </a:p>
        </p:txBody>
      </p:sp>
      <p:sp>
        <p:nvSpPr>
          <p:cNvPr id="3" name="Content Placeholder 2">
            <a:extLst>
              <a:ext uri="{FF2B5EF4-FFF2-40B4-BE49-F238E27FC236}">
                <a16:creationId xmlns:a16="http://schemas.microsoft.com/office/drawing/2014/main" id="{B8771C6A-A478-AD48-8F5E-145BD57FCA4E}"/>
              </a:ext>
            </a:extLst>
          </p:cNvPr>
          <p:cNvSpPr>
            <a:spLocks noGrp="1"/>
          </p:cNvSpPr>
          <p:nvPr>
            <p:ph idx="1"/>
          </p:nvPr>
        </p:nvSpPr>
        <p:spPr/>
        <p:txBody>
          <a:bodyPr>
            <a:normAutofit/>
          </a:bodyPr>
          <a:lstStyle/>
          <a:p>
            <a:r>
              <a:rPr lang="en-US" sz="3200" dirty="0"/>
              <a:t>Name all of the relevant roles in creating a production and consider them in relation to your SWOT analysis.</a:t>
            </a:r>
          </a:p>
          <a:p>
            <a:endParaRPr lang="en-US" sz="3200" dirty="0"/>
          </a:p>
          <a:p>
            <a:r>
              <a:rPr lang="en-US" sz="3200" dirty="0" err="1"/>
              <a:t>Mentimeter</a:t>
            </a:r>
            <a:r>
              <a:rPr lang="en-US" sz="3200" dirty="0"/>
              <a:t> – Name a role and a character trait: 7594 3223</a:t>
            </a:r>
          </a:p>
        </p:txBody>
      </p:sp>
    </p:spTree>
    <p:extLst>
      <p:ext uri="{BB962C8B-B14F-4D97-AF65-F5344CB8AC3E}">
        <p14:creationId xmlns:p14="http://schemas.microsoft.com/office/powerpoint/2010/main" val="2290351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506B5-4A05-8D49-9D69-7A440B84E8BF}"/>
              </a:ext>
            </a:extLst>
          </p:cNvPr>
          <p:cNvSpPr>
            <a:spLocks noGrp="1"/>
          </p:cNvSpPr>
          <p:nvPr>
            <p:ph type="title"/>
          </p:nvPr>
        </p:nvSpPr>
        <p:spPr/>
        <p:txBody>
          <a:bodyPr/>
          <a:lstStyle/>
          <a:p>
            <a:r>
              <a:rPr lang="en-GB" dirty="0"/>
              <a:t>For </a:t>
            </a:r>
            <a:r>
              <a:rPr lang="en-GB" dirty="0" err="1"/>
              <a:t>menti</a:t>
            </a:r>
            <a:r>
              <a:rPr lang="en-GB" dirty="0"/>
              <a:t> results</a:t>
            </a:r>
          </a:p>
        </p:txBody>
      </p:sp>
      <p:sp>
        <p:nvSpPr>
          <p:cNvPr id="3" name="Content Placeholder 2">
            <a:extLst>
              <a:ext uri="{FF2B5EF4-FFF2-40B4-BE49-F238E27FC236}">
                <a16:creationId xmlns:a16="http://schemas.microsoft.com/office/drawing/2014/main" id="{A3ED35D5-EB62-8043-9BF9-4461471A9B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907099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B5FA-2A2F-3744-ADD4-B060629E735A}"/>
              </a:ext>
            </a:extLst>
          </p:cNvPr>
          <p:cNvSpPr>
            <a:spLocks noGrp="1"/>
          </p:cNvSpPr>
          <p:nvPr>
            <p:ph type="title"/>
          </p:nvPr>
        </p:nvSpPr>
        <p:spPr/>
        <p:txBody>
          <a:bodyPr/>
          <a:lstStyle/>
          <a:p>
            <a:endParaRPr lang="en-GB"/>
          </a:p>
        </p:txBody>
      </p:sp>
      <p:pic>
        <p:nvPicPr>
          <p:cNvPr id="5" name="Content Placeholder 4" descr="Graphical user interface, text, Word&#10;&#10;Description automatically generated">
            <a:extLst>
              <a:ext uri="{FF2B5EF4-FFF2-40B4-BE49-F238E27FC236}">
                <a16:creationId xmlns:a16="http://schemas.microsoft.com/office/drawing/2014/main" id="{DB8C87C7-B40D-DD49-9D08-A6BB006403D4}"/>
              </a:ext>
            </a:extLst>
          </p:cNvPr>
          <p:cNvPicPr>
            <a:picLocks noGrp="1" noChangeAspect="1"/>
          </p:cNvPicPr>
          <p:nvPr>
            <p:ph idx="1"/>
          </p:nvPr>
        </p:nvPicPr>
        <p:blipFill rotWithShape="1">
          <a:blip r:embed="rId2"/>
          <a:srcRect l="10075" t="17280" r="6636" b="8699"/>
          <a:stretch/>
        </p:blipFill>
        <p:spPr>
          <a:xfrm>
            <a:off x="-133034" y="0"/>
            <a:ext cx="12325033" cy="6845882"/>
          </a:xfrm>
        </p:spPr>
      </p:pic>
    </p:spTree>
    <p:extLst>
      <p:ext uri="{BB962C8B-B14F-4D97-AF65-F5344CB8AC3E}">
        <p14:creationId xmlns:p14="http://schemas.microsoft.com/office/powerpoint/2010/main" val="42622262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BB98-603D-FE42-B16A-A53BD7D31A10}"/>
              </a:ext>
            </a:extLst>
          </p:cNvPr>
          <p:cNvSpPr>
            <a:spLocks noGrp="1"/>
          </p:cNvSpPr>
          <p:nvPr>
            <p:ph type="title"/>
          </p:nvPr>
        </p:nvSpPr>
        <p:spPr/>
        <p:txBody>
          <a:bodyPr/>
          <a:lstStyle/>
          <a:p>
            <a:r>
              <a:rPr lang="en-US" dirty="0"/>
              <a:t>Task 3: The Deadline</a:t>
            </a:r>
          </a:p>
        </p:txBody>
      </p:sp>
      <p:sp>
        <p:nvSpPr>
          <p:cNvPr id="3" name="Content Placeholder 2">
            <a:extLst>
              <a:ext uri="{FF2B5EF4-FFF2-40B4-BE49-F238E27FC236}">
                <a16:creationId xmlns:a16="http://schemas.microsoft.com/office/drawing/2014/main" id="{BAD37FF6-4438-D041-AAAE-9C061C7C4061}"/>
              </a:ext>
            </a:extLst>
          </p:cNvPr>
          <p:cNvSpPr>
            <a:spLocks noGrp="1"/>
          </p:cNvSpPr>
          <p:nvPr>
            <p:ph idx="1"/>
          </p:nvPr>
        </p:nvSpPr>
        <p:spPr/>
        <p:txBody>
          <a:bodyPr/>
          <a:lstStyle/>
          <a:p>
            <a:r>
              <a:rPr lang="en-US" dirty="0"/>
              <a:t>November the 24</a:t>
            </a:r>
            <a:r>
              <a:rPr lang="en-US" baseline="30000" dirty="0"/>
              <a:t>th</a:t>
            </a:r>
            <a:r>
              <a:rPr lang="en-US" dirty="0"/>
              <a:t> </a:t>
            </a:r>
          </a:p>
        </p:txBody>
      </p:sp>
    </p:spTree>
    <p:extLst>
      <p:ext uri="{BB962C8B-B14F-4D97-AF65-F5344CB8AC3E}">
        <p14:creationId xmlns:p14="http://schemas.microsoft.com/office/powerpoint/2010/main" val="9243459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08BB-EA56-9D41-AEBA-D210B175882E}"/>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5EFFF5D1-405D-794C-8AC7-87003D683809}"/>
              </a:ext>
            </a:extLst>
          </p:cNvPr>
          <p:cNvSpPr>
            <a:spLocks noGrp="1"/>
          </p:cNvSpPr>
          <p:nvPr>
            <p:ph idx="1"/>
          </p:nvPr>
        </p:nvSpPr>
        <p:spPr/>
        <p:txBody>
          <a:bodyPr/>
          <a:lstStyle/>
          <a:p>
            <a:r>
              <a:rPr lang="en-GB" dirty="0"/>
              <a:t>Work through the Unit please.</a:t>
            </a:r>
          </a:p>
          <a:p>
            <a:endParaRPr lang="en-GB" dirty="0"/>
          </a:p>
          <a:p>
            <a:r>
              <a:rPr lang="en-GB" dirty="0"/>
              <a:t>This is a very short Unit as it needs some teamwork for assessment. </a:t>
            </a:r>
          </a:p>
          <a:p>
            <a:endParaRPr lang="en-GB" dirty="0"/>
          </a:p>
          <a:p>
            <a:r>
              <a:rPr lang="en-GB" dirty="0"/>
              <a:t>‘Additional Resources’ will be available on Moodle.</a:t>
            </a:r>
          </a:p>
        </p:txBody>
      </p:sp>
    </p:spTree>
    <p:extLst>
      <p:ext uri="{BB962C8B-B14F-4D97-AF65-F5344CB8AC3E}">
        <p14:creationId xmlns:p14="http://schemas.microsoft.com/office/powerpoint/2010/main" val="430295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1747</Words>
  <Application>Microsoft Macintosh PowerPoint</Application>
  <PresentationFormat>Widescreen</PresentationFormat>
  <Paragraphs>233</Paragraphs>
  <Slides>54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Arial</vt:lpstr>
      <vt:lpstr>Calibri</vt:lpstr>
      <vt:lpstr>Calibri Light</vt:lpstr>
      <vt:lpstr>Cambria</vt:lpstr>
      <vt:lpstr>Symbol</vt:lpstr>
      <vt:lpstr>Office Theme</vt:lpstr>
      <vt:lpstr>Unit 3</vt:lpstr>
      <vt:lpstr>PowerPoint Presentation</vt:lpstr>
      <vt:lpstr>PowerPoint Presentation</vt:lpstr>
      <vt:lpstr>Component 1, Task 1: Results</vt:lpstr>
      <vt:lpstr>Component 1, Task 1: Results</vt:lpstr>
      <vt:lpstr>Component 1, Task 1</vt:lpstr>
      <vt:lpstr>Component 1, Task 1</vt:lpstr>
      <vt:lpstr>Component 1, Task 1</vt:lpstr>
      <vt:lpstr>Component 1, Task 1</vt:lpstr>
      <vt:lpstr>Component 1, Task 1</vt:lpstr>
      <vt:lpstr>PowerPoint Presentation</vt:lpstr>
      <vt:lpstr>Mentimeter: Menti.com 6741 6942</vt:lpstr>
      <vt:lpstr>PowerPoint Presentation</vt:lpstr>
      <vt:lpstr>Mentimeter: Menti.com 6741 6942</vt:lpstr>
      <vt:lpstr>Assessment Component 2</vt:lpstr>
      <vt:lpstr>Topics of Unit 3: Virtual Collaboration</vt:lpstr>
      <vt:lpstr>Standard Lead Question:  What does the online content do for me?</vt:lpstr>
      <vt:lpstr>Team making: Democratic and Unfair </vt:lpstr>
      <vt:lpstr>Remember your teams as you’ll be working in them in this Unit</vt:lpstr>
      <vt:lpstr>Remember your teams as you’ll be working in them in this Unit</vt:lpstr>
      <vt:lpstr>Tuckman’s Stages of Team Building</vt:lpstr>
      <vt:lpstr>PowerPoint Presentation</vt:lpstr>
      <vt:lpstr>PowerPoint Presentation</vt:lpstr>
      <vt:lpstr>5 Disfunctions of a Team Video</vt:lpstr>
      <vt:lpstr>Vulnerability</vt:lpstr>
      <vt:lpstr>Do you trust online activity?</vt:lpstr>
      <vt:lpstr>For menti results</vt:lpstr>
      <vt:lpstr>Authenticity</vt:lpstr>
      <vt:lpstr>Task 3: The premise</vt:lpstr>
      <vt:lpstr>Task 3 </vt:lpstr>
      <vt:lpstr>PowerPoint Presentation</vt:lpstr>
      <vt:lpstr>Task 3</vt:lpstr>
      <vt:lpstr>‘Network Task’: make a profile for your group work task</vt:lpstr>
      <vt:lpstr>For menti results</vt:lpstr>
      <vt:lpstr>PowerPoint Presentation</vt:lpstr>
      <vt:lpstr>Topic 1, Section 3:</vt:lpstr>
      <vt:lpstr>PowerPoint Presentation</vt:lpstr>
      <vt:lpstr>Topic 2:</vt:lpstr>
      <vt:lpstr>PowerPoint Presentation</vt:lpstr>
      <vt:lpstr>Topic 2</vt:lpstr>
      <vt:lpstr>Topic 3: The New Norming</vt:lpstr>
      <vt:lpstr>Radical Candor</vt:lpstr>
      <vt:lpstr>PowerPoint Presentation</vt:lpstr>
      <vt:lpstr>PowerPoint Presentation</vt:lpstr>
      <vt:lpstr>Topic 4: Lights Camera Action</vt:lpstr>
      <vt:lpstr>PowerPoint Presentation</vt:lpstr>
      <vt:lpstr>Focus on Results</vt:lpstr>
      <vt:lpstr>Groupthink</vt:lpstr>
      <vt:lpstr>How do you organize your work?</vt:lpstr>
      <vt:lpstr>Hierarchy task</vt:lpstr>
      <vt:lpstr>For menti results</vt:lpstr>
      <vt:lpstr>PowerPoint Presentation</vt:lpstr>
      <vt:lpstr>Task 3: The Deadline</vt:lpstr>
      <vt:lpstr>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3</dc:title>
  <dc:creator>Jonathan Pugh</dc:creator>
  <cp:lastModifiedBy>Jonathan Pugh</cp:lastModifiedBy>
  <cp:revision>10</cp:revision>
  <dcterms:created xsi:type="dcterms:W3CDTF">2022-11-14T20:04:35Z</dcterms:created>
  <dcterms:modified xsi:type="dcterms:W3CDTF">2023-11-13T16:51:39Z</dcterms:modified>
</cp:coreProperties>
</file>