
<file path=[Content_Types].xml><?xml version="1.0" encoding="utf-8"?>
<Types xmlns="http://schemas.openxmlformats.org/package/2006/content-types">
  <Default Extension="jpeg" ContentType="image/jpeg"/>
  <Default Extension="jpg&amp;ehk=XLtxDKCvso9wrr1saJreAw&amp;r=0&amp;pid=OfficeInsert" ContentType="image/jpeg"/>
  <Default Extension="png" ContentType="image/png"/>
  <Default Extension="rels" ContentType="application/vnd.openxmlformats-package.relationships+xml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bookmarkIdSeed="2">
  <p:sldMasterIdLst>
    <p:sldMasterId id="2147483660" r:id="rId4"/>
  </p:sldMasterIdLst>
  <p:notesMasterIdLst>
    <p:notesMasterId r:id="rId18"/>
  </p:notesMasterIdLst>
  <p:sldIdLst>
    <p:sldId id="297" r:id="rId5"/>
    <p:sldId id="284" r:id="rId6"/>
    <p:sldId id="285" r:id="rId7"/>
    <p:sldId id="320" r:id="rId8"/>
    <p:sldId id="329" r:id="rId9"/>
    <p:sldId id="330" r:id="rId10"/>
    <p:sldId id="377" r:id="rId11"/>
    <p:sldId id="335" r:id="rId12"/>
    <p:sldId id="378" r:id="rId13"/>
    <p:sldId id="376" r:id="rId14"/>
    <p:sldId id="379" r:id="rId15"/>
    <p:sldId id="267" r:id="rId16"/>
    <p:sldId id="339" r:id="rId1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DBED569-4797-4DF1-A0F4-6AAB3CD982D8}" styleName="Light Style 3 - Accent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3386" autoAdjust="0"/>
  </p:normalViewPr>
  <p:slideViewPr>
    <p:cSldViewPr snapToGrid="0">
      <p:cViewPr varScale="1">
        <p:scale>
          <a:sx n="72" d="100"/>
          <a:sy n="72" d="100"/>
        </p:scale>
        <p:origin x="994" y="53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6/11/relationships/changesInfo" Target="changesInfos/changesInfo1.xml"/><Relationship Id="rId10" Type="http://schemas.openxmlformats.org/officeDocument/2006/relationships/slide" Target="slides/slide6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ulia Ault" userId="448e6d29-d07f-428e-8f66-47be6c4f352b" providerId="ADAL" clId="{7C09D8E5-3E5E-41A1-9323-159F1F925911}"/>
    <pc:docChg chg="modSld">
      <pc:chgData name="Julia Ault" userId="448e6d29-d07f-428e-8f66-47be6c4f352b" providerId="ADAL" clId="{7C09D8E5-3E5E-41A1-9323-159F1F925911}" dt="2020-02-02T14:37:12.290" v="1" actId="20577"/>
      <pc:docMkLst>
        <pc:docMk/>
      </pc:docMkLst>
      <pc:sldChg chg="modSp mod">
        <pc:chgData name="Julia Ault" userId="448e6d29-d07f-428e-8f66-47be6c4f352b" providerId="ADAL" clId="{7C09D8E5-3E5E-41A1-9323-159F1F925911}" dt="2020-02-02T14:37:12.290" v="1" actId="20577"/>
        <pc:sldMkLst>
          <pc:docMk/>
          <pc:sldMk cId="2987928533" sldId="284"/>
        </pc:sldMkLst>
        <pc:spChg chg="mod">
          <ac:chgData name="Julia Ault" userId="448e6d29-d07f-428e-8f66-47be6c4f352b" providerId="ADAL" clId="{7C09D8E5-3E5E-41A1-9323-159F1F925911}" dt="2020-02-02T14:37:12.290" v="1" actId="20577"/>
          <ac:spMkLst>
            <pc:docMk/>
            <pc:sldMk cId="2987928533" sldId="284"/>
            <ac:spMk id="3" creationId="{00000000-0000-0000-0000-000000000000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90BFFAA-D3EC-4344-860D-5925F6AFB421}" type="datetimeFigureOut">
              <a:rPr lang="en-GB" smtClean="0"/>
              <a:t>02/02/2020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C409BF-2487-4C2C-AEA3-466B5CBF8C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994517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Ask for input from the group – how could you go about doing this?  Facilitate a discussion, before explaining the key components we expect to see.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E2DE4F6-9D65-4426-9206-40294B1853A6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037528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E2DE4F6-9D65-4426-9206-40294B1853A6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298076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E2DE4F6-9D65-4426-9206-40294B1853A6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383214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379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337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9ED76BBE-9978-4AD6-8DD1-F95C4609344F}" type="slidenum">
              <a:rPr lang="en-US" altLang="en-US"/>
              <a:pPr/>
              <a:t>12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07545844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379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r>
              <a:rPr lang="en-US" altLang="en-US" dirty="0">
                <a:latin typeface="Arial" panose="020B0604020202020204" pitchFamily="34" charset="0"/>
              </a:rPr>
              <a:t>Consider going through the guide in class in this session if time permits.</a:t>
            </a:r>
          </a:p>
        </p:txBody>
      </p:sp>
      <p:sp>
        <p:nvSpPr>
          <p:cNvPr id="337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9ED76BBE-9978-4AD6-8DD1-F95C4609344F}" type="slidenum">
              <a:rPr lang="en-US" altLang="en-US"/>
              <a:pPr/>
              <a:t>13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0023867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C7613670-9DCC-4F3B-A813-2D57E3F669D3}" type="datetime1">
              <a:rPr lang="en-GB" smtClean="0"/>
              <a:t>02/02/2020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solidFill>
                  <a:prstClr val="black"/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4A349403-D926-47B3-8FBF-B85C5FC8257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49662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3280217D-976E-4701-B677-C6175AAE263B}" type="datetime1">
              <a:rPr lang="en-GB" smtClean="0"/>
              <a:t>02/02/2020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dirty="0">
                <a:solidFill>
                  <a:prstClr val="black"/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198FFD23-A562-4633-A2B6-B3E5DF7E1AF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26618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1C1C87BB-82AB-48EA-82AC-8E1C827E2A7F}" type="datetime1">
              <a:rPr lang="en-GB" smtClean="0"/>
              <a:t>02/02/2020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8572781E-558C-4ED7-AD63-D27D44B3968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33035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840280D5-0835-452F-BCC2-487F54756822}" type="datetime1">
              <a:rPr lang="en-GB" smtClean="0"/>
              <a:t>02/02/2020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2096B041-6E99-4359-A389-74577D161FA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80806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3156C5D7-7866-404F-82ED-F8BA470F1151}" type="datetime1">
              <a:rPr lang="en-GB" smtClean="0"/>
              <a:t>02/02/2020</a:t>
            </a:fld>
            <a:endParaRPr lang="en-GB"/>
          </a:p>
        </p:txBody>
      </p:sp>
      <p:sp>
        <p:nvSpPr>
          <p:cNvPr id="8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0855403F-8250-4DD1-A4C2-92980B39151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264755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B990BEFA-853F-4ADB-8261-B9DF19173941}" type="datetime1">
              <a:rPr lang="en-GB" smtClean="0"/>
              <a:t>02/02/2020</a:t>
            </a:fld>
            <a:endParaRPr lang="en-GB"/>
          </a:p>
        </p:txBody>
      </p:sp>
      <p:sp>
        <p:nvSpPr>
          <p:cNvPr id="4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9C29155E-2029-4282-9517-655B4E450D4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04929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5589CA98-A964-4AD3-A673-FCBF05CA4D26}" type="datetime1">
              <a:rPr lang="en-GB" smtClean="0"/>
              <a:t>02/02/2020</a:t>
            </a:fld>
            <a:endParaRPr lang="en-GB"/>
          </a:p>
        </p:txBody>
      </p:sp>
      <p:sp>
        <p:nvSpPr>
          <p:cNvPr id="3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12AAD7C2-7D3F-4900-B54C-1413AE9CCEE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50491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023CD21B-0839-4E99-8AA7-C391B9A66DF3}" type="datetime1">
              <a:rPr lang="en-GB" smtClean="0"/>
              <a:t>02/02/2020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F69BCF62-406D-4B72-989E-DA8A3B72D4A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80968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067F16A8-215C-42C8-89FA-D2C0F30BF846}" type="datetime1">
              <a:rPr lang="en-GB" smtClean="0"/>
              <a:t>02/02/2020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E53A42F0-A750-422B-9716-DDB2FB0FC31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62188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9344E236-80B5-4DAD-B96A-79D6D50208A4}" type="datetime1">
              <a:rPr lang="en-GB" smtClean="0"/>
              <a:t>02/02/2020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F2E60346-F0C0-4E9D-A339-9EEE2FD8241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21637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C0E0DA29-1DC4-4385-8A99-4F45290ACCCC}" type="datetime1">
              <a:rPr lang="en-GB" smtClean="0"/>
              <a:t>02/02/2020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F44FA86D-9419-442E-956B-46EF807636B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8242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050" smtClean="0">
                <a:solidFill>
                  <a:prstClr val="black">
                    <a:tint val="75000"/>
                  </a:prstClr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fld id="{C7E503A4-7D7E-474D-9C56-2AE210F4CB8E}" type="datetime1">
              <a:rPr lang="en-GB" smtClean="0"/>
              <a:t>02/02/2020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prstClr val="black">
                    <a:tint val="75000"/>
                  </a:prstClr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fld id="{F8A608B1-9B14-4951-810E-F7DFA5DD70C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00589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hdr="0" ftr="0" dt="0"/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eng4u-summer2013.wikispaces.com/EWC4U+Assignments" TargetMode="External"/><Relationship Id="rId2" Type="http://schemas.openxmlformats.org/officeDocument/2006/relationships/image" Target="../media/image3.jpg&amp;ehk=XLtxDKCvso9wrr1saJreAw&amp;r=0&amp;pid=OfficeInsert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ctrTitle"/>
          </p:nvPr>
        </p:nvSpPr>
        <p:spPr>
          <a:xfrm>
            <a:off x="765313" y="2335695"/>
            <a:ext cx="7772400" cy="3180521"/>
          </a:xfrm>
        </p:spPr>
        <p:txBody>
          <a:bodyPr/>
          <a:lstStyle/>
          <a:p>
            <a:r>
              <a:rPr lang="en-GB" alt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BMSK4001</a:t>
            </a:r>
            <a:br>
              <a:rPr lang="en-GB" altLang="en-US" dirty="0"/>
            </a:br>
            <a:r>
              <a:rPr lang="en-GB" altLang="en-US" dirty="0"/>
              <a:t> </a:t>
            </a:r>
            <a:r>
              <a:rPr lang="en-GB" altLang="en-US" sz="3600" dirty="0">
                <a:solidFill>
                  <a:schemeClr val="bg1">
                    <a:lumMod val="75000"/>
                  </a:schemeClr>
                </a:solidFill>
                <a:latin typeface="Arial Rounded MT Bold" charset="0"/>
                <a:ea typeface="Arial Rounded MT Bold" charset="0"/>
                <a:cs typeface="Arial Rounded MT Bold" charset="0"/>
              </a:rPr>
              <a:t>Academic &amp; Employability Skills</a:t>
            </a:r>
            <a:br>
              <a:rPr lang="en-GB" altLang="en-US" sz="3600" dirty="0">
                <a:latin typeface="Arial Rounded MT Bold" charset="0"/>
                <a:ea typeface="Arial Rounded MT Bold" charset="0"/>
                <a:cs typeface="Arial Rounded MT Bold" charset="0"/>
              </a:rPr>
            </a:br>
            <a:br>
              <a:rPr lang="en-US" dirty="0">
                <a:latin typeface="+mj-ea"/>
                <a:cs typeface="+mj-ea"/>
              </a:rPr>
            </a:br>
            <a:r>
              <a:rPr lang="en-GB" altLang="en-US" sz="40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Module Overview</a:t>
            </a:r>
            <a:br>
              <a:rPr lang="en-US" dirty="0">
                <a:latin typeface="+mj-ea"/>
                <a:cs typeface="+mj-ea"/>
              </a:rPr>
            </a:br>
            <a:br>
              <a:rPr lang="en-GB" altLang="en-US" sz="1400" dirty="0">
                <a:solidFill>
                  <a:schemeClr val="bg1"/>
                </a:solidFill>
              </a:rPr>
            </a:br>
            <a:endParaRPr lang="en-GB" altLang="en-US" sz="1400" dirty="0">
              <a:solidFill>
                <a:schemeClr val="bg1"/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F4E039E-033A-44BF-A466-FFDFE31062ED}"/>
              </a:ext>
            </a:extLst>
          </p:cNvPr>
          <p:cNvSpPr txBox="1"/>
          <p:nvPr/>
        </p:nvSpPr>
        <p:spPr>
          <a:xfrm>
            <a:off x="665922" y="1222512"/>
            <a:ext cx="847807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  <a:cs typeface="+mj-ea"/>
              </a:rPr>
              <a:t>CertHE Skills for the Workplace</a:t>
            </a:r>
            <a:endParaRPr lang="en-GB" sz="400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Rounded MT Bold" panose="020F07040305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8841530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00305"/>
            <a:ext cx="8229600" cy="1143000"/>
          </a:xfrm>
        </p:spPr>
        <p:txBody>
          <a:bodyPr>
            <a:normAutofit/>
          </a:bodyPr>
          <a:lstStyle/>
          <a:p>
            <a:r>
              <a:rPr lang="en-US" sz="4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Module 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801370"/>
            <a:ext cx="7886700" cy="366425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>
                <a:latin typeface="Calibri" panose="020F0502020204030204" pitchFamily="34" charset="0"/>
                <a:ea typeface="Arial Rounded MT Bold" charset="0"/>
                <a:cs typeface="Calibri" panose="020F0502020204030204" pitchFamily="34" charset="0"/>
              </a:rPr>
              <a:t>This module aims to provide you with the </a:t>
            </a:r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  <a:ea typeface="Arial Rounded MT Bold" charset="0"/>
                <a:cs typeface="Calibri" panose="020F0502020204030204" pitchFamily="34" charset="0"/>
              </a:rPr>
              <a:t>‘academic’ </a:t>
            </a:r>
            <a:r>
              <a:rPr lang="en-US" dirty="0">
                <a:latin typeface="Calibri" panose="020F0502020204030204" pitchFamily="34" charset="0"/>
                <a:ea typeface="Arial Rounded MT Bold" charset="0"/>
                <a:cs typeface="Calibri" panose="020F0502020204030204" pitchFamily="34" charset="0"/>
              </a:rPr>
              <a:t>skills you will need to succeed on this programme </a:t>
            </a:r>
          </a:p>
          <a:p>
            <a:pPr marL="0" indent="0">
              <a:buNone/>
            </a:pPr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  <a:ea typeface="Arial Rounded MT Bold" charset="0"/>
                <a:cs typeface="Calibri" panose="020F0502020204030204" pitchFamily="34" charset="0"/>
              </a:rPr>
              <a:t>PLUS</a:t>
            </a:r>
          </a:p>
          <a:p>
            <a:pPr marL="0" indent="0">
              <a:buNone/>
            </a:pPr>
            <a:r>
              <a:rPr lang="en-US" dirty="0">
                <a:latin typeface="Calibri" panose="020F0502020204030204" pitchFamily="34" charset="0"/>
                <a:ea typeface="Arial Rounded MT Bold" charset="0"/>
                <a:cs typeface="Calibri" panose="020F0502020204030204" pitchFamily="34" charset="0"/>
              </a:rPr>
              <a:t>a number of </a:t>
            </a:r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  <a:ea typeface="Arial Rounded MT Bold" charset="0"/>
                <a:cs typeface="Calibri" panose="020F0502020204030204" pitchFamily="34" charset="0"/>
              </a:rPr>
              <a:t>‘employability’ </a:t>
            </a:r>
            <a:r>
              <a:rPr lang="en-US" dirty="0">
                <a:latin typeface="Calibri" panose="020F0502020204030204" pitchFamily="34" charset="0"/>
                <a:ea typeface="Arial Rounded MT Bold" charset="0"/>
                <a:cs typeface="Calibri" panose="020F0502020204030204" pitchFamily="34" charset="0"/>
              </a:rPr>
              <a:t>skills that you will need to succeed in the workplace </a:t>
            </a:r>
            <a:endParaRPr lang="en-US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07607-E324-4BFB-90F7-04D3B077806B}" type="slidenum">
              <a:rPr lang="en-GB" altLang="en-US" smtClean="0"/>
              <a:pPr/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8792853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30AF2A0C-DD37-433A-B768-0123F48C73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000" y="61336"/>
            <a:ext cx="8229600" cy="1143000"/>
          </a:xfrm>
        </p:spPr>
        <p:txBody>
          <a:bodyPr/>
          <a:lstStyle/>
          <a:p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Module Content</a:t>
            </a:r>
            <a:endParaRPr lang="en-GB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DD3AE8A-4461-4229-9586-47F78E35950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88235" y="1434480"/>
            <a:ext cx="4038600" cy="398904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  <a:cs typeface="Calibri" panose="020F0502020204030204" pitchFamily="34" charset="0"/>
              </a:rPr>
              <a:t>Academic Skills</a:t>
            </a:r>
          </a:p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Professional Writing</a:t>
            </a:r>
          </a:p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Digital Research</a:t>
            </a:r>
          </a:p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Harvard Referencing </a:t>
            </a:r>
          </a:p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Using Office software</a:t>
            </a:r>
          </a:p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Using the VLE</a:t>
            </a:r>
          </a:p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Assignment submission</a:t>
            </a:r>
          </a:p>
          <a:p>
            <a:endParaRPr lang="en-GB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95814C77-2F99-4C4A-BDD8-3211E45DB38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326835" y="1434480"/>
            <a:ext cx="4538869" cy="398904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  <a:cs typeface="Calibri" panose="020F0502020204030204" pitchFamily="34" charset="0"/>
              </a:rPr>
              <a:t>Employability Skills </a:t>
            </a:r>
          </a:p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Time Management</a:t>
            </a:r>
          </a:p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Reflection</a:t>
            </a:r>
          </a:p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Inter-personal Communication</a:t>
            </a:r>
          </a:p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Networking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00BD286-70ED-4AD6-A9A5-73213FB9AA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07607-E324-4BFB-90F7-04D3B077806B}" type="slidenum">
              <a:rPr lang="en-GB" altLang="en-US" smtClean="0"/>
              <a:pPr/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3928040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836712"/>
            <a:ext cx="8229600" cy="39170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4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rPr>
              <a:t>Report </a:t>
            </a:r>
          </a:p>
          <a:p>
            <a:endParaRPr lang="en-GB" sz="36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7D546F5-D4C8-4054-81AF-AE35E84FA7C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475656" y="3140968"/>
            <a:ext cx="6336704" cy="2178242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985BD5E3-216A-49FE-AE1C-6DEE192F828C}"/>
              </a:ext>
            </a:extLst>
          </p:cNvPr>
          <p:cNvSpPr txBox="1"/>
          <p:nvPr/>
        </p:nvSpPr>
        <p:spPr>
          <a:xfrm>
            <a:off x="5436096" y="1776941"/>
            <a:ext cx="345638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rPr>
              <a:t>Reflection</a:t>
            </a:r>
          </a:p>
        </p:txBody>
      </p:sp>
    </p:spTree>
    <p:extLst>
      <p:ext uri="{BB962C8B-B14F-4D97-AF65-F5344CB8AC3E}">
        <p14:creationId xmlns:p14="http://schemas.microsoft.com/office/powerpoint/2010/main" val="194746328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B7B9F0-553B-431E-8275-997E04A2DD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7260" y="207818"/>
            <a:ext cx="8229600" cy="935182"/>
          </a:xfrm>
        </p:spPr>
        <p:txBody>
          <a:bodyPr/>
          <a:lstStyle/>
          <a:p>
            <a:r>
              <a:rPr lang="en-GB" sz="4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rPr>
              <a:t>BMSK4001: Assignment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5DF931-F051-47B5-B9EF-A7B06A7CB4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54008" y="1470484"/>
            <a:ext cx="7722852" cy="391703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rPr>
              <a:t>Part 1</a:t>
            </a:r>
          </a:p>
          <a:p>
            <a:pPr marL="0" indent="0">
              <a:buNone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Write a Report on </a:t>
            </a:r>
            <a:r>
              <a:rPr lang="en-GB" sz="2400" dirty="0">
                <a:latin typeface="Arial Rounded MT Bold" panose="020F0704030504030204" pitchFamily="34" charset="0"/>
                <a:cs typeface="Calibri" panose="020F0502020204030204" pitchFamily="34" charset="0"/>
              </a:rPr>
              <a:t>Employability Skills 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in which you:</a:t>
            </a:r>
            <a:b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</a:b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Explore the employability skills required at the </a:t>
            </a:r>
            <a:r>
              <a:rPr lang="en-GB" sz="2400" i="1" dirty="0">
                <a:latin typeface="Calibri" panose="020F0502020204030204" pitchFamily="34" charset="0"/>
                <a:cs typeface="Calibri" panose="020F0502020204030204" pitchFamily="34" charset="0"/>
              </a:rPr>
              <a:t>leadership and management level of employment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. </a:t>
            </a:r>
            <a:endParaRPr lang="en-GB" sz="2400" b="1" dirty="0">
              <a:solidFill>
                <a:srgbClr val="FF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Evaluate your own current employability skills </a:t>
            </a:r>
            <a:b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to identify potential areas for improvement and plan the improvement accordingly. </a:t>
            </a:r>
            <a:endParaRPr lang="en-GB" sz="2400" b="1" dirty="0">
              <a:solidFill>
                <a:srgbClr val="FF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71633754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B7B9F0-553B-431E-8275-997E04A2DD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4701" y="145473"/>
            <a:ext cx="8229600" cy="908720"/>
          </a:xfrm>
        </p:spPr>
        <p:txBody>
          <a:bodyPr/>
          <a:lstStyle/>
          <a:p>
            <a:r>
              <a:rPr lang="en-GB" sz="4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rPr>
              <a:t>BMSK4001: Assignment</a:t>
            </a:r>
            <a:endParaRPr lang="en-GB" sz="4000" dirty="0">
              <a:latin typeface="Arial Rounded MT Bold" panose="020F070403050403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5DF931-F051-47B5-B9EF-A7B06A7CB4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80214" y="1470484"/>
            <a:ext cx="6783572" cy="391703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400" dirty="0">
                <a:latin typeface="Arial Rounded MT Bold" panose="020F0704030504030204" pitchFamily="34" charset="0"/>
                <a:cs typeface="Calibri" panose="020F0502020204030204" pitchFamily="34" charset="0"/>
              </a:rPr>
              <a:t>Part 2</a:t>
            </a:r>
          </a:p>
          <a:p>
            <a:pPr marL="0" indent="0">
              <a:buNone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Write a </a:t>
            </a:r>
            <a:r>
              <a:rPr lang="en-GB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  <a:cs typeface="Calibri" panose="020F0502020204030204" pitchFamily="34" charset="0"/>
              </a:rPr>
              <a:t>Reflective Review 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which:</a:t>
            </a:r>
            <a:b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</a:b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Demonstrates your awareness of the academic skills required to begin your learning journey</a:t>
            </a:r>
            <a:endParaRPr lang="en-GB" sz="2400" b="1" dirty="0">
              <a:solidFill>
                <a:srgbClr val="FF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Evaluates your own current academic skills to identify potential areas for improvement and plans the improvement accordingly. </a:t>
            </a:r>
            <a:endParaRPr lang="en-GB" sz="2400" b="1" dirty="0">
              <a:solidFill>
                <a:srgbClr val="FF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8588815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B7B9F0-553B-431E-8275-997E04A2DD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4701" y="145473"/>
            <a:ext cx="8229600" cy="908720"/>
          </a:xfrm>
        </p:spPr>
        <p:txBody>
          <a:bodyPr/>
          <a:lstStyle/>
          <a:p>
            <a:r>
              <a:rPr lang="en-GB" sz="4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rPr>
              <a:t>BMSK4001: Assignment</a:t>
            </a:r>
            <a:endParaRPr lang="en-GB" sz="4000" dirty="0">
              <a:latin typeface="Arial Rounded MT Bold" panose="020F070403050403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5DF931-F051-47B5-B9EF-A7B06A7CB4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9250" y="1309374"/>
            <a:ext cx="7534657" cy="428335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In both parts of the assignment, you are asked to ‘Evaluate your own current skills to identify potential areas for improvement and </a:t>
            </a:r>
            <a:r>
              <a:rPr lang="en-GB" sz="2400" b="1" dirty="0">
                <a:latin typeface="Calibri" panose="020F0502020204030204" pitchFamily="34" charset="0"/>
                <a:cs typeface="Calibri" panose="020F0502020204030204" pitchFamily="34" charset="0"/>
              </a:rPr>
              <a:t>plan the improvement accordingly’. </a:t>
            </a:r>
          </a:p>
          <a:p>
            <a:pPr marL="0" indent="0">
              <a:buNone/>
            </a:pPr>
            <a:endParaRPr lang="en-GB" sz="2400" b="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28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How will you do this?</a:t>
            </a:r>
          </a:p>
          <a:p>
            <a:pPr marL="0" indent="0">
              <a:buNone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You should conduct a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400" b="1" dirty="0">
                <a:latin typeface="Calibri" panose="020F0502020204030204" pitchFamily="34" charset="0"/>
                <a:cs typeface="Calibri" panose="020F0502020204030204" pitchFamily="34" charset="0"/>
              </a:rPr>
              <a:t>Gap Analysis 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- and then produce an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400" b="1" dirty="0">
                <a:latin typeface="Calibri" panose="020F0502020204030204" pitchFamily="34" charset="0"/>
                <a:cs typeface="Calibri" panose="020F0502020204030204" pitchFamily="34" charset="0"/>
              </a:rPr>
              <a:t>Action Plan 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- for each section, to help you identify both your strengths and areas for improvement  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90822636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3DD08D-2DF1-41F8-A145-04BB2E475F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97564"/>
            <a:ext cx="8229600" cy="857200"/>
          </a:xfrm>
        </p:spPr>
        <p:txBody>
          <a:bodyPr/>
          <a:lstStyle/>
          <a:p>
            <a:pPr marL="0" indent="0">
              <a:buNone/>
            </a:pPr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  <a:cs typeface="Calibri" panose="020F0502020204030204" pitchFamily="34" charset="0"/>
              </a:rPr>
              <a:t>What is an Action Plan?</a:t>
            </a:r>
          </a:p>
        </p:txBody>
      </p:sp>
      <p:pic>
        <p:nvPicPr>
          <p:cNvPr id="5" name="Picture 4" descr="A screenshot of a cell phone&#10;&#10;Description generated with very high confidence">
            <a:extLst>
              <a:ext uri="{FF2B5EF4-FFF2-40B4-BE49-F238E27FC236}">
                <a16:creationId xmlns:a16="http://schemas.microsoft.com/office/drawing/2014/main" id="{E3960D4E-BD06-4878-8E6F-D6EA9B1DF8FF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5616" y="954764"/>
            <a:ext cx="6696744" cy="4734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273997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3DD08D-2DF1-41F8-A145-04BB2E475F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76645"/>
            <a:ext cx="8229600" cy="936104"/>
          </a:xfrm>
        </p:spPr>
        <p:txBody>
          <a:bodyPr/>
          <a:lstStyle/>
          <a:p>
            <a:pPr marL="0" indent="0">
              <a:buNone/>
            </a:pPr>
            <a:r>
              <a:rPr lang="en-GB" sz="4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  <a:cs typeface="Calibri" panose="020F0502020204030204" pitchFamily="34" charset="0"/>
              </a:rPr>
              <a:t>Gap Analysis Template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72317A1-0F69-44B1-BC51-3BDD4EF69A0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61267" y="944344"/>
            <a:ext cx="5913706" cy="46867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975925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3DD08D-2DF1-41F8-A145-04BB2E475F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76645"/>
            <a:ext cx="8229600" cy="936104"/>
          </a:xfrm>
        </p:spPr>
        <p:txBody>
          <a:bodyPr/>
          <a:lstStyle/>
          <a:p>
            <a:pPr marL="0" indent="0">
              <a:buNone/>
            </a:pPr>
            <a:r>
              <a:rPr lang="en-GB" sz="4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  <a:cs typeface="Calibri" panose="020F0502020204030204" pitchFamily="34" charset="0"/>
              </a:rPr>
              <a:t>Action Plan Template 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CCC8ECC9-6FBA-4C61-A907-E1E7E4C722E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69027" y="1015340"/>
            <a:ext cx="6182591" cy="46322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474442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B7B9F0-553B-431E-8275-997E04A2DD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4701" y="145473"/>
            <a:ext cx="8229600" cy="908720"/>
          </a:xfrm>
        </p:spPr>
        <p:txBody>
          <a:bodyPr/>
          <a:lstStyle/>
          <a:p>
            <a:r>
              <a:rPr lang="en-GB" sz="4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rPr>
              <a:t>BMSK4001: Assignment</a:t>
            </a:r>
            <a:endParaRPr lang="en-GB" sz="4000" dirty="0">
              <a:latin typeface="Arial Rounded MT Bold" panose="020F070403050403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5DF931-F051-47B5-B9EF-A7B06A7CB4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1780" y="1321963"/>
            <a:ext cx="8229600" cy="346585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Part 2 of the assignment asks you to write a ‘</a:t>
            </a:r>
            <a:r>
              <a:rPr lang="en-GB" sz="2400" b="1" dirty="0">
                <a:latin typeface="Calibri" panose="020F0502020204030204" pitchFamily="34" charset="0"/>
                <a:cs typeface="Calibri" panose="020F0502020204030204" pitchFamily="34" charset="0"/>
              </a:rPr>
              <a:t>Reflective Review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’ which evaluates your own current academic skills and ‘reflects upon’ the gaps in your knowledge and discusses how to close these gaps. </a:t>
            </a:r>
          </a:p>
          <a:p>
            <a:pPr marL="0" indent="0">
              <a:buNone/>
            </a:pPr>
            <a:endParaRPr lang="en-GB" sz="2400" b="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28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How will you do this?</a:t>
            </a:r>
          </a:p>
          <a:p>
            <a:pPr marL="0" indent="0">
              <a:buNone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You should use a Model of Reflection (such as the one in the next slides) to help you to structure your Reflective Review. </a:t>
            </a:r>
          </a:p>
          <a:p>
            <a:pPr marL="0" indent="0">
              <a:buNone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(We will also be covering the skill of ‘Reflection’ during the module)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4146965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3473"/>
            <a:ext cx="8229600" cy="1143000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sz="3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Gibbs’ Model of Reflection (1988)</a:t>
            </a:r>
          </a:p>
        </p:txBody>
      </p:sp>
      <p:pic>
        <p:nvPicPr>
          <p:cNvPr id="15363" name="Picture 4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21910" y="980728"/>
            <a:ext cx="5474425" cy="4661556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9F4EDDC0-21A7-46FB-8727-A8D389753DEE}" type="slidenum">
              <a:rPr lang="en-GB" altLang="en-US"/>
              <a:pPr/>
              <a:t>12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6724886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260672"/>
            <a:ext cx="8229600" cy="1143000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sz="3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Gibbs’ Model of Reflection (1988)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5FC1BA69-F6F2-4C39-B42C-D9D0892058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52623" y="2008095"/>
            <a:ext cx="7357730" cy="2451469"/>
          </a:xfrm>
        </p:spPr>
        <p:txBody>
          <a:bodyPr>
            <a:normAutofit/>
          </a:bodyPr>
          <a:lstStyle/>
          <a:p>
            <a:pPr marL="0" indent="0">
              <a:lnSpc>
                <a:spcPct val="110000"/>
              </a:lnSpc>
              <a:buNone/>
              <a:defRPr/>
            </a:pPr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You may also find the following guide useful in structuring your Reflective Review. </a:t>
            </a:r>
          </a:p>
          <a:p>
            <a:pPr marL="0" indent="0">
              <a:lnSpc>
                <a:spcPct val="90000"/>
              </a:lnSpc>
              <a:buNone/>
              <a:defRPr/>
            </a:pPr>
            <a:endParaRPr lang="en-GB" sz="2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lnSpc>
                <a:spcPct val="90000"/>
              </a:lnSpc>
              <a:buNone/>
              <a:defRPr/>
            </a:pPr>
            <a:r>
              <a:rPr lang="en-GB" sz="2800" b="1" i="1" dirty="0">
                <a:latin typeface="Calibri" panose="020F0502020204030204" pitchFamily="34" charset="0"/>
                <a:cs typeface="Calibri" panose="020F0502020204030204" pitchFamily="34" charset="0"/>
              </a:rPr>
              <a:t>‘How to use Gibbs’ Model in your Reflective Assignment’  </a:t>
            </a:r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(Lia, 2016), available on Moodle.</a:t>
            </a:r>
          </a:p>
        </p:txBody>
      </p:sp>
    </p:spTree>
    <p:extLst>
      <p:ext uri="{BB962C8B-B14F-4D97-AF65-F5344CB8AC3E}">
        <p14:creationId xmlns:p14="http://schemas.microsoft.com/office/powerpoint/2010/main" val="4168173891"/>
      </p:ext>
    </p:extLst>
  </p:cSld>
  <p:clrMapOvr>
    <a:masterClrMapping/>
  </p:clrMapOvr>
</p:sld>
</file>

<file path=ppt/theme/theme1.xml><?xml version="1.0" encoding="utf-8"?>
<a:theme xmlns:a="http://schemas.openxmlformats.org/drawingml/2006/main" name="SftWP July 15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DE49762874EB345BB028C312F3B91B7" ma:contentTypeVersion="7" ma:contentTypeDescription="Create a new document." ma:contentTypeScope="" ma:versionID="745031b7136e6d0b314959d7b3aab4cc">
  <xsd:schema xmlns:xsd="http://www.w3.org/2001/XMLSchema" xmlns:xs="http://www.w3.org/2001/XMLSchema" xmlns:p="http://schemas.microsoft.com/office/2006/metadata/properties" xmlns:ns2="f66716c4-314f-46c1-b01e-5a44c61897d8" xmlns:ns3="a908d394-d138-480e-87a3-ff44c37f991a" targetNamespace="http://schemas.microsoft.com/office/2006/metadata/properties" ma:root="true" ma:fieldsID="48d543818a17c4c1e3adee1e8de4930a" ns2:_="" ns3:_="">
    <xsd:import namespace="f66716c4-314f-46c1-b01e-5a44c61897d8"/>
    <xsd:import namespace="a908d394-d138-480e-87a3-ff44c37f991a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ingHintHash" minOccurs="0"/>
                <xsd:element ref="ns2:SharedWithDetails" minOccurs="0"/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Auto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66716c4-314f-46c1-b01e-5a44c61897d8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ingHintHash" ma:index="9" nillable="true" ma:displayName="Sharing Hint Hash" ma:internalName="SharingHintHash" ma:readOnly="true">
      <xsd:simpleType>
        <xsd:restriction base="dms:Text"/>
      </xsd:simpleType>
    </xsd:element>
    <xsd:element name="SharedWithDetails" ma:index="10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908d394-d138-480e-87a3-ff44c37f991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DateTaken" ma:index="13" nillable="true" ma:displayName="MediaServiceDateTaken" ma:description="" ma:hidden="true" ma:internalName="MediaServiceDateTaken" ma:readOnly="true">
      <xsd:simpleType>
        <xsd:restriction base="dms:Text"/>
      </xsd:simpleType>
    </xsd:element>
    <xsd:element name="MediaServiceAutoTags" ma:index="14" nillable="true" ma:displayName="MediaServiceAutoTags" ma:description="" ma:internalName="MediaServiceAutoTags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FED93EC8-DE63-4AC0-8251-4B3310C363AD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2.xml><?xml version="1.0" encoding="utf-8"?>
<ds:datastoreItem xmlns:ds="http://schemas.openxmlformats.org/officeDocument/2006/customXml" ds:itemID="{710C79BF-683B-4DE5-A916-DEB227ADA4A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66716c4-314f-46c1-b01e-5a44c61897d8"/>
    <ds:schemaRef ds:uri="a908d394-d138-480e-87a3-ff44c37f991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6A3427B9-DD9A-4EB8-8599-0CA53D962D17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435</TotalTime>
  <Words>448</Words>
  <Application>Microsoft Office PowerPoint</Application>
  <PresentationFormat>On-screen Show (4:3)</PresentationFormat>
  <Paragraphs>62</Paragraphs>
  <Slides>13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0" baseType="lpstr">
      <vt:lpstr>Arial</vt:lpstr>
      <vt:lpstr>Arial Rounded MT Bold</vt:lpstr>
      <vt:lpstr>Calibri</vt:lpstr>
      <vt:lpstr>Corbel</vt:lpstr>
      <vt:lpstr>Myriad Pro</vt:lpstr>
      <vt:lpstr>Wingdings</vt:lpstr>
      <vt:lpstr>SftWP July 15</vt:lpstr>
      <vt:lpstr>BMSK4001  Academic &amp; Employability Skills  Module Overview  </vt:lpstr>
      <vt:lpstr>Module Content</vt:lpstr>
      <vt:lpstr>Module Content</vt:lpstr>
      <vt:lpstr>PowerPoint Presentation</vt:lpstr>
      <vt:lpstr>BMSK4001: Assignment</vt:lpstr>
      <vt:lpstr>BMSK4001: Assignment</vt:lpstr>
      <vt:lpstr>BMSK4001: Assignment</vt:lpstr>
      <vt:lpstr>What is an Action Plan?</vt:lpstr>
      <vt:lpstr>Gap Analysis Template </vt:lpstr>
      <vt:lpstr>Action Plan Template </vt:lpstr>
      <vt:lpstr>BMSK4001: Assignment</vt:lpstr>
      <vt:lpstr>Gibbs’ Model of Reflection (1988)</vt:lpstr>
      <vt:lpstr>Gibbs’ Model of Reflection (1988)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BMSK4001 Workshop 1 Module Overview and Content Grammar</dc:title>
  <dc:creator>Julia Ault</dc:creator>
  <cp:lastModifiedBy>Julia Ault</cp:lastModifiedBy>
  <cp:revision>12</cp:revision>
  <dcterms:modified xsi:type="dcterms:W3CDTF">2020-02-02T14:37:20Z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0x010100ADE49762874EB345BB028C312F3B91B7</vt:lpwstr>
  </property>
</Properties>
</file>