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658" r:id="rId2"/>
    <p:sldId id="815" r:id="rId3"/>
    <p:sldId id="820" r:id="rId4"/>
    <p:sldId id="816" r:id="rId5"/>
    <p:sldId id="817" r:id="rId6"/>
    <p:sldId id="818" r:id="rId7"/>
    <p:sldId id="819"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C1B982-6446-435C-BA28-419ECDC5CCB7}" v="1" dt="2025-04-01T17:37:42.9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1" autoAdjust="0"/>
    <p:restoredTop sz="94660"/>
  </p:normalViewPr>
  <p:slideViewPr>
    <p:cSldViewPr snapToGrid="0">
      <p:cViewPr varScale="1">
        <p:scale>
          <a:sx n="120" d="100"/>
          <a:sy n="120" d="100"/>
        </p:scale>
        <p:origin x="192"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6DDD1D8-A98A-4D27-990B-E51A42F90CC2}" type="datetimeFigureOut">
              <a:rPr lang="en-GB" smtClean="0"/>
              <a:t>02/04/2025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96CEABC-BE91-42E6-A3F5-0787E53C6B7E}" type="slidenum">
              <a:rPr lang="en-GB" smtClean="0"/>
              <a:t>‹#›</a:t>
            </a:fld>
            <a:endParaRPr lang="en-GB"/>
          </a:p>
        </p:txBody>
      </p:sp>
    </p:spTree>
    <p:extLst>
      <p:ext uri="{BB962C8B-B14F-4D97-AF65-F5344CB8AC3E}">
        <p14:creationId xmlns:p14="http://schemas.microsoft.com/office/powerpoint/2010/main" val="41828866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a:t>
            </a:fld>
            <a:endParaRPr lang="en-GB"/>
          </a:p>
        </p:txBody>
      </p:sp>
    </p:spTree>
    <p:extLst>
      <p:ext uri="{BB962C8B-B14F-4D97-AF65-F5344CB8AC3E}">
        <p14:creationId xmlns:p14="http://schemas.microsoft.com/office/powerpoint/2010/main" val="40085544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C71A0E-A799-A541-E099-D08E73DA36D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B61F7B6-4FD2-B8B3-A037-FCC46736891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05B8B93-3E78-6F82-E77C-962CCBE1D74C}"/>
              </a:ext>
            </a:extLst>
          </p:cNvPr>
          <p:cNvSpPr>
            <a:spLocks noGrp="1"/>
          </p:cNvSpPr>
          <p:nvPr>
            <p:ph type="dt" sz="half" idx="10"/>
          </p:nvPr>
        </p:nvSpPr>
        <p:spPr/>
        <p:txBody>
          <a:bodyPr/>
          <a:lstStyle/>
          <a:p>
            <a:fld id="{E71F7063-4725-4289-BB69-AB30D955455B}" type="datetime1">
              <a:rPr lang="en-GB" smtClean="0"/>
              <a:t>02/04/2025</a:t>
            </a:fld>
            <a:endParaRPr lang="en-GB"/>
          </a:p>
        </p:txBody>
      </p:sp>
      <p:sp>
        <p:nvSpPr>
          <p:cNvPr id="5" name="Footer Placeholder 4">
            <a:extLst>
              <a:ext uri="{FF2B5EF4-FFF2-40B4-BE49-F238E27FC236}">
                <a16:creationId xmlns:a16="http://schemas.microsoft.com/office/drawing/2014/main" id="{0B006354-4774-FE42-86EE-7C4D3D037D51}"/>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6" name="Slide Number Placeholder 5">
            <a:extLst>
              <a:ext uri="{FF2B5EF4-FFF2-40B4-BE49-F238E27FC236}">
                <a16:creationId xmlns:a16="http://schemas.microsoft.com/office/drawing/2014/main" id="{60A27FEC-8196-6B39-720A-FBD13958EE2D}"/>
              </a:ext>
            </a:extLst>
          </p:cNvPr>
          <p:cNvSpPr>
            <a:spLocks noGrp="1"/>
          </p:cNvSpPr>
          <p:nvPr>
            <p:ph type="sldNum" sz="quarter" idx="12"/>
          </p:nvPr>
        </p:nvSpPr>
        <p:spPr/>
        <p:txBody>
          <a:bodyPr/>
          <a:lstStyle/>
          <a:p>
            <a:fld id="{1FAD551A-446A-440D-B433-4EB895AC847F}" type="slidenum">
              <a:rPr lang="en-GB" smtClean="0"/>
              <a:t>‹#›</a:t>
            </a:fld>
            <a:endParaRPr lang="en-GB"/>
          </a:p>
        </p:txBody>
      </p:sp>
    </p:spTree>
    <p:extLst>
      <p:ext uri="{BB962C8B-B14F-4D97-AF65-F5344CB8AC3E}">
        <p14:creationId xmlns:p14="http://schemas.microsoft.com/office/powerpoint/2010/main" val="2468153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AF81E-5E4A-3B10-CE69-9E8C2A3ACCF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B72091D-5465-35B5-C93B-D7276671F88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587FC9-817D-0CDB-BB73-875103313AD7}"/>
              </a:ext>
            </a:extLst>
          </p:cNvPr>
          <p:cNvSpPr>
            <a:spLocks noGrp="1"/>
          </p:cNvSpPr>
          <p:nvPr>
            <p:ph type="dt" sz="half" idx="10"/>
          </p:nvPr>
        </p:nvSpPr>
        <p:spPr/>
        <p:txBody>
          <a:bodyPr/>
          <a:lstStyle/>
          <a:p>
            <a:fld id="{475C717F-4453-47B9-831E-245E19E6C750}" type="datetime1">
              <a:rPr lang="en-GB" smtClean="0"/>
              <a:t>02/04/2025</a:t>
            </a:fld>
            <a:endParaRPr lang="en-GB"/>
          </a:p>
        </p:txBody>
      </p:sp>
      <p:sp>
        <p:nvSpPr>
          <p:cNvPr id="5" name="Footer Placeholder 4">
            <a:extLst>
              <a:ext uri="{FF2B5EF4-FFF2-40B4-BE49-F238E27FC236}">
                <a16:creationId xmlns:a16="http://schemas.microsoft.com/office/drawing/2014/main" id="{20DD2C71-B6EE-A0F2-36CD-C5086F5FE0D5}"/>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6" name="Slide Number Placeholder 5">
            <a:extLst>
              <a:ext uri="{FF2B5EF4-FFF2-40B4-BE49-F238E27FC236}">
                <a16:creationId xmlns:a16="http://schemas.microsoft.com/office/drawing/2014/main" id="{4833AC5C-EAC5-BB57-0497-0D1E044DAD0C}"/>
              </a:ext>
            </a:extLst>
          </p:cNvPr>
          <p:cNvSpPr>
            <a:spLocks noGrp="1"/>
          </p:cNvSpPr>
          <p:nvPr>
            <p:ph type="sldNum" sz="quarter" idx="12"/>
          </p:nvPr>
        </p:nvSpPr>
        <p:spPr/>
        <p:txBody>
          <a:bodyPr/>
          <a:lstStyle/>
          <a:p>
            <a:fld id="{1FAD551A-446A-440D-B433-4EB895AC847F}" type="slidenum">
              <a:rPr lang="en-GB" smtClean="0"/>
              <a:t>‹#›</a:t>
            </a:fld>
            <a:endParaRPr lang="en-GB"/>
          </a:p>
        </p:txBody>
      </p:sp>
    </p:spTree>
    <p:extLst>
      <p:ext uri="{BB962C8B-B14F-4D97-AF65-F5344CB8AC3E}">
        <p14:creationId xmlns:p14="http://schemas.microsoft.com/office/powerpoint/2010/main" val="17636498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EB6C0-3645-4E9B-6AEF-180C41D103E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CE93108-E18A-9098-EA5E-4475856E70A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87937AD-4FB6-48C3-5732-3D2822CCD02A}"/>
              </a:ext>
            </a:extLst>
          </p:cNvPr>
          <p:cNvSpPr>
            <a:spLocks noGrp="1"/>
          </p:cNvSpPr>
          <p:nvPr>
            <p:ph type="dt" sz="half" idx="10"/>
          </p:nvPr>
        </p:nvSpPr>
        <p:spPr/>
        <p:txBody>
          <a:bodyPr/>
          <a:lstStyle/>
          <a:p>
            <a:fld id="{766A4CAD-810C-4B59-9270-F1322A6FDF0B}" type="datetime1">
              <a:rPr lang="en-GB" smtClean="0"/>
              <a:t>02/04/2025</a:t>
            </a:fld>
            <a:endParaRPr lang="en-GB"/>
          </a:p>
        </p:txBody>
      </p:sp>
      <p:sp>
        <p:nvSpPr>
          <p:cNvPr id="5" name="Footer Placeholder 4">
            <a:extLst>
              <a:ext uri="{FF2B5EF4-FFF2-40B4-BE49-F238E27FC236}">
                <a16:creationId xmlns:a16="http://schemas.microsoft.com/office/drawing/2014/main" id="{501A4FB3-9948-9501-B068-DBCF14CBB361}"/>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6" name="Slide Number Placeholder 5">
            <a:extLst>
              <a:ext uri="{FF2B5EF4-FFF2-40B4-BE49-F238E27FC236}">
                <a16:creationId xmlns:a16="http://schemas.microsoft.com/office/drawing/2014/main" id="{CE007FF4-1597-9B83-9295-D767D6A6F600}"/>
              </a:ext>
            </a:extLst>
          </p:cNvPr>
          <p:cNvSpPr>
            <a:spLocks noGrp="1"/>
          </p:cNvSpPr>
          <p:nvPr>
            <p:ph type="sldNum" sz="quarter" idx="12"/>
          </p:nvPr>
        </p:nvSpPr>
        <p:spPr/>
        <p:txBody>
          <a:bodyPr/>
          <a:lstStyle/>
          <a:p>
            <a:fld id="{1FAD551A-446A-440D-B433-4EB895AC847F}" type="slidenum">
              <a:rPr lang="en-GB" smtClean="0"/>
              <a:t>‹#›</a:t>
            </a:fld>
            <a:endParaRPr lang="en-GB"/>
          </a:p>
        </p:txBody>
      </p:sp>
    </p:spTree>
    <p:extLst>
      <p:ext uri="{BB962C8B-B14F-4D97-AF65-F5344CB8AC3E}">
        <p14:creationId xmlns:p14="http://schemas.microsoft.com/office/powerpoint/2010/main" val="35439568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DEC8C-54AA-18B5-3EE7-BD156B6A71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2DAAEC3-2211-C001-4E26-B7C4C900A0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61B73C-E05B-A5BE-106A-A2CE3BC8EC2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FD2AA88-EC6D-CB8D-4636-174223890C5D}"/>
              </a:ext>
            </a:extLst>
          </p:cNvPr>
          <p:cNvSpPr>
            <a:spLocks noGrp="1"/>
          </p:cNvSpPr>
          <p:nvPr>
            <p:ph type="dt" sz="half" idx="10"/>
          </p:nvPr>
        </p:nvSpPr>
        <p:spPr/>
        <p:txBody>
          <a:bodyPr/>
          <a:lstStyle/>
          <a:p>
            <a:fld id="{9555A840-BD32-4EF0-A93A-3CADF90005AF}" type="datetime1">
              <a:rPr lang="en-GB" smtClean="0"/>
              <a:t>02/04/2025</a:t>
            </a:fld>
            <a:endParaRPr lang="en-GB"/>
          </a:p>
        </p:txBody>
      </p:sp>
      <p:sp>
        <p:nvSpPr>
          <p:cNvPr id="6" name="Footer Placeholder 5">
            <a:extLst>
              <a:ext uri="{FF2B5EF4-FFF2-40B4-BE49-F238E27FC236}">
                <a16:creationId xmlns:a16="http://schemas.microsoft.com/office/drawing/2014/main" id="{4EA30A08-2328-6540-9FE9-B6918A5A896A}"/>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7" name="Slide Number Placeholder 6">
            <a:extLst>
              <a:ext uri="{FF2B5EF4-FFF2-40B4-BE49-F238E27FC236}">
                <a16:creationId xmlns:a16="http://schemas.microsoft.com/office/drawing/2014/main" id="{E80E1363-8965-5B06-175B-D0EDA3D098D4}"/>
              </a:ext>
            </a:extLst>
          </p:cNvPr>
          <p:cNvSpPr>
            <a:spLocks noGrp="1"/>
          </p:cNvSpPr>
          <p:nvPr>
            <p:ph type="sldNum" sz="quarter" idx="12"/>
          </p:nvPr>
        </p:nvSpPr>
        <p:spPr/>
        <p:txBody>
          <a:bodyPr/>
          <a:lstStyle/>
          <a:p>
            <a:fld id="{1FAD551A-446A-440D-B433-4EB895AC847F}" type="slidenum">
              <a:rPr lang="en-GB" smtClean="0"/>
              <a:t>‹#›</a:t>
            </a:fld>
            <a:endParaRPr lang="en-GB"/>
          </a:p>
        </p:txBody>
      </p:sp>
    </p:spTree>
    <p:extLst>
      <p:ext uri="{BB962C8B-B14F-4D97-AF65-F5344CB8AC3E}">
        <p14:creationId xmlns:p14="http://schemas.microsoft.com/office/powerpoint/2010/main" val="25518693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CCCD1-6C42-5C39-2DEE-9A77C9DD523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6E689B1-A9FE-82F0-D330-FF42C4E271C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052AB2D-9326-A8B0-7B7B-1511A973BE2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AA49E35-EF24-6A74-F422-99C3F3A7F0C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CCE2AFE-8F31-A688-6021-AF354A6729C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D62BD86-F79C-0247-3B72-4E0EF470692A}"/>
              </a:ext>
            </a:extLst>
          </p:cNvPr>
          <p:cNvSpPr>
            <a:spLocks noGrp="1"/>
          </p:cNvSpPr>
          <p:nvPr>
            <p:ph type="dt" sz="half" idx="10"/>
          </p:nvPr>
        </p:nvSpPr>
        <p:spPr/>
        <p:txBody>
          <a:bodyPr/>
          <a:lstStyle/>
          <a:p>
            <a:fld id="{F5D8FD9A-F025-4220-AF2B-32D080FA3563}" type="datetime1">
              <a:rPr lang="en-GB" smtClean="0"/>
              <a:t>02/04/2025</a:t>
            </a:fld>
            <a:endParaRPr lang="en-GB"/>
          </a:p>
        </p:txBody>
      </p:sp>
      <p:sp>
        <p:nvSpPr>
          <p:cNvPr id="8" name="Footer Placeholder 7">
            <a:extLst>
              <a:ext uri="{FF2B5EF4-FFF2-40B4-BE49-F238E27FC236}">
                <a16:creationId xmlns:a16="http://schemas.microsoft.com/office/drawing/2014/main" id="{708AB635-D675-3BA5-C1F4-C521243149E3}"/>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9" name="Slide Number Placeholder 8">
            <a:extLst>
              <a:ext uri="{FF2B5EF4-FFF2-40B4-BE49-F238E27FC236}">
                <a16:creationId xmlns:a16="http://schemas.microsoft.com/office/drawing/2014/main" id="{670F3470-FBC8-B119-1F76-53CE1D4E524C}"/>
              </a:ext>
            </a:extLst>
          </p:cNvPr>
          <p:cNvSpPr>
            <a:spLocks noGrp="1"/>
          </p:cNvSpPr>
          <p:nvPr>
            <p:ph type="sldNum" sz="quarter" idx="12"/>
          </p:nvPr>
        </p:nvSpPr>
        <p:spPr/>
        <p:txBody>
          <a:bodyPr/>
          <a:lstStyle/>
          <a:p>
            <a:fld id="{1FAD551A-446A-440D-B433-4EB895AC847F}" type="slidenum">
              <a:rPr lang="en-GB" smtClean="0"/>
              <a:t>‹#›</a:t>
            </a:fld>
            <a:endParaRPr lang="en-GB"/>
          </a:p>
        </p:txBody>
      </p:sp>
    </p:spTree>
    <p:extLst>
      <p:ext uri="{BB962C8B-B14F-4D97-AF65-F5344CB8AC3E}">
        <p14:creationId xmlns:p14="http://schemas.microsoft.com/office/powerpoint/2010/main" val="13458784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5A7B5-EA20-5C35-F3BC-66B598BAFE6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627486C-5F35-9A59-C025-F456E42A5851}"/>
              </a:ext>
            </a:extLst>
          </p:cNvPr>
          <p:cNvSpPr>
            <a:spLocks noGrp="1"/>
          </p:cNvSpPr>
          <p:nvPr>
            <p:ph type="dt" sz="half" idx="10"/>
          </p:nvPr>
        </p:nvSpPr>
        <p:spPr/>
        <p:txBody>
          <a:bodyPr/>
          <a:lstStyle/>
          <a:p>
            <a:fld id="{C3A267B6-F919-4394-9FAD-4A191121DEB5}" type="datetime1">
              <a:rPr lang="en-GB" smtClean="0"/>
              <a:t>02/04/2025</a:t>
            </a:fld>
            <a:endParaRPr lang="en-GB"/>
          </a:p>
        </p:txBody>
      </p:sp>
      <p:sp>
        <p:nvSpPr>
          <p:cNvPr id="4" name="Footer Placeholder 3">
            <a:extLst>
              <a:ext uri="{FF2B5EF4-FFF2-40B4-BE49-F238E27FC236}">
                <a16:creationId xmlns:a16="http://schemas.microsoft.com/office/drawing/2014/main" id="{587579CC-9693-43BB-6CE0-8A88E4C0A386}"/>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5" name="Slide Number Placeholder 4">
            <a:extLst>
              <a:ext uri="{FF2B5EF4-FFF2-40B4-BE49-F238E27FC236}">
                <a16:creationId xmlns:a16="http://schemas.microsoft.com/office/drawing/2014/main" id="{E2CF51B1-BAD1-911B-B9AF-BDE00D963B32}"/>
              </a:ext>
            </a:extLst>
          </p:cNvPr>
          <p:cNvSpPr>
            <a:spLocks noGrp="1"/>
          </p:cNvSpPr>
          <p:nvPr>
            <p:ph type="sldNum" sz="quarter" idx="12"/>
          </p:nvPr>
        </p:nvSpPr>
        <p:spPr/>
        <p:txBody>
          <a:bodyPr/>
          <a:lstStyle/>
          <a:p>
            <a:fld id="{1FAD551A-446A-440D-B433-4EB895AC847F}" type="slidenum">
              <a:rPr lang="en-GB" smtClean="0"/>
              <a:t>‹#›</a:t>
            </a:fld>
            <a:endParaRPr lang="en-GB"/>
          </a:p>
        </p:txBody>
      </p:sp>
    </p:spTree>
    <p:extLst>
      <p:ext uri="{BB962C8B-B14F-4D97-AF65-F5344CB8AC3E}">
        <p14:creationId xmlns:p14="http://schemas.microsoft.com/office/powerpoint/2010/main" val="8786744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70BC8FC-8DB1-52B5-E791-0A0BC1C4E4E9}"/>
              </a:ext>
            </a:extLst>
          </p:cNvPr>
          <p:cNvSpPr>
            <a:spLocks noGrp="1"/>
          </p:cNvSpPr>
          <p:nvPr>
            <p:ph type="dt" sz="half" idx="10"/>
          </p:nvPr>
        </p:nvSpPr>
        <p:spPr/>
        <p:txBody>
          <a:bodyPr/>
          <a:lstStyle/>
          <a:p>
            <a:fld id="{31A01846-7315-4D07-9A6B-F0861FE821BF}" type="datetime1">
              <a:rPr lang="en-GB" smtClean="0"/>
              <a:t>02/04/2025</a:t>
            </a:fld>
            <a:endParaRPr lang="en-GB"/>
          </a:p>
        </p:txBody>
      </p:sp>
      <p:sp>
        <p:nvSpPr>
          <p:cNvPr id="3" name="Footer Placeholder 2">
            <a:extLst>
              <a:ext uri="{FF2B5EF4-FFF2-40B4-BE49-F238E27FC236}">
                <a16:creationId xmlns:a16="http://schemas.microsoft.com/office/drawing/2014/main" id="{2313E2E2-6E90-FCB1-D2EF-C51B595087E6}"/>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4" name="Slide Number Placeholder 3">
            <a:extLst>
              <a:ext uri="{FF2B5EF4-FFF2-40B4-BE49-F238E27FC236}">
                <a16:creationId xmlns:a16="http://schemas.microsoft.com/office/drawing/2014/main" id="{C5E12C54-9B8C-551D-9316-3E8B4CCC3A6D}"/>
              </a:ext>
            </a:extLst>
          </p:cNvPr>
          <p:cNvSpPr>
            <a:spLocks noGrp="1"/>
          </p:cNvSpPr>
          <p:nvPr>
            <p:ph type="sldNum" sz="quarter" idx="12"/>
          </p:nvPr>
        </p:nvSpPr>
        <p:spPr/>
        <p:txBody>
          <a:bodyPr/>
          <a:lstStyle/>
          <a:p>
            <a:fld id="{1FAD551A-446A-440D-B433-4EB895AC847F}" type="slidenum">
              <a:rPr lang="en-GB" smtClean="0"/>
              <a:t>‹#›</a:t>
            </a:fld>
            <a:endParaRPr lang="en-GB"/>
          </a:p>
        </p:txBody>
      </p:sp>
    </p:spTree>
    <p:extLst>
      <p:ext uri="{BB962C8B-B14F-4D97-AF65-F5344CB8AC3E}">
        <p14:creationId xmlns:p14="http://schemas.microsoft.com/office/powerpoint/2010/main" val="30372249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BDDDE-B04F-E638-2F6F-35F23FE7810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8C232C7-DFAE-C728-2A41-EFCA5105C42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09B4EEE-97C9-F9C7-5A7F-BDEED003B26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63C2CD-59FC-DEDA-13EF-D455F9983E25}"/>
              </a:ext>
            </a:extLst>
          </p:cNvPr>
          <p:cNvSpPr>
            <a:spLocks noGrp="1"/>
          </p:cNvSpPr>
          <p:nvPr>
            <p:ph type="dt" sz="half" idx="10"/>
          </p:nvPr>
        </p:nvSpPr>
        <p:spPr/>
        <p:txBody>
          <a:bodyPr/>
          <a:lstStyle/>
          <a:p>
            <a:fld id="{153CCC04-E2F4-44EA-A3DF-8AE17C2E2983}" type="datetime1">
              <a:rPr lang="en-GB" smtClean="0"/>
              <a:t>02/04/2025</a:t>
            </a:fld>
            <a:endParaRPr lang="en-GB"/>
          </a:p>
        </p:txBody>
      </p:sp>
      <p:sp>
        <p:nvSpPr>
          <p:cNvPr id="6" name="Footer Placeholder 5">
            <a:extLst>
              <a:ext uri="{FF2B5EF4-FFF2-40B4-BE49-F238E27FC236}">
                <a16:creationId xmlns:a16="http://schemas.microsoft.com/office/drawing/2014/main" id="{D651D452-358B-FC80-D207-4E88C839D892}"/>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7" name="Slide Number Placeholder 6">
            <a:extLst>
              <a:ext uri="{FF2B5EF4-FFF2-40B4-BE49-F238E27FC236}">
                <a16:creationId xmlns:a16="http://schemas.microsoft.com/office/drawing/2014/main" id="{D9F5EDAF-D3CF-0A05-6BF1-EA3300675408}"/>
              </a:ext>
            </a:extLst>
          </p:cNvPr>
          <p:cNvSpPr>
            <a:spLocks noGrp="1"/>
          </p:cNvSpPr>
          <p:nvPr>
            <p:ph type="sldNum" sz="quarter" idx="12"/>
          </p:nvPr>
        </p:nvSpPr>
        <p:spPr/>
        <p:txBody>
          <a:bodyPr/>
          <a:lstStyle/>
          <a:p>
            <a:fld id="{1FAD551A-446A-440D-B433-4EB895AC847F}" type="slidenum">
              <a:rPr lang="en-GB" smtClean="0"/>
              <a:t>‹#›</a:t>
            </a:fld>
            <a:endParaRPr lang="en-GB"/>
          </a:p>
        </p:txBody>
      </p:sp>
    </p:spTree>
    <p:extLst>
      <p:ext uri="{BB962C8B-B14F-4D97-AF65-F5344CB8AC3E}">
        <p14:creationId xmlns:p14="http://schemas.microsoft.com/office/powerpoint/2010/main" val="7477693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190E1-F9A4-2C52-1838-34DAC1BA4A5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B26F8DC-48C6-49D1-E313-B1363D4ABBD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DB9471B-D32C-DB56-D232-30C72D86AF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78F4728-2A49-D14B-17C3-E25E554F31B2}"/>
              </a:ext>
            </a:extLst>
          </p:cNvPr>
          <p:cNvSpPr>
            <a:spLocks noGrp="1"/>
          </p:cNvSpPr>
          <p:nvPr>
            <p:ph type="dt" sz="half" idx="10"/>
          </p:nvPr>
        </p:nvSpPr>
        <p:spPr/>
        <p:txBody>
          <a:bodyPr/>
          <a:lstStyle/>
          <a:p>
            <a:fld id="{BF5DA4FC-1E8A-4CD4-8378-F5E6BB8E092A}" type="datetime1">
              <a:rPr lang="en-GB" smtClean="0"/>
              <a:t>02/04/2025</a:t>
            </a:fld>
            <a:endParaRPr lang="en-GB"/>
          </a:p>
        </p:txBody>
      </p:sp>
      <p:sp>
        <p:nvSpPr>
          <p:cNvPr id="6" name="Footer Placeholder 5">
            <a:extLst>
              <a:ext uri="{FF2B5EF4-FFF2-40B4-BE49-F238E27FC236}">
                <a16:creationId xmlns:a16="http://schemas.microsoft.com/office/drawing/2014/main" id="{A8573C91-F04B-6DFF-5B09-C8F3E814F6F2}"/>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7" name="Slide Number Placeholder 6">
            <a:extLst>
              <a:ext uri="{FF2B5EF4-FFF2-40B4-BE49-F238E27FC236}">
                <a16:creationId xmlns:a16="http://schemas.microsoft.com/office/drawing/2014/main" id="{E511CBD8-F2CF-9828-83D6-B90FFBA57AE0}"/>
              </a:ext>
            </a:extLst>
          </p:cNvPr>
          <p:cNvSpPr>
            <a:spLocks noGrp="1"/>
          </p:cNvSpPr>
          <p:nvPr>
            <p:ph type="sldNum" sz="quarter" idx="12"/>
          </p:nvPr>
        </p:nvSpPr>
        <p:spPr/>
        <p:txBody>
          <a:bodyPr/>
          <a:lstStyle/>
          <a:p>
            <a:fld id="{1FAD551A-446A-440D-B433-4EB895AC847F}" type="slidenum">
              <a:rPr lang="en-GB" smtClean="0"/>
              <a:t>‹#›</a:t>
            </a:fld>
            <a:endParaRPr lang="en-GB"/>
          </a:p>
        </p:txBody>
      </p:sp>
    </p:spTree>
    <p:extLst>
      <p:ext uri="{BB962C8B-B14F-4D97-AF65-F5344CB8AC3E}">
        <p14:creationId xmlns:p14="http://schemas.microsoft.com/office/powerpoint/2010/main" val="35241721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0065E5-CD23-3F57-FE31-52BF7F418FD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2137167-49EB-CB44-7D45-0A67875201F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66BCB2-F223-ECBE-9700-63C4FFBCDFC1}"/>
              </a:ext>
            </a:extLst>
          </p:cNvPr>
          <p:cNvSpPr>
            <a:spLocks noGrp="1"/>
          </p:cNvSpPr>
          <p:nvPr>
            <p:ph type="dt" sz="half" idx="10"/>
          </p:nvPr>
        </p:nvSpPr>
        <p:spPr/>
        <p:txBody>
          <a:bodyPr/>
          <a:lstStyle/>
          <a:p>
            <a:fld id="{8DE550DA-2F3F-4708-9871-1DAAD28FA402}" type="datetime1">
              <a:rPr lang="en-GB" smtClean="0"/>
              <a:t>02/04/2025</a:t>
            </a:fld>
            <a:endParaRPr lang="en-GB"/>
          </a:p>
        </p:txBody>
      </p:sp>
      <p:sp>
        <p:nvSpPr>
          <p:cNvPr id="5" name="Footer Placeholder 4">
            <a:extLst>
              <a:ext uri="{FF2B5EF4-FFF2-40B4-BE49-F238E27FC236}">
                <a16:creationId xmlns:a16="http://schemas.microsoft.com/office/drawing/2014/main" id="{A6353DEC-71A3-D401-3D14-36DCB1F0BF24}"/>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6" name="Slide Number Placeholder 5">
            <a:extLst>
              <a:ext uri="{FF2B5EF4-FFF2-40B4-BE49-F238E27FC236}">
                <a16:creationId xmlns:a16="http://schemas.microsoft.com/office/drawing/2014/main" id="{2E162EB0-0B89-EE20-4977-205157203E74}"/>
              </a:ext>
            </a:extLst>
          </p:cNvPr>
          <p:cNvSpPr>
            <a:spLocks noGrp="1"/>
          </p:cNvSpPr>
          <p:nvPr>
            <p:ph type="sldNum" sz="quarter" idx="12"/>
          </p:nvPr>
        </p:nvSpPr>
        <p:spPr/>
        <p:txBody>
          <a:bodyPr/>
          <a:lstStyle/>
          <a:p>
            <a:fld id="{1FAD551A-446A-440D-B433-4EB895AC847F}" type="slidenum">
              <a:rPr lang="en-GB" smtClean="0"/>
              <a:t>‹#›</a:t>
            </a:fld>
            <a:endParaRPr lang="en-GB"/>
          </a:p>
        </p:txBody>
      </p:sp>
    </p:spTree>
    <p:extLst>
      <p:ext uri="{BB962C8B-B14F-4D97-AF65-F5344CB8AC3E}">
        <p14:creationId xmlns:p14="http://schemas.microsoft.com/office/powerpoint/2010/main" val="2480674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5F00012-5CF5-8EFA-ED73-C98D7CF9CD3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2CE402F-940E-6CAF-AE56-FABA7265AC3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BCFA4F-FAE0-CADD-BB7F-440BA775F17A}"/>
              </a:ext>
            </a:extLst>
          </p:cNvPr>
          <p:cNvSpPr>
            <a:spLocks noGrp="1"/>
          </p:cNvSpPr>
          <p:nvPr>
            <p:ph type="dt" sz="half" idx="10"/>
          </p:nvPr>
        </p:nvSpPr>
        <p:spPr/>
        <p:txBody>
          <a:bodyPr/>
          <a:lstStyle/>
          <a:p>
            <a:fld id="{0B2A00A5-5972-4B9D-8AF9-DED4416427FE}" type="datetime1">
              <a:rPr lang="en-GB" smtClean="0"/>
              <a:t>02/04/2025</a:t>
            </a:fld>
            <a:endParaRPr lang="en-GB"/>
          </a:p>
        </p:txBody>
      </p:sp>
      <p:sp>
        <p:nvSpPr>
          <p:cNvPr id="5" name="Footer Placeholder 4">
            <a:extLst>
              <a:ext uri="{FF2B5EF4-FFF2-40B4-BE49-F238E27FC236}">
                <a16:creationId xmlns:a16="http://schemas.microsoft.com/office/drawing/2014/main" id="{CC81DE34-F26A-5430-15EE-52CBB92BBA2B}"/>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6" name="Slide Number Placeholder 5">
            <a:extLst>
              <a:ext uri="{FF2B5EF4-FFF2-40B4-BE49-F238E27FC236}">
                <a16:creationId xmlns:a16="http://schemas.microsoft.com/office/drawing/2014/main" id="{B2B5FD54-9E84-4156-55A6-37FA26F1AF76}"/>
              </a:ext>
            </a:extLst>
          </p:cNvPr>
          <p:cNvSpPr>
            <a:spLocks noGrp="1"/>
          </p:cNvSpPr>
          <p:nvPr>
            <p:ph type="sldNum" sz="quarter" idx="12"/>
          </p:nvPr>
        </p:nvSpPr>
        <p:spPr/>
        <p:txBody>
          <a:bodyPr/>
          <a:lstStyle/>
          <a:p>
            <a:fld id="{1FAD551A-446A-440D-B433-4EB895AC847F}" type="slidenum">
              <a:rPr lang="en-GB" smtClean="0"/>
              <a:t>‹#›</a:t>
            </a:fld>
            <a:endParaRPr lang="en-GB"/>
          </a:p>
        </p:txBody>
      </p:sp>
    </p:spTree>
    <p:extLst>
      <p:ext uri="{BB962C8B-B14F-4D97-AF65-F5344CB8AC3E}">
        <p14:creationId xmlns:p14="http://schemas.microsoft.com/office/powerpoint/2010/main" val="31574376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C1127B3-84A9-1ABF-01FA-59A52E4033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78D768A-AF7F-DDB5-B1AB-D256091872F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BDB671-C46F-EB3D-36AC-799125568BC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FA8B9C0-A6B4-4AC2-B64D-EC7449F6172A}" type="datetime1">
              <a:rPr lang="en-GB" smtClean="0"/>
              <a:t>02/04/2025</a:t>
            </a:fld>
            <a:endParaRPr lang="en-GB"/>
          </a:p>
        </p:txBody>
      </p:sp>
      <p:sp>
        <p:nvSpPr>
          <p:cNvPr id="5" name="Footer Placeholder 4">
            <a:extLst>
              <a:ext uri="{FF2B5EF4-FFF2-40B4-BE49-F238E27FC236}">
                <a16:creationId xmlns:a16="http://schemas.microsoft.com/office/drawing/2014/main" id="{DBCB0E5B-F41A-B2D6-A7B0-373E4D7D390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Systematic Approaches to a Successful Literature Review, 3rd edn | © Booth et al 2021 | SAGE Publishing</a:t>
            </a:r>
          </a:p>
        </p:txBody>
      </p:sp>
      <p:sp>
        <p:nvSpPr>
          <p:cNvPr id="6" name="Slide Number Placeholder 5">
            <a:extLst>
              <a:ext uri="{FF2B5EF4-FFF2-40B4-BE49-F238E27FC236}">
                <a16:creationId xmlns:a16="http://schemas.microsoft.com/office/drawing/2014/main" id="{42A0D198-80E7-B2EE-6772-3A9E41ECA1E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FAD551A-446A-440D-B433-4EB895AC847F}" type="slidenum">
              <a:rPr lang="en-GB" smtClean="0"/>
              <a:t>‹#›</a:t>
            </a:fld>
            <a:endParaRPr lang="en-GB"/>
          </a:p>
        </p:txBody>
      </p:sp>
    </p:spTree>
    <p:extLst>
      <p:ext uri="{BB962C8B-B14F-4D97-AF65-F5344CB8AC3E}">
        <p14:creationId xmlns:p14="http://schemas.microsoft.com/office/powerpoint/2010/main" val="24383200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building with a lawn and grass&#10;&#10;Description automatically generated">
            <a:extLst>
              <a:ext uri="{FF2B5EF4-FFF2-40B4-BE49-F238E27FC236}">
                <a16:creationId xmlns:a16="http://schemas.microsoft.com/office/drawing/2014/main" id="{51A31C9F-0489-061D-F908-8EE6AEFF3251}"/>
              </a:ext>
            </a:extLst>
          </p:cNvPr>
          <p:cNvPicPr>
            <a:picLocks noGrp="1" noChangeAspect="1"/>
          </p:cNvPicPr>
          <p:nvPr>
            <p:ph sz="half" idx="1"/>
          </p:nvPr>
        </p:nvPicPr>
        <p:blipFill>
          <a:blip r:embed="rId3" cstate="print">
            <a:extLst>
              <a:ext uri="{28A0092B-C50C-407E-A947-70E740481C1C}">
                <a14:useLocalDpi xmlns:a14="http://schemas.microsoft.com/office/drawing/2010/main" val="0"/>
              </a:ext>
            </a:extLst>
          </a:blip>
          <a:stretch>
            <a:fillRect/>
          </a:stretch>
        </p:blipFill>
        <p:spPr>
          <a:xfrm>
            <a:off x="0" y="0"/>
            <a:ext cx="7589850" cy="6122873"/>
          </a:xfrm>
          <a:noFill/>
        </p:spPr>
      </p:pic>
      <p:sp>
        <p:nvSpPr>
          <p:cNvPr id="10" name="Title 1">
            <a:extLst>
              <a:ext uri="{FF2B5EF4-FFF2-40B4-BE49-F238E27FC236}">
                <a16:creationId xmlns:a16="http://schemas.microsoft.com/office/drawing/2014/main" id="{D8CDF813-E78E-7F67-8ADA-405505CC521F}"/>
              </a:ext>
            </a:extLst>
          </p:cNvPr>
          <p:cNvSpPr>
            <a:spLocks noGrp="1"/>
          </p:cNvSpPr>
          <p:nvPr>
            <p:ph type="title"/>
          </p:nvPr>
        </p:nvSpPr>
        <p:spPr>
          <a:xfrm>
            <a:off x="7589850" y="-2"/>
            <a:ext cx="4602150" cy="6122873"/>
          </a:xfrm>
          <a:solidFill>
            <a:schemeClr val="bg1">
              <a:lumMod val="95000"/>
            </a:schemeClr>
          </a:solidFill>
        </p:spPr>
        <p:txBody>
          <a:bodyPr>
            <a:normAutofit/>
          </a:bodyPr>
          <a:lstStyle/>
          <a:p>
            <a:pPr marL="0" indent="0">
              <a:buNone/>
            </a:pPr>
            <a:r>
              <a:rPr lang="en-GB" sz="3600" b="1" dirty="0">
                <a:latin typeface="Arial" panose="020B0604020202020204" pitchFamily="34" charset="0"/>
                <a:cs typeface="Arial" panose="020B0604020202020204" pitchFamily="34" charset="0"/>
              </a:rPr>
              <a:t>LCDB 7009</a:t>
            </a:r>
            <a:br>
              <a:rPr lang="en-GB" sz="3600"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Critical Literature Review for doctoral students</a:t>
            </a:r>
            <a:br>
              <a:rPr lang="en-GB" sz="3600" b="1" dirty="0">
                <a:latin typeface="Arial" panose="020B0604020202020204" pitchFamily="34" charset="0"/>
                <a:cs typeface="Arial" panose="020B0604020202020204" pitchFamily="34" charset="0"/>
              </a:rPr>
            </a:br>
            <a:br>
              <a:rPr lang="en-GB" sz="3600"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Week 8-9 Identification of Research Gap : Gap Analysis (I) </a:t>
            </a:r>
            <a:br>
              <a:rPr lang="en-GB" sz="3600" b="1" dirty="0">
                <a:latin typeface="Arial" panose="020B0604020202020204" pitchFamily="34" charset="0"/>
                <a:cs typeface="Arial" panose="020B0604020202020204" pitchFamily="34" charset="0"/>
              </a:rPr>
            </a:br>
            <a:r>
              <a:rPr lang="en-GB" sz="3600" b="1" dirty="0">
                <a:solidFill>
                  <a:srgbClr val="FF0000"/>
                </a:solidFill>
                <a:latin typeface="Arial" panose="020B0604020202020204" pitchFamily="34" charset="0"/>
                <a:cs typeface="Arial" panose="020B0604020202020204" pitchFamily="34" charset="0"/>
              </a:rPr>
              <a:t>Class activity</a:t>
            </a:r>
            <a:endParaRPr lang="en-US" sz="3600" dirty="0">
              <a:solidFill>
                <a:srgbClr val="FF0000"/>
              </a:solidFill>
            </a:endParaRPr>
          </a:p>
        </p:txBody>
      </p:sp>
      <p:grpSp>
        <p:nvGrpSpPr>
          <p:cNvPr id="2" name="Group 1">
            <a:extLst>
              <a:ext uri="{FF2B5EF4-FFF2-40B4-BE49-F238E27FC236}">
                <a16:creationId xmlns:a16="http://schemas.microsoft.com/office/drawing/2014/main" id="{9D8A4D9C-6018-2B82-B7CC-5B96222FB617}"/>
              </a:ext>
            </a:extLst>
          </p:cNvPr>
          <p:cNvGrpSpPr/>
          <p:nvPr/>
        </p:nvGrpSpPr>
        <p:grpSpPr>
          <a:xfrm>
            <a:off x="0" y="6122874"/>
            <a:ext cx="12192000" cy="735126"/>
            <a:chOff x="0" y="5909266"/>
            <a:chExt cx="12192000" cy="948734"/>
          </a:xfrm>
        </p:grpSpPr>
        <p:grpSp>
          <p:nvGrpSpPr>
            <p:cNvPr id="3" name="Group 2">
              <a:extLst>
                <a:ext uri="{FF2B5EF4-FFF2-40B4-BE49-F238E27FC236}">
                  <a16:creationId xmlns:a16="http://schemas.microsoft.com/office/drawing/2014/main" id="{BE18DCDB-6A29-1459-1284-2AFA630688B2}"/>
                </a:ext>
              </a:extLst>
            </p:cNvPr>
            <p:cNvGrpSpPr/>
            <p:nvPr/>
          </p:nvGrpSpPr>
          <p:grpSpPr>
            <a:xfrm>
              <a:off x="5152445" y="5909266"/>
              <a:ext cx="7039555" cy="948733"/>
              <a:chOff x="5152445" y="5578608"/>
              <a:chExt cx="7039555" cy="1279392"/>
            </a:xfrm>
          </p:grpSpPr>
          <p:pic>
            <p:nvPicPr>
              <p:cNvPr id="6" name="Picture 5">
                <a:extLst>
                  <a:ext uri="{FF2B5EF4-FFF2-40B4-BE49-F238E27FC236}">
                    <a16:creationId xmlns:a16="http://schemas.microsoft.com/office/drawing/2014/main" id="{E76E7194-DEE5-83E5-6D08-417B8EA348DA}"/>
                  </a:ext>
                </a:extLst>
              </p:cNvPr>
              <p:cNvPicPr>
                <a:picLocks noChangeAspect="1"/>
              </p:cNvPicPr>
              <p:nvPr/>
            </p:nvPicPr>
            <p:blipFill rotWithShape="1">
              <a:blip r:embed="rId4"/>
              <a:srcRect l="35783" t="36155" r="37774" b="45189"/>
              <a:stretch/>
            </p:blipFill>
            <p:spPr>
              <a:xfrm>
                <a:off x="9471853" y="5578608"/>
                <a:ext cx="2720147" cy="1279392"/>
              </a:xfrm>
              <a:prstGeom prst="rect">
                <a:avLst/>
              </a:prstGeom>
            </p:spPr>
          </p:pic>
          <p:pic>
            <p:nvPicPr>
              <p:cNvPr id="7" name="Picture 6">
                <a:extLst>
                  <a:ext uri="{FF2B5EF4-FFF2-40B4-BE49-F238E27FC236}">
                    <a16:creationId xmlns:a16="http://schemas.microsoft.com/office/drawing/2014/main" id="{4085EA58-221E-AA0C-2FE7-8A94ECD16BE9}"/>
                  </a:ext>
                </a:extLst>
              </p:cNvPr>
              <p:cNvPicPr>
                <a:picLocks noChangeAspect="1"/>
              </p:cNvPicPr>
              <p:nvPr/>
            </p:nvPicPr>
            <p:blipFill rotWithShape="1">
              <a:blip r:embed="rId5"/>
              <a:srcRect l="40286" t="48724" r="8390" b="19509"/>
              <a:stretch/>
            </p:blipFill>
            <p:spPr>
              <a:xfrm>
                <a:off x="5152445" y="5578608"/>
                <a:ext cx="4319407" cy="1279392"/>
              </a:xfrm>
              <a:prstGeom prst="rect">
                <a:avLst/>
              </a:prstGeom>
            </p:spPr>
          </p:pic>
        </p:grpSp>
        <p:pic>
          <p:nvPicPr>
            <p:cNvPr id="4" name="Picture 3">
              <a:extLst>
                <a:ext uri="{FF2B5EF4-FFF2-40B4-BE49-F238E27FC236}">
                  <a16:creationId xmlns:a16="http://schemas.microsoft.com/office/drawing/2014/main" id="{467EAF52-45E8-5EF0-808D-A80FFEDE2FDC}"/>
                </a:ext>
              </a:extLst>
            </p:cNvPr>
            <p:cNvPicPr>
              <a:picLocks noChangeAspect="1"/>
            </p:cNvPicPr>
            <p:nvPr/>
          </p:nvPicPr>
          <p:blipFill rotWithShape="1">
            <a:blip r:embed="rId6"/>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23377878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DD6EB1-D570-940D-C81A-3AB8123700D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1A59D0F-E270-697B-0643-C0020EDF6CFD}"/>
              </a:ext>
            </a:extLst>
          </p:cNvPr>
          <p:cNvSpPr>
            <a:spLocks noGrp="1"/>
          </p:cNvSpPr>
          <p:nvPr>
            <p:ph type="title"/>
          </p:nvPr>
        </p:nvSpPr>
        <p:spPr>
          <a:xfrm>
            <a:off x="838200" y="365126"/>
            <a:ext cx="10515600" cy="776490"/>
          </a:xfrm>
        </p:spPr>
        <p:txBody>
          <a:bodyPr/>
          <a:lstStyle/>
          <a:p>
            <a:r>
              <a:rPr lang="en-US" b="1" dirty="0"/>
              <a:t>Class activity on 2</a:t>
            </a:r>
            <a:r>
              <a:rPr lang="en-US" b="1" baseline="30000" dirty="0"/>
              <a:t>nd</a:t>
            </a:r>
            <a:r>
              <a:rPr lang="en-US" b="1" dirty="0"/>
              <a:t> April 2025</a:t>
            </a:r>
            <a:endParaRPr lang="en-GB" dirty="0"/>
          </a:p>
        </p:txBody>
      </p:sp>
      <p:sp>
        <p:nvSpPr>
          <p:cNvPr id="3" name="Content Placeholder 2">
            <a:extLst>
              <a:ext uri="{FF2B5EF4-FFF2-40B4-BE49-F238E27FC236}">
                <a16:creationId xmlns:a16="http://schemas.microsoft.com/office/drawing/2014/main" id="{30A5CB02-AB22-B7B0-08C1-AE8000E66E1A}"/>
              </a:ext>
            </a:extLst>
          </p:cNvPr>
          <p:cNvSpPr>
            <a:spLocks noGrp="1"/>
          </p:cNvSpPr>
          <p:nvPr>
            <p:ph idx="1"/>
          </p:nvPr>
        </p:nvSpPr>
        <p:spPr>
          <a:xfrm>
            <a:off x="288176" y="1141616"/>
            <a:ext cx="11477488" cy="5170515"/>
          </a:xfrm>
        </p:spPr>
        <p:txBody>
          <a:bodyPr>
            <a:noAutofit/>
          </a:bodyPr>
          <a:lstStyle/>
          <a:p>
            <a:pPr marL="457200" indent="-457200" algn="just">
              <a:buAutoNum type="arabicPeriod"/>
            </a:pPr>
            <a:r>
              <a:rPr lang="en-US" sz="2000" dirty="0">
                <a:latin typeface="Arial" panose="020B0604020202020204" pitchFamily="34" charset="0"/>
                <a:cs typeface="Arial" panose="020B0604020202020204" pitchFamily="34" charset="0"/>
              </a:rPr>
              <a:t>There are 6 themes on Moodle : Free to select One theme</a:t>
            </a:r>
          </a:p>
          <a:p>
            <a:pPr marL="457200" indent="-457200" algn="just">
              <a:buAutoNum type="arabicPeriod"/>
            </a:pPr>
            <a:r>
              <a:rPr lang="en-US" sz="2000" dirty="0">
                <a:latin typeface="Arial" panose="020B0604020202020204" pitchFamily="34" charset="0"/>
                <a:cs typeface="Arial" panose="020B0604020202020204" pitchFamily="34" charset="0"/>
              </a:rPr>
              <a:t>There are 7 journals in each theme. Find additional 3 journals by yourself to make it as 10. </a:t>
            </a:r>
          </a:p>
          <a:p>
            <a:pPr marL="457200" indent="-457200" algn="just">
              <a:buAutoNum type="arabicPeriod"/>
            </a:pPr>
            <a:r>
              <a:rPr lang="en-US" sz="2000" dirty="0">
                <a:latin typeface="Arial" panose="020B0604020202020204" pitchFamily="34" charset="0"/>
                <a:cs typeface="Arial" panose="020B0604020202020204" pitchFamily="34" charset="0"/>
              </a:rPr>
              <a:t>Read through 10 journals and fill in the excel file (Excel file is provided on Moodle). </a:t>
            </a:r>
          </a:p>
          <a:p>
            <a:pPr marL="457200" indent="-457200" algn="just">
              <a:buAutoNum type="arabicPeriod"/>
            </a:pPr>
            <a:r>
              <a:rPr lang="en-US" sz="2000" dirty="0">
                <a:latin typeface="Arial" panose="020B0604020202020204" pitchFamily="34" charset="0"/>
                <a:cs typeface="Arial" panose="020B0604020202020204" pitchFamily="34" charset="0"/>
              </a:rPr>
              <a:t>Upon completion of the excel file, please visualise your results of key findings, contributions and direction for future research through one of the graphical methods discussed in the lecture.</a:t>
            </a:r>
          </a:p>
          <a:p>
            <a:pPr marL="457200" indent="-457200" algn="just">
              <a:buAutoNum type="arabicPeriod"/>
            </a:pPr>
            <a:r>
              <a:rPr lang="en-US" sz="2000" dirty="0">
                <a:latin typeface="Arial" panose="020B0604020202020204" pitchFamily="34" charset="0"/>
                <a:cs typeface="Arial" panose="020B0604020202020204" pitchFamily="34" charset="0"/>
              </a:rPr>
              <a:t>Based upon item 3, please identify research gaps and highlight it in your work (graphic or diagram). Please also state your reasons for your gap identification. </a:t>
            </a:r>
          </a:p>
          <a:p>
            <a:pPr marL="0" indent="0" algn="just">
              <a:buNone/>
            </a:pPr>
            <a:endParaRPr lang="en-US" sz="2000" dirty="0">
              <a:latin typeface="Arial" panose="020B0604020202020204" pitchFamily="34" charset="0"/>
              <a:cs typeface="Arial" panose="020B0604020202020204" pitchFamily="34" charset="0"/>
            </a:endParaRPr>
          </a:p>
          <a:p>
            <a:pPr marL="0" indent="0" algn="just">
              <a:buNone/>
            </a:pPr>
            <a:r>
              <a:rPr lang="en-US" dirty="0">
                <a:solidFill>
                  <a:srgbClr val="FF0000"/>
                </a:solidFill>
                <a:latin typeface="Arial" panose="020B0604020202020204" pitchFamily="34" charset="0"/>
                <a:cs typeface="Arial" panose="020B0604020202020204" pitchFamily="34" charset="0"/>
              </a:rPr>
              <a:t>Tasks to be submitted : I) Filled excel File and ii) Enrich this ppt file </a:t>
            </a:r>
          </a:p>
          <a:p>
            <a:pPr marL="0" indent="0" algn="just">
              <a:buNone/>
            </a:pPr>
            <a:r>
              <a:rPr lang="en-US" dirty="0">
                <a:solidFill>
                  <a:srgbClr val="FF0000"/>
                </a:solidFill>
                <a:latin typeface="Arial" panose="020B0604020202020204" pitchFamily="34" charset="0"/>
                <a:cs typeface="Arial" panose="020B0604020202020204" pitchFamily="34" charset="0"/>
              </a:rPr>
              <a:t>Please send your work to me via email today (</a:t>
            </a:r>
            <a:r>
              <a:rPr lang="en-US" u="sng" dirty="0">
                <a:solidFill>
                  <a:srgbClr val="FF0000"/>
                </a:solidFill>
                <a:latin typeface="Arial" panose="020B0604020202020204" pitchFamily="34" charset="0"/>
                <a:cs typeface="Arial" panose="020B0604020202020204" pitchFamily="34" charset="0"/>
              </a:rPr>
              <a:t>2</a:t>
            </a:r>
            <a:r>
              <a:rPr lang="en-US" u="sng" baseline="30000" dirty="0">
                <a:solidFill>
                  <a:srgbClr val="FF0000"/>
                </a:solidFill>
                <a:latin typeface="Arial" panose="020B0604020202020204" pitchFamily="34" charset="0"/>
                <a:cs typeface="Arial" panose="020B0604020202020204" pitchFamily="34" charset="0"/>
              </a:rPr>
              <a:t>nd</a:t>
            </a:r>
            <a:r>
              <a:rPr lang="en-US" u="sng" dirty="0">
                <a:solidFill>
                  <a:srgbClr val="FF0000"/>
                </a:solidFill>
                <a:latin typeface="Arial" panose="020B0604020202020204" pitchFamily="34" charset="0"/>
                <a:cs typeface="Arial" panose="020B0604020202020204" pitchFamily="34" charset="0"/>
              </a:rPr>
              <a:t> April 2025) by 2 pm</a:t>
            </a:r>
            <a:r>
              <a:rPr lang="en-US" dirty="0">
                <a:solidFill>
                  <a:srgbClr val="FF0000"/>
                </a:solidFill>
                <a:latin typeface="Arial" panose="020B0604020202020204" pitchFamily="34" charset="0"/>
                <a:cs typeface="Arial" panose="020B0604020202020204" pitchFamily="34" charset="0"/>
              </a:rPr>
              <a:t>.</a:t>
            </a:r>
          </a:p>
          <a:p>
            <a:pPr marL="0" indent="0" algn="just">
              <a:buNone/>
            </a:pPr>
            <a:r>
              <a:rPr lang="en-US" dirty="0">
                <a:latin typeface="Arial" panose="020B0604020202020204" pitchFamily="34" charset="0"/>
                <a:cs typeface="Arial" panose="020B0604020202020204" pitchFamily="34" charset="0"/>
              </a:rPr>
              <a:t> </a:t>
            </a:r>
            <a:endParaRPr lang="en-US" sz="1800" dirty="0">
              <a:latin typeface="Arial" panose="020B0604020202020204" pitchFamily="34" charset="0"/>
              <a:cs typeface="Arial" panose="020B0604020202020204" pitchFamily="34" charset="0"/>
            </a:endParaRPr>
          </a:p>
          <a:p>
            <a:pPr marL="0" indent="0" algn="just">
              <a:buNone/>
            </a:pPr>
            <a:endParaRPr lang="en-US" sz="2000" dirty="0">
              <a:latin typeface="Arial" panose="020B0604020202020204" pitchFamily="34" charset="0"/>
              <a:cs typeface="Arial" panose="020B0604020202020204" pitchFamily="34" charset="0"/>
            </a:endParaRPr>
          </a:p>
          <a:p>
            <a:pPr marL="457200" indent="-457200" algn="just">
              <a:buAutoNum type="arabicPeriod"/>
            </a:pPr>
            <a:endParaRPr lang="en-US" sz="2000" dirty="0">
              <a:latin typeface="Arial" panose="020B0604020202020204" pitchFamily="34" charset="0"/>
              <a:cs typeface="Arial" panose="020B0604020202020204" pitchFamily="34" charset="0"/>
            </a:endParaRPr>
          </a:p>
          <a:p>
            <a:pPr marL="0" indent="0" algn="just">
              <a:buNone/>
            </a:pPr>
            <a:endParaRPr lang="en-US" sz="2000" dirty="0">
              <a:latin typeface="Arial" panose="020B0604020202020204" pitchFamily="34" charset="0"/>
              <a:cs typeface="Arial" panose="020B0604020202020204" pitchFamily="34" charset="0"/>
            </a:endParaRPr>
          </a:p>
          <a:p>
            <a:pPr marL="457200" lvl="1" indent="0" algn="just">
              <a:buNone/>
            </a:pPr>
            <a:br>
              <a:rPr lang="en-US"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200159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08093-1856-7E99-AD83-9A2A88DEC156}"/>
              </a:ext>
            </a:extLst>
          </p:cNvPr>
          <p:cNvSpPr>
            <a:spLocks noGrp="1"/>
          </p:cNvSpPr>
          <p:nvPr>
            <p:ph type="title"/>
          </p:nvPr>
        </p:nvSpPr>
        <p:spPr/>
        <p:txBody>
          <a:bodyPr/>
          <a:lstStyle/>
          <a:p>
            <a:r>
              <a:rPr lang="en-US" dirty="0"/>
              <a:t>Theme allocation </a:t>
            </a:r>
            <a:endParaRPr lang="en-GB" dirty="0"/>
          </a:p>
        </p:txBody>
      </p:sp>
      <p:sp>
        <p:nvSpPr>
          <p:cNvPr id="3" name="Content Placeholder 2">
            <a:extLst>
              <a:ext uri="{FF2B5EF4-FFF2-40B4-BE49-F238E27FC236}">
                <a16:creationId xmlns:a16="http://schemas.microsoft.com/office/drawing/2014/main" id="{5D4E2149-F34F-6780-8ED2-E48F6A32C65A}"/>
              </a:ext>
            </a:extLst>
          </p:cNvPr>
          <p:cNvSpPr>
            <a:spLocks noGrp="1"/>
          </p:cNvSpPr>
          <p:nvPr>
            <p:ph idx="1"/>
          </p:nvPr>
        </p:nvSpPr>
        <p:spPr>
          <a:xfrm>
            <a:off x="838200" y="1825625"/>
            <a:ext cx="10515600" cy="3256222"/>
          </a:xfrm>
        </p:spPr>
        <p:txBody>
          <a:bodyPr/>
          <a:lstStyle/>
          <a:p>
            <a:r>
              <a:rPr lang="en-US" dirty="0"/>
              <a:t>Theme 1 – Event and Destination </a:t>
            </a:r>
          </a:p>
          <a:p>
            <a:r>
              <a:rPr lang="en-US" dirty="0"/>
              <a:t>Theme 2 – Technology and Education</a:t>
            </a:r>
          </a:p>
          <a:p>
            <a:r>
              <a:rPr lang="en-US" dirty="0"/>
              <a:t>Theme 3 – Transportation</a:t>
            </a:r>
          </a:p>
          <a:p>
            <a:r>
              <a:rPr lang="en-US" dirty="0"/>
              <a:t>Theme 4 – Intangible Cultural Heritage</a:t>
            </a:r>
          </a:p>
          <a:p>
            <a:r>
              <a:rPr lang="en-US" dirty="0"/>
              <a:t>Theme 5 – </a:t>
            </a:r>
            <a:r>
              <a:rPr lang="en-US" dirty="0" err="1"/>
              <a:t>Organisation</a:t>
            </a:r>
            <a:r>
              <a:rPr lang="en-US" dirty="0"/>
              <a:t> and Employee</a:t>
            </a:r>
          </a:p>
          <a:p>
            <a:r>
              <a:rPr lang="en-US" dirty="0"/>
              <a:t>Theme 6 – Service and Customer </a:t>
            </a:r>
            <a:r>
              <a:rPr lang="en-US" dirty="0" err="1"/>
              <a:t>Behaviour</a:t>
            </a:r>
            <a:r>
              <a:rPr lang="en-US" dirty="0"/>
              <a:t> </a:t>
            </a:r>
          </a:p>
        </p:txBody>
      </p:sp>
    </p:spTree>
    <p:extLst>
      <p:ext uri="{BB962C8B-B14F-4D97-AF65-F5344CB8AC3E}">
        <p14:creationId xmlns:p14="http://schemas.microsoft.com/office/powerpoint/2010/main" val="29346946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28F67-275F-C0B9-11A2-444ED42479AF}"/>
              </a:ext>
            </a:extLst>
          </p:cNvPr>
          <p:cNvSpPr>
            <a:spLocks noGrp="1"/>
          </p:cNvSpPr>
          <p:nvPr>
            <p:ph type="title"/>
          </p:nvPr>
        </p:nvSpPr>
        <p:spPr/>
        <p:txBody>
          <a:bodyPr/>
          <a:lstStyle/>
          <a:p>
            <a:r>
              <a:rPr lang="en-US" dirty="0"/>
              <a:t>Item 2 – Diagram </a:t>
            </a:r>
            <a:endParaRPr lang="en-GB" dirty="0"/>
          </a:p>
        </p:txBody>
      </p:sp>
      <p:sp>
        <p:nvSpPr>
          <p:cNvPr id="3" name="Content Placeholder 2">
            <a:extLst>
              <a:ext uri="{FF2B5EF4-FFF2-40B4-BE49-F238E27FC236}">
                <a16:creationId xmlns:a16="http://schemas.microsoft.com/office/drawing/2014/main" id="{4D3DF8FB-3CE4-8E36-C98D-874DBAA1A45A}"/>
              </a:ext>
            </a:extLst>
          </p:cNvPr>
          <p:cNvSpPr>
            <a:spLocks noGrp="1"/>
          </p:cNvSpPr>
          <p:nvPr>
            <p:ph idx="1"/>
          </p:nvPr>
        </p:nvSpPr>
        <p:spPr/>
        <p:txBody>
          <a:bodyPr/>
          <a:lstStyle/>
          <a:p>
            <a:r>
              <a:rPr lang="en-US" dirty="0"/>
              <a:t>Visualise your findings through diagram/graphical tools </a:t>
            </a:r>
            <a:endParaRPr lang="en-GB" dirty="0"/>
          </a:p>
        </p:txBody>
      </p:sp>
      <p:pic>
        <p:nvPicPr>
          <p:cNvPr id="12" name="图片 11">
            <a:extLst>
              <a:ext uri="{FF2B5EF4-FFF2-40B4-BE49-F238E27FC236}">
                <a16:creationId xmlns:a16="http://schemas.microsoft.com/office/drawing/2014/main" id="{BEDE2899-91CA-BE99-2746-895A03B5722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42659" y="2279189"/>
            <a:ext cx="7505700" cy="4394200"/>
          </a:xfrm>
          <a:prstGeom prst="rect">
            <a:avLst/>
          </a:prstGeom>
        </p:spPr>
      </p:pic>
    </p:spTree>
    <p:extLst>
      <p:ext uri="{BB962C8B-B14F-4D97-AF65-F5344CB8AC3E}">
        <p14:creationId xmlns:p14="http://schemas.microsoft.com/office/powerpoint/2010/main" val="21426045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6139B-01DC-E587-51A3-49F36F469C1E}"/>
              </a:ext>
            </a:extLst>
          </p:cNvPr>
          <p:cNvSpPr>
            <a:spLocks noGrp="1"/>
          </p:cNvSpPr>
          <p:nvPr>
            <p:ph type="title"/>
          </p:nvPr>
        </p:nvSpPr>
        <p:spPr/>
        <p:txBody>
          <a:bodyPr/>
          <a:lstStyle/>
          <a:p>
            <a:r>
              <a:rPr lang="en-US" dirty="0"/>
              <a:t>Item 3 – Identification of gap(s) for future research </a:t>
            </a:r>
            <a:endParaRPr lang="en-GB" dirty="0"/>
          </a:p>
        </p:txBody>
      </p:sp>
      <p:sp>
        <p:nvSpPr>
          <p:cNvPr id="3" name="Content Placeholder 2">
            <a:extLst>
              <a:ext uri="{FF2B5EF4-FFF2-40B4-BE49-F238E27FC236}">
                <a16:creationId xmlns:a16="http://schemas.microsoft.com/office/drawing/2014/main" id="{D09A6949-B2EB-EA64-F17B-A5EE9F7372B6}"/>
              </a:ext>
            </a:extLst>
          </p:cNvPr>
          <p:cNvSpPr>
            <a:spLocks noGrp="1"/>
          </p:cNvSpPr>
          <p:nvPr>
            <p:ph idx="1"/>
          </p:nvPr>
        </p:nvSpPr>
        <p:spPr/>
        <p:txBody>
          <a:bodyPr>
            <a:normAutofit/>
          </a:bodyPr>
          <a:lstStyle/>
          <a:p>
            <a:r>
              <a:rPr lang="en" altLang="zh-CN" b="0" i="0" dirty="0">
                <a:solidFill>
                  <a:srgbClr val="404040"/>
                </a:solidFill>
                <a:effectLst/>
                <a:latin typeface="DeepSeek-CJK-patch"/>
              </a:rPr>
              <a:t>Longer-term studies on flexible work needed - most research only shows short-term effects. Tracking employees for years would reveal if early benefits like productivity gains actually last.</a:t>
            </a:r>
          </a:p>
          <a:p>
            <a:r>
              <a:rPr lang="en" altLang="zh-CN" b="0" i="0" dirty="0">
                <a:solidFill>
                  <a:srgbClr val="404040"/>
                </a:solidFill>
                <a:effectLst/>
                <a:latin typeface="DeepSeek-CJK-patch"/>
              </a:rPr>
              <a:t>Not all flexible work is the same. Remote work and flexible hours have different impacts, and what works for tech jobs may fail in healthcare. We need more comparisons across industries and cultures.</a:t>
            </a:r>
          </a:p>
          <a:p>
            <a:r>
              <a:rPr lang="en" altLang="zh-CN" b="0" i="0" dirty="0">
                <a:solidFill>
                  <a:srgbClr val="404040"/>
                </a:solidFill>
                <a:effectLst/>
                <a:latin typeface="DeepSeek-CJK-patch"/>
              </a:rPr>
              <a:t>Big real-world events like crises change how flexible work functions. Future studies should include multiple perspectives - not just employees, but also managers and families - to get the full picture.</a:t>
            </a:r>
          </a:p>
          <a:p>
            <a:pPr marL="0" indent="0">
              <a:buNone/>
            </a:pPr>
            <a:endParaRPr lang="en-US" dirty="0"/>
          </a:p>
          <a:p>
            <a:endParaRPr lang="en-GB" dirty="0"/>
          </a:p>
        </p:txBody>
      </p:sp>
    </p:spTree>
    <p:extLst>
      <p:ext uri="{BB962C8B-B14F-4D97-AF65-F5344CB8AC3E}">
        <p14:creationId xmlns:p14="http://schemas.microsoft.com/office/powerpoint/2010/main" val="12997526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64AE8A-A938-0FF1-B2D3-1BB7DF17AF8A}"/>
              </a:ext>
            </a:extLst>
          </p:cNvPr>
          <p:cNvSpPr>
            <a:spLocks noGrp="1"/>
          </p:cNvSpPr>
          <p:nvPr>
            <p:ph type="title"/>
          </p:nvPr>
        </p:nvSpPr>
        <p:spPr/>
        <p:txBody>
          <a:bodyPr/>
          <a:lstStyle/>
          <a:p>
            <a:r>
              <a:rPr lang="en-US" dirty="0"/>
              <a:t>Item 3 – Identification of gap(s) for future research </a:t>
            </a:r>
            <a:endParaRPr lang="en-GB" dirty="0"/>
          </a:p>
        </p:txBody>
      </p:sp>
      <p:sp>
        <p:nvSpPr>
          <p:cNvPr id="3" name="Content Placeholder 2">
            <a:extLst>
              <a:ext uri="{FF2B5EF4-FFF2-40B4-BE49-F238E27FC236}">
                <a16:creationId xmlns:a16="http://schemas.microsoft.com/office/drawing/2014/main" id="{1375F41A-D173-FDAC-3FDA-E4F1898BFE86}"/>
              </a:ext>
            </a:extLst>
          </p:cNvPr>
          <p:cNvSpPr>
            <a:spLocks noGrp="1"/>
          </p:cNvSpPr>
          <p:nvPr>
            <p:ph idx="1"/>
          </p:nvPr>
        </p:nvSpPr>
        <p:spPr/>
        <p:txBody>
          <a:bodyPr/>
          <a:lstStyle/>
          <a:p>
            <a:r>
              <a:rPr lang="en-US" dirty="0"/>
              <a:t>How do you identify those gaps mentioned in your previous slide. </a:t>
            </a:r>
          </a:p>
          <a:p>
            <a:r>
              <a:rPr lang="en" altLang="zh-CN" b="0" i="0" dirty="0">
                <a:solidFill>
                  <a:srgbClr val="404040"/>
                </a:solidFill>
                <a:effectLst/>
                <a:latin typeface="DeepSeek-CJK-patch"/>
              </a:rPr>
              <a:t>The most reliable way is to carefully examine the limitations and future research sections of published studies. As I analyzed these papers, I noticed authors consistently pointing out what their research couldn't cover or measure effectively.</a:t>
            </a:r>
            <a:endParaRPr lang="en-US" altLang="zh-CN" b="0" i="0" dirty="0">
              <a:solidFill>
                <a:srgbClr val="404040"/>
              </a:solidFill>
              <a:effectLst/>
              <a:latin typeface="DeepSeek-CJK-patch"/>
            </a:endParaRPr>
          </a:p>
          <a:p>
            <a:endParaRPr lang="en-GB" dirty="0"/>
          </a:p>
        </p:txBody>
      </p:sp>
    </p:spTree>
    <p:extLst>
      <p:ext uri="{BB962C8B-B14F-4D97-AF65-F5344CB8AC3E}">
        <p14:creationId xmlns:p14="http://schemas.microsoft.com/office/powerpoint/2010/main" val="24099670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4D5775-9D62-765F-3D7B-75C14AFD1FF0}"/>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6DF1D28F-E1F1-474C-63F8-379340FEA167}"/>
              </a:ext>
            </a:extLst>
          </p:cNvPr>
          <p:cNvSpPr>
            <a:spLocks noGrp="1"/>
          </p:cNvSpPr>
          <p:nvPr>
            <p:ph idx="1"/>
          </p:nvPr>
        </p:nvSpPr>
        <p:spPr/>
        <p:txBody>
          <a:bodyPr/>
          <a:lstStyle/>
          <a:p>
            <a:r>
              <a:rPr lang="en-US" dirty="0"/>
              <a:t>Please send it to me via email :h.lee@uwtsd.ac.uk</a:t>
            </a:r>
          </a:p>
          <a:p>
            <a:r>
              <a:rPr lang="en-US" dirty="0"/>
              <a:t>Due date/time : 2 April (14:00 </a:t>
            </a:r>
            <a:r>
              <a:rPr lang="en-US" dirty="0" err="1"/>
              <a:t>uk</a:t>
            </a:r>
            <a:r>
              <a:rPr lang="en-US" dirty="0"/>
              <a:t> time)</a:t>
            </a:r>
            <a:endParaRPr lang="en-GB" dirty="0"/>
          </a:p>
        </p:txBody>
      </p:sp>
    </p:spTree>
    <p:extLst>
      <p:ext uri="{BB962C8B-B14F-4D97-AF65-F5344CB8AC3E}">
        <p14:creationId xmlns:p14="http://schemas.microsoft.com/office/powerpoint/2010/main" val="17739366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197</TotalTime>
  <Words>437</Words>
  <Application>Microsoft Macintosh PowerPoint</Application>
  <PresentationFormat>宽屏</PresentationFormat>
  <Paragraphs>35</Paragraphs>
  <Slides>7</Slides>
  <Notes>1</Notes>
  <HiddenSlides>0</HiddenSlides>
  <MMClips>0</MMClips>
  <ScaleCrop>false</ScaleCrop>
  <HeadingPairs>
    <vt:vector size="6" baseType="variant">
      <vt:variant>
        <vt:lpstr>已用的字体</vt:lpstr>
      </vt:variant>
      <vt:variant>
        <vt:i4>4</vt:i4>
      </vt:variant>
      <vt:variant>
        <vt:lpstr>主题</vt:lpstr>
      </vt:variant>
      <vt:variant>
        <vt:i4>1</vt:i4>
      </vt:variant>
      <vt:variant>
        <vt:lpstr>幻灯片标题</vt:lpstr>
      </vt:variant>
      <vt:variant>
        <vt:i4>7</vt:i4>
      </vt:variant>
    </vt:vector>
  </HeadingPairs>
  <TitlesOfParts>
    <vt:vector size="12" baseType="lpstr">
      <vt:lpstr>DeepSeek-CJK-patch</vt:lpstr>
      <vt:lpstr>Arial</vt:lpstr>
      <vt:lpstr>Calibri</vt:lpstr>
      <vt:lpstr>Calibri Light</vt:lpstr>
      <vt:lpstr>Office Theme</vt:lpstr>
      <vt:lpstr>LCDB 7009 Critical Literature Review for doctoral students  Week 8-9 Identification of Research Gap : Gap Analysis (I)  Class activity</vt:lpstr>
      <vt:lpstr>Class activity on 2nd April 2025</vt:lpstr>
      <vt:lpstr>Theme allocation </vt:lpstr>
      <vt:lpstr>Item 2 – Diagram </vt:lpstr>
      <vt:lpstr>Item 3 – Identification of gap(s) for future research </vt:lpstr>
      <vt:lpstr>Item 3 – Identification of gap(s) for future research </vt:lpstr>
      <vt:lpstr>PowerPoint 演示文稿</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DBA CRITICAL LITERATURE REVIEW FOR DOCTORAL RESEARCH</dc:title>
  <dc:creator>Caroline Jawad</dc:creator>
  <cp:lastModifiedBy>Wenjie Tao</cp:lastModifiedBy>
  <cp:revision>11</cp:revision>
  <dcterms:created xsi:type="dcterms:W3CDTF">2023-02-08T18:05:14Z</dcterms:created>
  <dcterms:modified xsi:type="dcterms:W3CDTF">2025-04-02T11:45:26Z</dcterms:modified>
</cp:coreProperties>
</file>