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277" r:id="rId2"/>
    <p:sldId id="455" r:id="rId3"/>
    <p:sldId id="469" r:id="rId4"/>
    <p:sldId id="442" r:id="rId5"/>
    <p:sldId id="470" r:id="rId6"/>
    <p:sldId id="471" r:id="rId7"/>
    <p:sldId id="472" r:id="rId8"/>
    <p:sldId id="473" r:id="rId9"/>
    <p:sldId id="474" r:id="rId10"/>
    <p:sldId id="475" r:id="rId11"/>
    <p:sldId id="476" r:id="rId12"/>
    <p:sldId id="477" r:id="rId13"/>
    <p:sldId id="478" r:id="rId14"/>
    <p:sldId id="454" r:id="rId15"/>
    <p:sldId id="479" r:id="rId1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125" autoAdjust="0"/>
    <p:restoredTop sz="94576" autoAdjust="0"/>
  </p:normalViewPr>
  <p:slideViewPr>
    <p:cSldViewPr>
      <p:cViewPr varScale="1">
        <p:scale>
          <a:sx n="112" d="100"/>
          <a:sy n="112" d="100"/>
        </p:scale>
        <p:origin x="1264" y="2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01/04/2026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01/04/2026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01/04/2026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01/04/2026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01/04/2026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01/04/2026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01/04/2026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01/04/2026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01/04/2026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01/04/2026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01/04/2026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01/04/2026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hyperlink" Target="https://www.who.int/news-room/fact-sheets/detail/diabetes" TargetMode="External"/><Relationship Id="rId5" Type="http://schemas.openxmlformats.org/officeDocument/2006/relationships/hyperlink" Target="https://www.nice.org.uk/guidance/ng28" TargetMode="External"/><Relationship Id="rId4" Type="http://schemas.openxmlformats.org/officeDocument/2006/relationships/hyperlink" Target="https://www.nhs.uk/conditions/type-2-diabet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/>
          <a:lstStyle/>
          <a:p>
            <a:pPr eaLnBrk="1" hangingPunct="1"/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BMHP5032 Introduction to Physiology</a:t>
            </a:r>
          </a:p>
          <a:p>
            <a:pPr eaLnBrk="1" hangingPunct="1"/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2 – Presentation </a:t>
            </a:r>
          </a:p>
          <a:p>
            <a:pPr eaLnBrk="1" hangingPunct="1"/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Plan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ID:2428548</a:t>
            </a:r>
          </a:p>
          <a:p>
            <a:pPr algn="l" eaLnBrk="1" hangingPunct="1"/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Code:</a:t>
            </a:r>
            <a:r>
              <a:rPr lang="en-GB" sz="2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28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ntroduction to physiology</a:t>
            </a:r>
            <a:endParaRPr lang="en-GB" altLang="en-US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altLang="en-US" sz="28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Sima</a:t>
            </a:r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Pervin</a:t>
            </a:r>
            <a:endParaRPr lang="en-GB" altLang="en-US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 Subhan Sadiq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B35496-8587-15DC-4C5C-FFFD391C4CCA}"/>
              </a:ext>
            </a:extLst>
          </p:cNvPr>
          <p:cNvSpPr txBox="1"/>
          <p:nvPr/>
        </p:nvSpPr>
        <p:spPr bwMode="auto"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1" i="0" u="none" strike="noStrike" dirty="0">
                <a:effectLst/>
              </a:rPr>
              <a:t>Slide 2 – Introduction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Type 2 Diabetes is a chronic metabolic condition affecting blood glucose regulation (NHS, 2023).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One of the most common long-term health conditions in the UK (Diabetes UK, 2023).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Occurs when the body is resistant to insulin or does not produce enough insulin (NICE, 2022).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This presentation discusses anatomy, disease impact, and a care plan for a fictional patient (WHO, 2023).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01/04/2026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2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39" name="Audio 38">
            <a:extLst>
              <a:ext uri="{FF2B5EF4-FFF2-40B4-BE49-F238E27FC236}">
                <a16:creationId xmlns:a16="http://schemas.microsoft.com/office/drawing/2014/main" id="{2895ED8D-A8C0-D542-1DF2-004E157D7F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028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057"/>
    </mc:Choice>
    <mc:Fallback xmlns="">
      <p:transition spd="slow" advTm="320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8CDDDF1F-582C-D67A-CEC0-4AE6E57F49FB}"/>
              </a:ext>
            </a:extLst>
          </p:cNvPr>
          <p:cNvSpPr txBox="1"/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algn="ctr">
              <a:spcAft>
                <a:spcPts val="600"/>
              </a:spcAft>
            </a:pPr>
            <a:r>
              <a:rPr lang="en-US" sz="2800" b="1" i="0" u="none" strike="noStrike" dirty="0">
                <a:effectLst/>
                <a:ea typeface="+mj-ea"/>
              </a:rPr>
              <a:t>Overview of Type 2 Diabetes</a:t>
            </a:r>
            <a:endParaRPr lang="en-US" sz="2800" dirty="0">
              <a:ea typeface="+mj-ea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05E8C6-8CB1-468E-6320-C1E4D3C3A006}"/>
              </a:ext>
            </a:extLst>
          </p:cNvPr>
          <p:cNvSpPr txBox="1"/>
          <p:nvPr/>
        </p:nvSpPr>
        <p:spPr bwMode="auto">
          <a:xfrm>
            <a:off x="457200" y="2060847"/>
            <a:ext cx="6131024" cy="352839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Affects glucose metabolism, causing high blood glucose levels (NHS, 2023).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Develops when the body cannot use insulin effectively (NICE, 2022).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Long-term hyperglycemia may lead to serious complications (WHO, 2023).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Early management reduces risks and supports patient quality of life (Diabetes UK, 2023).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1C080B-062D-B581-5A98-34DBD2710AE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01/04/2026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B9D5FB-BB15-D7C4-FE1C-5A119D29456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3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33" name="Audio 32">
            <a:extLst>
              <a:ext uri="{FF2B5EF4-FFF2-40B4-BE49-F238E27FC236}">
                <a16:creationId xmlns:a16="http://schemas.microsoft.com/office/drawing/2014/main" id="{0D1E5BF1-2026-1471-8618-C78DE48A28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52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919"/>
    </mc:Choice>
    <mc:Fallback xmlns="">
      <p:transition spd="slow" advTm="969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Anatomy and Physiology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A42141-53A1-2335-50EA-FD43B5F26F4F}"/>
              </a:ext>
            </a:extLst>
          </p:cNvPr>
          <p:cNvSpPr txBox="1"/>
          <p:nvPr/>
        </p:nvSpPr>
        <p:spPr bwMode="auto"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The pancreas is a key organ regulating blood glucose (Tortora and Derrickson, 2021).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Produces insulin, which allows glucose to enter cells for energy (Tortora and Derrickson, 2021).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Maintains normal blood sugar levels (Kumar and Clark, 2020).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Endocrine system disruption contributes to hyperglycemia in diabetes (NICE, 2022).</a:t>
            </a:r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C734B073-0E42-7576-0544-72981ADEFC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01/04/2026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D4D89A7E-DF96-EBDE-856C-364F1DAA1C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4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38" name="Audio 37">
            <a:extLst>
              <a:ext uri="{FF2B5EF4-FFF2-40B4-BE49-F238E27FC236}">
                <a16:creationId xmlns:a16="http://schemas.microsoft.com/office/drawing/2014/main" id="{4605BF3E-6C2E-36BB-ECD1-6915C13118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734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6015"/>
    </mc:Choice>
    <mc:Fallback xmlns="">
      <p:transition spd="slow" advTm="1060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758BD823-7321-AB15-2954-59F8E82DA6FB}"/>
              </a:ext>
            </a:extLst>
          </p:cNvPr>
          <p:cNvSpPr txBox="1"/>
          <p:nvPr/>
        </p:nvSpPr>
        <p:spPr bwMode="auto">
          <a:xfrm>
            <a:off x="457200" y="33265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800" b="1" i="0" u="none" strike="noStrike" dirty="0">
                <a:effectLst/>
                <a:ea typeface="+mj-ea"/>
              </a:rPr>
              <a:t>How Type 2 Diabetes Affects the Body</a:t>
            </a:r>
            <a:endParaRPr lang="en-US" sz="2800" dirty="0">
              <a:ea typeface="+mj-ea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7BE152-1940-8101-14AD-2FC65FB7D1DC}"/>
              </a:ext>
            </a:extLst>
          </p:cNvPr>
          <p:cNvSpPr txBox="1"/>
          <p:nvPr/>
        </p:nvSpPr>
        <p:spPr bwMode="auto">
          <a:xfrm>
            <a:off x="457200" y="1600201"/>
            <a:ext cx="5915000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Cells become resistant to insulin, impairing glucose uptake (NICE, 2022).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Pancreas may produce insufficient insulin (NHS, 2023).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Chronic hyperglycemia can damage organs and blood vessels (WHO, 2023).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Possible complications: cardiovascular disease, kidney damage, nerve damage, vision problems (Diabetes UK, 2023).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711964-4AD2-E0E7-32E4-7F149D29E95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01/04/2026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F6D4D5-DB33-7185-0268-042D2B02EB3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5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27" name="Audio 26">
            <a:extLst>
              <a:ext uri="{FF2B5EF4-FFF2-40B4-BE49-F238E27FC236}">
                <a16:creationId xmlns:a16="http://schemas.microsoft.com/office/drawing/2014/main" id="{9F25891F-EF2B-6060-B5FD-B25887B287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796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9465"/>
    </mc:Choice>
    <mc:Fallback xmlns="">
      <p:transition spd="slow" advTm="1294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FD8A201D-1102-821E-8256-9F896BBB4301}"/>
              </a:ext>
            </a:extLst>
          </p:cNvPr>
          <p:cNvSpPr txBox="1"/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algn="ctr">
              <a:spcAft>
                <a:spcPts val="600"/>
              </a:spcAft>
            </a:pPr>
            <a:r>
              <a:rPr lang="en-US" sz="2800" b="1" i="0" u="none" strike="noStrike" dirty="0">
                <a:effectLst/>
                <a:ea typeface="+mj-ea"/>
              </a:rPr>
              <a:t>Fictional Patient Profile</a:t>
            </a:r>
            <a:endParaRPr lang="en-US" sz="2800" dirty="0">
              <a:ea typeface="+mj-ea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A8C331-D428-A8B1-208A-B81749E2B944}"/>
              </a:ext>
            </a:extLst>
          </p:cNvPr>
          <p:cNvSpPr txBox="1"/>
          <p:nvPr/>
        </p:nvSpPr>
        <p:spPr bwMode="auto">
          <a:xfrm>
            <a:off x="457200" y="1600201"/>
            <a:ext cx="4038600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Patient: </a:t>
            </a:r>
            <a:r>
              <a:rPr lang="en-US" sz="2400" b="0" i="0" u="none" strike="noStrike" dirty="0" err="1">
                <a:effectLst/>
              </a:rPr>
              <a:t>Mr</a:t>
            </a:r>
            <a:r>
              <a:rPr lang="en-US" sz="2400" b="0" i="0" u="none" strike="noStrike" dirty="0">
                <a:effectLst/>
              </a:rPr>
              <a:t> Ali Khan (fictional)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Age: 55</a:t>
            </a:r>
            <a:br>
              <a:rPr lang="en-US" sz="2400" b="0" i="0" u="none" strike="noStrike" dirty="0">
                <a:effectLst/>
              </a:rPr>
            </a:br>
            <a:r>
              <a:rPr lang="en-US" sz="2400" b="0" i="0" u="none" strike="noStrike" dirty="0">
                <a:effectLst/>
              </a:rPr>
              <a:t>Gender: Male</a:t>
            </a:r>
            <a:br>
              <a:rPr lang="en-US" sz="2400" b="0" i="0" u="none" strike="noStrike" dirty="0">
                <a:effectLst/>
              </a:rPr>
            </a:br>
            <a:r>
              <a:rPr lang="en-US" sz="2400" b="0" i="0" u="none" strike="noStrike" dirty="0">
                <a:effectLst/>
              </a:rPr>
              <a:t>Occupation: Taxi driver</a:t>
            </a:r>
            <a:br>
              <a:rPr lang="en-US" sz="2400" b="0" i="0" u="none" strike="noStrike" dirty="0">
                <a:effectLst/>
              </a:rPr>
            </a:br>
            <a:r>
              <a:rPr lang="en-US" sz="2400" b="0" i="0" u="none" strike="noStrike" dirty="0">
                <a:effectLst/>
              </a:rPr>
              <a:t>Marital status: Married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Smoker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Family history of diabetes</a:t>
            </a:r>
            <a:endParaRPr lang="en-US" sz="2400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Diagnosis: Type 2 Diabetes (diagnosed one year ago) (NHS, 2023)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C1931-913B-EB5A-BA32-611DC386002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01/04/2026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739D56-2D54-9B1C-1649-6E8A64F4BF5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6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14" name="Audio 13">
            <a:extLst>
              <a:ext uri="{FF2B5EF4-FFF2-40B4-BE49-F238E27FC236}">
                <a16:creationId xmlns:a16="http://schemas.microsoft.com/office/drawing/2014/main" id="{1EB62C1F-4A54-00F9-EF81-E234BE3169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3951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3149"/>
    </mc:Choice>
    <mc:Fallback xmlns="">
      <p:transition spd="slow" advTm="1231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C5C1D453-213E-2B4C-D785-B5C23EADC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sz="28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Patient Lifestyle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0396DF-7D83-DBF0-C319-2660EC5F2C03}"/>
              </a:ext>
            </a:extLst>
          </p:cNvPr>
          <p:cNvSpPr txBox="1"/>
          <p:nvPr/>
        </p:nvSpPr>
        <p:spPr bwMode="auto"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endParaRPr lang="en-US" sz="2200" b="0" i="0" u="none" strike="noStrike" dirty="0">
              <a:effectLst/>
              <a:latin typeface="+mn-lt"/>
              <a:cs typeface="+mn-cs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200" b="0" i="0" u="none" strike="noStrike" dirty="0">
                <a:effectLst/>
              </a:rPr>
              <a:t>Sedentary working environment (WHO,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200" b="0" i="0" u="none" strike="noStrike" dirty="0">
                <a:effectLst/>
              </a:rPr>
              <a:t>Limited physical activity (Diabetes UK,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200" b="0" i="0" u="none" strike="noStrike" dirty="0">
                <a:effectLst/>
              </a:rPr>
              <a:t>Frequent consumption of processed foods (NHS,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200" b="0" i="0" u="none" strike="noStrike" dirty="0">
                <a:effectLst/>
              </a:rPr>
              <a:t>Body mass index (BMI) of 31 indicating obesity (NICE, 2022)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200" b="0" i="0" u="none" strike="noStrike" dirty="0">
                <a:effectLst/>
              </a:rPr>
              <a:t>Occasional smoking (NICE, 2022)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200" b="0" i="0" u="none" strike="noStrike" dirty="0">
                <a:effectLst/>
              </a:rPr>
              <a:t>Irregular eating patterns (Diabetes UK,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200" b="0" i="1" u="none" strike="noStrike" dirty="0">
                <a:effectLst/>
              </a:rPr>
              <a:t>These lifestyle factors increase the risk of developing Type 2 diabetes</a:t>
            </a:r>
            <a:r>
              <a:rPr lang="en-US" sz="2200" b="0" i="0" u="none" strike="noStrike" dirty="0">
                <a:effectLst/>
              </a:rPr>
              <a:t> (WHO, 2023).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2CA0CA-7DA8-DAE0-40B3-DC06A0EF20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01/04/2026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C626BC-4979-A01C-C655-96AAC78D16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7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10" name="Audio 9">
            <a:extLst>
              <a:ext uri="{FF2B5EF4-FFF2-40B4-BE49-F238E27FC236}">
                <a16:creationId xmlns:a16="http://schemas.microsoft.com/office/drawing/2014/main" id="{3EA8D1BC-A5A3-FC14-0219-6104A0341C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1793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6024"/>
    </mc:Choice>
    <mc:Fallback xmlns="">
      <p:transition spd="slow" advTm="1160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5547C744-BAC5-FE17-D375-D20B3DD63D78}"/>
              </a:ext>
            </a:extLst>
          </p:cNvPr>
          <p:cNvSpPr txBox="1"/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algn="ctr">
              <a:spcAft>
                <a:spcPts val="600"/>
              </a:spcAft>
            </a:pPr>
            <a:r>
              <a:rPr lang="en-US" sz="2800" b="1" i="0" u="none" strike="noStrike" dirty="0">
                <a:effectLst/>
                <a:ea typeface="+mj-ea"/>
              </a:rPr>
              <a:t>Risk Factors</a:t>
            </a:r>
            <a:endParaRPr lang="en-US" sz="2800" dirty="0">
              <a:ea typeface="+mj-ea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85061DF-A9CA-5D61-6087-A9BFC6F40658}"/>
              </a:ext>
            </a:extLst>
          </p:cNvPr>
          <p:cNvSpPr txBox="1"/>
          <p:nvPr/>
        </p:nvSpPr>
        <p:spPr bwMode="auto"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Obesity (WHO,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Poor diet (Diabetes UK,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Lack of physical activity (NICE, 2022)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Family history of diabetes (NHS,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Age over 45 (NHS,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High blood pressure (Diabetes UK,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1" u="none" strike="noStrike" dirty="0">
                <a:effectLst/>
              </a:rPr>
              <a:t>These factors significantly increase the likelihood of developing Type 2 diabetes</a:t>
            </a:r>
            <a:r>
              <a:rPr lang="en-US" sz="2400" b="0" i="0" u="none" strike="noStrike" dirty="0">
                <a:effectLst/>
              </a:rPr>
              <a:t> (NHS, 2023).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9D79F1-3887-7261-DD80-FCC44C05701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01/04/2026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AB9F3-ABAE-E71E-092C-91651BC54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8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13" name="Audio 12">
            <a:extLst>
              <a:ext uri="{FF2B5EF4-FFF2-40B4-BE49-F238E27FC236}">
                <a16:creationId xmlns:a16="http://schemas.microsoft.com/office/drawing/2014/main" id="{70D31BCD-05E0-E0CB-3D2B-D4A21C596A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482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773"/>
    </mc:Choice>
    <mc:Fallback xmlns="">
      <p:transition spd="slow" advTm="1177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93BD6-023C-0B8C-B094-1C5F99B1C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Signs and Symptoms</a:t>
            </a:r>
            <a:br>
              <a:rPr lang="en-GB" sz="28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CACC4BC-239C-002D-1C9F-2932DF190E55}"/>
              </a:ext>
            </a:extLst>
          </p:cNvPr>
          <p:cNvSpPr txBox="1"/>
          <p:nvPr/>
        </p:nvSpPr>
        <p:spPr bwMode="auto"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endParaRPr lang="en-US" sz="2700" b="1" i="0" u="none" strike="noStrike" dirty="0">
              <a:effectLst/>
              <a:latin typeface="+mn-lt"/>
              <a:cs typeface="+mn-cs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Increased thirst, frequent urination, fatigue (NICE, 2022).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Blurred vision and slow wound healing (WHO, 2023).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Early stages may present no symptoms (NHS, 2023).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Awareness of symptoms supports early diagnosis and management (Diabetes UK, 2023).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8FACF-05C5-9CD3-B79F-B7AA044537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01/04/2026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DCD376-1AB3-21A3-C070-9DB144781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9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16" name="Audio 15">
            <a:extLst>
              <a:ext uri="{FF2B5EF4-FFF2-40B4-BE49-F238E27FC236}">
                <a16:creationId xmlns:a16="http://schemas.microsoft.com/office/drawing/2014/main" id="{02C5804B-9DA0-2DF3-1A34-F1E7CE4251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5633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5796"/>
    </mc:Choice>
    <mc:Fallback xmlns="">
      <p:transition spd="slow" advTm="957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089F6-8BA6-680A-C4A0-4B324DFC9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sz="28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Plan Overview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7AB00BE-8FE4-430A-EA4A-5CC3882DD750}"/>
              </a:ext>
            </a:extLst>
          </p:cNvPr>
          <p:cNvSpPr txBox="1"/>
          <p:nvPr/>
        </p:nvSpPr>
        <p:spPr bwMode="auto"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3000" b="1" i="0" u="none" strike="noStrike" dirty="0">
              <a:effectLst/>
              <a:latin typeface="+mn-lt"/>
              <a:cs typeface="+mn-cs"/>
            </a:endParaRP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Control blood glucose levels (NICE, 2022).</a:t>
            </a: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Reduce the risk of complications (NHS, 2023).</a:t>
            </a: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Promote healthy lifestyle changes (WHO, 2023).</a:t>
            </a: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Support patient self-management and education (Diabetes UK, 2023).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F932D3-28E4-3DAE-5A57-8F7BAEB86BC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01/04/2026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D0C139-8BA3-9186-4828-15908A6BB8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10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14" name="Audio 13">
            <a:extLst>
              <a:ext uri="{FF2B5EF4-FFF2-40B4-BE49-F238E27FC236}">
                <a16:creationId xmlns:a16="http://schemas.microsoft.com/office/drawing/2014/main" id="{EFBB0F89-5D66-FEE6-E9A0-39F75B1387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894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334"/>
    </mc:Choice>
    <mc:Fallback xmlns="">
      <p:transition spd="slow" advTm="983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32038-D0CC-B9AA-C6EC-62AFECBB6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Daily Care Routine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67F1AC-F341-A8B8-FD9C-14E130604692}"/>
              </a:ext>
            </a:extLst>
          </p:cNvPr>
          <p:cNvSpPr txBox="1"/>
          <p:nvPr/>
        </p:nvSpPr>
        <p:spPr bwMode="auto">
          <a:xfrm>
            <a:off x="702310" y="2420888"/>
            <a:ext cx="8229600" cy="30529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Balanced, healthy diet (NICE, 2022).</a:t>
            </a: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Regular physical activity (150 minutes per week) (WHO, 2023).</a:t>
            </a: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Weight management (NHS, 2023).</a:t>
            </a: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Medication adherence: Metformin (NHS, 2023).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2BA6BD-BDE4-F04F-5442-2F8865B52A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01/04/2026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A1CA86-56AC-132D-8254-898BC28F1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11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15" name="Audio 14">
            <a:extLst>
              <a:ext uri="{FF2B5EF4-FFF2-40B4-BE49-F238E27FC236}">
                <a16:creationId xmlns:a16="http://schemas.microsoft.com/office/drawing/2014/main" id="{94092444-924D-B37F-102F-F96EB2A399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4131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675"/>
    </mc:Choice>
    <mc:Fallback xmlns="">
      <p:transition spd="slow" advTm="966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54562-BD03-FF57-99E9-22D759271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sz="28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Monitoring and Health Checks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C0C0EC-9217-4C3C-4DB5-0CB47CA689B5}"/>
              </a:ext>
            </a:extLst>
          </p:cNvPr>
          <p:cNvSpPr txBox="1"/>
          <p:nvPr/>
        </p:nvSpPr>
        <p:spPr bwMode="auto"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2500" b="0" i="0" u="none" strike="noStrike" dirty="0">
              <a:effectLst/>
              <a:latin typeface="+mn-lt"/>
              <a:cs typeface="+mn-cs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Blood glucose monitoring (NICE, 2022)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HbA1c testing every three to six months (NHS,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Blood pressure monitoring (WHO,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Cholesterol testing (Diabetes UK,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Annual eye examinations (NICE, 2022)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Foot health assessments (Diabetes UK,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1" u="none" strike="noStrike" dirty="0">
                <a:effectLst/>
              </a:rPr>
              <a:t>These checks help prevent complications and monitor disease progression</a:t>
            </a:r>
            <a:r>
              <a:rPr lang="en-US" sz="2400" b="0" i="0" u="none" strike="noStrike" dirty="0">
                <a:effectLst/>
              </a:rPr>
              <a:t> (NHS, 2023).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75495E-289F-7769-9331-6EBB5C5B22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01/04/2026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4888AD-B93D-282F-7306-6980FD9F5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12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13" name="Audio 12">
            <a:extLst>
              <a:ext uri="{FF2B5EF4-FFF2-40B4-BE49-F238E27FC236}">
                <a16:creationId xmlns:a16="http://schemas.microsoft.com/office/drawing/2014/main" id="{1A52B6AD-D1AA-C75E-3297-E097CC53BD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677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513"/>
    </mc:Choice>
    <mc:Fallback xmlns="">
      <p:transition spd="slow" advTm="695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8EE147-8628-D128-591D-208710DA0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 i="0" u="none" strike="noStrike" dirty="0">
                <a:effectLst/>
              </a:rPr>
              <a:t>Communication and Ethical Considerations</a:t>
            </a:r>
            <a:br>
              <a:rPr lang="en-GB" sz="2800" b="1" i="0" u="none" strike="noStrike" dirty="0">
                <a:effectLst/>
              </a:rPr>
            </a:br>
            <a:endParaRPr lang="en-US" sz="28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587A301-3B36-3E5C-65F4-C626618D37E9}"/>
              </a:ext>
            </a:extLst>
          </p:cNvPr>
          <p:cNvSpPr txBox="1"/>
          <p:nvPr/>
        </p:nvSpPr>
        <p:spPr bwMode="auto">
          <a:xfrm>
            <a:off x="457200" y="1417638"/>
            <a:ext cx="8229600" cy="409959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400" b="1" i="0" u="none" strike="noStrike" dirty="0">
                <a:effectLst/>
              </a:rPr>
              <a:t>Healthcare professionals should:</a:t>
            </a:r>
            <a:endParaRPr lang="en-US" sz="2400" b="0" i="0" u="none" strike="noStrike" dirty="0">
              <a:effectLst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Provide clear health education (NICE, 2022)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Encourage patient involvement in care decisions (NHS,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Support lifestyle changes (Diabetes UK, 2023)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400" b="1" i="0" u="none" strike="noStrike" dirty="0">
                <a:effectLst/>
              </a:rPr>
              <a:t>Ethical principles include:</a:t>
            </a:r>
            <a:endParaRPr lang="en-US" sz="2400" b="0" i="0" u="none" strike="noStrike" dirty="0">
              <a:effectLst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Maintaining patient confidentiality (WHO,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Obtaining informed consent (WHO,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Respecting patient dignity and autonomy (NICE, 2022)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Delivering patient-</a:t>
            </a:r>
            <a:r>
              <a:rPr lang="en-US" sz="2400" b="0" i="0" u="none" strike="noStrike" dirty="0" err="1">
                <a:effectLst/>
              </a:rPr>
              <a:t>centred</a:t>
            </a:r>
            <a:r>
              <a:rPr lang="en-US" sz="2400" b="0" i="0" u="none" strike="noStrike" dirty="0">
                <a:effectLst/>
              </a:rPr>
              <a:t> care (Diabetes UK, 2023)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4FB1C4-83AB-D022-17B5-3FDAE33EA77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01/04/2026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20A25-8F43-5183-907A-28C9BD2D04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13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11" name="Audio 10">
            <a:extLst>
              <a:ext uri="{FF2B5EF4-FFF2-40B4-BE49-F238E27FC236}">
                <a16:creationId xmlns:a16="http://schemas.microsoft.com/office/drawing/2014/main" id="{57836A11-EA44-54F3-9396-695302A661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320"/>
    </mc:Choice>
    <mc:Fallback xmlns="">
      <p:transition spd="slow" advTm="753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604B-AC6B-0846-C825-2BEC86565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sz="2800" b="1" dirty="0"/>
              <a:t>Conclusion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CB7702A-156F-D651-5E3D-DFB932CCD1ED}"/>
              </a:ext>
            </a:extLst>
          </p:cNvPr>
          <p:cNvSpPr txBox="1"/>
          <p:nvPr/>
        </p:nvSpPr>
        <p:spPr bwMode="auto">
          <a:xfrm>
            <a:off x="457200" y="1600201"/>
            <a:ext cx="4038600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b="1" i="0" u="none" strike="noStrike" dirty="0">
              <a:effectLst/>
              <a:latin typeface="+mn-lt"/>
              <a:cs typeface="+mn-cs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Type 2 diabetes is a common chronic condition that affects blood glucose regulation.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Lifestyle factors play an important role in its development.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Effective care planning and monitoring can help prevent complications.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Following guidance from the NHS and NICE supports safe and effective diabetes management</a:t>
            </a:r>
            <a:r>
              <a:rPr lang="en-US" b="0" i="0" u="none" strike="noStrike" dirty="0">
                <a:effectLst/>
                <a:latin typeface="+mn-lt"/>
                <a:cs typeface="+mn-cs"/>
              </a:rPr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4CF4B-AA00-001B-CFC7-69AA662BA59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01/04/2026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14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11" name="Audio 10">
            <a:extLst>
              <a:ext uri="{FF2B5EF4-FFF2-40B4-BE49-F238E27FC236}">
                <a16:creationId xmlns:a16="http://schemas.microsoft.com/office/drawing/2014/main" id="{939294FA-FB38-BAE5-9822-6713524083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544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0196"/>
    </mc:Choice>
    <mc:Fallback xmlns="">
      <p:transition spd="slow" advTm="1401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3C496C94-6DCE-AB35-090E-B2783BB6BC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sz="2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58B868A-0AB2-5F97-6D4E-C7EC4E96B494}"/>
              </a:ext>
            </a:extLst>
          </p:cNvPr>
          <p:cNvSpPr txBox="1"/>
          <p:nvPr/>
        </p:nvSpPr>
        <p:spPr bwMode="auto"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ffectLst/>
              </a:rPr>
              <a:t>Diabetes UK (2023) </a:t>
            </a:r>
            <a:r>
              <a:rPr lang="en-US" sz="1500" i="1" dirty="0">
                <a:effectLst/>
              </a:rPr>
              <a:t>Type 2 diabetes</a:t>
            </a:r>
            <a:r>
              <a:rPr lang="en-US" sz="1500" dirty="0">
                <a:effectLst/>
              </a:rPr>
              <a:t>. Available at: https://</a:t>
            </a:r>
            <a:r>
              <a:rPr lang="en-US" sz="1500" dirty="0" err="1">
                <a:effectLst/>
              </a:rPr>
              <a:t>www.diabetes.org.uk</a:t>
            </a:r>
            <a:r>
              <a:rPr lang="en-US" sz="1500" dirty="0">
                <a:effectLst/>
              </a:rPr>
              <a:t>/diabetes-the-basics/type-2-diabetes(Accessed: 7 March 2026).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ffectLst/>
              </a:rPr>
              <a:t>International Diabetes Federation (2023) </a:t>
            </a:r>
            <a:r>
              <a:rPr lang="en-US" sz="1500" i="1" dirty="0">
                <a:effectLst/>
              </a:rPr>
              <a:t>IDF diabetes atlas</a:t>
            </a:r>
            <a:r>
              <a:rPr lang="en-US" sz="1500" dirty="0">
                <a:effectLst/>
              </a:rPr>
              <a:t>. 10th </a:t>
            </a:r>
            <a:r>
              <a:rPr lang="en-US" sz="1500" dirty="0" err="1">
                <a:effectLst/>
              </a:rPr>
              <a:t>edn</a:t>
            </a:r>
            <a:r>
              <a:rPr lang="en-US" sz="1500" dirty="0">
                <a:effectLst/>
              </a:rPr>
              <a:t>. Brussels: International Diabetes Federation.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ffectLst/>
              </a:rPr>
              <a:t>Kumar, P. and Clark, M. (2020) </a:t>
            </a:r>
            <a:r>
              <a:rPr lang="en-US" sz="1500" i="1" dirty="0">
                <a:effectLst/>
              </a:rPr>
              <a:t>Kumar and Clark’s clinical medicine</a:t>
            </a:r>
            <a:r>
              <a:rPr lang="en-US" sz="1500" dirty="0">
                <a:effectLst/>
              </a:rPr>
              <a:t>. 10th </a:t>
            </a:r>
            <a:r>
              <a:rPr lang="en-US" sz="1500" dirty="0" err="1">
                <a:effectLst/>
              </a:rPr>
              <a:t>edn</a:t>
            </a:r>
            <a:r>
              <a:rPr lang="en-US" sz="1500" dirty="0">
                <a:effectLst/>
              </a:rPr>
              <a:t>. Edinburgh: Elsevier.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ffectLst/>
              </a:rPr>
              <a:t>NHS (2023) </a:t>
            </a:r>
            <a:r>
              <a:rPr lang="en-US" sz="1500" i="1" dirty="0">
                <a:effectLst/>
              </a:rPr>
              <a:t>Type 2 diabetes</a:t>
            </a:r>
            <a:r>
              <a:rPr lang="en-US" sz="1500" dirty="0">
                <a:effectLst/>
              </a:rPr>
              <a:t>. Available at: </a:t>
            </a:r>
            <a:r>
              <a:rPr lang="en-US" sz="1500" dirty="0">
                <a:effectLst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https://www.nhs.uk/conditions/type-2-diabetes/</a:t>
            </a:r>
            <a:r>
              <a:rPr lang="en-US" sz="1500" dirty="0">
                <a:effectLst/>
              </a:rPr>
              <a:t> (Accessed: 7 March 2026).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ffectLst/>
              </a:rPr>
              <a:t>National Institute for Health and Care Excellence (NICE) (2022) </a:t>
            </a:r>
            <a:r>
              <a:rPr lang="en-US" sz="1500" i="1" dirty="0">
                <a:effectLst/>
              </a:rPr>
              <a:t>Type 2 diabetes in adults: management (NG28)</a:t>
            </a:r>
            <a:r>
              <a:rPr lang="en-US" sz="1500" dirty="0">
                <a:effectLst/>
              </a:rPr>
              <a:t>. London: NICE. Available at: </a:t>
            </a:r>
            <a:r>
              <a:rPr lang="en-US" sz="1500" dirty="0">
                <a:effectLst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https://www.nice.org.uk/guidance/ng28</a:t>
            </a:r>
            <a:r>
              <a:rPr lang="en-US" sz="1500" dirty="0">
                <a:effectLst/>
              </a:rPr>
              <a:t> (Accessed: 7 March 2026).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ffectLst/>
              </a:rPr>
              <a:t>Public Health England (2022) </a:t>
            </a:r>
            <a:r>
              <a:rPr lang="en-US" sz="1500" i="1" dirty="0">
                <a:effectLst/>
              </a:rPr>
              <a:t>Diabetes prevalence statistics</a:t>
            </a:r>
            <a:r>
              <a:rPr lang="en-US" sz="1500" dirty="0">
                <a:effectLst/>
              </a:rPr>
              <a:t>. London: Public Health England.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ffectLst/>
              </a:rPr>
              <a:t>Tortora, G.J. and Derrickson, B.H. (2021) </a:t>
            </a:r>
            <a:r>
              <a:rPr lang="en-US" sz="1500" i="1" dirty="0">
                <a:effectLst/>
              </a:rPr>
              <a:t>Principles of anatomy and physiology</a:t>
            </a:r>
            <a:r>
              <a:rPr lang="en-US" sz="1500" dirty="0">
                <a:effectLst/>
              </a:rPr>
              <a:t>. 16th </a:t>
            </a:r>
            <a:r>
              <a:rPr lang="en-US" sz="1500" dirty="0" err="1">
                <a:effectLst/>
              </a:rPr>
              <a:t>edn</a:t>
            </a:r>
            <a:r>
              <a:rPr lang="en-US" sz="1500" dirty="0">
                <a:effectLst/>
              </a:rPr>
              <a:t>. Hoboken, NJ: Wiley.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ffectLst/>
              </a:rPr>
              <a:t>World Health Organization (WHO) (2023) </a:t>
            </a:r>
            <a:r>
              <a:rPr lang="en-US" sz="1500" i="1" dirty="0">
                <a:effectLst/>
              </a:rPr>
              <a:t>Diabetes</a:t>
            </a:r>
            <a:r>
              <a:rPr lang="en-US" sz="1500" dirty="0">
                <a:effectLst/>
              </a:rPr>
              <a:t>. Available at: </a:t>
            </a:r>
            <a:r>
              <a:rPr lang="en-US" sz="1500" dirty="0">
                <a:effectLst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https://www.who.int/news-room/fact-sheets/detail/diabetes</a:t>
            </a:r>
            <a:r>
              <a:rPr lang="en-US" sz="1500" dirty="0">
                <a:effectLst/>
              </a:rPr>
              <a:t> (Accessed: 7 March 2026).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57145-4BE7-6EE4-B02A-BEF9D7A5001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01/04/2026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7E2577-62D8-72F5-F1AE-62222F6167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15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10" name="Audio 9">
            <a:extLst>
              <a:ext uri="{FF2B5EF4-FFF2-40B4-BE49-F238E27FC236}">
                <a16:creationId xmlns:a16="http://schemas.microsoft.com/office/drawing/2014/main" id="{245F54D3-B5F0-D899-EB9C-C16B78D5DA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29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81"/>
    </mc:Choice>
    <mc:Fallback xmlns="">
      <p:transition spd="slow" advTm="75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emplate for Component 2 level 5" id="{DFED97BD-B86A-B548-86CC-540D741FDE0A}" vid="{C61E0F4C-C06F-C34E-B221-DF8287A8B1D9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24419</TotalTime>
  <Words>1090</Words>
  <Application>Microsoft Macintosh PowerPoint</Application>
  <PresentationFormat>On-screen Show (4:3)</PresentationFormat>
  <Paragraphs>132</Paragraphs>
  <Slides>15</Slides>
  <Notes>0</Notes>
  <HiddenSlides>0</HiddenSlides>
  <MMClips>14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Myriad Pro</vt:lpstr>
      <vt:lpstr>Verdana</vt:lpstr>
      <vt:lpstr>20140311PresentationUWTSDTemplate</vt:lpstr>
      <vt:lpstr>PowerPoint Presentation</vt:lpstr>
      <vt:lpstr>Introduction</vt:lpstr>
      <vt:lpstr>PowerPoint Presentation</vt:lpstr>
      <vt:lpstr>Anatomy and Physiology</vt:lpstr>
      <vt:lpstr>PowerPoint Presentation</vt:lpstr>
      <vt:lpstr>PowerPoint Presentation</vt:lpstr>
      <vt:lpstr>Patient Lifestyle</vt:lpstr>
      <vt:lpstr>PowerPoint Presentation</vt:lpstr>
      <vt:lpstr>Signs and Symptoms </vt:lpstr>
      <vt:lpstr>Care Plan Overview</vt:lpstr>
      <vt:lpstr> Daily Care Routine</vt:lpstr>
      <vt:lpstr>Monitoring and Health Checks</vt:lpstr>
      <vt:lpstr>Communication and Ethical Considerations </vt:lpstr>
      <vt:lpstr>Conclusion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jannat ferdaus</cp:lastModifiedBy>
  <cp:revision>260</cp:revision>
  <cp:lastPrinted>2018-07-09T15:27:01Z</cp:lastPrinted>
  <dcterms:created xsi:type="dcterms:W3CDTF">2002-10-07T19:43:58Z</dcterms:created>
  <dcterms:modified xsi:type="dcterms:W3CDTF">2026-04-01T21:58:45Z</dcterms:modified>
</cp:coreProperties>
</file>