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66" r:id="rId5"/>
    <p:sldId id="257" r:id="rId6"/>
    <p:sldId id="258" r:id="rId7"/>
    <p:sldId id="259" r:id="rId8"/>
    <p:sldId id="273" r:id="rId9"/>
    <p:sldId id="274" r:id="rId10"/>
    <p:sldId id="260" r:id="rId11"/>
    <p:sldId id="270" r:id="rId12"/>
    <p:sldId id="262" r:id="rId13"/>
    <p:sldId id="269" r:id="rId14"/>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950" autoAdjust="0"/>
  </p:normalViewPr>
  <p:slideViewPr>
    <p:cSldViewPr snapToGrid="0" showGuides="1">
      <p:cViewPr varScale="1">
        <p:scale>
          <a:sx n="28" d="100"/>
          <a:sy n="28" d="100"/>
        </p:scale>
        <p:origin x="3792" y="42"/>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29.06.2024</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29.06.2024</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Afternoon/[Morning] all. Today, I am [Name] and glad to participate in analysing Wilko's innovation and challenges. For this task, I chose Wilko, a UK-based retailer that has held a position in the retail industry with home products for a long time. A primary objective of this viva is to discuss the method behind my analysis and what I learned during my investigation.</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First, I will provide a brief overview of Wilko, its beginnings in time, and the key challenges it faces, such as competitive dynamics and financial stress.  Following this, I will describe the research methodology, involving primary and secondary sources, and details of the theoretical frameworks that were adopted, focusing on the SCAMPER model for innovation analysis. I will also talk about the major hitches that came up in the task and how they were dealt with. Concluding, I will reflect on the case of Wilko and let you know of some interesting answers, telling how they might be useful for future researches or practices in the scholarly and professional contexts. During this presentation, we are going to be taking your questions and your comments seriously.</a:t>
            </a:r>
            <a:endParaRPr lang="en-IN" sz="1800" dirty="0">
              <a:effectLst/>
              <a:latin typeface="Arial" panose="020B0604020202020204" pitchFamily="34" charset="0"/>
              <a:ea typeface="Arial" panose="020B0604020202020204" pitchFamily="34" charset="0"/>
            </a:endParaRPr>
          </a:p>
          <a:p>
            <a:endParaRPr lang="en-GB" b="1" dirty="0"/>
          </a:p>
        </p:txBody>
      </p:sp>
      <p:sp>
        <p:nvSpPr>
          <p:cNvPr id="4" name="Slide Number Placeholder 3"/>
          <p:cNvSpPr>
            <a:spLocks noGrp="1"/>
          </p:cNvSpPr>
          <p:nvPr>
            <p:ph type="sldNum" sz="quarter" idx="5"/>
          </p:nvPr>
        </p:nvSpPr>
        <p:spPr/>
        <p:txBody>
          <a:bodyPr/>
          <a:lstStyle/>
          <a:p>
            <a:fld id="{53D78A92-0141-4330-8F3E-FAADFAC23844}" type="slidenum">
              <a:rPr lang="ru-RU" smtClean="0"/>
              <a:t>2</a:t>
            </a:fld>
            <a:endParaRPr lang="ru-RU" dirty="0"/>
          </a:p>
        </p:txBody>
      </p:sp>
    </p:spTree>
    <p:extLst>
      <p:ext uri="{BB962C8B-B14F-4D97-AF65-F5344CB8AC3E}">
        <p14:creationId xmlns:p14="http://schemas.microsoft.com/office/powerpoint/2010/main" val="686997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rial" panose="020B0604020202020204" pitchFamily="34" charset="0"/>
              </a:rPr>
              <a:t>Founded in 1930, Wilko is a well-known retailer in the United Kingdom that specialises in a broad range of DIY and home items (</a:t>
            </a:r>
            <a:r>
              <a:rPr lang="en-GB" sz="1800" b="1" dirty="0">
                <a:effectLst/>
                <a:latin typeface="Arial" panose="020B0604020202020204" pitchFamily="34" charset="0"/>
                <a:ea typeface="Arial" panose="020B0604020202020204" pitchFamily="34" charset="0"/>
              </a:rPr>
              <a:t>wilko.com, 2024</a:t>
            </a:r>
            <a:r>
              <a:rPr lang="en-GB" sz="1800" dirty="0">
                <a:effectLst/>
                <a:latin typeface="Arial" panose="020B0604020202020204" pitchFamily="34" charset="0"/>
                <a:ea typeface="Arial" panose="020B0604020202020204" pitchFamily="34" charset="0"/>
              </a:rPr>
              <a:t>). Wilko was originally a single hardware store in Leicester established by James Wilkinson in 1930 and has gone on to become a popular chain providing an extensive selection of household goods, gardening supplies, DIY tools, and others in locations across the UK. As indicated by Bennett, Coleman &amp; Co. Ltd (2023), the company has reported falling revenues over the past few years, highlighting a stretch of hard times. Against the backdrop of an overall sales slump that has drawn the act of closing stores and tactically regrouping into the general arena of an absolute necessity for surviving fierce competition from both traditional and Internet retailers, the firm is seeking to stem its bleed of resources that could be used to fuel its future turnaround. For Wilko, the use of adaptive methods is unavoidable in a constantly shifting market context; adaptive methods are key in allowing the company to continue to play its role in British retail amidst these challenges</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3</a:t>
            </a:fld>
            <a:endParaRPr lang="ru-RU" dirty="0"/>
          </a:p>
        </p:txBody>
      </p:sp>
    </p:spTree>
    <p:extLst>
      <p:ext uri="{BB962C8B-B14F-4D97-AF65-F5344CB8AC3E}">
        <p14:creationId xmlns:p14="http://schemas.microsoft.com/office/powerpoint/2010/main" val="4153827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I have finished this assignment on Wilko’s innovations and challenges using a number of research approaches and sources of information. First, I did a lot of market research to understand how Wilko retail business works. I did this by looking into market reports done by companies such as Euromonitor and Mintel. These reports provided information about the consumer patterns, competitor strategies, and the overall market conditions that affect Wilko. The next important part was the financial analysis in which I looked into Wilko’s annual reports and other financial records to ascertain the trend of its profitability, objectives, and overall financial standing.</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The information was obtained through internet databases and direct visits to the official website of Wilko. Thus, I analysed the perspectives of both the company’s plans and current advancements and the data about the retail market performance through databases such as Statista. I had to divide all the data into several categories that were relevant to the process of my analysis and focused only on reputable and updated information. The features of the theories discussed and the concepts considered in the paper were related to the issue of retail innovation; in this context, the SCAMPER model was used as the central one. To achieve better results and see how much Wilko could be innovative, I applied this model to replace, combine, adapt, modify, put to another use, eliminate, or reverse the steps related to some actions.</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Outside sources were extremely useful in terms of providing a range of opinions and professional views. For example, relying on industrial articles found in such publications as Retail Week allowed me to access the most recent trends in retailing as well as apply industrial analysis to the research. Furthermore, academic journals, including the Harvard Business Review, contained numerous scholarly articles on retail management and the ways of innovation. To my satisfaction, the latter sources both supported my findings and enlarged the understanding of the challenges the stores like Wilko face, in terms of changing customers’ tastes and high rivalry. Thus, the credibility and the range of the analysis were promoted by the valid use of outside sources.</a:t>
            </a:r>
          </a:p>
          <a:p>
            <a:pPr algn="just">
              <a:lnSpc>
                <a:spcPct val="150000"/>
              </a:lnSpc>
              <a:spcBef>
                <a:spcPts val="1200"/>
              </a:spcBef>
              <a:spcAft>
                <a:spcPts val="1200"/>
              </a:spcAft>
            </a:pPr>
            <a:r>
              <a:rPr lang="en-US" sz="2800" dirty="0"/>
              <a:t>The bar chart shows </a:t>
            </a:r>
            <a:r>
              <a:rPr lang="en-US" sz="4000" dirty="0"/>
              <a:t>This chart shows the distribution between online and in-store purchases, highlighting that 60% of Wilko's customers prefer in-store shopping, while 40% shop online. </a:t>
            </a:r>
          </a:p>
          <a:p>
            <a:pPr algn="just">
              <a:lnSpc>
                <a:spcPct val="150000"/>
              </a:lnSpc>
              <a:spcBef>
                <a:spcPts val="1200"/>
              </a:spcBef>
              <a:spcAft>
                <a:spcPts val="1200"/>
              </a:spcAft>
            </a:pPr>
            <a:r>
              <a:rPr lang="en-US" sz="4000" dirty="0"/>
              <a:t>The product category </a:t>
            </a:r>
            <a:r>
              <a:rPr lang="en-US" sz="2800" dirty="0"/>
              <a:t>This chart illustrates the distribution of Wilko's popular product categories: Home Goods (30%), DIY Products (25%), Seasonal Products (20%), Garden Products (15%), and Others (10%). These charts can help Wilko understand consumer preferences and focus their strategies accordingly. For example, the bar chart indicates the need to strengthen their online presence, while the pie chart suggests that Home Goods and DIY Products are key areas to focus on for inventory and marketing strategies. By concentrating on these popular categories, Wilko can better meet consumer demands and improve their competitive positioning in the market.</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4</a:t>
            </a:fld>
            <a:endParaRPr lang="ru-RU" dirty="0"/>
          </a:p>
        </p:txBody>
      </p:sp>
    </p:spTree>
    <p:extLst>
      <p:ext uri="{BB962C8B-B14F-4D97-AF65-F5344CB8AC3E}">
        <p14:creationId xmlns:p14="http://schemas.microsoft.com/office/powerpoint/2010/main" val="3831271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line chart shows the trends for revenue, gross profit, operating profit, and net profit over the past five years. Revenue has shown a clear downward trend from £1200 million in 2019 to £900 million in 2023. Similarly, gross profit has declined from £480 million to £350 million. Operating profit has also decreased from £150 million to £90 million, and net profit shows a significant drop from £50 million to £10 million. These trends highlight the financial challenges Wilko has faced over the past few years. This visualization can help stakeholders understand the company's financial performance and identify areas needing strategic adjustments.</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5</a:t>
            </a:fld>
            <a:endParaRPr lang="ru-RU" dirty="0"/>
          </a:p>
        </p:txBody>
      </p:sp>
    </p:spTree>
    <p:extLst>
      <p:ext uri="{BB962C8B-B14F-4D97-AF65-F5344CB8AC3E}">
        <p14:creationId xmlns:p14="http://schemas.microsoft.com/office/powerpoint/2010/main" val="1335836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Wilko's inventions and problems assignment was a case-study that needed us to carry out strategic management and problem-solving. There were a lot of big problems. One of the biggest obstacles we faced was the lack of detailed, up-to-date information on how Wilko worked and what strategic choices it was making. The problem with this was that it made the analysis less precise and thoughtful. So how did I work through it - I tackled it from multiple perspectives. I started with Wilko's annual reports and financial statements to find out more about their financial performance, strategic goals, and where they sit in the market. I also analysed industry studies and credible online resources like Mintel and Euromonitor to obtain broader market trends and competition evaluations. At the same time, the initial restrictions provided a limited data set, but one I could then cross-reference enough to develop a strong overall impression.</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Time management proved to be a significant challenge throughout the job. It required a real balancing act to have that much work researched, analysed and written within that given time (</a:t>
            </a:r>
            <a:r>
              <a:rPr lang="en-GB" sz="1800" dirty="0">
                <a:solidFill>
                  <a:srgbClr val="222222"/>
                </a:solidFill>
                <a:effectLst/>
                <a:highlight>
                  <a:srgbClr val="FFFFFF"/>
                </a:highlight>
                <a:latin typeface="Arial" panose="020B0604020202020204" pitchFamily="34" charset="0"/>
                <a:ea typeface="Arial" panose="020B0604020202020204" pitchFamily="34" charset="0"/>
              </a:rPr>
              <a:t>Drucker, 2012</a:t>
            </a:r>
            <a:r>
              <a:rPr lang="en-GB" sz="1800" dirty="0">
                <a:effectLst/>
                <a:latin typeface="Arial" panose="020B0604020202020204" pitchFamily="34" charset="0"/>
                <a:ea typeface="Arial" panose="020B0604020202020204" pitchFamily="34" charset="0"/>
              </a:rPr>
              <a:t>). To fix this, I put together a very detailed timeline for exactly how it was all going to happen and when all of the pieces of the table were going to all fall into place. This is how my enabling of task prioritising and regular progress check saved the day and succeeded in ensuring I stayed on the course and achieved those critical milestones.</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Challenges were in-depth theoretical notions associated with the fields of strategic management and retail innovation. How I coped with problems I have read very well about theories on the matter such as the SCAMPER model. This approach was a formalised framework for evaluating Wilko's innovation techniques; it systematically considered options for such substitution, adaption and so on. My comprehension was further enhanced by class notes, scholarly readings, and conversations, which also offered helpful advice on how to apply abstract ideas to actual business situations.</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Arial" panose="020B0604020202020204" pitchFamily="34" charset="0"/>
                <a:ea typeface="Arial" panose="020B0604020202020204" pitchFamily="34" charset="0"/>
              </a:rPr>
              <a:t>I overcame all obstacles related to the examination of Wilko’s innovations and obstacles successfully both time and data accuracy wise through the application of a rigid research strategy, effective time management skills, and in-depth analysis of the theoretical frameworks. It was helpful to apply several techniques simultaneously as not only did it help to avoid the existing limitations concerning shortage of time and data, but it also facilitated the conduction of the detailed analysis that shed the light on Wilko’s strategic position within the competitive retail industry.</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6</a:t>
            </a:fld>
            <a:endParaRPr lang="ru-RU" dirty="0"/>
          </a:p>
        </p:txBody>
      </p:sp>
    </p:spTree>
    <p:extLst>
      <p:ext uri="{BB962C8B-B14F-4D97-AF65-F5344CB8AC3E}">
        <p14:creationId xmlns:p14="http://schemas.microsoft.com/office/powerpoint/2010/main" val="4270229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grasped some vital practical abilities that would help advance my academic and professional career by completing an assignment; particularly, the one on Wilko’s invention and challenges. In the first place, the assignment allowed me to develop my skills in researching as I had to go through multiple sources and then combine the data gathered. In terms of practical application, it helped me develop my ability to comprehend the strategic landscape of Wilko, which is imperative if wise managerial decisions are to be taken; this is because it required me to conduct detailed market research and financial analysis. This task, on the other hand, has also contributed to the overall development of my analytical skills, as I had to use the SCAMPER model to evaluate the innovational efforts of Wilko, which presupposed identifying areas of development and ways of conducting further advancement while also looking critically into multiple aspects of its operation.</a:t>
            </a:r>
          </a:p>
          <a:p>
            <a:r>
              <a:rPr lang="en-US" dirty="0"/>
              <a:t>In the future, this project will furnish me with useful knowledge and competencies, applicable to both academic and professional spheres. In academic environments, I will leverage these insights to examine and propose strategic alternatives for different companies within different business contexts. Given that a deeper comprehension of intricacies of the retail sector – particularly the digital revolution and customer </a:t>
            </a:r>
            <a:r>
              <a:rPr lang="en-US" dirty="0" err="1"/>
              <a:t>behavioural</a:t>
            </a:r>
            <a:r>
              <a:rPr lang="en-US" dirty="0"/>
              <a:t> dynamics – will have been already achieved, my capacity to investigate other, more general business opportunities and challenges will have been facilitated. From a professional perspective, this project will provide me with the knowledge and abilities needed to perform the roles of business analysis, strategic management, and innovation leadership competently. In every increasingly competitive environment, the pursuit of in-depth knowledge in the field of research, conceptual building and strategic tools is critical to an </a:t>
            </a:r>
            <a:r>
              <a:rPr lang="en-US" dirty="0" err="1"/>
              <a:t>organisation</a:t>
            </a:r>
            <a:r>
              <a:rPr lang="en-US" dirty="0"/>
              <a:t> and to maintain the trade edge as part of its strategy to keep it ahead of the competitor. Ultimately, because of the skills I have gained from looking at </a:t>
            </a:r>
            <a:r>
              <a:rPr lang="en-US" dirty="0" err="1"/>
              <a:t>Wilkos</a:t>
            </a:r>
            <a:r>
              <a:rPr lang="en-US" dirty="0"/>
              <a:t> struggles, and innovations, I am in a position to significantly contribute to my future educational and career aspirations in business.</a:t>
            </a:r>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7</a:t>
            </a:fld>
            <a:endParaRPr lang="ru-RU" dirty="0"/>
          </a:p>
        </p:txBody>
      </p:sp>
    </p:spTree>
    <p:extLst>
      <p:ext uri="{BB962C8B-B14F-4D97-AF65-F5344CB8AC3E}">
        <p14:creationId xmlns:p14="http://schemas.microsoft.com/office/powerpoint/2010/main" val="327413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kind of study is likely to provide valuable insights into Wilko's innovations and problems being discovered in the course of consumer </a:t>
            </a:r>
            <a:r>
              <a:rPr lang="en-US" dirty="0" err="1"/>
              <a:t>behaviour</a:t>
            </a:r>
            <a:r>
              <a:rPr lang="en-US" dirty="0"/>
              <a:t> and digital change in the retail industry. Now, due to my extensive identification and application of the SCAMPER methodology, I am experienced in finding problems and providing proper resolutions in the problem-solving process, researching brainstorming techniques for innovation and strategic thinking. In addition to increasing my understanding of how retail works, this job has provided me with skill sets that are transferable to academia and my future career. Thank you for this opportunity to share my research and my thoughts with you here today. Thank you for considering and responding so carefully.</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8</a:t>
            </a:fld>
            <a:endParaRPr lang="ru-RU" dirty="0"/>
          </a:p>
        </p:txBody>
      </p:sp>
    </p:spTree>
    <p:extLst>
      <p:ext uri="{BB962C8B-B14F-4D97-AF65-F5344CB8AC3E}">
        <p14:creationId xmlns:p14="http://schemas.microsoft.com/office/powerpoint/2010/main" val="2055349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a:t>Click to 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Click to 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a:xfrm>
            <a:off x="453642" y="908427"/>
            <a:ext cx="5690680" cy="1517356"/>
          </a:xfrm>
        </p:spPr>
        <p:txBody>
          <a:bodyPr/>
          <a:lstStyle/>
          <a:p>
            <a:r>
              <a:rPr lang="en-US" sz="5400" dirty="0">
                <a:latin typeface="Aharoni" panose="02010803020104030203" pitchFamily="2" charset="-79"/>
                <a:cs typeface="Aharoni" panose="02010803020104030203" pitchFamily="2" charset="-79"/>
              </a:rPr>
              <a:t>Wilko's Challenges and Innovations</a:t>
            </a:r>
            <a:endParaRPr lang="ru-RU" sz="5400" dirty="0">
              <a:cs typeface="Aharoni" panose="02010803020104030203" pitchFamily="2" charset="-79"/>
            </a:endParaRPr>
          </a:p>
        </p:txBody>
      </p:sp>
      <p:sp>
        <p:nvSpPr>
          <p:cNvPr id="3" name="Text Placeholder 2">
            <a:extLst>
              <a:ext uri="{FF2B5EF4-FFF2-40B4-BE49-F238E27FC236}">
                <a16:creationId xmlns:a16="http://schemas.microsoft.com/office/drawing/2014/main" id="{5ECCBAE3-CEA3-4EE0-83F6-41CFC54D2B4A}"/>
              </a:ext>
            </a:extLst>
          </p:cNvPr>
          <p:cNvSpPr>
            <a:spLocks noGrp="1"/>
          </p:cNvSpPr>
          <p:nvPr>
            <p:ph type="body" sz="quarter" idx="20"/>
          </p:nvPr>
        </p:nvSpPr>
        <p:spPr>
          <a:xfrm>
            <a:off x="269060" y="3777527"/>
            <a:ext cx="5690680" cy="1040990"/>
          </a:xfrm>
        </p:spPr>
        <p:txBody>
          <a:bodyPr/>
          <a:lstStyle/>
          <a:p>
            <a:r>
              <a:rPr lang="en-IN" dirty="0"/>
              <a:t>Student Name: </a:t>
            </a:r>
            <a:r>
              <a:rPr lang="en-IN" dirty="0" err="1"/>
              <a:t>Nicusor</a:t>
            </a:r>
            <a:r>
              <a:rPr lang="en-IN" dirty="0"/>
              <a:t> Ionut Aliu</a:t>
            </a:r>
          </a:p>
          <a:p>
            <a:r>
              <a:rPr lang="en-IN" dirty="0"/>
              <a:t>Student ID: 2131114</a:t>
            </a:r>
            <a:endParaRPr lang="ru-RU" dirty="0"/>
          </a:p>
        </p:txBody>
      </p:sp>
      <p:pic>
        <p:nvPicPr>
          <p:cNvPr id="6" name="Picture 5">
            <a:extLst>
              <a:ext uri="{FF2B5EF4-FFF2-40B4-BE49-F238E27FC236}">
                <a16:creationId xmlns:a16="http://schemas.microsoft.com/office/drawing/2014/main" id="{CA0E0EBC-D72C-20D9-F5C0-AF8920BCB88F}"/>
              </a:ext>
            </a:extLst>
          </p:cNvPr>
          <p:cNvPicPr>
            <a:picLocks noChangeAspect="1"/>
          </p:cNvPicPr>
          <p:nvPr/>
        </p:nvPicPr>
        <p:blipFill>
          <a:blip r:embed="rId2"/>
          <a:stretch>
            <a:fillRect/>
          </a:stretch>
        </p:blipFill>
        <p:spPr>
          <a:xfrm>
            <a:off x="5775158" y="537010"/>
            <a:ext cx="6416842" cy="5229225"/>
          </a:xfrm>
          <a:prstGeom prst="rect">
            <a:avLst/>
          </a:prstGeom>
        </p:spPr>
      </p:pic>
    </p:spTree>
    <p:extLst>
      <p:ext uri="{BB962C8B-B14F-4D97-AF65-F5344CB8AC3E}">
        <p14:creationId xmlns:p14="http://schemas.microsoft.com/office/powerpoint/2010/main" val="1650012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EE8B-1608-4FFC-96B5-595AB97B845A}"/>
              </a:ext>
            </a:extLst>
          </p:cNvPr>
          <p:cNvSpPr>
            <a:spLocks noGrp="1"/>
          </p:cNvSpPr>
          <p:nvPr>
            <p:ph type="title"/>
          </p:nvPr>
        </p:nvSpPr>
        <p:spPr/>
        <p:txBody>
          <a:bodyPr/>
          <a:lstStyle/>
          <a:p>
            <a:r>
              <a:rPr lang="en-US" dirty="0"/>
              <a:t>INTRODUCTION</a:t>
            </a:r>
            <a:endParaRPr lang="ru-RU" dirty="0"/>
          </a:p>
        </p:txBody>
      </p:sp>
      <p:sp>
        <p:nvSpPr>
          <p:cNvPr id="4" name="Text Placeholder 3">
            <a:extLst>
              <a:ext uri="{FF2B5EF4-FFF2-40B4-BE49-F238E27FC236}">
                <a16:creationId xmlns:a16="http://schemas.microsoft.com/office/drawing/2014/main" id="{2B46C56E-82FC-4B02-954F-3AFACF2E8CBA}"/>
              </a:ext>
            </a:extLst>
          </p:cNvPr>
          <p:cNvSpPr>
            <a:spLocks noGrp="1"/>
          </p:cNvSpPr>
          <p:nvPr>
            <p:ph type="body" sz="quarter" idx="14"/>
          </p:nvPr>
        </p:nvSpPr>
        <p:spPr>
          <a:xfrm>
            <a:off x="5983704" y="2291012"/>
            <a:ext cx="5967663" cy="3658937"/>
          </a:xfrm>
        </p:spPr>
        <p:txBody>
          <a:bodyPr>
            <a:noAutofit/>
          </a:bodyPr>
          <a:lstStyle/>
          <a:p>
            <a:endParaRPr lang="en-US" sz="1800" dirty="0"/>
          </a:p>
          <a:p>
            <a:pPr algn="just">
              <a:buFont typeface="Wingdings" panose="05000000000000000000" pitchFamily="2" charset="2"/>
              <a:buChar char="q"/>
            </a:pPr>
            <a:r>
              <a:rPr lang="en-US" sz="1800" dirty="0"/>
              <a:t>The analysis focuses on Wilko, a UK-based retailer known for its home products.</a:t>
            </a:r>
          </a:p>
          <a:p>
            <a:pPr algn="just">
              <a:buFont typeface="Wingdings" panose="05000000000000000000" pitchFamily="2" charset="2"/>
              <a:buChar char="q"/>
            </a:pPr>
            <a:r>
              <a:rPr lang="en-US" sz="1800" dirty="0"/>
              <a:t>Key challenges include competitive dynamics and financial stress.</a:t>
            </a:r>
          </a:p>
          <a:p>
            <a:pPr algn="just">
              <a:buFont typeface="Wingdings" panose="05000000000000000000" pitchFamily="2" charset="2"/>
              <a:buChar char="q"/>
            </a:pPr>
            <a:r>
              <a:rPr lang="en-US" sz="1800" dirty="0"/>
              <a:t>The research methodology includes primary and secondary sources.</a:t>
            </a:r>
          </a:p>
          <a:p>
            <a:pPr algn="just">
              <a:buFont typeface="Wingdings" panose="05000000000000000000" pitchFamily="2" charset="2"/>
              <a:buChar char="q"/>
            </a:pPr>
            <a:r>
              <a:rPr lang="en-US" sz="1800" dirty="0"/>
              <a:t>The SCAMPER model for innovation analysis was used.</a:t>
            </a:r>
          </a:p>
          <a:p>
            <a:pPr algn="just">
              <a:buFont typeface="Wingdings" panose="05000000000000000000" pitchFamily="2" charset="2"/>
              <a:buChar char="q"/>
            </a:pPr>
            <a:r>
              <a:rPr lang="en-US" sz="1800" dirty="0"/>
              <a:t>Major challenges faced during the task were discussed and addressed.</a:t>
            </a:r>
          </a:p>
          <a:p>
            <a:pPr algn="just">
              <a:buFont typeface="Wingdings" panose="05000000000000000000" pitchFamily="2" charset="2"/>
              <a:buChar char="q"/>
            </a:pPr>
            <a:r>
              <a:rPr lang="en-US" sz="1800" dirty="0"/>
              <a:t>The case of Wilko will be reflected on, with potential implications for future research and practices.</a:t>
            </a:r>
          </a:p>
          <a:p>
            <a:pPr algn="just">
              <a:buFont typeface="Wingdings" panose="05000000000000000000" pitchFamily="2" charset="2"/>
              <a:buChar char="q"/>
            </a:pPr>
            <a:r>
              <a:rPr lang="en-US" sz="1800" dirty="0"/>
              <a:t>The presentation will take questions and comments seriously.</a:t>
            </a:r>
            <a:endParaRPr lang="ru-RU" sz="1800" dirty="0"/>
          </a:p>
        </p:txBody>
      </p:sp>
      <p:sp>
        <p:nvSpPr>
          <p:cNvPr id="7" name="Slide Number Placeholder 6">
            <a:extLst>
              <a:ext uri="{FF2B5EF4-FFF2-40B4-BE49-F238E27FC236}">
                <a16:creationId xmlns:a16="http://schemas.microsoft.com/office/drawing/2014/main" id="{2E6A3C64-206A-47DC-8E31-F719E356D26D}"/>
              </a:ext>
            </a:extLst>
          </p:cNvPr>
          <p:cNvSpPr>
            <a:spLocks noGrp="1"/>
          </p:cNvSpPr>
          <p:nvPr>
            <p:ph type="sldNum" sz="quarter" idx="12"/>
          </p:nvPr>
        </p:nvSpPr>
        <p:spPr/>
        <p:txBody>
          <a:bodyPr/>
          <a:lstStyle/>
          <a:p>
            <a:fld id="{D495E168-DA5E-4888-8D8A-92B118324C14}" type="slidenum">
              <a:rPr lang="ru-RU" smtClean="0"/>
              <a:pPr/>
              <a:t>2</a:t>
            </a:fld>
            <a:endParaRPr lang="ru-RU" dirty="0"/>
          </a:p>
        </p:txBody>
      </p:sp>
      <p:pic>
        <p:nvPicPr>
          <p:cNvPr id="8" name="Picture 7">
            <a:extLst>
              <a:ext uri="{FF2B5EF4-FFF2-40B4-BE49-F238E27FC236}">
                <a16:creationId xmlns:a16="http://schemas.microsoft.com/office/drawing/2014/main" id="{CBA5F5EB-357F-4B58-025D-A27EFD88B063}"/>
              </a:ext>
            </a:extLst>
          </p:cNvPr>
          <p:cNvPicPr>
            <a:picLocks noChangeAspect="1"/>
          </p:cNvPicPr>
          <p:nvPr/>
        </p:nvPicPr>
        <p:blipFill>
          <a:blip r:embed="rId3"/>
          <a:stretch>
            <a:fillRect/>
          </a:stretch>
        </p:blipFill>
        <p:spPr>
          <a:xfrm>
            <a:off x="1" y="0"/>
            <a:ext cx="5983704" cy="6858000"/>
          </a:xfrm>
          <a:prstGeom prst="rect">
            <a:avLst/>
          </a:prstGeom>
        </p:spPr>
      </p:pic>
    </p:spTree>
    <p:extLst>
      <p:ext uri="{BB962C8B-B14F-4D97-AF65-F5344CB8AC3E}">
        <p14:creationId xmlns:p14="http://schemas.microsoft.com/office/powerpoint/2010/main" val="3066898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79B87-4AA7-436A-A28E-213168C1C67B}"/>
              </a:ext>
            </a:extLst>
          </p:cNvPr>
          <p:cNvSpPr>
            <a:spLocks noGrp="1"/>
          </p:cNvSpPr>
          <p:nvPr>
            <p:ph type="title"/>
          </p:nvPr>
        </p:nvSpPr>
        <p:spPr/>
        <p:txBody>
          <a:bodyPr>
            <a:normAutofit fontScale="90000"/>
          </a:bodyPr>
          <a:lstStyle/>
          <a:p>
            <a:r>
              <a:rPr lang="en-US" dirty="0"/>
              <a:t>OVERVIEW OF WILKO</a:t>
            </a:r>
            <a:endParaRPr lang="ru-RU" dirty="0"/>
          </a:p>
        </p:txBody>
      </p:sp>
      <p:sp>
        <p:nvSpPr>
          <p:cNvPr id="5" name="Text Placeholder 4">
            <a:extLst>
              <a:ext uri="{FF2B5EF4-FFF2-40B4-BE49-F238E27FC236}">
                <a16:creationId xmlns:a16="http://schemas.microsoft.com/office/drawing/2014/main" id="{5DD2790B-AC76-457A-BCB5-3E68F230ED5B}"/>
              </a:ext>
            </a:extLst>
          </p:cNvPr>
          <p:cNvSpPr>
            <a:spLocks noGrp="1"/>
          </p:cNvSpPr>
          <p:nvPr>
            <p:ph type="body" sz="quarter" idx="15"/>
          </p:nvPr>
        </p:nvSpPr>
        <p:spPr>
          <a:xfrm>
            <a:off x="289286" y="2416989"/>
            <a:ext cx="7346755" cy="4297046"/>
          </a:xfrm>
        </p:spPr>
        <p:txBody>
          <a:bodyPr>
            <a:normAutofit fontScale="92500"/>
          </a:bodyPr>
          <a:lstStyle/>
          <a:p>
            <a:r>
              <a:rPr lang="en-US" sz="2800" dirty="0"/>
              <a:t>Founded in 1930, Wilko is a renowned retailer specializing in DIY and home items.</a:t>
            </a:r>
          </a:p>
          <a:p>
            <a:r>
              <a:rPr lang="en-US" sz="2800" dirty="0"/>
              <a:t>Originally a hardware store in Leicester, Wilko has grown into a popular chain offering a wide range of household goods and DIY tools.</a:t>
            </a:r>
          </a:p>
          <a:p>
            <a:r>
              <a:rPr lang="en-US" sz="2800" dirty="0"/>
              <a:t>Despite declining revenues, Wilko is attempting to stem its resource drain and reshape its operations.</a:t>
            </a:r>
          </a:p>
          <a:p>
            <a:r>
              <a:rPr lang="en-US" sz="2800" dirty="0"/>
              <a:t>The company is utilizing adaptive methods to navigate market changes and maintain its role in British retail.</a:t>
            </a:r>
            <a:endParaRPr lang="ru-RU" sz="2800" dirty="0"/>
          </a:p>
        </p:txBody>
      </p:sp>
      <p:sp>
        <p:nvSpPr>
          <p:cNvPr id="4" name="Slide Number Placeholder 3">
            <a:extLst>
              <a:ext uri="{FF2B5EF4-FFF2-40B4-BE49-F238E27FC236}">
                <a16:creationId xmlns:a16="http://schemas.microsoft.com/office/drawing/2014/main" id="{9DFFC05B-6738-42DC-8BE6-C9279D17A4F6}"/>
              </a:ext>
            </a:extLst>
          </p:cNvPr>
          <p:cNvSpPr>
            <a:spLocks noGrp="1"/>
          </p:cNvSpPr>
          <p:nvPr>
            <p:ph type="sldNum" sz="quarter" idx="12"/>
          </p:nvPr>
        </p:nvSpPr>
        <p:spPr>
          <a:xfrm>
            <a:off x="11189368" y="6362251"/>
            <a:ext cx="549442" cy="365125"/>
          </a:xfrm>
        </p:spPr>
        <p:txBody>
          <a:bodyPr/>
          <a:lstStyle/>
          <a:p>
            <a:fld id="{D495E168-DA5E-4888-8D8A-92B118324C14}" type="slidenum">
              <a:rPr lang="ru-RU" smtClean="0"/>
              <a:pPr/>
              <a:t>3</a:t>
            </a:fld>
            <a:endParaRPr lang="ru-RU" dirty="0"/>
          </a:p>
        </p:txBody>
      </p:sp>
      <p:pic>
        <p:nvPicPr>
          <p:cNvPr id="10" name="Picture 9">
            <a:extLst>
              <a:ext uri="{FF2B5EF4-FFF2-40B4-BE49-F238E27FC236}">
                <a16:creationId xmlns:a16="http://schemas.microsoft.com/office/drawing/2014/main" id="{38ED5E21-643F-0E35-51CD-5841E7BACDD7}"/>
              </a:ext>
            </a:extLst>
          </p:cNvPr>
          <p:cNvPicPr>
            <a:picLocks noChangeAspect="1"/>
          </p:cNvPicPr>
          <p:nvPr/>
        </p:nvPicPr>
        <p:blipFill>
          <a:blip r:embed="rId3"/>
          <a:stretch>
            <a:fillRect/>
          </a:stretch>
        </p:blipFill>
        <p:spPr>
          <a:xfrm>
            <a:off x="8038421" y="3555971"/>
            <a:ext cx="4153579" cy="2654999"/>
          </a:xfrm>
          <a:prstGeom prst="rect">
            <a:avLst/>
          </a:prstGeom>
        </p:spPr>
      </p:pic>
      <p:pic>
        <p:nvPicPr>
          <p:cNvPr id="11" name="Picture 10">
            <a:extLst>
              <a:ext uri="{FF2B5EF4-FFF2-40B4-BE49-F238E27FC236}">
                <a16:creationId xmlns:a16="http://schemas.microsoft.com/office/drawing/2014/main" id="{B8E2DF2C-65C8-741A-7D53-365E6C59A241}"/>
              </a:ext>
            </a:extLst>
          </p:cNvPr>
          <p:cNvPicPr>
            <a:picLocks noChangeAspect="1"/>
          </p:cNvPicPr>
          <p:nvPr/>
        </p:nvPicPr>
        <p:blipFill>
          <a:blip r:embed="rId4"/>
          <a:stretch>
            <a:fillRect/>
          </a:stretch>
        </p:blipFill>
        <p:spPr>
          <a:xfrm>
            <a:off x="8038422" y="1473070"/>
            <a:ext cx="3864292" cy="1828959"/>
          </a:xfrm>
          <a:prstGeom prst="rect">
            <a:avLst/>
          </a:prstGeom>
        </p:spPr>
      </p:pic>
    </p:spTree>
    <p:extLst>
      <p:ext uri="{BB962C8B-B14F-4D97-AF65-F5344CB8AC3E}">
        <p14:creationId xmlns:p14="http://schemas.microsoft.com/office/powerpoint/2010/main" val="2023535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39155-1F5E-4F48-B50E-F00D8FC535D9}"/>
              </a:ext>
            </a:extLst>
          </p:cNvPr>
          <p:cNvSpPr>
            <a:spLocks noGrp="1"/>
          </p:cNvSpPr>
          <p:nvPr>
            <p:ph type="title"/>
          </p:nvPr>
        </p:nvSpPr>
        <p:spPr/>
        <p:txBody>
          <a:bodyPr/>
          <a:lstStyle/>
          <a:p>
            <a:r>
              <a:rPr lang="en-US" dirty="0"/>
              <a:t>Procedures Followed </a:t>
            </a:r>
            <a:endParaRPr lang="ru-RU" dirty="0"/>
          </a:p>
        </p:txBody>
      </p:sp>
      <p:sp>
        <p:nvSpPr>
          <p:cNvPr id="5" name="Slide Number Placeholder 4">
            <a:extLst>
              <a:ext uri="{FF2B5EF4-FFF2-40B4-BE49-F238E27FC236}">
                <a16:creationId xmlns:a16="http://schemas.microsoft.com/office/drawing/2014/main" id="{CFEE48EC-430B-4D42-9565-527E52286C4D}"/>
              </a:ext>
            </a:extLst>
          </p:cNvPr>
          <p:cNvSpPr>
            <a:spLocks noGrp="1"/>
          </p:cNvSpPr>
          <p:nvPr>
            <p:ph type="sldNum" sz="quarter" idx="12"/>
          </p:nvPr>
        </p:nvSpPr>
        <p:spPr/>
        <p:txBody>
          <a:bodyPr/>
          <a:lstStyle/>
          <a:p>
            <a:fld id="{D495E168-DA5E-4888-8D8A-92B118324C14}" type="slidenum">
              <a:rPr lang="ru-RU" smtClean="0"/>
              <a:pPr/>
              <a:t>4</a:t>
            </a:fld>
            <a:endParaRPr lang="ru-RU" dirty="0"/>
          </a:p>
        </p:txBody>
      </p:sp>
      <p:sp>
        <p:nvSpPr>
          <p:cNvPr id="12" name="Text Placeholder 11">
            <a:extLst>
              <a:ext uri="{FF2B5EF4-FFF2-40B4-BE49-F238E27FC236}">
                <a16:creationId xmlns:a16="http://schemas.microsoft.com/office/drawing/2014/main" id="{3A20C237-CB7F-75C0-6A4F-04168E9B8415}"/>
              </a:ext>
            </a:extLst>
          </p:cNvPr>
          <p:cNvSpPr>
            <a:spLocks noGrp="1"/>
          </p:cNvSpPr>
          <p:nvPr>
            <p:ph type="body" sz="quarter" idx="20"/>
          </p:nvPr>
        </p:nvSpPr>
        <p:spPr>
          <a:xfrm>
            <a:off x="261871" y="1814481"/>
            <a:ext cx="5577456" cy="4810907"/>
          </a:xfrm>
        </p:spPr>
        <p:txBody>
          <a:bodyPr>
            <a:normAutofit fontScale="92500" lnSpcReduction="20000"/>
          </a:bodyPr>
          <a:lstStyle/>
          <a:p>
            <a:pPr marL="0" indent="0">
              <a:buNone/>
            </a:pPr>
            <a:endParaRPr lang="en-US" dirty="0">
              <a:solidFill>
                <a:schemeClr val="accent1"/>
              </a:solidFill>
            </a:endParaRPr>
          </a:p>
          <a:p>
            <a:pPr>
              <a:buFont typeface="Wingdings" panose="05000000000000000000" pitchFamily="2" charset="2"/>
              <a:buChar char="Ø"/>
            </a:pPr>
            <a:r>
              <a:rPr lang="en-US" sz="2200" dirty="0">
                <a:solidFill>
                  <a:schemeClr val="accent6">
                    <a:lumMod val="50000"/>
                  </a:schemeClr>
                </a:solidFill>
              </a:rPr>
              <a:t>Market research: Utilized Euromonitor and Mintel's market reports to understand Wilko's retail business.</a:t>
            </a:r>
          </a:p>
          <a:p>
            <a:pPr>
              <a:buFont typeface="Wingdings" panose="05000000000000000000" pitchFamily="2" charset="2"/>
              <a:buChar char="Ø"/>
            </a:pPr>
            <a:r>
              <a:rPr lang="en-US" sz="2200" dirty="0">
                <a:solidFill>
                  <a:schemeClr val="accent6">
                    <a:lumMod val="50000"/>
                  </a:schemeClr>
                </a:solidFill>
              </a:rPr>
              <a:t>Financial analysis: Analyzed Wilko's annual reports and financial records to understand profitability, objectives, and financial standing.</a:t>
            </a:r>
          </a:p>
          <a:p>
            <a:pPr>
              <a:buFont typeface="Wingdings" panose="05000000000000000000" pitchFamily="2" charset="2"/>
              <a:buChar char="Ø"/>
            </a:pPr>
            <a:r>
              <a:rPr lang="en-US" sz="2200" dirty="0">
                <a:solidFill>
                  <a:schemeClr val="accent6">
                    <a:lumMod val="50000"/>
                  </a:schemeClr>
                </a:solidFill>
              </a:rPr>
              <a:t>Information obtained through internet databases and Wilko's official website.</a:t>
            </a:r>
          </a:p>
          <a:p>
            <a:pPr>
              <a:buFont typeface="Wingdings" panose="05000000000000000000" pitchFamily="2" charset="2"/>
              <a:buChar char="Ø"/>
            </a:pPr>
            <a:r>
              <a:rPr lang="en-US" sz="2200" dirty="0">
                <a:solidFill>
                  <a:schemeClr val="accent6">
                    <a:lumMod val="50000"/>
                  </a:schemeClr>
                </a:solidFill>
              </a:rPr>
              <a:t>Analysis of company's plans, current advancements, and retail market performance data from databases like Statista.</a:t>
            </a:r>
          </a:p>
          <a:p>
            <a:pPr>
              <a:buFont typeface="Wingdings" panose="05000000000000000000" pitchFamily="2" charset="2"/>
              <a:buChar char="Ø"/>
            </a:pPr>
            <a:r>
              <a:rPr lang="en-US" sz="2200" dirty="0">
                <a:solidFill>
                  <a:schemeClr val="accent6">
                    <a:lumMod val="50000"/>
                  </a:schemeClr>
                </a:solidFill>
              </a:rPr>
              <a:t> SCAMPER model used to analyze retail innovation features and concepts.</a:t>
            </a:r>
          </a:p>
          <a:p>
            <a:pPr>
              <a:buFont typeface="Wingdings" panose="05000000000000000000" pitchFamily="2" charset="2"/>
              <a:buChar char="Ø"/>
            </a:pPr>
            <a:r>
              <a:rPr lang="en-US" sz="2200" dirty="0">
                <a:solidFill>
                  <a:schemeClr val="accent6">
                    <a:lumMod val="50000"/>
                  </a:schemeClr>
                </a:solidFill>
              </a:rPr>
              <a:t>Use of outside sources: Industrial articles from Retail Week and academic journals like Harvard Business Review.</a:t>
            </a:r>
          </a:p>
          <a:p>
            <a:pPr>
              <a:buFont typeface="Wingdings" panose="05000000000000000000" pitchFamily="2" charset="2"/>
              <a:buChar char="Ø"/>
            </a:pPr>
            <a:r>
              <a:rPr lang="en-US" sz="2200" dirty="0">
                <a:solidFill>
                  <a:schemeClr val="accent6">
                    <a:lumMod val="50000"/>
                  </a:schemeClr>
                </a:solidFill>
              </a:rPr>
              <a:t>Use of outside sources enhanced the credibility and scope of the analysis.</a:t>
            </a:r>
            <a:endParaRPr lang="en-GB" sz="2200" dirty="0">
              <a:solidFill>
                <a:schemeClr val="accent6">
                  <a:lumMod val="50000"/>
                </a:schemeClr>
              </a:solidFill>
            </a:endParaRPr>
          </a:p>
        </p:txBody>
      </p:sp>
      <p:pic>
        <p:nvPicPr>
          <p:cNvPr id="20" name="Picture 19">
            <a:extLst>
              <a:ext uri="{FF2B5EF4-FFF2-40B4-BE49-F238E27FC236}">
                <a16:creationId xmlns:a16="http://schemas.microsoft.com/office/drawing/2014/main" id="{670373C0-D678-B685-578B-E7B2CB76F1CD}"/>
              </a:ext>
            </a:extLst>
          </p:cNvPr>
          <p:cNvPicPr>
            <a:picLocks noChangeAspect="1"/>
          </p:cNvPicPr>
          <p:nvPr/>
        </p:nvPicPr>
        <p:blipFill>
          <a:blip r:embed="rId3"/>
          <a:stretch>
            <a:fillRect/>
          </a:stretch>
        </p:blipFill>
        <p:spPr>
          <a:xfrm>
            <a:off x="7315199" y="1859934"/>
            <a:ext cx="4614930" cy="23885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20">
            <a:extLst>
              <a:ext uri="{FF2B5EF4-FFF2-40B4-BE49-F238E27FC236}">
                <a16:creationId xmlns:a16="http://schemas.microsoft.com/office/drawing/2014/main" id="{D37DB3CE-3B32-3B61-13D6-9AD53CFB85E7}"/>
              </a:ext>
            </a:extLst>
          </p:cNvPr>
          <p:cNvPicPr>
            <a:picLocks noChangeAspect="1"/>
          </p:cNvPicPr>
          <p:nvPr/>
        </p:nvPicPr>
        <p:blipFill>
          <a:blip r:embed="rId4"/>
          <a:stretch>
            <a:fillRect/>
          </a:stretch>
        </p:blipFill>
        <p:spPr>
          <a:xfrm>
            <a:off x="7315199" y="4433455"/>
            <a:ext cx="4876801" cy="21750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5350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6CA55-E1D5-10B5-1912-9364AD0C0DC7}"/>
              </a:ext>
            </a:extLst>
          </p:cNvPr>
          <p:cNvSpPr>
            <a:spLocks noGrp="1"/>
          </p:cNvSpPr>
          <p:nvPr>
            <p:ph type="title"/>
          </p:nvPr>
        </p:nvSpPr>
        <p:spPr/>
        <p:txBody>
          <a:bodyPr/>
          <a:lstStyle/>
          <a:p>
            <a:r>
              <a:rPr lang="en-GB" dirty="0"/>
              <a:t>Wilko Financial Trends (2019-2023)</a:t>
            </a:r>
          </a:p>
        </p:txBody>
      </p:sp>
      <p:sp>
        <p:nvSpPr>
          <p:cNvPr id="5" name="Slide Number Placeholder 4">
            <a:extLst>
              <a:ext uri="{FF2B5EF4-FFF2-40B4-BE49-F238E27FC236}">
                <a16:creationId xmlns:a16="http://schemas.microsoft.com/office/drawing/2014/main" id="{806058E1-C5FA-AACA-D8AE-113AA019D553}"/>
              </a:ext>
            </a:extLst>
          </p:cNvPr>
          <p:cNvSpPr>
            <a:spLocks noGrp="1"/>
          </p:cNvSpPr>
          <p:nvPr>
            <p:ph type="sldNum" sz="quarter" idx="12"/>
          </p:nvPr>
        </p:nvSpPr>
        <p:spPr/>
        <p:txBody>
          <a:bodyPr/>
          <a:lstStyle/>
          <a:p>
            <a:fld id="{D495E168-DA5E-4888-8D8A-92B118324C14}" type="slidenum">
              <a:rPr lang="ru-RU" smtClean="0"/>
              <a:t>5</a:t>
            </a:fld>
            <a:endParaRPr lang="ru-RU" dirty="0"/>
          </a:p>
        </p:txBody>
      </p:sp>
      <p:pic>
        <p:nvPicPr>
          <p:cNvPr id="10" name="Picture 9">
            <a:extLst>
              <a:ext uri="{FF2B5EF4-FFF2-40B4-BE49-F238E27FC236}">
                <a16:creationId xmlns:a16="http://schemas.microsoft.com/office/drawing/2014/main" id="{CE9FA371-7320-6516-D1EB-79497E153963}"/>
              </a:ext>
            </a:extLst>
          </p:cNvPr>
          <p:cNvPicPr>
            <a:picLocks noChangeAspect="1"/>
          </p:cNvPicPr>
          <p:nvPr/>
        </p:nvPicPr>
        <p:blipFill>
          <a:blip r:embed="rId3"/>
          <a:stretch>
            <a:fillRect/>
          </a:stretch>
        </p:blipFill>
        <p:spPr>
          <a:xfrm>
            <a:off x="401053" y="1814039"/>
            <a:ext cx="11614484" cy="5043961"/>
          </a:xfrm>
          <a:prstGeom prst="rect">
            <a:avLst/>
          </a:prstGeom>
        </p:spPr>
      </p:pic>
    </p:spTree>
    <p:extLst>
      <p:ext uri="{BB962C8B-B14F-4D97-AF65-F5344CB8AC3E}">
        <p14:creationId xmlns:p14="http://schemas.microsoft.com/office/powerpoint/2010/main" val="1708492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3DE1D4-38BE-4E18-0730-E3493BFC2CE1}"/>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Lst>
          </a:blip>
          <a:stretch>
            <a:fillRect/>
          </a:stretch>
        </p:blipFill>
        <p:spPr>
          <a:xfrm>
            <a:off x="0" y="0"/>
            <a:ext cx="12192000" cy="6863218"/>
          </a:xfrm>
          <a:prstGeom prst="rect">
            <a:avLst/>
          </a:prstGeom>
        </p:spPr>
      </p:pic>
      <p:sp>
        <p:nvSpPr>
          <p:cNvPr id="3" name="Slide Number Placeholder 2">
            <a:extLst>
              <a:ext uri="{FF2B5EF4-FFF2-40B4-BE49-F238E27FC236}">
                <a16:creationId xmlns:a16="http://schemas.microsoft.com/office/drawing/2014/main" id="{D6C52FB6-BF0E-44EA-C408-7F8BE4C4B987}"/>
              </a:ext>
            </a:extLst>
          </p:cNvPr>
          <p:cNvSpPr>
            <a:spLocks noGrp="1"/>
          </p:cNvSpPr>
          <p:nvPr>
            <p:ph type="sldNum" sz="quarter" idx="12"/>
          </p:nvPr>
        </p:nvSpPr>
        <p:spPr/>
        <p:txBody>
          <a:bodyPr/>
          <a:lstStyle/>
          <a:p>
            <a:fld id="{D495E168-DA5E-4888-8D8A-92B118324C14}" type="slidenum">
              <a:rPr lang="ru-RU" smtClean="0"/>
              <a:t>6</a:t>
            </a:fld>
            <a:endParaRPr lang="ru-RU" dirty="0"/>
          </a:p>
        </p:txBody>
      </p:sp>
      <p:sp>
        <p:nvSpPr>
          <p:cNvPr id="4" name="Title 3">
            <a:extLst>
              <a:ext uri="{FF2B5EF4-FFF2-40B4-BE49-F238E27FC236}">
                <a16:creationId xmlns:a16="http://schemas.microsoft.com/office/drawing/2014/main" id="{5F75433C-32AB-84BA-7462-E40AF2F7874F}"/>
              </a:ext>
            </a:extLst>
          </p:cNvPr>
          <p:cNvSpPr>
            <a:spLocks noGrp="1"/>
          </p:cNvSpPr>
          <p:nvPr>
            <p:ph type="title"/>
          </p:nvPr>
        </p:nvSpPr>
        <p:spPr/>
        <p:txBody>
          <a:bodyPr/>
          <a:lstStyle/>
          <a:p>
            <a:pPr algn="ctr"/>
            <a:r>
              <a:rPr lang="en-GB" dirty="0">
                <a:solidFill>
                  <a:schemeClr val="bg1"/>
                </a:solidFill>
                <a:latin typeface="Aharoni" panose="02010803020104030203" pitchFamily="2" charset="-79"/>
                <a:cs typeface="Aharoni" panose="02010803020104030203" pitchFamily="2" charset="-79"/>
              </a:rPr>
              <a:t>Challenges Faced and Overcome </a:t>
            </a:r>
          </a:p>
        </p:txBody>
      </p:sp>
      <p:sp>
        <p:nvSpPr>
          <p:cNvPr id="5" name="TextBox 4">
            <a:extLst>
              <a:ext uri="{FF2B5EF4-FFF2-40B4-BE49-F238E27FC236}">
                <a16:creationId xmlns:a16="http://schemas.microsoft.com/office/drawing/2014/main" id="{6A3EB5AC-5BA0-E1C4-F148-808E0A9DA5B1}"/>
              </a:ext>
            </a:extLst>
          </p:cNvPr>
          <p:cNvSpPr txBox="1"/>
          <p:nvPr/>
        </p:nvSpPr>
        <p:spPr>
          <a:xfrm>
            <a:off x="599574" y="1691560"/>
            <a:ext cx="10515600" cy="4247317"/>
          </a:xfrm>
          <a:prstGeom prst="rect">
            <a:avLst/>
          </a:prstGeom>
          <a:noFill/>
        </p:spPr>
        <p:txBody>
          <a:bodyPr wrap="square" rtlCol="0">
            <a:spAutoFit/>
          </a:bodyPr>
          <a:lstStyle/>
          <a:p>
            <a:pPr marL="285750" indent="-285750">
              <a:buFont typeface="Wingdings" panose="05000000000000000000" pitchFamily="2" charset="2"/>
              <a:buChar char="q"/>
            </a:pPr>
            <a:r>
              <a:rPr lang="en-US" dirty="0">
                <a:solidFill>
                  <a:schemeClr val="bg1"/>
                </a:solidFill>
              </a:rPr>
              <a:t>Multiple perspectives were used to analyze Wilko's financial performance, strategic goals, and market position.</a:t>
            </a:r>
          </a:p>
          <a:p>
            <a:pPr marL="285750" indent="-285750">
              <a:buFont typeface="Wingdings" panose="05000000000000000000" pitchFamily="2" charset="2"/>
              <a:buChar char="q"/>
            </a:pPr>
            <a:r>
              <a:rPr lang="en-US" dirty="0">
                <a:solidFill>
                  <a:schemeClr val="bg1"/>
                </a:solidFill>
              </a:rPr>
              <a:t>Industry studies and online resources like Mintel and Euromonitor were used to understand broader market trends and competition evaluations.</a:t>
            </a:r>
          </a:p>
          <a:p>
            <a:pPr marL="285750" indent="-285750">
              <a:buFont typeface="Wingdings" panose="05000000000000000000" pitchFamily="2" charset="2"/>
              <a:buChar char="q"/>
            </a:pPr>
            <a:r>
              <a:rPr lang="en-US" dirty="0">
                <a:solidFill>
                  <a:schemeClr val="bg1"/>
                </a:solidFill>
              </a:rPr>
              <a:t>Time management was a significant challenge, requiring a balance between research, analysis, and writing.</a:t>
            </a:r>
          </a:p>
          <a:p>
            <a:pPr marL="285750" indent="-285750">
              <a:buFont typeface="Wingdings" panose="05000000000000000000" pitchFamily="2" charset="2"/>
              <a:buChar char="q"/>
            </a:pPr>
            <a:r>
              <a:rPr lang="en-US" dirty="0">
                <a:solidFill>
                  <a:schemeClr val="bg1"/>
                </a:solidFill>
              </a:rPr>
              <a:t> Task prioritization and regular progress checks were key to achieving critical milestones.</a:t>
            </a:r>
          </a:p>
          <a:p>
            <a:pPr marL="285750" indent="-285750">
              <a:buFont typeface="Wingdings" panose="05000000000000000000" pitchFamily="2" charset="2"/>
              <a:buChar char="q"/>
            </a:pPr>
            <a:r>
              <a:rPr lang="en-US" dirty="0">
                <a:solidFill>
                  <a:schemeClr val="bg1"/>
                </a:solidFill>
              </a:rPr>
              <a:t>The SCAMPER model was used as a formalized framework for evaluating Wilko's innovation techniques.</a:t>
            </a:r>
          </a:p>
          <a:p>
            <a:pPr marL="285750" indent="-285750">
              <a:buFont typeface="Wingdings" panose="05000000000000000000" pitchFamily="2" charset="2"/>
              <a:buChar char="q"/>
            </a:pPr>
            <a:r>
              <a:rPr lang="en-US" dirty="0">
                <a:solidFill>
                  <a:schemeClr val="bg1"/>
                </a:solidFill>
              </a:rPr>
              <a:t> Class notes, scholarly readings, and conversations were used to enhance understanding of abstract ideas.</a:t>
            </a:r>
          </a:p>
          <a:p>
            <a:pPr marL="285750" indent="-285750">
              <a:buFont typeface="Wingdings" panose="05000000000000000000" pitchFamily="2" charset="2"/>
              <a:buChar char="q"/>
            </a:pPr>
            <a:r>
              <a:rPr lang="en-US" dirty="0">
                <a:solidFill>
                  <a:schemeClr val="bg1"/>
                </a:solidFill>
              </a:rPr>
              <a:t>Overcoming obstacles involved a rigid research strategy, effective time management skills, and in-depth analysis of theoretical frameworks.</a:t>
            </a:r>
          </a:p>
          <a:p>
            <a:pPr marL="285750" indent="-285750">
              <a:buFont typeface="Wingdings" panose="05000000000000000000" pitchFamily="2" charset="2"/>
              <a:buChar char="q"/>
            </a:pPr>
            <a:r>
              <a:rPr lang="en-US" dirty="0">
                <a:solidFill>
                  <a:schemeClr val="bg1"/>
                </a:solidFill>
              </a:rPr>
              <a:t>Using multiple techniques simultaneously facilitated detailed analysis and shed light on Wilko's strategic position in the competitive retail industry.</a:t>
            </a:r>
            <a:endParaRPr lang="en-GB" dirty="0">
              <a:solidFill>
                <a:schemeClr val="bg1"/>
              </a:solidFill>
            </a:endParaRPr>
          </a:p>
        </p:txBody>
      </p:sp>
    </p:spTree>
    <p:extLst>
      <p:ext uri="{BB962C8B-B14F-4D97-AF65-F5344CB8AC3E}">
        <p14:creationId xmlns:p14="http://schemas.microsoft.com/office/powerpoint/2010/main" val="1229740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extBox 54">
            <a:extLst>
              <a:ext uri="{FF2B5EF4-FFF2-40B4-BE49-F238E27FC236}">
                <a16:creationId xmlns:a16="http://schemas.microsoft.com/office/drawing/2014/main" id="{6A9DACA3-31AD-A0F8-F652-1FC06AB2DE8D}"/>
              </a:ext>
            </a:extLst>
          </p:cNvPr>
          <p:cNvSpPr txBox="1"/>
          <p:nvPr/>
        </p:nvSpPr>
        <p:spPr>
          <a:xfrm>
            <a:off x="1892970" y="786063"/>
            <a:ext cx="9721516" cy="707886"/>
          </a:xfrm>
          <a:prstGeom prst="rect">
            <a:avLst/>
          </a:prstGeom>
          <a:noFill/>
        </p:spPr>
        <p:txBody>
          <a:bodyPr wrap="square" rtlCol="0">
            <a:spAutoFit/>
          </a:bodyPr>
          <a:lstStyle/>
          <a:p>
            <a:r>
              <a:rPr lang="en-US" sz="4000" dirty="0">
                <a:latin typeface="Aharoni" panose="02010803020104030203" pitchFamily="2" charset="-79"/>
                <a:cs typeface="Aharoni" panose="02010803020104030203" pitchFamily="2" charset="-79"/>
              </a:rPr>
              <a:t>Learning Outcomes and Future Benefits </a:t>
            </a:r>
            <a:endParaRPr lang="en-GB" sz="4000" dirty="0">
              <a:latin typeface="Aharoni" panose="02010803020104030203" pitchFamily="2" charset="-79"/>
              <a:cs typeface="Aharoni" panose="02010803020104030203" pitchFamily="2" charset="-79"/>
            </a:endParaRPr>
          </a:p>
        </p:txBody>
      </p:sp>
      <p:sp>
        <p:nvSpPr>
          <p:cNvPr id="56" name="TextBox 55">
            <a:extLst>
              <a:ext uri="{FF2B5EF4-FFF2-40B4-BE49-F238E27FC236}">
                <a16:creationId xmlns:a16="http://schemas.microsoft.com/office/drawing/2014/main" id="{AA0E420F-BC9D-D237-099F-22FC30B761DF}"/>
              </a:ext>
            </a:extLst>
          </p:cNvPr>
          <p:cNvSpPr txBox="1"/>
          <p:nvPr/>
        </p:nvSpPr>
        <p:spPr>
          <a:xfrm>
            <a:off x="192505" y="2791326"/>
            <a:ext cx="11421981" cy="3477875"/>
          </a:xfrm>
          <a:prstGeom prst="rect">
            <a:avLst/>
          </a:prstGeom>
          <a:noFill/>
        </p:spPr>
        <p:txBody>
          <a:bodyPr wrap="square" rtlCol="0">
            <a:spAutoFit/>
          </a:bodyPr>
          <a:lstStyle/>
          <a:p>
            <a:pPr marL="285750" indent="-285750">
              <a:buFont typeface="Wingdings" panose="05000000000000000000" pitchFamily="2" charset="2"/>
              <a:buChar char="q"/>
            </a:pPr>
            <a:r>
              <a:rPr lang="en-US" sz="2000" dirty="0"/>
              <a:t>The assignment developed research skills through multiple sources and data fusion.</a:t>
            </a:r>
          </a:p>
          <a:p>
            <a:pPr marL="285750" indent="-285750">
              <a:buFont typeface="Wingdings" panose="05000000000000000000" pitchFamily="2" charset="2"/>
              <a:buChar char="q"/>
            </a:pPr>
            <a:r>
              <a:rPr lang="en-US" sz="2000" dirty="0"/>
              <a:t>It helped understand Wilko's strategic landscape, crucial for managerial decisions.</a:t>
            </a:r>
          </a:p>
          <a:p>
            <a:pPr marL="285750" indent="-285750">
              <a:buFont typeface="Wingdings" panose="05000000000000000000" pitchFamily="2" charset="2"/>
              <a:buChar char="q"/>
            </a:pPr>
            <a:r>
              <a:rPr lang="en-US" sz="2000" dirty="0"/>
              <a:t>The SCAMPER model was used to evaluate Wilko's innovational efforts, identifying areas of development and areas for further advancement.</a:t>
            </a:r>
          </a:p>
          <a:p>
            <a:pPr marL="285750" indent="-285750">
              <a:buFont typeface="Wingdings" panose="05000000000000000000" pitchFamily="2" charset="2"/>
              <a:buChar char="q"/>
            </a:pPr>
            <a:r>
              <a:rPr lang="en-US" sz="2000" dirty="0"/>
              <a:t>The project will provide knowledge and competencies applicable to both academic and professional spheres.</a:t>
            </a:r>
          </a:p>
          <a:p>
            <a:pPr marL="285750" indent="-285750">
              <a:buFont typeface="Wingdings" panose="05000000000000000000" pitchFamily="2" charset="2"/>
              <a:buChar char="q"/>
            </a:pPr>
            <a:r>
              <a:rPr lang="en-US" sz="2000" dirty="0"/>
              <a:t>In academic environments, it will enable the examination of strategic alternatives for different companies.</a:t>
            </a:r>
          </a:p>
          <a:p>
            <a:pPr marL="285750" indent="-285750">
              <a:buFont typeface="Wingdings" panose="05000000000000000000" pitchFamily="2" charset="2"/>
              <a:buChar char="q"/>
            </a:pPr>
            <a:r>
              <a:rPr lang="en-US" sz="2000" dirty="0"/>
              <a:t>From a professional perspective, it will equip the ability to perform business analysis, strategic management, and innovation leadership.</a:t>
            </a:r>
          </a:p>
          <a:p>
            <a:pPr marL="285750" indent="-285750">
              <a:buFont typeface="Wingdings" panose="05000000000000000000" pitchFamily="2" charset="2"/>
              <a:buChar char="q"/>
            </a:pPr>
            <a:r>
              <a:rPr lang="en-US" sz="2000" dirty="0"/>
              <a:t>The project will contribute significantly to future educational and career aspirations in business.</a:t>
            </a:r>
            <a:endParaRPr lang="en-GB" sz="2000" dirty="0"/>
          </a:p>
        </p:txBody>
      </p:sp>
    </p:spTree>
    <p:extLst>
      <p:ext uri="{BB962C8B-B14F-4D97-AF65-F5344CB8AC3E}">
        <p14:creationId xmlns:p14="http://schemas.microsoft.com/office/powerpoint/2010/main" val="1266157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60E3D37-C071-2F0B-24C8-421C98A187C2}"/>
              </a:ext>
            </a:extLst>
          </p:cNvPr>
          <p:cNvSpPr>
            <a:spLocks noGrp="1"/>
          </p:cNvSpPr>
          <p:nvPr>
            <p:ph type="title"/>
          </p:nvPr>
        </p:nvSpPr>
        <p:spPr/>
        <p:txBody>
          <a:bodyPr>
            <a:normAutofit/>
          </a:bodyPr>
          <a:lstStyle/>
          <a:p>
            <a:pPr algn="ctr"/>
            <a:r>
              <a:rPr lang="en-GB" sz="3600" b="1" dirty="0">
                <a:effectLst/>
                <a:latin typeface="Arial" panose="020B0604020202020204" pitchFamily="34" charset="0"/>
                <a:ea typeface="Arial" panose="020B0604020202020204" pitchFamily="34" charset="0"/>
              </a:rPr>
              <a:t>Conclusion</a:t>
            </a:r>
            <a:endParaRPr lang="en-GB" sz="6600" dirty="0"/>
          </a:p>
        </p:txBody>
      </p:sp>
      <p:sp>
        <p:nvSpPr>
          <p:cNvPr id="13" name="TextBox 12">
            <a:extLst>
              <a:ext uri="{FF2B5EF4-FFF2-40B4-BE49-F238E27FC236}">
                <a16:creationId xmlns:a16="http://schemas.microsoft.com/office/drawing/2014/main" id="{6ED7CCB3-F761-7FEB-2BED-FFD95E79531E}"/>
              </a:ext>
            </a:extLst>
          </p:cNvPr>
          <p:cNvSpPr txBox="1"/>
          <p:nvPr/>
        </p:nvSpPr>
        <p:spPr>
          <a:xfrm>
            <a:off x="4459705" y="1347537"/>
            <a:ext cx="7315200" cy="4401205"/>
          </a:xfrm>
          <a:prstGeom prst="rect">
            <a:avLst/>
          </a:prstGeom>
          <a:noFill/>
        </p:spPr>
        <p:txBody>
          <a:bodyPr wrap="square" rtlCol="0">
            <a:spAutoFit/>
          </a:bodyPr>
          <a:lstStyle/>
          <a:p>
            <a:pPr marL="457200" indent="-457200">
              <a:buFont typeface="Wingdings" panose="05000000000000000000" pitchFamily="2" charset="2"/>
              <a:buChar char="q"/>
            </a:pPr>
            <a:r>
              <a:rPr lang="en-US" sz="2800" dirty="0"/>
              <a:t>Provides insights into Wilko's innovations and problems in consumer behavior and digital change.</a:t>
            </a:r>
          </a:p>
          <a:p>
            <a:pPr marL="457200" indent="-457200">
              <a:buFont typeface="Wingdings" panose="05000000000000000000" pitchFamily="2" charset="2"/>
              <a:buChar char="q"/>
            </a:pPr>
            <a:r>
              <a:rPr lang="en-US" sz="2800" dirty="0"/>
              <a:t>Experienced in problem-solving, innovation research, and strategic thinking.</a:t>
            </a:r>
          </a:p>
          <a:p>
            <a:pPr marL="457200" indent="-457200">
              <a:buFont typeface="Wingdings" panose="05000000000000000000" pitchFamily="2" charset="2"/>
              <a:buChar char="q"/>
            </a:pPr>
            <a:r>
              <a:rPr lang="en-US" sz="2800" dirty="0"/>
              <a:t>Gained skills transferable to academia and future career.</a:t>
            </a:r>
          </a:p>
          <a:p>
            <a:pPr marL="457200" indent="-457200">
              <a:buFont typeface="Wingdings" panose="05000000000000000000" pitchFamily="2" charset="2"/>
              <a:buChar char="q"/>
            </a:pPr>
            <a:r>
              <a:rPr lang="en-US" sz="2800" dirty="0"/>
              <a:t>Appreciation for opportunity to share research and thoughts.</a:t>
            </a:r>
            <a:endParaRPr lang="en-GB" sz="2800" dirty="0"/>
          </a:p>
        </p:txBody>
      </p:sp>
      <p:pic>
        <p:nvPicPr>
          <p:cNvPr id="14" name="Picture 13">
            <a:extLst>
              <a:ext uri="{FF2B5EF4-FFF2-40B4-BE49-F238E27FC236}">
                <a16:creationId xmlns:a16="http://schemas.microsoft.com/office/drawing/2014/main" id="{8BC1EEE7-BAA8-CF54-1903-13E3F50A7C62}"/>
              </a:ext>
            </a:extLst>
          </p:cNvPr>
          <p:cNvPicPr>
            <a:picLocks noChangeAspect="1"/>
          </p:cNvPicPr>
          <p:nvPr/>
        </p:nvPicPr>
        <p:blipFill>
          <a:blip r:embed="rId3"/>
          <a:stretch>
            <a:fillRect/>
          </a:stretch>
        </p:blipFill>
        <p:spPr>
          <a:xfrm>
            <a:off x="1122691" y="3865395"/>
            <a:ext cx="2143125" cy="2143125"/>
          </a:xfrm>
          <a:prstGeom prst="rect">
            <a:avLst/>
          </a:prstGeom>
        </p:spPr>
      </p:pic>
    </p:spTree>
    <p:extLst>
      <p:ext uri="{BB962C8B-B14F-4D97-AF65-F5344CB8AC3E}">
        <p14:creationId xmlns:p14="http://schemas.microsoft.com/office/powerpoint/2010/main" val="2113840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D1C66-8B88-4FDA-AFA7-4549E31005F8}"/>
              </a:ext>
            </a:extLst>
          </p:cNvPr>
          <p:cNvSpPr>
            <a:spLocks noGrp="1"/>
          </p:cNvSpPr>
          <p:nvPr>
            <p:ph type="title"/>
          </p:nvPr>
        </p:nvSpPr>
        <p:spPr/>
        <p:txBody>
          <a:bodyPr/>
          <a:lstStyle/>
          <a:p>
            <a:r>
              <a:rPr lang="en-US" dirty="0"/>
              <a:t>BIG IMAGE</a:t>
            </a:r>
            <a:endParaRPr lang="ru-RU" dirty="0"/>
          </a:p>
        </p:txBody>
      </p:sp>
      <p:sp>
        <p:nvSpPr>
          <p:cNvPr id="4" name="Slide Number Placeholder 3">
            <a:extLst>
              <a:ext uri="{FF2B5EF4-FFF2-40B4-BE49-F238E27FC236}">
                <a16:creationId xmlns:a16="http://schemas.microsoft.com/office/drawing/2014/main" id="{CDDE29B3-D5FF-478A-848A-934E75A49FD3}"/>
              </a:ext>
            </a:extLst>
          </p:cNvPr>
          <p:cNvSpPr>
            <a:spLocks noGrp="1"/>
          </p:cNvSpPr>
          <p:nvPr>
            <p:ph type="sldNum" sz="quarter" idx="12"/>
          </p:nvPr>
        </p:nvSpPr>
        <p:spPr/>
        <p:txBody>
          <a:bodyPr/>
          <a:lstStyle/>
          <a:p>
            <a:fld id="{D495E168-DA5E-4888-8D8A-92B118324C14}" type="slidenum">
              <a:rPr lang="ru-RU" smtClean="0"/>
              <a:pPr/>
              <a:t>9</a:t>
            </a:fld>
            <a:endParaRPr lang="ru-RU" dirty="0"/>
          </a:p>
        </p:txBody>
      </p:sp>
      <p:sp>
        <p:nvSpPr>
          <p:cNvPr id="9" name="Text Placeholder 8">
            <a:extLst>
              <a:ext uri="{FF2B5EF4-FFF2-40B4-BE49-F238E27FC236}">
                <a16:creationId xmlns:a16="http://schemas.microsoft.com/office/drawing/2014/main" id="{4D7B0F7B-3366-0EA7-16ED-DD50541B40BB}"/>
              </a:ext>
            </a:extLst>
          </p:cNvPr>
          <p:cNvSpPr>
            <a:spLocks noGrp="1"/>
          </p:cNvSpPr>
          <p:nvPr>
            <p:ph type="body" sz="quarter" idx="16"/>
          </p:nvPr>
        </p:nvSpPr>
        <p:spPr>
          <a:xfrm>
            <a:off x="2926334" y="221840"/>
            <a:ext cx="7366026" cy="946532"/>
          </a:xfrm>
        </p:spPr>
        <p:txBody>
          <a:bodyPr/>
          <a:lstStyle/>
          <a:p>
            <a:r>
              <a:rPr lang="en-GB" sz="4000" dirty="0"/>
              <a:t>Reference List </a:t>
            </a:r>
          </a:p>
        </p:txBody>
      </p:sp>
      <p:sp>
        <p:nvSpPr>
          <p:cNvPr id="10" name="TextBox 9">
            <a:extLst>
              <a:ext uri="{FF2B5EF4-FFF2-40B4-BE49-F238E27FC236}">
                <a16:creationId xmlns:a16="http://schemas.microsoft.com/office/drawing/2014/main" id="{1DD07C29-45BC-F5A7-E28E-34D20176F4D4}"/>
              </a:ext>
            </a:extLst>
          </p:cNvPr>
          <p:cNvSpPr txBox="1"/>
          <p:nvPr/>
        </p:nvSpPr>
        <p:spPr>
          <a:xfrm>
            <a:off x="593558" y="778146"/>
            <a:ext cx="11004884" cy="5858014"/>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US" dirty="0"/>
              <a:t>Bennett, Coleman &amp; Co. Ltd, (2023). UK retail chain Wilko at risk of collapse. [online] Available at: https://economictimes.indiatimes.com/news/international/business/chinas-central-bank-leaves-key-policy-rate-unchanged-as-expected/articleshow/111049568.cms [Accessed on 17th June 2024]</a:t>
            </a:r>
          </a:p>
          <a:p>
            <a:pPr marL="285750" indent="-285750" algn="just">
              <a:lnSpc>
                <a:spcPct val="150000"/>
              </a:lnSpc>
              <a:buFont typeface="Wingdings" panose="05000000000000000000" pitchFamily="2" charset="2"/>
              <a:buChar char="q"/>
            </a:pPr>
            <a:r>
              <a:rPr lang="en-US" dirty="0"/>
              <a:t>Drucker, P., 2012. Managing in a time of great change. Routledge.</a:t>
            </a:r>
          </a:p>
          <a:p>
            <a:pPr marL="285750" indent="-285750" algn="just">
              <a:lnSpc>
                <a:spcPct val="150000"/>
              </a:lnSpc>
              <a:buFont typeface="Wingdings" panose="05000000000000000000" pitchFamily="2" charset="2"/>
              <a:buChar char="q"/>
            </a:pPr>
            <a:r>
              <a:rPr lang="en-US" dirty="0"/>
              <a:t>euromonitor.com, 2024. Retail E-Commerce in the United Kingdom [Online] Available At: https://www.euromonitor.com/retail-e-commerce-in-the-united-kingdom/report [Accessed On: 17/06/2024]</a:t>
            </a:r>
          </a:p>
          <a:p>
            <a:pPr marL="285750" indent="-285750" algn="just">
              <a:lnSpc>
                <a:spcPct val="150000"/>
              </a:lnSpc>
              <a:buFont typeface="Wingdings" panose="05000000000000000000" pitchFamily="2" charset="2"/>
              <a:buChar char="q"/>
            </a:pPr>
            <a:r>
              <a:rPr lang="en-US" dirty="0"/>
              <a:t>mintel.com, 2022. Mintel Announces Global Consumer Trends for 2023 [Online] Available At: https://www.mintel.com/press-centre/mintel-announces-global-consumer-trends-for-2023/ [Accessed On: 17/06/2024]</a:t>
            </a:r>
          </a:p>
          <a:p>
            <a:pPr marL="285750" indent="-285750" algn="just">
              <a:lnSpc>
                <a:spcPct val="150000"/>
              </a:lnSpc>
              <a:buFont typeface="Wingdings" panose="05000000000000000000" pitchFamily="2" charset="2"/>
              <a:buChar char="q"/>
            </a:pPr>
            <a:r>
              <a:rPr lang="en-US" dirty="0"/>
              <a:t>Statista Research Department, (2024). Revenue of Wilko Retail Limited in the United Kingdom (UK) from financial year 2011 to 2022. [online] Available at: https://www.statista.com/statistics/1009407/wilko-retail-limited-turnover-united-kingdom-uk/  [Accessed on 17th June 2024]</a:t>
            </a:r>
          </a:p>
          <a:p>
            <a:pPr marL="285750" indent="-285750" algn="just">
              <a:lnSpc>
                <a:spcPct val="150000"/>
              </a:lnSpc>
              <a:buFont typeface="Wingdings" panose="05000000000000000000" pitchFamily="2" charset="2"/>
              <a:buChar char="q"/>
            </a:pPr>
            <a:r>
              <a:rPr lang="en-US" dirty="0"/>
              <a:t>wilko.com, 2024. Wilko.com [Online] Available At: https://www.wilko.com/ [Accessed On: 17/06/2024]</a:t>
            </a:r>
          </a:p>
        </p:txBody>
      </p:sp>
    </p:spTree>
    <p:extLst>
      <p:ext uri="{BB962C8B-B14F-4D97-AF65-F5344CB8AC3E}">
        <p14:creationId xmlns:p14="http://schemas.microsoft.com/office/powerpoint/2010/main" val="1935360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D24B6-BECF-4BE6-9971-53768392C0BB}"/>
              </a:ext>
            </a:extLst>
          </p:cNvPr>
          <p:cNvSpPr>
            <a:spLocks noGrp="1"/>
          </p:cNvSpPr>
          <p:nvPr>
            <p:ph type="title"/>
          </p:nvPr>
        </p:nvSpPr>
        <p:spPr/>
        <p:txBody>
          <a:bodyPr/>
          <a:lstStyle/>
          <a:p>
            <a:r>
              <a:rPr lang="en-US" dirty="0"/>
              <a:t>THANK YOU!</a:t>
            </a:r>
            <a:endParaRPr lang="ru-RU" dirty="0"/>
          </a:p>
        </p:txBody>
      </p:sp>
      <p:pic>
        <p:nvPicPr>
          <p:cNvPr id="25" name="Picture 24">
            <a:extLst>
              <a:ext uri="{FF2B5EF4-FFF2-40B4-BE49-F238E27FC236}">
                <a16:creationId xmlns:a16="http://schemas.microsoft.com/office/drawing/2014/main" id="{3E233460-D002-615C-E981-D219289CFF1B}"/>
              </a:ext>
            </a:extLst>
          </p:cNvPr>
          <p:cNvPicPr>
            <a:picLocks noChangeAspect="1"/>
          </p:cNvPicPr>
          <p:nvPr/>
        </p:nvPicPr>
        <p:blipFill>
          <a:blip r:embed="rId2"/>
          <a:stretch>
            <a:fillRect/>
          </a:stretch>
        </p:blipFill>
        <p:spPr>
          <a:xfrm>
            <a:off x="0" y="1778613"/>
            <a:ext cx="12191999" cy="4943029"/>
          </a:xfrm>
          <a:prstGeom prst="rect">
            <a:avLst/>
          </a:prstGeom>
        </p:spPr>
      </p:pic>
    </p:spTree>
    <p:extLst>
      <p:ext uri="{BB962C8B-B14F-4D97-AF65-F5344CB8AC3E}">
        <p14:creationId xmlns:p14="http://schemas.microsoft.com/office/powerpoint/2010/main" val="1316663592"/>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393BED-762D-4FA3-96CF-866F426A0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024DF7-0783-4549-86B7-A48B29FBA9C2}">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750F309C-DE10-4641-9043-BB7E781AC4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Fun vacation presentation</Template>
  <TotalTime>122</TotalTime>
  <Words>2863</Words>
  <Application>Microsoft Office PowerPoint</Application>
  <PresentationFormat>Widescreen</PresentationFormat>
  <Paragraphs>87</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Aharoni</vt:lpstr>
      <vt:lpstr>Arial</vt:lpstr>
      <vt:lpstr>Calibri</vt:lpstr>
      <vt:lpstr>Century Gothic</vt:lpstr>
      <vt:lpstr>Wingdings</vt:lpstr>
      <vt:lpstr>Office Theme</vt:lpstr>
      <vt:lpstr>Wilko's Challenges and Innovations</vt:lpstr>
      <vt:lpstr>INTRODUCTION</vt:lpstr>
      <vt:lpstr>OVERVIEW OF WILKO</vt:lpstr>
      <vt:lpstr>Procedures Followed </vt:lpstr>
      <vt:lpstr>Wilko Financial Trends (2019-2023)</vt:lpstr>
      <vt:lpstr>Challenges Faced and Overcome </vt:lpstr>
      <vt:lpstr>PowerPoint Presentation</vt:lpstr>
      <vt:lpstr>Conclusion</vt:lpstr>
      <vt:lpstr>BIG IMAGE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Wilko's Challenges and Innovations</dc:title>
  <cp:lastModifiedBy>Ionut Aliu</cp:lastModifiedBy>
  <cp:revision>1</cp:revision>
  <dcterms:created xsi:type="dcterms:W3CDTF">2024-06-17T11:24:00Z</dcterms:created>
  <dcterms:modified xsi:type="dcterms:W3CDTF">2024-06-29T15:44:02Z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