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344" r:id="rId3"/>
    <p:sldId id="345" r:id="rId4"/>
    <p:sldId id="347" r:id="rId5"/>
    <p:sldId id="348" r:id="rId6"/>
    <p:sldId id="349" r:id="rId7"/>
    <p:sldId id="350" r:id="rId8"/>
    <p:sldId id="353" r:id="rId9"/>
    <p:sldId id="352" r:id="rId10"/>
    <p:sldId id="351" r:id="rId11"/>
    <p:sldId id="354" r:id="rId12"/>
    <p:sldId id="356" r:id="rId13"/>
    <p:sldId id="355" r:id="rId14"/>
    <p:sldId id="357" r:id="rId15"/>
    <p:sldId id="358" r:id="rId16"/>
    <p:sldId id="359" r:id="rId17"/>
    <p:sldId id="363" r:id="rId18"/>
    <p:sldId id="360" r:id="rId19"/>
    <p:sldId id="361" r:id="rId20"/>
    <p:sldId id="362" r:id="rId21"/>
    <p:sldId id="342" r:id="rId22"/>
    <p:sldId id="346"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86" d="100"/>
          <a:sy n="86" d="100"/>
        </p:scale>
        <p:origin x="1238"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29/03/2021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29/03/2021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29/03/2021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29/03/2021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29/03/2021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29/03/2021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29/03/2021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hoffmann@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owl.english.purdue.edu/owl/resource/606/01/"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wl.english.purdue.edu/owl/resource/606/01/" TargetMode="External"/><Relationship Id="rId2" Type="http://schemas.openxmlformats.org/officeDocument/2006/relationships/hyperlink" Target="https://www.siue.edu/~tkohler/Writing%2520a%2520Paragraph.html" TargetMode="Externa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hyperlink" Target="https://flexiblelearning.auckland.ac.nz/essay-writing-2018/8.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flexiblelearning.auckland.ac.nz/essay-writing-2018/8.html#3_3"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flexiblelearning.auckland.ac.nz/essay-writing-2018/8.html#3_6"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riting-center.phsc.edu/writing/unity-and-coherence-essays" TargetMode="External"/><Relationship Id="rId2" Type="http://schemas.openxmlformats.org/officeDocument/2006/relationships/hyperlink" Target="https://writingcommons.org/section/style/elements-of-style/flow-coherence-unity/" TargetMode="External"/><Relationship Id="rId1" Type="http://schemas.openxmlformats.org/officeDocument/2006/relationships/slideLayout" Target="../slideLayouts/slideLayout2.xml"/><Relationship Id="rId5" Type="http://schemas.openxmlformats.org/officeDocument/2006/relationships/hyperlink" Target="https://writingcenter.unc.edu/tips-and-tools/thesis-statements/" TargetMode="External"/><Relationship Id="rId4" Type="http://schemas.openxmlformats.org/officeDocument/2006/relationships/hyperlink" Target="https://flexiblelearning.auckland.ac.nz/essay-writing-2018/8.html"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flexiblelearning.auckland.ac.nz/essay-writing-2018/8.html#3_5" TargetMode="External"/><Relationship Id="rId2" Type="http://schemas.openxmlformats.org/officeDocument/2006/relationships/hyperlink" Target="https://public.wsu.edu/~campbelld/topic.htm" TargetMode="External"/><Relationship Id="rId1" Type="http://schemas.openxmlformats.org/officeDocument/2006/relationships/slideLayout" Target="../slideLayouts/slideLayout2.xml"/><Relationship Id="rId5" Type="http://schemas.openxmlformats.org/officeDocument/2006/relationships/hyperlink" Target="https://writingcommons.org/article/writing-concisely-and-avoiding-redundancy/" TargetMode="External"/><Relationship Id="rId4" Type="http://schemas.openxmlformats.org/officeDocument/2006/relationships/hyperlink" Target="https://flexiblelearning.auckland.ac.nz/essay-writing-2018/8.html#3_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5800" y="1919310"/>
            <a:ext cx="7772400" cy="1512888"/>
          </a:xfrm>
        </p:spPr>
        <p:txBody>
          <a:bodyPr/>
          <a:lstStyle/>
          <a:p>
            <a:pPr eaLnBrk="1" hangingPunct="1"/>
            <a:r>
              <a:rPr lang="en-US" altLang="en-US" b="1" dirty="0">
                <a:solidFill>
                  <a:srgbClr val="FFFF00"/>
                </a:solidFill>
                <a:effectLst>
                  <a:outerShdw blurRad="38100" dist="38100" dir="2700000" algn="tl">
                    <a:srgbClr val="000000">
                      <a:alpha val="43137"/>
                    </a:srgbClr>
                  </a:outerShdw>
                </a:effectLst>
              </a:rPr>
              <a:t>E</a:t>
            </a:r>
            <a:r>
              <a:rPr lang="en-GB" altLang="en-US" b="1" dirty="0">
                <a:solidFill>
                  <a:srgbClr val="FFFF00"/>
                </a:solidFill>
                <a:effectLst>
                  <a:outerShdw blurRad="38100" dist="38100" dir="2700000" algn="tl">
                    <a:srgbClr val="000000">
                      <a:alpha val="43137"/>
                    </a:srgbClr>
                  </a:outerShdw>
                </a:effectLst>
              </a:rPr>
              <a:t>NGLISH LANGUAGE SUPPORT</a:t>
            </a:r>
          </a:p>
        </p:txBody>
      </p:sp>
      <p:sp>
        <p:nvSpPr>
          <p:cNvPr id="6147" name="Subtitle 4"/>
          <p:cNvSpPr>
            <a:spLocks noGrp="1"/>
          </p:cNvSpPr>
          <p:nvPr>
            <p:ph type="subTitle" idx="1"/>
          </p:nvPr>
        </p:nvSpPr>
        <p:spPr>
          <a:xfrm>
            <a:off x="1371600" y="3861048"/>
            <a:ext cx="6400800" cy="1512888"/>
          </a:xfrm>
        </p:spPr>
        <p:txBody>
          <a:bodyPr/>
          <a:lstStyle/>
          <a:p>
            <a:pPr eaLnBrk="1" hangingPunct="1"/>
            <a:r>
              <a:rPr lang="en-US" altLang="en-US" sz="3600" b="1" dirty="0">
                <a:solidFill>
                  <a:schemeClr val="bg1"/>
                </a:solidFill>
                <a:effectLst>
                  <a:outerShdw blurRad="38100" dist="38100" dir="2700000" algn="tl">
                    <a:srgbClr val="000000">
                      <a:alpha val="43137"/>
                    </a:srgbClr>
                  </a:outerShdw>
                </a:effectLst>
              </a:rPr>
              <a:t>Unity and Coherence in Essays</a:t>
            </a:r>
            <a:endParaRPr lang="en-GB" altLang="en-US" sz="2800" dirty="0">
              <a:solidFill>
                <a:schemeClr val="tx1"/>
              </a:solidFill>
            </a:endParaRP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2" name="Rectangle 1">
            <a:extLst>
              <a:ext uri="{FF2B5EF4-FFF2-40B4-BE49-F238E27FC236}">
                <a16:creationId xmlns:a16="http://schemas.microsoft.com/office/drawing/2014/main" id="{5C4FDA8A-1CD4-443F-9FD6-6DF238181733}"/>
              </a:ext>
            </a:extLst>
          </p:cNvPr>
          <p:cNvSpPr/>
          <p:nvPr/>
        </p:nvSpPr>
        <p:spPr>
          <a:xfrm>
            <a:off x="4499992" y="5648897"/>
            <a:ext cx="4572000" cy="307777"/>
          </a:xfrm>
          <a:prstGeom prst="rect">
            <a:avLst/>
          </a:prstGeom>
        </p:spPr>
        <p:txBody>
          <a:bodyPr>
            <a:spAutoFit/>
          </a:bodyPr>
          <a:lstStyle/>
          <a:p>
            <a:pPr eaLnBrk="1" hangingPunct="1"/>
            <a:r>
              <a:rPr lang="en-US" altLang="en-US" sz="1400" i="1" dirty="0">
                <a:solidFill>
                  <a:schemeClr val="bg1"/>
                </a:solidFill>
                <a:effectLst>
                  <a:outerShdw blurRad="38100" dist="38100" dir="2700000" algn="tl">
                    <a:srgbClr val="000000">
                      <a:alpha val="43137"/>
                    </a:srgbClr>
                  </a:outerShdw>
                </a:effectLst>
              </a:rPr>
              <a:t>Prepared by Sylvia Hoffmann </a:t>
            </a:r>
            <a:r>
              <a:rPr lang="en-US" altLang="en-US" sz="1400" i="1" dirty="0">
                <a:solidFill>
                  <a:schemeClr val="bg1"/>
                </a:solidFill>
                <a:effectLst>
                  <a:outerShdw blurRad="38100" dist="38100" dir="2700000" algn="tl">
                    <a:srgbClr val="000000">
                      <a:alpha val="43137"/>
                    </a:srgbClr>
                  </a:outerShdw>
                </a:effectLst>
                <a:hlinkClick r:id="rId2"/>
              </a:rPr>
              <a:t>s.hoffmann@uwtsd.ac.uk</a:t>
            </a:r>
            <a:r>
              <a:rPr lang="en-US" altLang="en-US" sz="1400" i="1" dirty="0">
                <a:solidFill>
                  <a:schemeClr val="bg1"/>
                </a:solidFill>
                <a:effectLst>
                  <a:outerShdw blurRad="38100" dist="38100" dir="2700000" algn="tl">
                    <a:srgbClr val="000000">
                      <a:alpha val="43137"/>
                    </a:srgbClr>
                  </a:outerShdw>
                </a:effectLst>
              </a:rPr>
              <a:t> </a:t>
            </a:r>
            <a:endParaRPr lang="en-GB" altLang="en-US" sz="1100"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Unity</a:t>
            </a:r>
          </a:p>
        </p:txBody>
      </p:sp>
      <p:sp>
        <p:nvSpPr>
          <p:cNvPr id="13315" name="Rectangle 3"/>
          <p:cNvSpPr>
            <a:spLocks noGrp="1" noChangeArrowheads="1"/>
          </p:cNvSpPr>
          <p:nvPr>
            <p:ph type="body" idx="1"/>
          </p:nvPr>
        </p:nvSpPr>
        <p:spPr>
          <a:xfrm>
            <a:off x="457200" y="980728"/>
            <a:ext cx="8229600" cy="4680520"/>
          </a:xfrm>
        </p:spPr>
        <p:txBody>
          <a:bodyPr/>
          <a:lstStyle/>
          <a:p>
            <a:r>
              <a:rPr lang="en-US" sz="2200" dirty="0"/>
              <a:t>Unity is the idea that all parts of the writing work to achieve the same goal: </a:t>
            </a:r>
            <a:r>
              <a:rPr lang="en-US" sz="2200" b="1" dirty="0"/>
              <a:t>proving the thesis</a:t>
            </a:r>
            <a:r>
              <a:rPr lang="en-US" sz="2200" dirty="0"/>
              <a:t>. </a:t>
            </a:r>
          </a:p>
          <a:p>
            <a:r>
              <a:rPr lang="en-US" sz="2200" dirty="0"/>
              <a:t>The content of a paragraph should focus on </a:t>
            </a:r>
            <a:r>
              <a:rPr lang="en-US" sz="2200" b="1" dirty="0"/>
              <a:t>a topic sentence</a:t>
            </a:r>
            <a:r>
              <a:rPr lang="en-US" sz="2200" dirty="0"/>
              <a:t>, the content of an essay must focus on the </a:t>
            </a:r>
            <a:r>
              <a:rPr lang="en-US" sz="2200" b="1" dirty="0"/>
              <a:t>thesis</a:t>
            </a:r>
            <a:r>
              <a:rPr lang="en-US" sz="2200" dirty="0"/>
              <a:t>.  </a:t>
            </a:r>
          </a:p>
          <a:p>
            <a:r>
              <a:rPr lang="en-US" sz="2200" dirty="0"/>
              <a:t>The introduction paragraph introduces the thesis (in a </a:t>
            </a:r>
            <a:r>
              <a:rPr lang="en-US" sz="2200" u="sng" dirty="0"/>
              <a:t>thesis statement</a:t>
            </a:r>
            <a:r>
              <a:rPr lang="en-US" sz="2200" dirty="0"/>
              <a:t>), the body paragraphs each have a proof point (topic sentence) with content that proves the thesis, and the concluding paragraph sums up the proof and restates the thesis. </a:t>
            </a:r>
          </a:p>
          <a:p>
            <a:r>
              <a:rPr lang="en-US" sz="2200" dirty="0"/>
              <a:t>Any information which is not related to the thesis is distracting and takes away from the strength of proving the thesis.</a:t>
            </a:r>
          </a:p>
          <a:p>
            <a:pPr marL="0" indent="0">
              <a:buNone/>
            </a:pPr>
            <a:endParaRPr lang="en-US" sz="1600" dirty="0"/>
          </a:p>
          <a:p>
            <a:endParaRPr lang="en-US" sz="1600" dirty="0"/>
          </a:p>
        </p:txBody>
      </p:sp>
    </p:spTree>
    <p:extLst>
      <p:ext uri="{BB962C8B-B14F-4D97-AF65-F5344CB8AC3E}">
        <p14:creationId xmlns:p14="http://schemas.microsoft.com/office/powerpoint/2010/main" val="562072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Let’s review! </a:t>
            </a:r>
          </a:p>
        </p:txBody>
      </p:sp>
      <p:sp>
        <p:nvSpPr>
          <p:cNvPr id="13315" name="Rectangle 3"/>
          <p:cNvSpPr>
            <a:spLocks noGrp="1" noChangeArrowheads="1"/>
          </p:cNvSpPr>
          <p:nvPr>
            <p:ph type="body" idx="1"/>
          </p:nvPr>
        </p:nvSpPr>
        <p:spPr>
          <a:xfrm>
            <a:off x="457200" y="980728"/>
            <a:ext cx="8229600" cy="4680520"/>
          </a:xfrm>
        </p:spPr>
        <p:txBody>
          <a:bodyPr/>
          <a:lstStyle/>
          <a:p>
            <a:pPr marL="0" indent="0">
              <a:buNone/>
            </a:pPr>
            <a:r>
              <a:rPr lang="en-GB" altLang="en-US" sz="2400" b="1" dirty="0"/>
              <a:t>What is a thesis statement?</a:t>
            </a:r>
            <a:endParaRPr lang="en-US" sz="2200" dirty="0"/>
          </a:p>
          <a:p>
            <a:r>
              <a:rPr lang="en-US" sz="2200" dirty="0"/>
              <a:t>It is usually a single sentence near the end of the introductory paragraph that presents your argument to the reader. The rest of the paper, the body of the essay, gathers and </a:t>
            </a:r>
            <a:r>
              <a:rPr lang="en-US" sz="2200" dirty="0" err="1"/>
              <a:t>organises</a:t>
            </a:r>
            <a:r>
              <a:rPr lang="en-US" sz="2200" dirty="0"/>
              <a:t> evidence that will persuade the reader of the logic of your interpretation.</a:t>
            </a:r>
            <a:endParaRPr lang="en-US" sz="1600" dirty="0"/>
          </a:p>
          <a:p>
            <a:r>
              <a:rPr lang="en-US" sz="2200" dirty="0"/>
              <a:t>It tells the reader how you will interpret the significance of the subject matter under discussion.</a:t>
            </a:r>
          </a:p>
          <a:p>
            <a:r>
              <a:rPr lang="en-US" sz="2200" dirty="0"/>
              <a:t>It is a road map for the paper; in other words, it tells the reader what to expect from the rest of the paper.</a:t>
            </a:r>
          </a:p>
          <a:p>
            <a:r>
              <a:rPr lang="en-US" sz="2200" dirty="0"/>
              <a:t>It directly answers the question asked of you. </a:t>
            </a:r>
          </a:p>
          <a:p>
            <a:r>
              <a:rPr lang="en-US" sz="2200" dirty="0"/>
              <a:t>It makes a claim that others might dispute.</a:t>
            </a:r>
          </a:p>
          <a:p>
            <a:endParaRPr lang="en-US" sz="1600" dirty="0"/>
          </a:p>
        </p:txBody>
      </p:sp>
    </p:spTree>
    <p:extLst>
      <p:ext uri="{BB962C8B-B14F-4D97-AF65-F5344CB8AC3E}">
        <p14:creationId xmlns:p14="http://schemas.microsoft.com/office/powerpoint/2010/main" val="3057741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E457AD5F-D940-498E-B1A4-27FB7A5DB6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8614" y="116632"/>
            <a:ext cx="4819650" cy="5495925"/>
          </a:xfrm>
          <a:prstGeom prst="rect">
            <a:avLst/>
          </a:prstGeom>
        </p:spPr>
      </p:pic>
      <p:sp>
        <p:nvSpPr>
          <p:cNvPr id="4" name="TextBox 3">
            <a:extLst>
              <a:ext uri="{FF2B5EF4-FFF2-40B4-BE49-F238E27FC236}">
                <a16:creationId xmlns:a16="http://schemas.microsoft.com/office/drawing/2014/main" id="{B4C664D1-3AE2-45F7-81B3-092E090F6CE2}"/>
              </a:ext>
            </a:extLst>
          </p:cNvPr>
          <p:cNvSpPr txBox="1"/>
          <p:nvPr/>
        </p:nvSpPr>
        <p:spPr>
          <a:xfrm>
            <a:off x="35496" y="5445224"/>
            <a:ext cx="3744416" cy="600164"/>
          </a:xfrm>
          <a:prstGeom prst="rect">
            <a:avLst/>
          </a:prstGeom>
          <a:noFill/>
        </p:spPr>
        <p:txBody>
          <a:bodyPr wrap="square" rtlCol="0">
            <a:spAutoFit/>
          </a:bodyPr>
          <a:lstStyle/>
          <a:p>
            <a:pPr algn="l"/>
            <a:r>
              <a:rPr lang="en-US" sz="1100" dirty="0">
                <a:latin typeface="+mj-lt"/>
              </a:rPr>
              <a:t>Image source: </a:t>
            </a:r>
            <a:r>
              <a:rPr lang="en-GB" sz="1100" b="0" i="0" u="sng" strike="noStrike" dirty="0">
                <a:solidFill>
                  <a:srgbClr val="333333"/>
                </a:solidFill>
                <a:effectLst/>
                <a:latin typeface="+mj-lt"/>
                <a:hlinkClick r:id="rId3"/>
              </a:rPr>
              <a:t>owl.english.purdue.edu</a:t>
            </a:r>
          </a:p>
          <a:p>
            <a:br>
              <a:rPr lang="en-GB" sz="1100" dirty="0">
                <a:latin typeface="+mj-lt"/>
              </a:rPr>
            </a:br>
            <a:endParaRPr lang="en-GB" sz="1100" dirty="0">
              <a:latin typeface="+mj-lt"/>
            </a:endParaRPr>
          </a:p>
        </p:txBody>
      </p:sp>
    </p:spTree>
    <p:extLst>
      <p:ext uri="{BB962C8B-B14F-4D97-AF65-F5344CB8AC3E}">
        <p14:creationId xmlns:p14="http://schemas.microsoft.com/office/powerpoint/2010/main" val="1787740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C664D1-3AE2-45F7-81B3-092E090F6CE2}"/>
              </a:ext>
            </a:extLst>
          </p:cNvPr>
          <p:cNvSpPr txBox="1"/>
          <p:nvPr/>
        </p:nvSpPr>
        <p:spPr>
          <a:xfrm>
            <a:off x="107504" y="5229200"/>
            <a:ext cx="4464496" cy="769441"/>
          </a:xfrm>
          <a:prstGeom prst="rect">
            <a:avLst/>
          </a:prstGeom>
          <a:noFill/>
        </p:spPr>
        <p:txBody>
          <a:bodyPr wrap="square" rtlCol="0">
            <a:spAutoFit/>
          </a:bodyPr>
          <a:lstStyle/>
          <a:p>
            <a:pPr algn="l"/>
            <a:r>
              <a:rPr lang="en-US" sz="1100" dirty="0">
                <a:latin typeface="+mj-lt"/>
              </a:rPr>
              <a:t>Image source: </a:t>
            </a:r>
            <a:r>
              <a:rPr lang="en-US" sz="1100" dirty="0">
                <a:latin typeface="+mj-lt"/>
                <a:hlinkClick r:id="rId2"/>
              </a:rPr>
              <a:t>https://www.siue.edu/~tkohler/Writing%2520a%2520Paragraph.html</a:t>
            </a:r>
            <a:r>
              <a:rPr lang="en-GB" sz="1100" u="sng" dirty="0">
                <a:solidFill>
                  <a:srgbClr val="333333"/>
                </a:solidFill>
                <a:latin typeface="+mj-lt"/>
              </a:rPr>
              <a:t> </a:t>
            </a:r>
            <a:endParaRPr lang="en-GB" sz="1100" b="0" i="0" u="sng" strike="noStrike" dirty="0">
              <a:solidFill>
                <a:srgbClr val="333333"/>
              </a:solidFill>
              <a:effectLst/>
              <a:latin typeface="+mj-lt"/>
              <a:hlinkClick r:id="rId3"/>
            </a:endParaRPr>
          </a:p>
          <a:p>
            <a:br>
              <a:rPr lang="en-GB" sz="1100" dirty="0">
                <a:latin typeface="+mj-lt"/>
              </a:rPr>
            </a:br>
            <a:endParaRPr lang="en-GB" sz="1100" dirty="0">
              <a:latin typeface="+mj-lt"/>
            </a:endParaRPr>
          </a:p>
        </p:txBody>
      </p:sp>
      <p:pic>
        <p:nvPicPr>
          <p:cNvPr id="5" name="Picture 4" descr="Diagram&#10;&#10;Description automatically generated">
            <a:extLst>
              <a:ext uri="{FF2B5EF4-FFF2-40B4-BE49-F238E27FC236}">
                <a16:creationId xmlns:a16="http://schemas.microsoft.com/office/drawing/2014/main" id="{04CA6598-75A1-4CFE-BAEA-9F9B1C56D9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608" y="188640"/>
            <a:ext cx="7664276" cy="5256584"/>
          </a:xfrm>
          <a:prstGeom prst="rect">
            <a:avLst/>
          </a:prstGeom>
        </p:spPr>
      </p:pic>
    </p:spTree>
    <p:extLst>
      <p:ext uri="{BB962C8B-B14F-4D97-AF65-F5344CB8AC3E}">
        <p14:creationId xmlns:p14="http://schemas.microsoft.com/office/powerpoint/2010/main" val="255554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Coherence</a:t>
            </a:r>
          </a:p>
        </p:txBody>
      </p:sp>
      <p:sp>
        <p:nvSpPr>
          <p:cNvPr id="13315" name="Rectangle 3"/>
          <p:cNvSpPr>
            <a:spLocks noGrp="1" noChangeArrowheads="1"/>
          </p:cNvSpPr>
          <p:nvPr>
            <p:ph type="body" idx="1"/>
          </p:nvPr>
        </p:nvSpPr>
        <p:spPr>
          <a:xfrm>
            <a:off x="457200" y="980728"/>
            <a:ext cx="8229600" cy="2448272"/>
          </a:xfrm>
        </p:spPr>
        <p:txBody>
          <a:bodyPr/>
          <a:lstStyle/>
          <a:p>
            <a:r>
              <a:rPr lang="en-US" sz="2200" dirty="0"/>
              <a:t>Coherence in a piece of writing means that the reader can easily understand it. </a:t>
            </a:r>
          </a:p>
          <a:p>
            <a:r>
              <a:rPr lang="en-US" sz="2200" dirty="0"/>
              <a:t>It is about making everything flow smoothly. </a:t>
            </a:r>
          </a:p>
          <a:p>
            <a:r>
              <a:rPr lang="en-US" sz="2200" dirty="0"/>
              <a:t>The reader can see that everything is logically arranged and connected, and relevance to the central focus of the essay is maintained throughout.</a:t>
            </a:r>
          </a:p>
          <a:p>
            <a:endParaRPr lang="en-US" sz="2200" dirty="0"/>
          </a:p>
          <a:p>
            <a:endParaRPr lang="en-US" sz="2200" dirty="0"/>
          </a:p>
        </p:txBody>
      </p:sp>
      <p:pic>
        <p:nvPicPr>
          <p:cNvPr id="1030" name="Picture 6">
            <a:extLst>
              <a:ext uri="{FF2B5EF4-FFF2-40B4-BE49-F238E27FC236}">
                <a16:creationId xmlns:a16="http://schemas.microsoft.com/office/drawing/2014/main" id="{F19643C7-4E85-4DC6-BB7B-16CC999EB6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287" y="3284984"/>
            <a:ext cx="7689426" cy="16561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4D4035E-3854-46AC-BC25-E920FF6771E5}"/>
              </a:ext>
            </a:extLst>
          </p:cNvPr>
          <p:cNvSpPr txBox="1"/>
          <p:nvPr/>
        </p:nvSpPr>
        <p:spPr>
          <a:xfrm>
            <a:off x="683568" y="5186263"/>
            <a:ext cx="4464496" cy="430887"/>
          </a:xfrm>
          <a:prstGeom prst="rect">
            <a:avLst/>
          </a:prstGeom>
          <a:noFill/>
        </p:spPr>
        <p:txBody>
          <a:bodyPr wrap="square" rtlCol="0">
            <a:spAutoFit/>
          </a:bodyPr>
          <a:lstStyle/>
          <a:p>
            <a:pPr algn="l"/>
            <a:r>
              <a:rPr lang="en-US" sz="1100" dirty="0">
                <a:latin typeface="+mj-lt"/>
              </a:rPr>
              <a:t>Image source:</a:t>
            </a:r>
          </a:p>
          <a:p>
            <a:pPr algn="l"/>
            <a:r>
              <a:rPr lang="en-GB" sz="1100" dirty="0">
                <a:latin typeface="+mj-lt"/>
                <a:hlinkClick r:id="rId3"/>
              </a:rPr>
              <a:t>https://flexiblelearning.auckland.ac.nz/essay-writing-2018/8.html</a:t>
            </a:r>
            <a:r>
              <a:rPr lang="en-GB" sz="1100" dirty="0">
                <a:latin typeface="+mj-lt"/>
              </a:rPr>
              <a:t> </a:t>
            </a:r>
          </a:p>
        </p:txBody>
      </p:sp>
    </p:spTree>
    <p:extLst>
      <p:ext uri="{BB962C8B-B14F-4D97-AF65-F5344CB8AC3E}">
        <p14:creationId xmlns:p14="http://schemas.microsoft.com/office/powerpoint/2010/main" val="466926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Coherence</a:t>
            </a:r>
          </a:p>
        </p:txBody>
      </p:sp>
      <p:sp>
        <p:nvSpPr>
          <p:cNvPr id="13315" name="Rectangle 3"/>
          <p:cNvSpPr>
            <a:spLocks noGrp="1" noChangeArrowheads="1"/>
          </p:cNvSpPr>
          <p:nvPr>
            <p:ph type="body" idx="1"/>
          </p:nvPr>
        </p:nvSpPr>
        <p:spPr>
          <a:xfrm>
            <a:off x="457200" y="980728"/>
            <a:ext cx="8229600" cy="4680520"/>
          </a:xfrm>
        </p:spPr>
        <p:txBody>
          <a:bodyPr/>
          <a:lstStyle/>
          <a:p>
            <a:pPr marL="0" indent="0">
              <a:buNone/>
            </a:pPr>
            <a:r>
              <a:rPr lang="en-US" sz="2400" dirty="0"/>
              <a:t>How can you achieve it? </a:t>
            </a:r>
          </a:p>
          <a:p>
            <a:r>
              <a:rPr lang="en-US" sz="2400" dirty="0"/>
              <a:t>by using some </a:t>
            </a:r>
            <a:r>
              <a:rPr lang="en-US" sz="2400" b="1" dirty="0"/>
              <a:t>cohesive devices </a:t>
            </a:r>
            <a:r>
              <a:rPr lang="en-US" sz="2400" dirty="0"/>
              <a:t>= the “glue” that holds a piece of writing together. </a:t>
            </a:r>
          </a:p>
          <a:p>
            <a:r>
              <a:rPr lang="en-US" sz="2400" dirty="0"/>
              <a:t>Cohesive devices carry meaning within a sentence and from a previous sentence into the next. They allow the reader to follow from one part of the text to another, and to understand the logical relationships between sentences and paragraphs.</a:t>
            </a:r>
          </a:p>
          <a:p>
            <a:pPr marL="0" indent="0">
              <a:buNone/>
            </a:pPr>
            <a:endParaRPr lang="en-US" sz="1600" dirty="0"/>
          </a:p>
        </p:txBody>
      </p:sp>
    </p:spTree>
    <p:extLst>
      <p:ext uri="{BB962C8B-B14F-4D97-AF65-F5344CB8AC3E}">
        <p14:creationId xmlns:p14="http://schemas.microsoft.com/office/powerpoint/2010/main" val="1683686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eaLnBrk="1" hangingPunct="1"/>
            <a:r>
              <a:rPr lang="en-GB" altLang="en-US" sz="3600" b="1" dirty="0"/>
              <a:t>Cohesion</a:t>
            </a:r>
          </a:p>
        </p:txBody>
      </p:sp>
      <p:sp>
        <p:nvSpPr>
          <p:cNvPr id="13315" name="Rectangle 3"/>
          <p:cNvSpPr>
            <a:spLocks noGrp="1" noChangeArrowheads="1"/>
          </p:cNvSpPr>
          <p:nvPr>
            <p:ph type="body" idx="1"/>
          </p:nvPr>
        </p:nvSpPr>
        <p:spPr>
          <a:xfrm>
            <a:off x="457200" y="980728"/>
            <a:ext cx="8229600" cy="4680520"/>
          </a:xfrm>
        </p:spPr>
        <p:txBody>
          <a:bodyPr/>
          <a:lstStyle/>
          <a:p>
            <a:pPr marL="0" indent="0">
              <a:buNone/>
            </a:pPr>
            <a:r>
              <a:rPr lang="en-US" sz="2000" dirty="0"/>
              <a:t>We will examine four cohesive devices: </a:t>
            </a:r>
          </a:p>
          <a:p>
            <a:pPr marL="0" indent="0">
              <a:buNone/>
            </a:pPr>
            <a:endParaRPr lang="en-US" sz="2000" dirty="0"/>
          </a:p>
          <a:p>
            <a:r>
              <a:rPr lang="en-US" sz="2000" b="1" dirty="0"/>
              <a:t>Pronouns</a:t>
            </a:r>
            <a:r>
              <a:rPr lang="en-US" sz="2000" dirty="0"/>
              <a:t> (P)</a:t>
            </a:r>
          </a:p>
          <a:p>
            <a:r>
              <a:rPr lang="en-US" sz="2000" b="1" dirty="0"/>
              <a:t>Repetition (with exact word or parallel term/synonym)</a:t>
            </a:r>
            <a:r>
              <a:rPr lang="en-US" sz="2000" dirty="0"/>
              <a:t> (R)</a:t>
            </a:r>
          </a:p>
          <a:p>
            <a:r>
              <a:rPr lang="en-US" sz="2000" b="1" dirty="0"/>
              <a:t>Transitions</a:t>
            </a:r>
            <a:r>
              <a:rPr lang="en-US" sz="2000" dirty="0"/>
              <a:t> (T)</a:t>
            </a:r>
          </a:p>
          <a:p>
            <a:r>
              <a:rPr lang="en-US" sz="2000" b="1" dirty="0"/>
              <a:t>Parallelism</a:t>
            </a:r>
            <a:r>
              <a:rPr lang="en-US" sz="2000" dirty="0"/>
              <a:t> (</a:t>
            </a:r>
            <a:r>
              <a:rPr lang="en-US" sz="2000" dirty="0" err="1"/>
              <a:t>PllM</a:t>
            </a:r>
            <a:r>
              <a:rPr lang="en-US" sz="2000" dirty="0"/>
              <a:t>): the use of similar grammatical forms and sentence structures</a:t>
            </a:r>
          </a:p>
          <a:p>
            <a:pPr marL="0" indent="0">
              <a:buNone/>
            </a:pPr>
            <a:endParaRPr lang="en-US" sz="1600" dirty="0"/>
          </a:p>
          <a:p>
            <a:pPr marL="0" indent="0">
              <a:buNone/>
            </a:pPr>
            <a:r>
              <a:rPr lang="en-US" sz="1600" i="1" dirty="0"/>
              <a:t>(Note: the symbols in brackets will be used in examples and practice activities.)</a:t>
            </a:r>
          </a:p>
          <a:p>
            <a:pPr marL="0" indent="0">
              <a:buNone/>
            </a:pPr>
            <a:endParaRPr lang="en-US" sz="1600" dirty="0"/>
          </a:p>
        </p:txBody>
      </p:sp>
    </p:spTree>
    <p:extLst>
      <p:ext uri="{BB962C8B-B14F-4D97-AF65-F5344CB8AC3E}">
        <p14:creationId xmlns:p14="http://schemas.microsoft.com/office/powerpoint/2010/main" val="1574908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pPr marL="0" indent="0">
              <a:buNone/>
            </a:pPr>
            <a:r>
              <a:rPr lang="en-US" sz="3600" b="1" dirty="0"/>
              <a:t>Four cohesive devices</a:t>
            </a:r>
          </a:p>
        </p:txBody>
      </p:sp>
      <p:sp>
        <p:nvSpPr>
          <p:cNvPr id="13315" name="Rectangle 3"/>
          <p:cNvSpPr>
            <a:spLocks noGrp="1" noChangeArrowheads="1"/>
          </p:cNvSpPr>
          <p:nvPr>
            <p:ph type="body" idx="1"/>
          </p:nvPr>
        </p:nvSpPr>
        <p:spPr>
          <a:xfrm>
            <a:off x="457200" y="980728"/>
            <a:ext cx="8229600" cy="1143000"/>
          </a:xfrm>
        </p:spPr>
        <p:txBody>
          <a:bodyPr/>
          <a:lstStyle/>
          <a:p>
            <a:pPr marL="0" indent="0">
              <a:buNone/>
            </a:pPr>
            <a:r>
              <a:rPr lang="en-US" sz="1800" dirty="0"/>
              <a:t>This diagram shows how the four cohesive devices - pronouns, repetition, transitions and parallelism -  are used to create a coherent text: </a:t>
            </a:r>
          </a:p>
          <a:p>
            <a:pPr marL="0" indent="0">
              <a:buNone/>
            </a:pPr>
            <a:endParaRPr lang="en-US" sz="2000" dirty="0"/>
          </a:p>
          <a:p>
            <a:pPr marL="0" indent="0">
              <a:buNone/>
            </a:pPr>
            <a:endParaRPr lang="en-US" sz="1600" dirty="0"/>
          </a:p>
        </p:txBody>
      </p:sp>
      <p:pic>
        <p:nvPicPr>
          <p:cNvPr id="2052" name="Picture 4">
            <a:extLst>
              <a:ext uri="{FF2B5EF4-FFF2-40B4-BE49-F238E27FC236}">
                <a16:creationId xmlns:a16="http://schemas.microsoft.com/office/drawing/2014/main" id="{EB589BF5-942C-4312-BA07-6B79D5C08B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0125" y="1543592"/>
            <a:ext cx="71437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544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Pronouns</a:t>
            </a:r>
          </a:p>
        </p:txBody>
      </p:sp>
      <p:sp>
        <p:nvSpPr>
          <p:cNvPr id="13315" name="Rectangle 3"/>
          <p:cNvSpPr>
            <a:spLocks noGrp="1" noChangeArrowheads="1"/>
          </p:cNvSpPr>
          <p:nvPr>
            <p:ph type="body" idx="1"/>
          </p:nvPr>
        </p:nvSpPr>
        <p:spPr>
          <a:xfrm>
            <a:off x="457200" y="980728"/>
            <a:ext cx="8229600" cy="4680520"/>
          </a:xfrm>
        </p:spPr>
        <p:txBody>
          <a:bodyPr/>
          <a:lstStyle/>
          <a:p>
            <a:pPr marL="0" indent="0" algn="l">
              <a:buNone/>
            </a:pPr>
            <a:r>
              <a:rPr lang="en-US" sz="2200" b="0" i="0" dirty="0">
                <a:solidFill>
                  <a:srgbClr val="000000"/>
                </a:solidFill>
                <a:effectLst/>
              </a:rPr>
              <a:t>Pronouns are useful cohesive devices because they make it unnecessary to repeat words too often. Consider the following:</a:t>
            </a:r>
          </a:p>
          <a:p>
            <a:pPr marL="0" indent="0" algn="l">
              <a:buNone/>
            </a:pPr>
            <a:endParaRPr lang="en-US" sz="1400" b="0" i="0" dirty="0">
              <a:solidFill>
                <a:srgbClr val="000000"/>
              </a:solidFill>
              <a:effectLst/>
            </a:endParaRPr>
          </a:p>
          <a:p>
            <a:pPr marL="0" indent="0" algn="l">
              <a:buNone/>
            </a:pPr>
            <a:r>
              <a:rPr lang="en-US" sz="2200" b="1" i="0" dirty="0">
                <a:solidFill>
                  <a:srgbClr val="000000"/>
                </a:solidFill>
                <a:effectLst/>
              </a:rPr>
              <a:t>Repetitious referencing: </a:t>
            </a:r>
            <a:endParaRPr lang="en-US" sz="2200" b="0" i="0" dirty="0">
              <a:solidFill>
                <a:srgbClr val="000000"/>
              </a:solidFill>
              <a:effectLst/>
            </a:endParaRPr>
          </a:p>
          <a:p>
            <a:pPr algn="l"/>
            <a:r>
              <a:rPr lang="en-US" sz="2200" b="0" i="1" dirty="0">
                <a:solidFill>
                  <a:srgbClr val="000000"/>
                </a:solidFill>
                <a:effectLst/>
              </a:rPr>
              <a:t>When Gillette first invented disposable razor blades, he found it very hard to sell </a:t>
            </a:r>
            <a:r>
              <a:rPr lang="en-US" sz="2200" b="1" i="1" dirty="0">
                <a:solidFill>
                  <a:srgbClr val="00B0F0"/>
                </a:solidFill>
                <a:effectLst/>
              </a:rPr>
              <a:t>the disposable razor blades</a:t>
            </a:r>
            <a:r>
              <a:rPr lang="en-US" sz="2200" b="0" i="1" dirty="0">
                <a:solidFill>
                  <a:srgbClr val="000000"/>
                </a:solidFill>
                <a:effectLst/>
              </a:rPr>
              <a:t>. </a:t>
            </a:r>
            <a:r>
              <a:rPr lang="en-US" sz="2200" b="1" i="1" dirty="0">
                <a:solidFill>
                  <a:srgbClr val="00B050"/>
                </a:solidFill>
                <a:effectLst/>
              </a:rPr>
              <a:t>He found it very hard to sell the disposable razor blades</a:t>
            </a:r>
            <a:r>
              <a:rPr lang="en-US" sz="2200" b="0" i="1" dirty="0">
                <a:solidFill>
                  <a:srgbClr val="000000"/>
                </a:solidFill>
                <a:effectLst/>
              </a:rPr>
              <a:t> because nobody had marketed a throw-away product before.</a:t>
            </a:r>
            <a:endParaRPr lang="en-US" sz="2200" b="0" i="0" dirty="0">
              <a:solidFill>
                <a:srgbClr val="000000"/>
              </a:solidFill>
              <a:effectLst/>
            </a:endParaRPr>
          </a:p>
          <a:p>
            <a:pPr marL="0" indent="0" algn="l">
              <a:buNone/>
            </a:pPr>
            <a:endParaRPr lang="en-US" sz="1200" b="1" i="0" dirty="0">
              <a:solidFill>
                <a:srgbClr val="000000"/>
              </a:solidFill>
              <a:effectLst/>
            </a:endParaRPr>
          </a:p>
          <a:p>
            <a:pPr marL="0" indent="0" algn="l">
              <a:buNone/>
            </a:pPr>
            <a:r>
              <a:rPr lang="en-US" sz="2200" b="1" i="0" dirty="0">
                <a:solidFill>
                  <a:srgbClr val="000000"/>
                </a:solidFill>
                <a:effectLst/>
              </a:rPr>
              <a:t>Better:</a:t>
            </a:r>
            <a:endParaRPr lang="en-US" sz="2200" b="0" i="0" dirty="0">
              <a:solidFill>
                <a:srgbClr val="000000"/>
              </a:solidFill>
              <a:effectLst/>
            </a:endParaRPr>
          </a:p>
          <a:p>
            <a:pPr algn="l"/>
            <a:r>
              <a:rPr lang="en-US" sz="2200" b="0" i="1" dirty="0">
                <a:solidFill>
                  <a:srgbClr val="000000"/>
                </a:solidFill>
                <a:effectLst/>
              </a:rPr>
              <a:t>When Gillette first invented disposable razor blades, he found it very hard to sell </a:t>
            </a:r>
            <a:r>
              <a:rPr lang="en-US" sz="2200" b="1" i="1" dirty="0">
                <a:solidFill>
                  <a:srgbClr val="00B0F0"/>
                </a:solidFill>
                <a:effectLst/>
              </a:rPr>
              <a:t>them</a:t>
            </a:r>
            <a:r>
              <a:rPr lang="en-US" sz="2200" b="0" i="1" dirty="0">
                <a:solidFill>
                  <a:srgbClr val="000000"/>
                </a:solidFill>
                <a:effectLst/>
              </a:rPr>
              <a:t>. </a:t>
            </a:r>
            <a:r>
              <a:rPr lang="en-US" sz="2200" b="1" i="1" dirty="0">
                <a:solidFill>
                  <a:srgbClr val="00B050"/>
                </a:solidFill>
                <a:effectLst/>
              </a:rPr>
              <a:t>This</a:t>
            </a:r>
            <a:r>
              <a:rPr lang="en-US" sz="2200" b="0" i="1" dirty="0">
                <a:solidFill>
                  <a:srgbClr val="00B050"/>
                </a:solidFill>
                <a:effectLst/>
              </a:rPr>
              <a:t> </a:t>
            </a:r>
            <a:r>
              <a:rPr lang="en-US" sz="2200" b="0" i="1" dirty="0">
                <a:solidFill>
                  <a:srgbClr val="000000"/>
                </a:solidFill>
                <a:effectLst/>
              </a:rPr>
              <a:t>was because nobody had marketed a throw-away product before.</a:t>
            </a:r>
            <a:endParaRPr lang="en-US" sz="2200" b="0" i="0" dirty="0">
              <a:solidFill>
                <a:srgbClr val="000000"/>
              </a:solidFill>
              <a:effectLst/>
              <a:latin typeface="Verdana" panose="020B0604030504040204" pitchFamily="34" charset="0"/>
            </a:endParaRPr>
          </a:p>
          <a:p>
            <a:pPr marL="0" indent="0">
              <a:buNone/>
            </a:pPr>
            <a:endParaRPr lang="en-US" sz="1600" dirty="0"/>
          </a:p>
        </p:txBody>
      </p:sp>
    </p:spTree>
    <p:extLst>
      <p:ext uri="{BB962C8B-B14F-4D97-AF65-F5344CB8AC3E}">
        <p14:creationId xmlns:p14="http://schemas.microsoft.com/office/powerpoint/2010/main" val="1779754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Repetition</a:t>
            </a:r>
          </a:p>
        </p:txBody>
      </p:sp>
      <p:sp>
        <p:nvSpPr>
          <p:cNvPr id="13315" name="Rectangle 3"/>
          <p:cNvSpPr>
            <a:spLocks noGrp="1" noChangeArrowheads="1"/>
          </p:cNvSpPr>
          <p:nvPr>
            <p:ph type="body" idx="1"/>
          </p:nvPr>
        </p:nvSpPr>
        <p:spPr>
          <a:xfrm>
            <a:off x="457200" y="980728"/>
            <a:ext cx="8229600" cy="4680520"/>
          </a:xfrm>
        </p:spPr>
        <p:txBody>
          <a:bodyPr/>
          <a:lstStyle/>
          <a:p>
            <a:pPr marL="0" indent="0" algn="l">
              <a:buNone/>
            </a:pPr>
            <a:r>
              <a:rPr lang="en-US" sz="2200" b="0" i="0" dirty="0">
                <a:solidFill>
                  <a:srgbClr val="000000"/>
                </a:solidFill>
                <a:effectLst/>
              </a:rPr>
              <a:t>Repetition in a piece of writing does not always demonstrate cohesion.  Study these sentences:</a:t>
            </a:r>
          </a:p>
          <a:p>
            <a:pPr marL="0" indent="0" algn="l">
              <a:buNone/>
            </a:pPr>
            <a:endParaRPr lang="en-US" sz="2200" b="0" i="0" dirty="0">
              <a:solidFill>
                <a:srgbClr val="000000"/>
              </a:solidFill>
              <a:effectLst/>
            </a:endParaRPr>
          </a:p>
          <a:p>
            <a:pPr marL="0" indent="0" algn="l">
              <a:buNone/>
            </a:pPr>
            <a:r>
              <a:rPr lang="en-US" sz="2200" b="1" i="0" dirty="0">
                <a:solidFill>
                  <a:srgbClr val="000000"/>
                </a:solidFill>
                <a:effectLst/>
              </a:rPr>
              <a:t>Unnecessary repetition or limited vocabulary range:</a:t>
            </a:r>
          </a:p>
          <a:p>
            <a:pPr marL="0" indent="0" algn="l">
              <a:buNone/>
            </a:pPr>
            <a:r>
              <a:rPr lang="en-US" sz="2200" i="1" dirty="0">
                <a:solidFill>
                  <a:srgbClr val="000000"/>
                </a:solidFill>
                <a:effectLst/>
              </a:rPr>
              <a:t>The purpose of the simulation exercise is to simulate the racing performance of a racing car as it will perform in an actual race.</a:t>
            </a:r>
          </a:p>
          <a:p>
            <a:pPr marL="0" indent="0" algn="l">
              <a:buNone/>
            </a:pPr>
            <a:endParaRPr lang="en-US" sz="2200" b="1" i="0" dirty="0">
              <a:solidFill>
                <a:srgbClr val="000000"/>
              </a:solidFill>
              <a:effectLst/>
            </a:endParaRPr>
          </a:p>
          <a:p>
            <a:pPr marL="0" indent="0" algn="l">
              <a:buNone/>
            </a:pPr>
            <a:r>
              <a:rPr lang="en-US" sz="2200" b="1" i="0" dirty="0">
                <a:solidFill>
                  <a:srgbClr val="000000"/>
                </a:solidFill>
                <a:effectLst/>
              </a:rPr>
              <a:t>Improved sentence:</a:t>
            </a:r>
          </a:p>
          <a:p>
            <a:pPr marL="0" indent="0" algn="l">
              <a:buNone/>
            </a:pPr>
            <a:r>
              <a:rPr lang="en-US" sz="2200" i="1" dirty="0">
                <a:solidFill>
                  <a:srgbClr val="000000"/>
                </a:solidFill>
                <a:effectLst/>
              </a:rPr>
              <a:t>The purpose of the simulation exercise is to recreate the performance of a car in an actual race. </a:t>
            </a:r>
            <a:endParaRPr lang="en-US" sz="2200" i="1" dirty="0"/>
          </a:p>
        </p:txBody>
      </p:sp>
    </p:spTree>
    <p:extLst>
      <p:ext uri="{BB962C8B-B14F-4D97-AF65-F5344CB8AC3E}">
        <p14:creationId xmlns:p14="http://schemas.microsoft.com/office/powerpoint/2010/main" val="3095615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Repetition</a:t>
            </a:r>
          </a:p>
        </p:txBody>
      </p:sp>
      <p:sp>
        <p:nvSpPr>
          <p:cNvPr id="13315" name="Rectangle 3"/>
          <p:cNvSpPr>
            <a:spLocks noGrp="1" noChangeArrowheads="1"/>
          </p:cNvSpPr>
          <p:nvPr>
            <p:ph type="body" idx="1"/>
          </p:nvPr>
        </p:nvSpPr>
        <p:spPr>
          <a:xfrm>
            <a:off x="457200" y="980728"/>
            <a:ext cx="8229600" cy="4680520"/>
          </a:xfrm>
        </p:spPr>
        <p:txBody>
          <a:bodyPr/>
          <a:lstStyle/>
          <a:p>
            <a:r>
              <a:rPr lang="en-US" sz="2200" b="0" i="0" dirty="0">
                <a:solidFill>
                  <a:srgbClr val="000000"/>
                </a:solidFill>
                <a:effectLst/>
              </a:rPr>
              <a:t>When a pronoun is used, sometimes what the pronoun refers to (</a:t>
            </a:r>
            <a:r>
              <a:rPr lang="en-US" sz="2200" b="0" i="0" dirty="0" err="1">
                <a:solidFill>
                  <a:srgbClr val="000000"/>
                </a:solidFill>
                <a:effectLst/>
              </a:rPr>
              <a:t>ie</a:t>
            </a:r>
            <a:r>
              <a:rPr lang="en-US" sz="2200" b="0" i="0" dirty="0">
                <a:solidFill>
                  <a:srgbClr val="000000"/>
                </a:solidFill>
                <a:effectLst/>
              </a:rPr>
              <a:t>, the referent) is not always clear. </a:t>
            </a:r>
          </a:p>
          <a:p>
            <a:r>
              <a:rPr lang="en-US" sz="2200" b="0" i="0" dirty="0">
                <a:solidFill>
                  <a:srgbClr val="000000"/>
                </a:solidFill>
                <a:effectLst/>
              </a:rPr>
              <a:t>Clarity is achieved by </a:t>
            </a:r>
            <a:r>
              <a:rPr lang="en-US" sz="2200" b="1" i="0" dirty="0">
                <a:solidFill>
                  <a:srgbClr val="000000"/>
                </a:solidFill>
                <a:effectLst/>
              </a:rPr>
              <a:t>repeating a key noun or synonym</a:t>
            </a:r>
            <a:r>
              <a:rPr lang="en-US" sz="2200" b="0" i="0" dirty="0">
                <a:solidFill>
                  <a:srgbClr val="000000"/>
                </a:solidFill>
                <a:effectLst/>
              </a:rPr>
              <a:t>. Repetition is a cohesive device used deliberately to improve coherence in a text.</a:t>
            </a:r>
          </a:p>
          <a:p>
            <a:endParaRPr lang="en-US" sz="2200" b="0" i="0" dirty="0">
              <a:solidFill>
                <a:srgbClr val="000000"/>
              </a:solidFill>
              <a:effectLst/>
            </a:endParaRPr>
          </a:p>
        </p:txBody>
      </p:sp>
    </p:spTree>
    <p:extLst>
      <p:ext uri="{BB962C8B-B14F-4D97-AF65-F5344CB8AC3E}">
        <p14:creationId xmlns:p14="http://schemas.microsoft.com/office/powerpoint/2010/main" val="3653686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Repetition</a:t>
            </a:r>
          </a:p>
        </p:txBody>
      </p:sp>
      <p:sp>
        <p:nvSpPr>
          <p:cNvPr id="13315" name="Rectangle 3"/>
          <p:cNvSpPr>
            <a:spLocks noGrp="1" noChangeArrowheads="1"/>
          </p:cNvSpPr>
          <p:nvPr>
            <p:ph type="body" idx="1"/>
          </p:nvPr>
        </p:nvSpPr>
        <p:spPr>
          <a:xfrm>
            <a:off x="323528" y="980728"/>
            <a:ext cx="8496944" cy="4680520"/>
          </a:xfrm>
        </p:spPr>
        <p:txBody>
          <a:bodyPr/>
          <a:lstStyle/>
          <a:p>
            <a:pPr marL="0" indent="0">
              <a:buNone/>
            </a:pPr>
            <a:r>
              <a:rPr lang="en-US" sz="2000" b="0" i="0" dirty="0">
                <a:solidFill>
                  <a:srgbClr val="000000"/>
                </a:solidFill>
                <a:effectLst/>
              </a:rPr>
              <a:t>Sometimes, repetition of a key noun is preferred even when the reference is clear. In the following text, it is clear that </a:t>
            </a:r>
            <a:r>
              <a:rPr lang="en-US" sz="2000" b="1" i="1" dirty="0">
                <a:solidFill>
                  <a:srgbClr val="00B050"/>
                </a:solidFill>
                <a:effectLst/>
              </a:rPr>
              <a:t>it</a:t>
            </a:r>
            <a:r>
              <a:rPr lang="en-US" sz="2000" b="0" i="0" dirty="0">
                <a:solidFill>
                  <a:srgbClr val="000000"/>
                </a:solidFill>
                <a:effectLst/>
              </a:rPr>
              <a:t> refers to the key noun </a:t>
            </a:r>
            <a:r>
              <a:rPr lang="en-US" sz="2000" b="1" i="1" dirty="0">
                <a:solidFill>
                  <a:srgbClr val="00B050"/>
                </a:solidFill>
                <a:effectLst/>
              </a:rPr>
              <a:t>gold</a:t>
            </a:r>
            <a:r>
              <a:rPr lang="en-US" sz="2000" b="0" i="0" dirty="0">
                <a:solidFill>
                  <a:srgbClr val="000000"/>
                </a:solidFill>
                <a:effectLst/>
              </a:rPr>
              <a:t>, but when used throughout the text, the style becomes monotonous.</a:t>
            </a:r>
          </a:p>
          <a:p>
            <a:pPr algn="just"/>
            <a:endParaRPr lang="en-US" sz="2200" b="0" i="0" dirty="0">
              <a:solidFill>
                <a:srgbClr val="000000"/>
              </a:solidFill>
              <a:effectLst/>
            </a:endParaRPr>
          </a:p>
          <a:p>
            <a:pPr marL="0" indent="0" algn="just">
              <a:buNone/>
            </a:pPr>
            <a:r>
              <a:rPr lang="en-US" sz="1800" b="1" i="0" dirty="0">
                <a:solidFill>
                  <a:srgbClr val="000000"/>
                </a:solidFill>
                <a:effectLst/>
              </a:rPr>
              <a:t>Example:</a:t>
            </a:r>
            <a:endParaRPr lang="en-US" sz="1800" b="0" i="0" dirty="0">
              <a:solidFill>
                <a:srgbClr val="000000"/>
              </a:solidFill>
              <a:effectLst/>
            </a:endParaRPr>
          </a:p>
          <a:p>
            <a:pPr marL="0" indent="0" algn="just">
              <a:buNone/>
            </a:pPr>
            <a:r>
              <a:rPr lang="en-US" sz="1800" b="0" i="0" dirty="0">
                <a:solidFill>
                  <a:srgbClr val="000000"/>
                </a:solidFill>
                <a:effectLst/>
              </a:rPr>
              <a:t>Gold, a precious metal, is prized for two important characteristics. First of all, </a:t>
            </a:r>
            <a:r>
              <a:rPr lang="en-US" sz="1800" b="1" i="0" dirty="0">
                <a:solidFill>
                  <a:srgbClr val="000000"/>
                </a:solidFill>
                <a:effectLst/>
              </a:rPr>
              <a:t>it </a:t>
            </a:r>
            <a:r>
              <a:rPr lang="en-US" sz="1800" b="0" i="0" dirty="0">
                <a:solidFill>
                  <a:srgbClr val="000000"/>
                </a:solidFill>
                <a:effectLst/>
              </a:rPr>
              <a:t>has a lustrous beauty that is resistant to corrosion. Therefore, </a:t>
            </a:r>
            <a:r>
              <a:rPr lang="en-US" sz="1800" b="1" i="0" dirty="0">
                <a:solidFill>
                  <a:srgbClr val="000000"/>
                </a:solidFill>
                <a:effectLst/>
              </a:rPr>
              <a:t>it</a:t>
            </a:r>
            <a:r>
              <a:rPr lang="en-US" sz="1800" b="0" i="0" dirty="0">
                <a:solidFill>
                  <a:srgbClr val="000000"/>
                </a:solidFill>
                <a:effectLst/>
              </a:rPr>
              <a:t> is suitable for </a:t>
            </a:r>
            <a:r>
              <a:rPr lang="en-US" sz="1800" b="0" i="0" dirty="0" err="1">
                <a:solidFill>
                  <a:srgbClr val="000000"/>
                </a:solidFill>
                <a:effectLst/>
              </a:rPr>
              <a:t>jewellery</a:t>
            </a:r>
            <a:r>
              <a:rPr lang="en-US" sz="1800" b="0" i="0" dirty="0">
                <a:solidFill>
                  <a:srgbClr val="000000"/>
                </a:solidFill>
                <a:effectLst/>
              </a:rPr>
              <a:t>, coins and ornamental purposes. </a:t>
            </a:r>
            <a:r>
              <a:rPr lang="en-US" sz="1800" b="1" i="0" dirty="0">
                <a:solidFill>
                  <a:srgbClr val="000000"/>
                </a:solidFill>
                <a:effectLst/>
              </a:rPr>
              <a:t>It</a:t>
            </a:r>
            <a:r>
              <a:rPr lang="en-US" sz="1800" b="0" i="0" dirty="0">
                <a:solidFill>
                  <a:srgbClr val="000000"/>
                </a:solidFill>
                <a:effectLst/>
              </a:rPr>
              <a:t> never needs to be polished and will remain beautiful forever. For example, a Macedonian coin remains as untarnished today as the day it was minted 23 centuries ago. Another characteristic of </a:t>
            </a:r>
            <a:r>
              <a:rPr lang="en-US" sz="1800" b="1" i="0" dirty="0">
                <a:solidFill>
                  <a:srgbClr val="000000"/>
                </a:solidFill>
                <a:effectLst/>
              </a:rPr>
              <a:t>it</a:t>
            </a:r>
            <a:r>
              <a:rPr lang="en-US" sz="1800" b="0" i="0" dirty="0">
                <a:solidFill>
                  <a:srgbClr val="000000"/>
                </a:solidFill>
                <a:effectLst/>
              </a:rPr>
              <a:t> is its usefulness to industry and science. For many years, </a:t>
            </a:r>
            <a:r>
              <a:rPr lang="en-US" sz="1800" b="1" i="0" dirty="0">
                <a:solidFill>
                  <a:srgbClr val="000000"/>
                </a:solidFill>
                <a:effectLst/>
              </a:rPr>
              <a:t>it</a:t>
            </a:r>
            <a:r>
              <a:rPr lang="en-US" sz="1800" b="0" i="0" dirty="0">
                <a:solidFill>
                  <a:srgbClr val="000000"/>
                </a:solidFill>
                <a:effectLst/>
              </a:rPr>
              <a:t> has been used in hundreds of industrial applications, such as photography and dentistry. Its most recent use is in astronauts’ suits. Astronauts wear heat shields made from</a:t>
            </a:r>
            <a:r>
              <a:rPr lang="en-US" sz="1800" b="1" i="0" dirty="0">
                <a:solidFill>
                  <a:srgbClr val="000000"/>
                </a:solidFill>
                <a:effectLst/>
              </a:rPr>
              <a:t> it</a:t>
            </a:r>
            <a:r>
              <a:rPr lang="en-US" sz="1800" b="0" i="0" dirty="0">
                <a:solidFill>
                  <a:srgbClr val="000000"/>
                </a:solidFill>
                <a:effectLst/>
              </a:rPr>
              <a:t> for protection when they go outside spaceships in space. In conclusion,</a:t>
            </a:r>
            <a:r>
              <a:rPr lang="en-US" sz="1800" b="1" i="0" dirty="0">
                <a:solidFill>
                  <a:srgbClr val="000000"/>
                </a:solidFill>
                <a:effectLst/>
              </a:rPr>
              <a:t> it</a:t>
            </a:r>
            <a:r>
              <a:rPr lang="en-US" sz="1800" b="0" i="0" dirty="0">
                <a:solidFill>
                  <a:srgbClr val="000000"/>
                </a:solidFill>
                <a:effectLst/>
              </a:rPr>
              <a:t> is treasured not only for its beauty but also its utility. (p.22).</a:t>
            </a:r>
            <a:endParaRPr lang="en-US" sz="1600" b="0" i="0" dirty="0">
              <a:solidFill>
                <a:srgbClr val="000000"/>
              </a:solidFill>
              <a:effectLst/>
            </a:endParaRPr>
          </a:p>
          <a:p>
            <a:pPr marL="0" indent="0" algn="l">
              <a:buNone/>
            </a:pPr>
            <a:r>
              <a:rPr lang="en-US" sz="1200" b="0" i="0" dirty="0">
                <a:solidFill>
                  <a:srgbClr val="000000"/>
                </a:solidFill>
                <a:effectLst/>
              </a:rPr>
              <a:t>Text source: </a:t>
            </a:r>
            <a:r>
              <a:rPr lang="en-US" sz="1200" b="0" i="0" dirty="0" err="1">
                <a:solidFill>
                  <a:srgbClr val="000000"/>
                </a:solidFill>
                <a:effectLst/>
              </a:rPr>
              <a:t>Oshima</a:t>
            </a:r>
            <a:r>
              <a:rPr lang="en-US" sz="1200" b="0" i="0" dirty="0">
                <a:solidFill>
                  <a:srgbClr val="000000"/>
                </a:solidFill>
                <a:effectLst/>
              </a:rPr>
              <a:t>, A. and Hogue, A. (2006). </a:t>
            </a:r>
            <a:r>
              <a:rPr lang="en-US" sz="1200" b="0" i="1" dirty="0">
                <a:solidFill>
                  <a:srgbClr val="000000"/>
                </a:solidFill>
                <a:effectLst/>
              </a:rPr>
              <a:t>Writing academic English </a:t>
            </a:r>
            <a:r>
              <a:rPr lang="en-US" sz="1200" b="0" i="0" dirty="0">
                <a:solidFill>
                  <a:srgbClr val="000000"/>
                </a:solidFill>
                <a:effectLst/>
              </a:rPr>
              <a:t>(4th ed.). NY: Pearson Education</a:t>
            </a:r>
          </a:p>
          <a:p>
            <a:endParaRPr lang="en-US" sz="2200" b="0" i="0" dirty="0">
              <a:solidFill>
                <a:srgbClr val="000000"/>
              </a:solidFill>
              <a:effectLst/>
            </a:endParaRPr>
          </a:p>
        </p:txBody>
      </p:sp>
    </p:spTree>
    <p:extLst>
      <p:ext uri="{BB962C8B-B14F-4D97-AF65-F5344CB8AC3E}">
        <p14:creationId xmlns:p14="http://schemas.microsoft.com/office/powerpoint/2010/main" val="2580549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Repetition</a:t>
            </a:r>
          </a:p>
        </p:txBody>
      </p:sp>
      <p:sp>
        <p:nvSpPr>
          <p:cNvPr id="13315" name="Rectangle 3"/>
          <p:cNvSpPr>
            <a:spLocks noGrp="1" noChangeArrowheads="1"/>
          </p:cNvSpPr>
          <p:nvPr>
            <p:ph type="body" idx="1"/>
          </p:nvPr>
        </p:nvSpPr>
        <p:spPr>
          <a:xfrm>
            <a:off x="323528" y="980728"/>
            <a:ext cx="8496944" cy="4680520"/>
          </a:xfrm>
        </p:spPr>
        <p:txBody>
          <a:bodyPr/>
          <a:lstStyle/>
          <a:p>
            <a:pPr marL="0" indent="0" algn="just">
              <a:buNone/>
            </a:pPr>
            <a:r>
              <a:rPr lang="en-US" sz="2000" b="1" i="0" dirty="0">
                <a:solidFill>
                  <a:srgbClr val="000000"/>
                </a:solidFill>
                <a:effectLst/>
              </a:rPr>
              <a:t>Improved text:</a:t>
            </a:r>
            <a:r>
              <a:rPr lang="en-US" sz="2000" b="0" i="0" dirty="0">
                <a:solidFill>
                  <a:srgbClr val="000000"/>
                </a:solidFill>
                <a:effectLst/>
              </a:rPr>
              <a:t> Note where the key noun </a:t>
            </a:r>
            <a:r>
              <a:rPr lang="en-US" sz="2000" b="0" i="1" dirty="0">
                <a:solidFill>
                  <a:srgbClr val="000000"/>
                </a:solidFill>
                <a:effectLst/>
              </a:rPr>
              <a:t>gold</a:t>
            </a:r>
            <a:r>
              <a:rPr lang="en-US" sz="2000" b="0" i="0" dirty="0">
                <a:solidFill>
                  <a:srgbClr val="000000"/>
                </a:solidFill>
                <a:effectLst/>
              </a:rPr>
              <a:t> is repeated. The deliberate repetition creates interest and adds maturity to the writing style.</a:t>
            </a:r>
          </a:p>
          <a:p>
            <a:pPr marL="0" indent="0" algn="just">
              <a:buNone/>
            </a:pPr>
            <a:endParaRPr lang="en-US" sz="2000" b="0" i="0" dirty="0">
              <a:solidFill>
                <a:srgbClr val="000000"/>
              </a:solidFill>
              <a:effectLst/>
            </a:endParaRPr>
          </a:p>
          <a:p>
            <a:pPr marL="0" indent="0" algn="just">
              <a:buNone/>
            </a:pPr>
            <a:r>
              <a:rPr lang="en-US" sz="2000" b="1" i="0" dirty="0">
                <a:solidFill>
                  <a:srgbClr val="000000"/>
                </a:solidFill>
                <a:effectLst/>
              </a:rPr>
              <a:t>Gold</a:t>
            </a:r>
            <a:r>
              <a:rPr lang="en-US" sz="2000" b="0" i="0" dirty="0">
                <a:solidFill>
                  <a:srgbClr val="000000"/>
                </a:solidFill>
                <a:effectLst/>
              </a:rPr>
              <a:t>, a precious metal, is prized for two important characteristics. First of all, </a:t>
            </a:r>
            <a:r>
              <a:rPr lang="en-US" sz="2000" b="1" i="0" dirty="0">
                <a:solidFill>
                  <a:srgbClr val="000000"/>
                </a:solidFill>
                <a:effectLst/>
              </a:rPr>
              <a:t>gold</a:t>
            </a:r>
            <a:r>
              <a:rPr lang="en-US" sz="2000" b="0" i="0" dirty="0">
                <a:solidFill>
                  <a:srgbClr val="000000"/>
                </a:solidFill>
                <a:effectLst/>
              </a:rPr>
              <a:t> has a lustrous beauty that is resistant to corrosion. Therefore, it is suitable for </a:t>
            </a:r>
            <a:r>
              <a:rPr lang="en-US" sz="2000" b="0" i="0" dirty="0" err="1">
                <a:solidFill>
                  <a:srgbClr val="000000"/>
                </a:solidFill>
                <a:effectLst/>
              </a:rPr>
              <a:t>jewellery</a:t>
            </a:r>
            <a:r>
              <a:rPr lang="en-US" sz="2000" b="0" i="0" dirty="0">
                <a:solidFill>
                  <a:srgbClr val="000000"/>
                </a:solidFill>
                <a:effectLst/>
              </a:rPr>
              <a:t>, coins and ornamental purposes. </a:t>
            </a:r>
            <a:r>
              <a:rPr lang="en-US" sz="2000" b="1" i="0" dirty="0">
                <a:solidFill>
                  <a:srgbClr val="000000"/>
                </a:solidFill>
                <a:effectLst/>
              </a:rPr>
              <a:t>Gold</a:t>
            </a:r>
            <a:r>
              <a:rPr lang="en-US" sz="2000" b="0" i="0" dirty="0">
                <a:solidFill>
                  <a:srgbClr val="000000"/>
                </a:solidFill>
                <a:effectLst/>
              </a:rPr>
              <a:t> never needs to be polished and will remain beautiful forever. For example, a Macedonian coin remains as untarnished today as the day it was made 23 centuries ago. Another important characteristic of </a:t>
            </a:r>
            <a:r>
              <a:rPr lang="en-US" sz="2000" b="1" i="0" dirty="0">
                <a:solidFill>
                  <a:srgbClr val="000000"/>
                </a:solidFill>
                <a:effectLst/>
              </a:rPr>
              <a:t>gold</a:t>
            </a:r>
            <a:r>
              <a:rPr lang="en-US" sz="2000" b="0" i="0" dirty="0">
                <a:solidFill>
                  <a:srgbClr val="000000"/>
                </a:solidFill>
                <a:effectLst/>
              </a:rPr>
              <a:t> is its usefulness to industry and science. For many years, it has been used in hundreds of industrial applications. The most recent use of </a:t>
            </a:r>
            <a:r>
              <a:rPr lang="en-US" sz="2000" b="1" i="0" dirty="0">
                <a:solidFill>
                  <a:srgbClr val="000000"/>
                </a:solidFill>
                <a:effectLst/>
              </a:rPr>
              <a:t>gold</a:t>
            </a:r>
            <a:r>
              <a:rPr lang="en-US" sz="2000" b="0" i="0" dirty="0">
                <a:solidFill>
                  <a:srgbClr val="000000"/>
                </a:solidFill>
                <a:effectLst/>
              </a:rPr>
              <a:t> is in astronauts’ suits. Astronauts wear </a:t>
            </a:r>
            <a:r>
              <a:rPr lang="en-US" sz="2000" b="1" i="0" dirty="0">
                <a:solidFill>
                  <a:srgbClr val="000000"/>
                </a:solidFill>
                <a:effectLst/>
              </a:rPr>
              <a:t>gold</a:t>
            </a:r>
            <a:r>
              <a:rPr lang="en-US" sz="2000" b="0" i="0" dirty="0">
                <a:solidFill>
                  <a:srgbClr val="000000"/>
                </a:solidFill>
                <a:effectLst/>
              </a:rPr>
              <a:t>-plated shields when they go outside spaceships in space. In conclusion,</a:t>
            </a:r>
            <a:r>
              <a:rPr lang="en-US" sz="2000" b="1" i="0" dirty="0">
                <a:solidFill>
                  <a:srgbClr val="000000"/>
                </a:solidFill>
                <a:effectLst/>
              </a:rPr>
              <a:t> gold</a:t>
            </a:r>
            <a:r>
              <a:rPr lang="en-US" sz="2000" b="0" i="0" dirty="0">
                <a:solidFill>
                  <a:srgbClr val="000000"/>
                </a:solidFill>
                <a:effectLst/>
              </a:rPr>
              <a:t> is treasured not only for its beauty but also its utility.</a:t>
            </a:r>
          </a:p>
          <a:p>
            <a:endParaRPr lang="en-US" sz="2200" b="0" i="0" dirty="0">
              <a:solidFill>
                <a:srgbClr val="000000"/>
              </a:solidFill>
              <a:effectLst/>
            </a:endParaRPr>
          </a:p>
        </p:txBody>
      </p:sp>
    </p:spTree>
    <p:extLst>
      <p:ext uri="{BB962C8B-B14F-4D97-AF65-F5344CB8AC3E}">
        <p14:creationId xmlns:p14="http://schemas.microsoft.com/office/powerpoint/2010/main" val="755050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Transition</a:t>
            </a:r>
          </a:p>
        </p:txBody>
      </p:sp>
      <p:sp>
        <p:nvSpPr>
          <p:cNvPr id="13315" name="Rectangle 3"/>
          <p:cNvSpPr>
            <a:spLocks noGrp="1" noChangeArrowheads="1"/>
          </p:cNvSpPr>
          <p:nvPr>
            <p:ph type="body" idx="1"/>
          </p:nvPr>
        </p:nvSpPr>
        <p:spPr>
          <a:xfrm>
            <a:off x="457200" y="980728"/>
            <a:ext cx="8229600" cy="4680520"/>
          </a:xfrm>
        </p:spPr>
        <p:txBody>
          <a:bodyPr/>
          <a:lstStyle/>
          <a:p>
            <a:r>
              <a:rPr lang="en-US" sz="2200" b="0" i="0" dirty="0">
                <a:solidFill>
                  <a:srgbClr val="000000"/>
                </a:solidFill>
                <a:effectLst/>
              </a:rPr>
              <a:t>Transitions are like traffic signals. </a:t>
            </a:r>
            <a:endParaRPr lang="en-US" sz="2200" dirty="0">
              <a:solidFill>
                <a:srgbClr val="000000"/>
              </a:solidFill>
            </a:endParaRPr>
          </a:p>
          <a:p>
            <a:r>
              <a:rPr lang="en-US" sz="2200" b="0" i="0" dirty="0">
                <a:solidFill>
                  <a:srgbClr val="000000"/>
                </a:solidFill>
                <a:effectLst/>
              </a:rPr>
              <a:t>They guide the reader from one idea to the next. </a:t>
            </a:r>
          </a:p>
          <a:p>
            <a:r>
              <a:rPr lang="en-US" sz="2200" b="0" i="0" dirty="0">
                <a:solidFill>
                  <a:srgbClr val="000000"/>
                </a:solidFill>
                <a:effectLst/>
              </a:rPr>
              <a:t>They signal a range of relationships between sentences, such as comparison, contrast, example and result. </a:t>
            </a:r>
          </a:p>
          <a:p>
            <a:r>
              <a:rPr lang="en-US" sz="2200" dirty="0">
                <a:solidFill>
                  <a:srgbClr val="000000"/>
                </a:solidFill>
              </a:rPr>
              <a:t>They promote a logical flow from one idea to the next and overall unity and coherence.</a:t>
            </a:r>
          </a:p>
          <a:p>
            <a:r>
              <a:rPr lang="en-US" sz="2200" dirty="0">
                <a:solidFill>
                  <a:srgbClr val="000000"/>
                </a:solidFill>
              </a:rPr>
              <a:t>While transitions are not needed in every sentence or at the end of every paragraph, they are missed when they are omitted since the flow of thoughts becomes disjointed or even confusing.</a:t>
            </a:r>
            <a:endParaRPr lang="en-US" sz="2200" b="0" i="0" dirty="0">
              <a:solidFill>
                <a:srgbClr val="000000"/>
              </a:solidFill>
              <a:effectLst/>
            </a:endParaRPr>
          </a:p>
        </p:txBody>
      </p:sp>
    </p:spTree>
    <p:extLst>
      <p:ext uri="{BB962C8B-B14F-4D97-AF65-F5344CB8AC3E}">
        <p14:creationId xmlns:p14="http://schemas.microsoft.com/office/powerpoint/2010/main" val="142668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Transition</a:t>
            </a:r>
          </a:p>
        </p:txBody>
      </p:sp>
      <p:sp>
        <p:nvSpPr>
          <p:cNvPr id="13315" name="Rectangle 3"/>
          <p:cNvSpPr>
            <a:spLocks noGrp="1" noChangeArrowheads="1"/>
          </p:cNvSpPr>
          <p:nvPr>
            <p:ph type="body" idx="1"/>
          </p:nvPr>
        </p:nvSpPr>
        <p:spPr>
          <a:xfrm>
            <a:off x="457200" y="980728"/>
            <a:ext cx="8229600" cy="4680520"/>
          </a:xfrm>
        </p:spPr>
        <p:txBody>
          <a:bodyPr/>
          <a:lstStyle/>
          <a:p>
            <a:pPr marL="0" indent="0">
              <a:buNone/>
            </a:pPr>
            <a:r>
              <a:rPr lang="en-US" sz="2200" b="0" i="0" dirty="0">
                <a:solidFill>
                  <a:srgbClr val="000000"/>
                </a:solidFill>
                <a:effectLst/>
              </a:rPr>
              <a:t>There are different types of transitions:</a:t>
            </a:r>
          </a:p>
          <a:p>
            <a:r>
              <a:rPr lang="en-US" sz="2200" b="1" i="0" dirty="0">
                <a:solidFill>
                  <a:srgbClr val="000000"/>
                </a:solidFill>
                <a:effectLst/>
              </a:rPr>
              <a:t>Time</a:t>
            </a:r>
            <a:r>
              <a:rPr lang="en-US" sz="2200" b="0" i="0" dirty="0">
                <a:solidFill>
                  <a:srgbClr val="000000"/>
                </a:solidFill>
                <a:effectLst/>
              </a:rPr>
              <a:t> – before, after, during, in the meantime, nowadays</a:t>
            </a:r>
          </a:p>
          <a:p>
            <a:r>
              <a:rPr lang="en-US" sz="2200" b="1" i="0" dirty="0">
                <a:solidFill>
                  <a:srgbClr val="000000"/>
                </a:solidFill>
                <a:effectLst/>
              </a:rPr>
              <a:t>Space</a:t>
            </a:r>
            <a:r>
              <a:rPr lang="en-US" sz="2200" b="0" i="0" dirty="0">
                <a:solidFill>
                  <a:srgbClr val="000000"/>
                </a:solidFill>
                <a:effectLst/>
              </a:rPr>
              <a:t> – over, around, under</a:t>
            </a:r>
          </a:p>
          <a:p>
            <a:r>
              <a:rPr lang="en-US" sz="2200" b="1" i="0" dirty="0">
                <a:solidFill>
                  <a:srgbClr val="000000"/>
                </a:solidFill>
                <a:effectLst/>
              </a:rPr>
              <a:t>Examples </a:t>
            </a:r>
            <a:r>
              <a:rPr lang="en-US" sz="2200" b="0" i="0" dirty="0">
                <a:solidFill>
                  <a:srgbClr val="000000"/>
                </a:solidFill>
                <a:effectLst/>
              </a:rPr>
              <a:t>– for instance, one example is</a:t>
            </a:r>
          </a:p>
          <a:p>
            <a:r>
              <a:rPr lang="en-US" sz="2200" b="1" i="0" dirty="0">
                <a:solidFill>
                  <a:srgbClr val="000000"/>
                </a:solidFill>
                <a:effectLst/>
              </a:rPr>
              <a:t>Comparison </a:t>
            </a:r>
            <a:r>
              <a:rPr lang="en-US" sz="2200" b="0" i="0" dirty="0">
                <a:solidFill>
                  <a:srgbClr val="000000"/>
                </a:solidFill>
                <a:effectLst/>
              </a:rPr>
              <a:t>– on the other hand, the opposing view</a:t>
            </a:r>
          </a:p>
          <a:p>
            <a:r>
              <a:rPr lang="en-US" sz="2200" b="1" i="0" dirty="0">
                <a:solidFill>
                  <a:srgbClr val="000000"/>
                </a:solidFill>
                <a:effectLst/>
              </a:rPr>
              <a:t>Consequence</a:t>
            </a:r>
            <a:r>
              <a:rPr lang="en-US" sz="2200" b="0" i="0" dirty="0">
                <a:solidFill>
                  <a:srgbClr val="000000"/>
                </a:solidFill>
                <a:effectLst/>
              </a:rPr>
              <a:t> – as a result, subsequently</a:t>
            </a:r>
          </a:p>
          <a:p>
            <a:pPr marL="0" indent="0">
              <a:buNone/>
            </a:pPr>
            <a:r>
              <a:rPr lang="en-US" sz="2200" b="0" i="0" dirty="0">
                <a:solidFill>
                  <a:srgbClr val="000000"/>
                </a:solidFill>
                <a:effectLst/>
              </a:rPr>
              <a:t>These are just a few examples.  The idea is to paint a clear, logical connection between sentences and between paragraphs.</a:t>
            </a:r>
          </a:p>
          <a:p>
            <a:pPr marL="0" indent="0">
              <a:buNone/>
            </a:pPr>
            <a:endParaRPr lang="en-US" sz="2000" b="0" i="0" dirty="0">
              <a:solidFill>
                <a:srgbClr val="000000"/>
              </a:solidFill>
              <a:effectLst/>
            </a:endParaRPr>
          </a:p>
          <a:p>
            <a:r>
              <a:rPr lang="en-US" sz="2200" b="0" i="0" dirty="0">
                <a:solidFill>
                  <a:srgbClr val="000000"/>
                </a:solidFill>
                <a:effectLst/>
              </a:rPr>
              <a:t>Test yourself: How well do you understand transitions? </a:t>
            </a:r>
            <a:r>
              <a:rPr lang="en-US" sz="2200" b="0" i="0" dirty="0">
                <a:solidFill>
                  <a:srgbClr val="000000"/>
                </a:solidFill>
                <a:effectLst/>
                <a:hlinkClick r:id="rId2"/>
              </a:rPr>
              <a:t>https://flexiblelearning.auckland.ac.nz/essay-writing-2018/8.html#3_3</a:t>
            </a:r>
            <a:r>
              <a:rPr lang="en-US" sz="2200" dirty="0">
                <a:solidFill>
                  <a:srgbClr val="000000"/>
                </a:solidFill>
              </a:rPr>
              <a:t> </a:t>
            </a:r>
            <a:endParaRPr lang="en-US" sz="2200" b="0" i="0" dirty="0">
              <a:solidFill>
                <a:srgbClr val="000000"/>
              </a:solidFill>
              <a:effectLst/>
            </a:endParaRPr>
          </a:p>
        </p:txBody>
      </p:sp>
    </p:spTree>
    <p:extLst>
      <p:ext uri="{BB962C8B-B14F-4D97-AF65-F5344CB8AC3E}">
        <p14:creationId xmlns:p14="http://schemas.microsoft.com/office/powerpoint/2010/main" val="3654089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8BE4065-5658-4F9E-835F-58DF5DAF92B8}"/>
              </a:ext>
            </a:extLst>
          </p:cNvPr>
          <p:cNvGraphicFramePr>
            <a:graphicFrameLocks noGrp="1"/>
          </p:cNvGraphicFramePr>
          <p:nvPr>
            <p:extLst>
              <p:ext uri="{D42A27DB-BD31-4B8C-83A1-F6EECF244321}">
                <p14:modId xmlns:p14="http://schemas.microsoft.com/office/powerpoint/2010/main" val="954870485"/>
              </p:ext>
            </p:extLst>
          </p:nvPr>
        </p:nvGraphicFramePr>
        <p:xfrm>
          <a:off x="1295636" y="100446"/>
          <a:ext cx="6552728" cy="5924630"/>
        </p:xfrm>
        <a:graphic>
          <a:graphicData uri="http://schemas.openxmlformats.org/drawingml/2006/table">
            <a:tbl>
              <a:tblPr>
                <a:tableStyleId>{35758FB7-9AC5-4552-8A53-C91805E547FA}</a:tableStyleId>
              </a:tblPr>
              <a:tblGrid>
                <a:gridCol w="3276364">
                  <a:extLst>
                    <a:ext uri="{9D8B030D-6E8A-4147-A177-3AD203B41FA5}">
                      <a16:colId xmlns:a16="http://schemas.microsoft.com/office/drawing/2014/main" val="3124527698"/>
                    </a:ext>
                  </a:extLst>
                </a:gridCol>
                <a:gridCol w="3276364">
                  <a:extLst>
                    <a:ext uri="{9D8B030D-6E8A-4147-A177-3AD203B41FA5}">
                      <a16:colId xmlns:a16="http://schemas.microsoft.com/office/drawing/2014/main" val="368682"/>
                    </a:ext>
                  </a:extLst>
                </a:gridCol>
              </a:tblGrid>
              <a:tr h="179111">
                <a:tc>
                  <a:txBody>
                    <a:bodyPr/>
                    <a:lstStyle/>
                    <a:p>
                      <a:pPr fontAlgn="t"/>
                      <a:r>
                        <a:rPr lang="en-GB" sz="2000" b="1" dirty="0">
                          <a:effectLst/>
                        </a:rPr>
                        <a:t>TRANSITIONAL CUES</a:t>
                      </a:r>
                    </a:p>
                  </a:txBody>
                  <a:tcPr marL="32911" marR="32911" marT="16455" marB="16455">
                    <a:solidFill>
                      <a:schemeClr val="accent1">
                        <a:lumMod val="60000"/>
                        <a:lumOff val="40000"/>
                      </a:schemeClr>
                    </a:solidFill>
                  </a:tcPr>
                </a:tc>
                <a:tc>
                  <a:txBody>
                    <a:bodyPr/>
                    <a:lstStyle/>
                    <a:p>
                      <a:pPr fontAlgn="t"/>
                      <a:r>
                        <a:rPr lang="en-GB" sz="2000" b="1" dirty="0">
                          <a:effectLst/>
                        </a:rPr>
                        <a:t>COMMON TRANSITIONS</a:t>
                      </a:r>
                    </a:p>
                  </a:txBody>
                  <a:tcPr marL="32911" marR="32911" marT="16455" marB="16455">
                    <a:solidFill>
                      <a:schemeClr val="accent1">
                        <a:lumMod val="60000"/>
                        <a:lumOff val="40000"/>
                      </a:schemeClr>
                    </a:solidFill>
                  </a:tcPr>
                </a:tc>
                <a:extLst>
                  <a:ext uri="{0D108BD9-81ED-4DB2-BD59-A6C34878D82A}">
                    <a16:rowId xmlns:a16="http://schemas.microsoft.com/office/drawing/2014/main" val="2382558103"/>
                  </a:ext>
                </a:extLst>
              </a:tr>
              <a:tr h="582115">
                <a:tc>
                  <a:txBody>
                    <a:bodyPr/>
                    <a:lstStyle/>
                    <a:p>
                      <a:pPr fontAlgn="t"/>
                      <a:r>
                        <a:rPr lang="en-GB" sz="1600" dirty="0">
                          <a:effectLst/>
                        </a:rPr>
                        <a:t>To guide readers</a:t>
                      </a:r>
                    </a:p>
                  </a:txBody>
                  <a:tcPr marL="32911" marR="32911" marT="16455" marB="16455"/>
                </a:tc>
                <a:tc>
                  <a:txBody>
                    <a:bodyPr/>
                    <a:lstStyle/>
                    <a:p>
                      <a:pPr fontAlgn="t"/>
                      <a:r>
                        <a:rPr lang="en-US" sz="1600" dirty="0">
                          <a:effectLst/>
                        </a:rPr>
                        <a:t>You might first conclude</a:t>
                      </a:r>
                      <a:br>
                        <a:rPr lang="en-US" sz="1600" dirty="0">
                          <a:effectLst/>
                        </a:rPr>
                      </a:br>
                      <a:r>
                        <a:rPr lang="en-US" sz="1600" dirty="0">
                          <a:effectLst/>
                        </a:rPr>
                        <a:t>Please consider the possibility that</a:t>
                      </a:r>
                      <a:br>
                        <a:rPr lang="en-US" sz="1600" dirty="0">
                          <a:effectLst/>
                        </a:rPr>
                      </a:br>
                      <a:r>
                        <a:rPr lang="en-US" sz="1600" dirty="0">
                          <a:effectLst/>
                        </a:rPr>
                        <a:t>As you recall, Consider now</a:t>
                      </a:r>
                    </a:p>
                  </a:txBody>
                  <a:tcPr marL="32911" marR="32911" marT="16455" marB="16455"/>
                </a:tc>
                <a:extLst>
                  <a:ext uri="{0D108BD9-81ED-4DB2-BD59-A6C34878D82A}">
                    <a16:rowId xmlns:a16="http://schemas.microsoft.com/office/drawing/2014/main" val="3813807101"/>
                  </a:ext>
                </a:extLst>
              </a:tr>
              <a:tr h="313446">
                <a:tc>
                  <a:txBody>
                    <a:bodyPr/>
                    <a:lstStyle/>
                    <a:p>
                      <a:pPr fontAlgn="t"/>
                      <a:r>
                        <a:rPr lang="en-US" sz="1600" dirty="0">
                          <a:effectLst/>
                        </a:rPr>
                        <a:t>To order ideas and structure texts</a:t>
                      </a:r>
                    </a:p>
                  </a:txBody>
                  <a:tcPr marL="32911" marR="32911" marT="16455" marB="16455">
                    <a:solidFill>
                      <a:schemeClr val="accent1">
                        <a:lumMod val="40000"/>
                        <a:lumOff val="60000"/>
                      </a:schemeClr>
                    </a:solidFill>
                  </a:tcPr>
                </a:tc>
                <a:tc>
                  <a:txBody>
                    <a:bodyPr/>
                    <a:lstStyle/>
                    <a:p>
                      <a:pPr fontAlgn="t"/>
                      <a:r>
                        <a:rPr lang="en-US" sz="1600" dirty="0">
                          <a:effectLst/>
                        </a:rPr>
                        <a:t>To begin…next…furthermore</a:t>
                      </a:r>
                      <a:br>
                        <a:rPr lang="en-US" sz="1600" dirty="0">
                          <a:effectLst/>
                        </a:rPr>
                      </a:br>
                      <a:r>
                        <a:rPr lang="en-US" sz="1600" dirty="0">
                          <a:effectLst/>
                        </a:rPr>
                        <a:t>First, second, third…</a:t>
                      </a:r>
                    </a:p>
                  </a:txBody>
                  <a:tcPr marL="32911" marR="32911" marT="16455" marB="16455">
                    <a:solidFill>
                      <a:schemeClr val="accent1">
                        <a:lumMod val="40000"/>
                        <a:lumOff val="60000"/>
                      </a:schemeClr>
                    </a:solidFill>
                  </a:tcPr>
                </a:tc>
                <a:extLst>
                  <a:ext uri="{0D108BD9-81ED-4DB2-BD59-A6C34878D82A}">
                    <a16:rowId xmlns:a16="http://schemas.microsoft.com/office/drawing/2014/main" val="3221048162"/>
                  </a:ext>
                </a:extLst>
              </a:tr>
              <a:tr h="582115">
                <a:tc>
                  <a:txBody>
                    <a:bodyPr/>
                    <a:lstStyle/>
                    <a:p>
                      <a:pPr fontAlgn="t"/>
                      <a:r>
                        <a:rPr lang="en-GB" sz="1600">
                          <a:effectLst/>
                        </a:rPr>
                        <a:t>To place emphasis</a:t>
                      </a:r>
                    </a:p>
                  </a:txBody>
                  <a:tcPr marL="32911" marR="32911" marT="16455" marB="16455"/>
                </a:tc>
                <a:tc>
                  <a:txBody>
                    <a:bodyPr/>
                    <a:lstStyle/>
                    <a:p>
                      <a:pPr fontAlgn="t"/>
                      <a:r>
                        <a:rPr lang="en-US" sz="1600" dirty="0">
                          <a:effectLst/>
                        </a:rPr>
                        <a:t>More importantly, Without doubt</a:t>
                      </a:r>
                      <a:br>
                        <a:rPr lang="en-US" sz="1600" dirty="0">
                          <a:effectLst/>
                        </a:rPr>
                      </a:br>
                      <a:r>
                        <a:rPr lang="en-US" sz="1600" dirty="0">
                          <a:effectLst/>
                        </a:rPr>
                        <a:t>Surprisingly, Remarkably</a:t>
                      </a:r>
                    </a:p>
                  </a:txBody>
                  <a:tcPr marL="32911" marR="32911" marT="16455" marB="16455"/>
                </a:tc>
                <a:extLst>
                  <a:ext uri="{0D108BD9-81ED-4DB2-BD59-A6C34878D82A}">
                    <a16:rowId xmlns:a16="http://schemas.microsoft.com/office/drawing/2014/main" val="3669905510"/>
                  </a:ext>
                </a:extLst>
              </a:tr>
              <a:tr h="850785">
                <a:tc>
                  <a:txBody>
                    <a:bodyPr/>
                    <a:lstStyle/>
                    <a:p>
                      <a:pPr fontAlgn="t"/>
                      <a:r>
                        <a:rPr lang="en-GB" sz="1600" dirty="0">
                          <a:effectLst/>
                        </a:rPr>
                        <a:t>To provide examples</a:t>
                      </a:r>
                    </a:p>
                  </a:txBody>
                  <a:tcPr marL="32911" marR="32911" marT="16455" marB="16455">
                    <a:solidFill>
                      <a:schemeClr val="accent1">
                        <a:lumMod val="40000"/>
                        <a:lumOff val="60000"/>
                      </a:schemeClr>
                    </a:solidFill>
                  </a:tcPr>
                </a:tc>
                <a:tc>
                  <a:txBody>
                    <a:bodyPr/>
                    <a:lstStyle/>
                    <a:p>
                      <a:pPr fontAlgn="t"/>
                      <a:r>
                        <a:rPr lang="en-US" sz="1600" dirty="0">
                          <a:effectLst/>
                        </a:rPr>
                        <a:t>For example, For instance, In fact</a:t>
                      </a:r>
                      <a:br>
                        <a:rPr lang="en-US" sz="1600" dirty="0">
                          <a:effectLst/>
                        </a:rPr>
                      </a:br>
                      <a:r>
                        <a:rPr lang="en-US" sz="1600" dirty="0">
                          <a:effectLst/>
                        </a:rPr>
                        <a:t>Additionally, Also, Similarly</a:t>
                      </a:r>
                      <a:br>
                        <a:rPr lang="en-US" sz="1600" dirty="0">
                          <a:effectLst/>
                        </a:rPr>
                      </a:br>
                      <a:r>
                        <a:rPr lang="en-US" sz="1600" dirty="0">
                          <a:effectLst/>
                        </a:rPr>
                        <a:t>In other words</a:t>
                      </a:r>
                    </a:p>
                  </a:txBody>
                  <a:tcPr marL="32911" marR="32911" marT="16455" marB="16455">
                    <a:solidFill>
                      <a:schemeClr val="accent1">
                        <a:lumMod val="40000"/>
                        <a:lumOff val="60000"/>
                      </a:schemeClr>
                    </a:solidFill>
                  </a:tcPr>
                </a:tc>
                <a:extLst>
                  <a:ext uri="{0D108BD9-81ED-4DB2-BD59-A6C34878D82A}">
                    <a16:rowId xmlns:a16="http://schemas.microsoft.com/office/drawing/2014/main" val="3054908843"/>
                  </a:ext>
                </a:extLst>
              </a:tr>
              <a:tr h="1522455">
                <a:tc>
                  <a:txBody>
                    <a:bodyPr/>
                    <a:lstStyle/>
                    <a:p>
                      <a:pPr fontAlgn="t"/>
                      <a:r>
                        <a:rPr lang="en-GB" sz="1600">
                          <a:effectLst/>
                        </a:rPr>
                        <a:t>To show logical connections</a:t>
                      </a:r>
                    </a:p>
                  </a:txBody>
                  <a:tcPr marL="32911" marR="32911" marT="16455" marB="16455"/>
                </a:tc>
                <a:tc>
                  <a:txBody>
                    <a:bodyPr/>
                    <a:lstStyle/>
                    <a:p>
                      <a:pPr fontAlgn="t"/>
                      <a:r>
                        <a:rPr lang="en-US" sz="1600" dirty="0">
                          <a:effectLst/>
                        </a:rPr>
                        <a:t>If…then, Consequently</a:t>
                      </a:r>
                      <a:br>
                        <a:rPr lang="en-US" sz="1600" dirty="0">
                          <a:effectLst/>
                        </a:rPr>
                      </a:br>
                      <a:r>
                        <a:rPr lang="en-US" sz="1600" dirty="0">
                          <a:effectLst/>
                        </a:rPr>
                        <a:t>However, Furthermore</a:t>
                      </a:r>
                      <a:br>
                        <a:rPr lang="en-US" sz="1600" dirty="0">
                          <a:effectLst/>
                        </a:rPr>
                      </a:br>
                      <a:r>
                        <a:rPr lang="en-US" sz="1600" dirty="0">
                          <a:effectLst/>
                        </a:rPr>
                        <a:t>Hence, As a result</a:t>
                      </a:r>
                      <a:br>
                        <a:rPr lang="en-US" sz="1600" dirty="0">
                          <a:effectLst/>
                        </a:rPr>
                      </a:br>
                      <a:r>
                        <a:rPr lang="en-US" sz="1600" dirty="0">
                          <a:effectLst/>
                        </a:rPr>
                        <a:t>On the other hand…</a:t>
                      </a:r>
                      <a:br>
                        <a:rPr lang="en-US" sz="1600" dirty="0">
                          <a:effectLst/>
                        </a:rPr>
                      </a:br>
                      <a:r>
                        <a:rPr lang="en-US" sz="1600" dirty="0">
                          <a:effectLst/>
                        </a:rPr>
                        <a:t>In contrast</a:t>
                      </a:r>
                      <a:br>
                        <a:rPr lang="en-US" sz="1600" dirty="0">
                          <a:effectLst/>
                        </a:rPr>
                      </a:br>
                      <a:r>
                        <a:rPr lang="en-US" sz="1600" dirty="0">
                          <a:effectLst/>
                        </a:rPr>
                        <a:t>Nonetheless, Still, While</a:t>
                      </a:r>
                    </a:p>
                  </a:txBody>
                  <a:tcPr marL="32911" marR="32911" marT="16455" marB="16455"/>
                </a:tc>
                <a:extLst>
                  <a:ext uri="{0D108BD9-81ED-4DB2-BD59-A6C34878D82A}">
                    <a16:rowId xmlns:a16="http://schemas.microsoft.com/office/drawing/2014/main" val="4174354399"/>
                  </a:ext>
                </a:extLst>
              </a:tr>
              <a:tr h="716450">
                <a:tc>
                  <a:txBody>
                    <a:bodyPr/>
                    <a:lstStyle/>
                    <a:p>
                      <a:pPr fontAlgn="t"/>
                      <a:r>
                        <a:rPr lang="en-GB" sz="1600" dirty="0">
                          <a:effectLst/>
                        </a:rPr>
                        <a:t>To hedge</a:t>
                      </a:r>
                    </a:p>
                  </a:txBody>
                  <a:tcPr marL="32911" marR="32911" marT="16455" marB="16455">
                    <a:solidFill>
                      <a:schemeClr val="accent1">
                        <a:lumMod val="60000"/>
                        <a:lumOff val="40000"/>
                      </a:schemeClr>
                    </a:solidFill>
                  </a:tcPr>
                </a:tc>
                <a:tc>
                  <a:txBody>
                    <a:bodyPr/>
                    <a:lstStyle/>
                    <a:p>
                      <a:pPr fontAlgn="t"/>
                      <a:r>
                        <a:rPr lang="en-US" sz="1600" dirty="0">
                          <a:effectLst/>
                        </a:rPr>
                        <a:t>Perhaps, We may conclude</a:t>
                      </a:r>
                      <a:br>
                        <a:rPr lang="en-US" sz="1600" dirty="0">
                          <a:effectLst/>
                        </a:rPr>
                      </a:br>
                      <a:r>
                        <a:rPr lang="en-US" sz="1600" dirty="0">
                          <a:effectLst/>
                        </a:rPr>
                        <a:t>Possibly, This suggests</a:t>
                      </a:r>
                      <a:br>
                        <a:rPr lang="en-US" sz="1600" dirty="0">
                          <a:effectLst/>
                        </a:rPr>
                      </a:br>
                      <a:r>
                        <a:rPr lang="en-US" sz="1600" dirty="0">
                          <a:effectLst/>
                        </a:rPr>
                        <a:t>It may seem</a:t>
                      </a:r>
                    </a:p>
                  </a:txBody>
                  <a:tcPr marL="32911" marR="32911" marT="16455" marB="16455">
                    <a:solidFill>
                      <a:schemeClr val="accent1">
                        <a:lumMod val="60000"/>
                        <a:lumOff val="40000"/>
                      </a:schemeClr>
                    </a:solidFill>
                  </a:tcPr>
                </a:tc>
                <a:extLst>
                  <a:ext uri="{0D108BD9-81ED-4DB2-BD59-A6C34878D82A}">
                    <a16:rowId xmlns:a16="http://schemas.microsoft.com/office/drawing/2014/main" val="3087791138"/>
                  </a:ext>
                </a:extLst>
              </a:tr>
              <a:tr h="582115">
                <a:tc>
                  <a:txBody>
                    <a:bodyPr/>
                    <a:lstStyle/>
                    <a:p>
                      <a:pPr fontAlgn="t"/>
                      <a:r>
                        <a:rPr lang="en-GB" sz="1600" dirty="0">
                          <a:effectLst/>
                        </a:rPr>
                        <a:t>To summarize</a:t>
                      </a:r>
                    </a:p>
                  </a:txBody>
                  <a:tcPr marL="32911" marR="32911" marT="16455" marB="16455"/>
                </a:tc>
                <a:tc>
                  <a:txBody>
                    <a:bodyPr/>
                    <a:lstStyle/>
                    <a:p>
                      <a:pPr fontAlgn="t"/>
                      <a:r>
                        <a:rPr lang="en-US" sz="1600" dirty="0">
                          <a:effectLst/>
                        </a:rPr>
                        <a:t>In conclusion…, To </a:t>
                      </a:r>
                      <a:r>
                        <a:rPr lang="en-US" sz="1600" dirty="0" err="1">
                          <a:effectLst/>
                        </a:rPr>
                        <a:t>summarise</a:t>
                      </a:r>
                      <a:br>
                        <a:rPr lang="en-US" sz="1600" dirty="0">
                          <a:effectLst/>
                        </a:rPr>
                      </a:br>
                      <a:r>
                        <a:rPr lang="en-US" sz="1600" dirty="0">
                          <a:effectLst/>
                        </a:rPr>
                        <a:t>As a result, As I have demonstrated</a:t>
                      </a:r>
                    </a:p>
                  </a:txBody>
                  <a:tcPr marL="32911" marR="32911" marT="16455" marB="16455"/>
                </a:tc>
                <a:extLst>
                  <a:ext uri="{0D108BD9-81ED-4DB2-BD59-A6C34878D82A}">
                    <a16:rowId xmlns:a16="http://schemas.microsoft.com/office/drawing/2014/main" val="3680195838"/>
                  </a:ext>
                </a:extLst>
              </a:tr>
            </a:tbl>
          </a:graphicData>
        </a:graphic>
      </p:graphicFrame>
    </p:spTree>
    <p:extLst>
      <p:ext uri="{BB962C8B-B14F-4D97-AF65-F5344CB8AC3E}">
        <p14:creationId xmlns:p14="http://schemas.microsoft.com/office/powerpoint/2010/main" val="36422425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Parallelism</a:t>
            </a:r>
          </a:p>
        </p:txBody>
      </p:sp>
      <p:sp>
        <p:nvSpPr>
          <p:cNvPr id="13315" name="Rectangle 3"/>
          <p:cNvSpPr>
            <a:spLocks noGrp="1" noChangeArrowheads="1"/>
          </p:cNvSpPr>
          <p:nvPr>
            <p:ph type="body" idx="1"/>
          </p:nvPr>
        </p:nvSpPr>
        <p:spPr>
          <a:xfrm>
            <a:off x="457200" y="980728"/>
            <a:ext cx="8229600" cy="4680520"/>
          </a:xfrm>
        </p:spPr>
        <p:txBody>
          <a:bodyPr/>
          <a:lstStyle/>
          <a:p>
            <a:r>
              <a:rPr lang="en-US" sz="2200" dirty="0">
                <a:solidFill>
                  <a:srgbClr val="000000"/>
                </a:solidFill>
              </a:rPr>
              <a:t>s</a:t>
            </a:r>
            <a:r>
              <a:rPr lang="en-US" sz="2200" b="0" i="0" dirty="0">
                <a:solidFill>
                  <a:srgbClr val="000000"/>
                </a:solidFill>
                <a:effectLst/>
              </a:rPr>
              <a:t>ometimes known as </a:t>
            </a:r>
            <a:r>
              <a:rPr lang="en-US" sz="2200" b="1" i="0" dirty="0">
                <a:solidFill>
                  <a:srgbClr val="000000"/>
                </a:solidFill>
                <a:effectLst/>
              </a:rPr>
              <a:t>parallel structures or balanced constructions</a:t>
            </a:r>
            <a:endParaRPr lang="en-US" sz="2200" dirty="0">
              <a:solidFill>
                <a:srgbClr val="000000"/>
              </a:solidFill>
            </a:endParaRPr>
          </a:p>
          <a:p>
            <a:r>
              <a:rPr lang="en-US" sz="2200" b="0" i="0" dirty="0">
                <a:solidFill>
                  <a:srgbClr val="000000"/>
                </a:solidFill>
                <a:effectLst/>
              </a:rPr>
              <a:t>is the use of </a:t>
            </a:r>
            <a:r>
              <a:rPr lang="en-US" sz="2200" b="0" i="0" u="sng" dirty="0">
                <a:solidFill>
                  <a:srgbClr val="000000"/>
                </a:solidFill>
                <a:effectLst/>
              </a:rPr>
              <a:t>similar grammatical forms</a:t>
            </a:r>
            <a:r>
              <a:rPr lang="en-US" sz="2200" b="0" i="0" dirty="0">
                <a:solidFill>
                  <a:srgbClr val="000000"/>
                </a:solidFill>
                <a:effectLst/>
              </a:rPr>
              <a:t> or </a:t>
            </a:r>
            <a:r>
              <a:rPr lang="en-US" sz="2200" b="0" i="0" u="sng" dirty="0">
                <a:solidFill>
                  <a:srgbClr val="000000"/>
                </a:solidFill>
                <a:effectLst/>
              </a:rPr>
              <a:t>sentence structures </a:t>
            </a:r>
            <a:r>
              <a:rPr lang="en-US" sz="2200" b="0" i="0" dirty="0">
                <a:solidFill>
                  <a:srgbClr val="000000"/>
                </a:solidFill>
                <a:effectLst/>
              </a:rPr>
              <a:t>when listing or when comparing two or more items.</a:t>
            </a:r>
          </a:p>
          <a:p>
            <a:r>
              <a:rPr lang="en-US" sz="2200" b="0" i="0" dirty="0">
                <a:solidFill>
                  <a:srgbClr val="000000"/>
                </a:solidFill>
                <a:effectLst/>
              </a:rPr>
              <a:t>When used correctly, it can improve the clarity of your writing.</a:t>
            </a:r>
          </a:p>
          <a:p>
            <a:endParaRPr lang="en-US" sz="2200" dirty="0">
              <a:solidFill>
                <a:srgbClr val="000000"/>
              </a:solidFill>
            </a:endParaRPr>
          </a:p>
          <a:p>
            <a:pPr marL="0" indent="0" algn="l">
              <a:buNone/>
            </a:pPr>
            <a:r>
              <a:rPr lang="en-US" sz="2000" b="0" i="1" dirty="0">
                <a:solidFill>
                  <a:srgbClr val="000000"/>
                </a:solidFill>
                <a:effectLst/>
              </a:rPr>
              <a:t>Study these examples of faulty parallelism (marked with an asterisk *) and their corrections:</a:t>
            </a:r>
          </a:p>
          <a:p>
            <a:pPr marL="0" indent="0" algn="l">
              <a:buNone/>
            </a:pPr>
            <a:endParaRPr lang="en-US" sz="2000" b="0" i="0" dirty="0">
              <a:solidFill>
                <a:srgbClr val="000000"/>
              </a:solidFill>
              <a:effectLst/>
            </a:endParaRPr>
          </a:p>
          <a:p>
            <a:pPr marL="0" indent="0" algn="l">
              <a:buNone/>
            </a:pPr>
            <a:r>
              <a:rPr lang="en-US" sz="2000" b="1" i="0" dirty="0">
                <a:solidFill>
                  <a:srgbClr val="FF0000"/>
                </a:solidFill>
                <a:effectLst/>
              </a:rPr>
              <a:t>Faulty:  </a:t>
            </a:r>
            <a:r>
              <a:rPr lang="en-US" sz="2000" b="0" i="0" dirty="0">
                <a:solidFill>
                  <a:srgbClr val="000000"/>
                </a:solidFill>
                <a:effectLst/>
              </a:rPr>
              <a:t>The elderly residents enjoy many recreational activities: swimming, *read and *to garden.</a:t>
            </a:r>
          </a:p>
          <a:p>
            <a:pPr marL="0" indent="0" algn="l">
              <a:buNone/>
            </a:pPr>
            <a:r>
              <a:rPr lang="en-US" sz="2000" b="1" i="0" dirty="0">
                <a:solidFill>
                  <a:srgbClr val="00B050"/>
                </a:solidFill>
                <a:effectLst/>
              </a:rPr>
              <a:t>Parallel: </a:t>
            </a:r>
            <a:r>
              <a:rPr lang="en-US" sz="2000" b="0" i="0" dirty="0">
                <a:solidFill>
                  <a:srgbClr val="000000"/>
                </a:solidFill>
                <a:effectLst/>
              </a:rPr>
              <a:t>The elderly residents enjoy many recreational activities: </a:t>
            </a:r>
            <a:r>
              <a:rPr lang="en-US" sz="2000" b="1" i="0" dirty="0">
                <a:solidFill>
                  <a:srgbClr val="000000"/>
                </a:solidFill>
                <a:effectLst/>
              </a:rPr>
              <a:t>swimming</a:t>
            </a:r>
            <a:r>
              <a:rPr lang="en-US" sz="2000" b="0" i="0" dirty="0">
                <a:solidFill>
                  <a:srgbClr val="000000"/>
                </a:solidFill>
                <a:effectLst/>
              </a:rPr>
              <a:t>, </a:t>
            </a:r>
            <a:r>
              <a:rPr lang="en-US" sz="2000" b="1" i="0" dirty="0">
                <a:solidFill>
                  <a:srgbClr val="000000"/>
                </a:solidFill>
                <a:effectLst/>
              </a:rPr>
              <a:t>reading</a:t>
            </a:r>
            <a:r>
              <a:rPr lang="en-US" sz="2000" b="0" i="0" dirty="0">
                <a:solidFill>
                  <a:srgbClr val="000000"/>
                </a:solidFill>
                <a:effectLst/>
              </a:rPr>
              <a:t>, and </a:t>
            </a:r>
            <a:r>
              <a:rPr lang="en-US" sz="2000" b="1" i="0" dirty="0">
                <a:solidFill>
                  <a:srgbClr val="000000"/>
                </a:solidFill>
                <a:effectLst/>
              </a:rPr>
              <a:t>gardening</a:t>
            </a:r>
            <a:r>
              <a:rPr lang="en-US" sz="2000" b="0" i="0" dirty="0">
                <a:solidFill>
                  <a:srgbClr val="000000"/>
                </a:solidFill>
                <a:effectLst/>
              </a:rPr>
              <a:t>.</a:t>
            </a:r>
          </a:p>
          <a:p>
            <a:endParaRPr lang="en-US" sz="2200" b="0" i="0" dirty="0">
              <a:solidFill>
                <a:srgbClr val="000000"/>
              </a:solidFill>
              <a:effectLst/>
            </a:endParaRPr>
          </a:p>
        </p:txBody>
      </p:sp>
    </p:spTree>
    <p:extLst>
      <p:ext uri="{BB962C8B-B14F-4D97-AF65-F5344CB8AC3E}">
        <p14:creationId xmlns:p14="http://schemas.microsoft.com/office/powerpoint/2010/main" val="730131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Parallelism</a:t>
            </a:r>
          </a:p>
        </p:txBody>
      </p:sp>
      <p:sp>
        <p:nvSpPr>
          <p:cNvPr id="13315" name="Rectangle 3"/>
          <p:cNvSpPr>
            <a:spLocks noGrp="1" noChangeArrowheads="1"/>
          </p:cNvSpPr>
          <p:nvPr>
            <p:ph type="body" idx="1"/>
          </p:nvPr>
        </p:nvSpPr>
        <p:spPr>
          <a:xfrm>
            <a:off x="354360" y="1088740"/>
            <a:ext cx="8435280" cy="4680520"/>
          </a:xfrm>
        </p:spPr>
        <p:txBody>
          <a:bodyPr/>
          <a:lstStyle/>
          <a:p>
            <a:pPr marL="0" indent="0" algn="l">
              <a:buNone/>
            </a:pPr>
            <a:r>
              <a:rPr lang="en-US" sz="2000" b="1" i="0" dirty="0">
                <a:solidFill>
                  <a:srgbClr val="FF0000"/>
                </a:solidFill>
                <a:effectLst/>
              </a:rPr>
              <a:t>Faulty:    </a:t>
            </a:r>
            <a:r>
              <a:rPr lang="en-US" sz="2000" b="0" i="0" dirty="0">
                <a:solidFill>
                  <a:srgbClr val="000000"/>
                </a:solidFill>
                <a:effectLst/>
              </a:rPr>
              <a:t>The academic conversation group consists of students from China, Japan, Korea and *some Germans.</a:t>
            </a:r>
          </a:p>
          <a:p>
            <a:pPr marL="0" indent="0" algn="l">
              <a:buNone/>
            </a:pPr>
            <a:r>
              <a:rPr lang="en-US" sz="2000" b="1" i="0" dirty="0">
                <a:solidFill>
                  <a:srgbClr val="00B050"/>
                </a:solidFill>
                <a:effectLst/>
              </a:rPr>
              <a:t>Parallel:  </a:t>
            </a:r>
            <a:r>
              <a:rPr lang="en-US" sz="2000" b="0" i="0" dirty="0">
                <a:solidFill>
                  <a:srgbClr val="000000"/>
                </a:solidFill>
                <a:effectLst/>
              </a:rPr>
              <a:t>The academic conversation group consists of students from </a:t>
            </a:r>
            <a:r>
              <a:rPr lang="en-US" sz="2000" b="1" i="0" dirty="0">
                <a:solidFill>
                  <a:srgbClr val="000000"/>
                </a:solidFill>
                <a:effectLst/>
              </a:rPr>
              <a:t>China</a:t>
            </a:r>
            <a:r>
              <a:rPr lang="en-US" sz="2000" b="0" i="0" dirty="0">
                <a:solidFill>
                  <a:srgbClr val="000000"/>
                </a:solidFill>
                <a:effectLst/>
              </a:rPr>
              <a:t>,</a:t>
            </a:r>
            <a:r>
              <a:rPr lang="en-US" sz="2000" b="1" i="0" dirty="0">
                <a:solidFill>
                  <a:srgbClr val="000000"/>
                </a:solidFill>
                <a:effectLst/>
              </a:rPr>
              <a:t> Japan</a:t>
            </a:r>
            <a:r>
              <a:rPr lang="en-US" sz="2000" b="0" i="0" dirty="0">
                <a:solidFill>
                  <a:srgbClr val="000000"/>
                </a:solidFill>
                <a:effectLst/>
              </a:rPr>
              <a:t>,</a:t>
            </a:r>
            <a:r>
              <a:rPr lang="en-US" sz="2000" b="1" i="0" dirty="0">
                <a:solidFill>
                  <a:srgbClr val="000000"/>
                </a:solidFill>
                <a:effectLst/>
              </a:rPr>
              <a:t> Korea</a:t>
            </a:r>
            <a:r>
              <a:rPr lang="en-US" sz="2000" b="0" i="0" dirty="0">
                <a:solidFill>
                  <a:srgbClr val="000000"/>
                </a:solidFill>
                <a:effectLst/>
              </a:rPr>
              <a:t>, and</a:t>
            </a:r>
            <a:r>
              <a:rPr lang="en-US" sz="2000" b="1" i="0" dirty="0">
                <a:solidFill>
                  <a:srgbClr val="000000"/>
                </a:solidFill>
                <a:effectLst/>
              </a:rPr>
              <a:t> Germany.</a:t>
            </a:r>
            <a:endParaRPr lang="en-US" sz="2000" b="0" i="0" dirty="0">
              <a:solidFill>
                <a:srgbClr val="000000"/>
              </a:solidFill>
              <a:effectLst/>
            </a:endParaRPr>
          </a:p>
          <a:p>
            <a:pPr marL="0" indent="0" algn="l">
              <a:buNone/>
            </a:pPr>
            <a:endParaRPr lang="en-US" sz="2000" b="0" i="0" dirty="0">
              <a:solidFill>
                <a:srgbClr val="000000"/>
              </a:solidFill>
              <a:effectLst/>
            </a:endParaRPr>
          </a:p>
          <a:p>
            <a:pPr marL="0" indent="0" algn="l">
              <a:buNone/>
            </a:pPr>
            <a:r>
              <a:rPr lang="en-US" sz="2000" b="1" i="0" dirty="0">
                <a:solidFill>
                  <a:srgbClr val="FF0000"/>
                </a:solidFill>
                <a:effectLst/>
              </a:rPr>
              <a:t>Faulty:    </a:t>
            </a:r>
            <a:r>
              <a:rPr lang="en-US" sz="2000" b="0" i="0" dirty="0">
                <a:solidFill>
                  <a:srgbClr val="000000"/>
                </a:solidFill>
                <a:effectLst/>
              </a:rPr>
              <a:t>This paper discusses the main features of the AST system, the functionalities, and *the system also has a number of limitations.</a:t>
            </a:r>
          </a:p>
          <a:p>
            <a:pPr marL="0" indent="0" algn="l">
              <a:buNone/>
            </a:pPr>
            <a:r>
              <a:rPr lang="en-US" sz="2000" b="1" i="0" dirty="0">
                <a:solidFill>
                  <a:srgbClr val="00B050"/>
                </a:solidFill>
                <a:effectLst/>
              </a:rPr>
              <a:t>Parallel:  </a:t>
            </a:r>
            <a:r>
              <a:rPr lang="en-US" sz="2000" b="0" i="0" dirty="0">
                <a:solidFill>
                  <a:srgbClr val="000000"/>
                </a:solidFill>
                <a:effectLst/>
              </a:rPr>
              <a:t>This paper discusses the </a:t>
            </a:r>
            <a:r>
              <a:rPr lang="en-US" sz="2000" b="1" i="0" dirty="0">
                <a:solidFill>
                  <a:srgbClr val="000000"/>
                </a:solidFill>
                <a:effectLst/>
              </a:rPr>
              <a:t>main features of the AST system</a:t>
            </a:r>
            <a:r>
              <a:rPr lang="en-US" sz="2000" b="0" i="0" dirty="0">
                <a:solidFill>
                  <a:srgbClr val="000000"/>
                </a:solidFill>
                <a:effectLst/>
              </a:rPr>
              <a:t>,</a:t>
            </a:r>
            <a:r>
              <a:rPr lang="en-US" sz="2000" b="1" i="0" dirty="0">
                <a:solidFill>
                  <a:srgbClr val="000000"/>
                </a:solidFill>
                <a:effectLst/>
              </a:rPr>
              <a:t> the functionalities</a:t>
            </a:r>
            <a:r>
              <a:rPr lang="en-US" sz="2000" b="0" i="0" dirty="0">
                <a:solidFill>
                  <a:srgbClr val="000000"/>
                </a:solidFill>
                <a:effectLst/>
              </a:rPr>
              <a:t>, and</a:t>
            </a:r>
            <a:r>
              <a:rPr lang="en-US" sz="2000" b="1" i="0" dirty="0">
                <a:solidFill>
                  <a:srgbClr val="000000"/>
                </a:solidFill>
                <a:effectLst/>
              </a:rPr>
              <a:t> limitations.</a:t>
            </a:r>
            <a:r>
              <a:rPr lang="en-US" sz="2000" b="0" i="0" dirty="0">
                <a:solidFill>
                  <a:srgbClr val="000000"/>
                </a:solidFill>
                <a:effectLst/>
              </a:rPr>
              <a:t> </a:t>
            </a:r>
          </a:p>
          <a:p>
            <a:pPr marL="0" indent="0" algn="l">
              <a:buNone/>
            </a:pPr>
            <a:endParaRPr lang="en-US" sz="2000" b="0" i="0" dirty="0">
              <a:solidFill>
                <a:srgbClr val="000000"/>
              </a:solidFill>
              <a:effectLst/>
            </a:endParaRPr>
          </a:p>
          <a:p>
            <a:pPr marL="0" indent="0">
              <a:buNone/>
            </a:pPr>
            <a:r>
              <a:rPr lang="en-US" sz="2000" dirty="0"/>
              <a:t>Challenge task: Putting sentences in order </a:t>
            </a:r>
            <a:r>
              <a:rPr lang="en-US" sz="2000" dirty="0">
                <a:hlinkClick r:id="rId2"/>
              </a:rPr>
              <a:t>https://flexiblelearning.auckland.ac.nz/essay-writing-2018/8.html#3_6</a:t>
            </a:r>
            <a:r>
              <a:rPr lang="en-US" sz="2000" dirty="0"/>
              <a:t> </a:t>
            </a:r>
          </a:p>
          <a:p>
            <a:pPr marL="0" indent="0" algn="l">
              <a:buNone/>
            </a:pPr>
            <a:endParaRPr lang="en-US" sz="2000" b="0" i="0" dirty="0">
              <a:solidFill>
                <a:srgbClr val="000000"/>
              </a:solidFill>
              <a:effectLst/>
            </a:endParaRPr>
          </a:p>
          <a:p>
            <a:endParaRPr lang="en-US" sz="2200" b="0" i="0" dirty="0">
              <a:solidFill>
                <a:srgbClr val="000000"/>
              </a:solidFill>
              <a:effectLst/>
            </a:endParaRPr>
          </a:p>
        </p:txBody>
      </p:sp>
    </p:spTree>
    <p:extLst>
      <p:ext uri="{BB962C8B-B14F-4D97-AF65-F5344CB8AC3E}">
        <p14:creationId xmlns:p14="http://schemas.microsoft.com/office/powerpoint/2010/main" val="38675804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a:xfrm>
            <a:off x="457200" y="0"/>
            <a:ext cx="8229600" cy="1143000"/>
          </a:xfrm>
        </p:spPr>
        <p:txBody>
          <a:bodyPr/>
          <a:lstStyle/>
          <a:p>
            <a:r>
              <a:rPr lang="en-US" sz="3600" b="1" i="0" dirty="0">
                <a:solidFill>
                  <a:srgbClr val="000000"/>
                </a:solidFill>
                <a:effectLst/>
              </a:rPr>
              <a:t>In summary</a:t>
            </a:r>
          </a:p>
        </p:txBody>
      </p:sp>
      <p:sp>
        <p:nvSpPr>
          <p:cNvPr id="13315" name="Rectangle 3"/>
          <p:cNvSpPr>
            <a:spLocks noGrp="1" noChangeArrowheads="1"/>
          </p:cNvSpPr>
          <p:nvPr>
            <p:ph type="body" idx="1"/>
          </p:nvPr>
        </p:nvSpPr>
        <p:spPr>
          <a:xfrm>
            <a:off x="251520" y="836712"/>
            <a:ext cx="8435280" cy="4680520"/>
          </a:xfrm>
        </p:spPr>
        <p:txBody>
          <a:bodyPr/>
          <a:lstStyle/>
          <a:p>
            <a:r>
              <a:rPr lang="en-US" sz="2000" i="0" dirty="0">
                <a:effectLst/>
              </a:rPr>
              <a:t>Throughout your work, you must ensure that readers will understand how different ideas relate to one another. </a:t>
            </a:r>
          </a:p>
          <a:p>
            <a:r>
              <a:rPr lang="en-US" sz="2000" i="0" dirty="0">
                <a:effectLst/>
              </a:rPr>
              <a:t>You don’t want your readers to ask:</a:t>
            </a:r>
          </a:p>
          <a:p>
            <a:pPr lvl="1"/>
            <a:r>
              <a:rPr lang="en-US" sz="2000" i="0" dirty="0">
                <a:effectLst/>
              </a:rPr>
              <a:t>“So what?”</a:t>
            </a:r>
          </a:p>
          <a:p>
            <a:pPr lvl="1"/>
            <a:r>
              <a:rPr lang="en-US" sz="2000" i="0" dirty="0">
                <a:effectLst/>
              </a:rPr>
              <a:t>“Who cares?”</a:t>
            </a:r>
          </a:p>
          <a:p>
            <a:pPr lvl="1"/>
            <a:r>
              <a:rPr lang="en-US" sz="2000" i="0" dirty="0">
                <a:effectLst/>
              </a:rPr>
              <a:t>“Jeez, just what is this text about?”</a:t>
            </a:r>
          </a:p>
          <a:p>
            <a:pPr lvl="1"/>
            <a:r>
              <a:rPr lang="en-US" sz="2000" i="0" dirty="0">
                <a:effectLst/>
              </a:rPr>
              <a:t>“What’s going on in the world today?” i.e., random thoughts.</a:t>
            </a:r>
          </a:p>
          <a:p>
            <a:pPr algn="just"/>
            <a:r>
              <a:rPr lang="en-US" sz="2000" b="0" i="0" dirty="0">
                <a:solidFill>
                  <a:srgbClr val="000000"/>
                </a:solidFill>
                <a:effectLst/>
              </a:rPr>
              <a:t>Successful writers attempt to be sensitive to their readers’ likely responses to their documents. </a:t>
            </a:r>
          </a:p>
          <a:p>
            <a:pPr algn="just"/>
            <a:r>
              <a:rPr lang="en-US" sz="2000" b="0" i="0" dirty="0">
                <a:solidFill>
                  <a:srgbClr val="000000"/>
                </a:solidFill>
                <a:effectLst/>
              </a:rPr>
              <a:t>Writers should state their main message in the introduction, highlighting its significance, and then frequently repeat the main ideas throughout the document, reminding the readers of what’s been discussed, what will follow, and how new information relates to old information. </a:t>
            </a:r>
          </a:p>
        </p:txBody>
      </p:sp>
    </p:spTree>
    <p:extLst>
      <p:ext uri="{BB962C8B-B14F-4D97-AF65-F5344CB8AC3E}">
        <p14:creationId xmlns:p14="http://schemas.microsoft.com/office/powerpoint/2010/main" val="3936393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References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pPr eaLnBrk="1" hangingPunct="1"/>
            <a:r>
              <a:rPr lang="en-US" sz="2000" dirty="0"/>
              <a:t>Moxley, J. and  Paquette, J. (2020) ‘Flow, Coherence, Unity’. </a:t>
            </a:r>
            <a:r>
              <a:rPr lang="en-US" sz="2000" i="1" dirty="0"/>
              <a:t>Writing Commons. </a:t>
            </a:r>
            <a:r>
              <a:rPr lang="en-US" sz="2000" dirty="0">
                <a:hlinkClick r:id="rId2"/>
              </a:rPr>
              <a:t>https://writingcommons.org/section/style/elements-of-style/flow-coherence-unity/</a:t>
            </a:r>
            <a:r>
              <a:rPr lang="en-US" sz="2000" dirty="0"/>
              <a:t> (accessed 26.02.2021) </a:t>
            </a:r>
          </a:p>
          <a:p>
            <a:pPr eaLnBrk="1" hangingPunct="1"/>
            <a:r>
              <a:rPr lang="en-US" sz="2000" dirty="0"/>
              <a:t>Pasco-Hernando State College (2021) ‘Unity and Coherence in Essays’ </a:t>
            </a:r>
            <a:r>
              <a:rPr lang="en-US" sz="2000" dirty="0">
                <a:hlinkClick r:id="rId3"/>
              </a:rPr>
              <a:t>https://writing-center.phsc.edu/writing/unity-and-coherence-essays</a:t>
            </a:r>
            <a:r>
              <a:rPr lang="en-US" sz="2000" dirty="0"/>
              <a:t> (accessed 26.02.2021) </a:t>
            </a:r>
          </a:p>
          <a:p>
            <a:pPr eaLnBrk="1" hangingPunct="1"/>
            <a:r>
              <a:rPr lang="en-US" sz="2000" dirty="0"/>
              <a:t>The University of Auckland (2021) ‘Essay writing’. </a:t>
            </a:r>
            <a:r>
              <a:rPr lang="en-GB" sz="2000" dirty="0">
                <a:hlinkClick r:id="rId4"/>
              </a:rPr>
              <a:t>https://flexiblelearning.auckland.ac.nz/essay-writing-2018/8.html</a:t>
            </a:r>
            <a:r>
              <a:rPr lang="en-GB" sz="2000" dirty="0"/>
              <a:t> </a:t>
            </a:r>
            <a:r>
              <a:rPr lang="en-US" sz="2000" dirty="0"/>
              <a:t>(accessed 26.02.2021) </a:t>
            </a:r>
          </a:p>
          <a:p>
            <a:pPr eaLnBrk="1" hangingPunct="1"/>
            <a:r>
              <a:rPr lang="en-US" sz="2000" dirty="0"/>
              <a:t>UNC, The Writing Center (2021) ‘Thesis Statements’ </a:t>
            </a:r>
            <a:r>
              <a:rPr lang="en-US" sz="2000" dirty="0">
                <a:hlinkClick r:id="rId5"/>
              </a:rPr>
              <a:t>https://writingcenter.unc.edu/tips-and-tools/thesis-statements/</a:t>
            </a:r>
            <a:r>
              <a:rPr lang="en-US" sz="2000" dirty="0"/>
              <a:t> (accessed 26.02.2021) </a:t>
            </a:r>
            <a:endParaRPr lang="en-GB" sz="2000" dirty="0"/>
          </a:p>
          <a:p>
            <a:pPr eaLnBrk="1" hangingPunct="1"/>
            <a:endParaRPr lang="en-US" sz="2000" dirty="0"/>
          </a:p>
          <a:p>
            <a:pPr eaLnBrk="1" hangingPunct="1"/>
            <a:endParaRPr lang="en-GB" sz="2000" dirty="0"/>
          </a:p>
          <a:p>
            <a:pPr eaLnBrk="1" hangingPunct="1"/>
            <a:endParaRPr lang="en-GB" sz="2000" dirty="0"/>
          </a:p>
          <a:p>
            <a:pPr eaLnBrk="1" hangingPunct="1"/>
            <a:endParaRPr lang="en-US" sz="2000" dirty="0"/>
          </a:p>
          <a:p>
            <a:pPr eaLnBrk="1" hangingPunct="1"/>
            <a:endParaRPr lang="en-GB" sz="2400" dirty="0"/>
          </a:p>
          <a:p>
            <a:pPr eaLnBrk="1" hangingPunct="1"/>
            <a:endParaRPr lang="en-GB" sz="2400" b="0" dirty="0"/>
          </a:p>
          <a:p>
            <a:pPr eaLnBrk="1" hangingPunct="1"/>
            <a:endParaRPr lang="en-GB" altLang="en-US" dirty="0"/>
          </a:p>
        </p:txBody>
      </p:sp>
    </p:spTree>
    <p:extLst>
      <p:ext uri="{BB962C8B-B14F-4D97-AF65-F5344CB8AC3E}">
        <p14:creationId xmlns:p14="http://schemas.microsoft.com/office/powerpoint/2010/main" val="41544103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Rot="1" noChangeArrowheads="1"/>
          </p:cNvSpPr>
          <p:nvPr>
            <p:ph type="title"/>
          </p:nvPr>
        </p:nvSpPr>
        <p:spPr>
          <a:xfrm>
            <a:off x="457200" y="274638"/>
            <a:ext cx="8229600" cy="634082"/>
          </a:xfrm>
        </p:spPr>
        <p:txBody>
          <a:bodyPr/>
          <a:lstStyle/>
          <a:p>
            <a:pPr eaLnBrk="1" hangingPunct="1"/>
            <a:r>
              <a:rPr lang="en-GB" sz="3600" b="1" dirty="0"/>
              <a:t>Additional resources</a:t>
            </a:r>
            <a:endParaRPr lang="en-GB" altLang="en-US" sz="4000" b="1" dirty="0"/>
          </a:p>
        </p:txBody>
      </p:sp>
      <p:sp>
        <p:nvSpPr>
          <p:cNvPr id="18435" name="Rectangle 3"/>
          <p:cNvSpPr>
            <a:spLocks noGrp="1" noChangeArrowheads="1"/>
          </p:cNvSpPr>
          <p:nvPr>
            <p:ph type="body" idx="1"/>
          </p:nvPr>
        </p:nvSpPr>
        <p:spPr>
          <a:xfrm>
            <a:off x="480867" y="1052736"/>
            <a:ext cx="8202612" cy="4213225"/>
          </a:xfrm>
        </p:spPr>
        <p:txBody>
          <a:bodyPr/>
          <a:lstStyle/>
          <a:p>
            <a:pPr eaLnBrk="1" hangingPunct="1"/>
            <a:r>
              <a:rPr lang="en-US" sz="2400" dirty="0"/>
              <a:t>Thesis Statements and Topic Sentences </a:t>
            </a:r>
            <a:r>
              <a:rPr lang="en-US" sz="2400" dirty="0">
                <a:hlinkClick r:id="rId2"/>
              </a:rPr>
              <a:t>https://public.wsu.edu/~campbelld/topic.htm</a:t>
            </a:r>
            <a:endParaRPr lang="en-US" sz="2400" dirty="0"/>
          </a:p>
          <a:p>
            <a:pPr eaLnBrk="1" hangingPunct="1"/>
            <a:r>
              <a:rPr lang="en-US" sz="2400" dirty="0" err="1"/>
              <a:t>Practise</a:t>
            </a:r>
            <a:r>
              <a:rPr lang="en-US" sz="2400" dirty="0"/>
              <a:t>: Identifying cohesive devices: </a:t>
            </a:r>
            <a:r>
              <a:rPr lang="en-US" sz="2400" dirty="0">
                <a:hlinkClick r:id="rId3"/>
              </a:rPr>
              <a:t>https://flexiblelearning.auckland.ac.nz/essay-writing-2018/8.html#3_5</a:t>
            </a:r>
            <a:r>
              <a:rPr lang="en-US" sz="2400" dirty="0"/>
              <a:t> </a:t>
            </a:r>
          </a:p>
          <a:p>
            <a:pPr eaLnBrk="1" hangingPunct="1"/>
            <a:r>
              <a:rPr lang="en-US" sz="2400" dirty="0"/>
              <a:t>Parallelism in extended texts: </a:t>
            </a:r>
            <a:r>
              <a:rPr lang="en-US" sz="2400" dirty="0">
                <a:hlinkClick r:id="rId4"/>
              </a:rPr>
              <a:t>https://flexiblelearning.auckland.ac.nz/essay-writing-2018/8.html#3_4</a:t>
            </a:r>
            <a:endParaRPr lang="en-US" sz="2400" dirty="0"/>
          </a:p>
          <a:p>
            <a:pPr eaLnBrk="1" hangingPunct="1"/>
            <a:r>
              <a:rPr lang="en-US" sz="2400" dirty="0"/>
              <a:t>Writing Concisely and Avoiding Redundancy </a:t>
            </a:r>
            <a:r>
              <a:rPr lang="en-US" sz="2400" dirty="0">
                <a:hlinkClick r:id="rId5"/>
              </a:rPr>
              <a:t>https://writingcommons.org/article/writing-concisely-and-avoiding-redundancy/</a:t>
            </a:r>
            <a:r>
              <a:rPr lang="en-US" sz="2400" dirty="0"/>
              <a:t> </a:t>
            </a:r>
          </a:p>
          <a:p>
            <a:pPr marL="0" indent="0" eaLnBrk="1" hangingPunct="1">
              <a:buNone/>
            </a:pPr>
            <a:endParaRPr lang="en-US" sz="2400" dirty="0"/>
          </a:p>
          <a:p>
            <a:pPr eaLnBrk="1" hangingPunct="1"/>
            <a:endParaRPr lang="en-GB" sz="2400" b="0" dirty="0"/>
          </a:p>
          <a:p>
            <a:pPr eaLnBrk="1" hangingPunct="1"/>
            <a:endParaRPr lang="en-GB" altLang="en-US" dirty="0"/>
          </a:p>
        </p:txBody>
      </p:sp>
    </p:spTree>
    <p:extLst>
      <p:ext uri="{BB962C8B-B14F-4D97-AF65-F5344CB8AC3E}">
        <p14:creationId xmlns:p14="http://schemas.microsoft.com/office/powerpoint/2010/main" val="7159094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1311</TotalTime>
  <Words>1971</Words>
  <Application>Microsoft Office PowerPoint</Application>
  <PresentationFormat>On-screen Show (4:3)</PresentationFormat>
  <Paragraphs>144</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Myriad Pro</vt:lpstr>
      <vt:lpstr>Verdana</vt:lpstr>
      <vt:lpstr>20140311PresentationUWTSDTemplate</vt:lpstr>
      <vt:lpstr>ENGLISH LANGUAGE SUPPORT</vt:lpstr>
      <vt:lpstr>Unity</vt:lpstr>
      <vt:lpstr>Let’s review! </vt:lpstr>
      <vt:lpstr>PowerPoint Presentation</vt:lpstr>
      <vt:lpstr>PowerPoint Presentation</vt:lpstr>
      <vt:lpstr>Coherence</vt:lpstr>
      <vt:lpstr>Coherence</vt:lpstr>
      <vt:lpstr>Cohesion</vt:lpstr>
      <vt:lpstr>Four cohesive devices</vt:lpstr>
      <vt:lpstr>Pronouns</vt:lpstr>
      <vt:lpstr>Repetition</vt:lpstr>
      <vt:lpstr>Repetition</vt:lpstr>
      <vt:lpstr>Repetition</vt:lpstr>
      <vt:lpstr>Repetition</vt:lpstr>
      <vt:lpstr>Transition</vt:lpstr>
      <vt:lpstr>Transition</vt:lpstr>
      <vt:lpstr>PowerPoint Presentation</vt:lpstr>
      <vt:lpstr>Parallelism</vt:lpstr>
      <vt:lpstr>Parallelism</vt:lpstr>
      <vt:lpstr>In summary</vt:lpstr>
      <vt:lpstr>References</vt:lpstr>
      <vt:lpstr>Additional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97</cp:revision>
  <cp:lastPrinted>2018-07-09T15:27:01Z</cp:lastPrinted>
  <dcterms:created xsi:type="dcterms:W3CDTF">2002-10-07T19:43:58Z</dcterms:created>
  <dcterms:modified xsi:type="dcterms:W3CDTF">2021-03-29T13:11:44Z</dcterms:modified>
</cp:coreProperties>
</file>