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sldIdLst>
    <p:sldId id="256" r:id="rId5"/>
    <p:sldId id="257" r:id="rId6"/>
    <p:sldId id="263" r:id="rId7"/>
    <p:sldId id="258" r:id="rId8"/>
    <p:sldId id="259" r:id="rId9"/>
    <p:sldId id="260" r:id="rId10"/>
    <p:sldId id="261" r:id="rId11"/>
    <p:sldId id="262" r:id="rId12"/>
    <p:sldId id="264" r:id="rId1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10"/>
  </p:normalViewPr>
  <p:slideViewPr>
    <p:cSldViewPr snapToGrid="0" snapToObjects="1">
      <p:cViewPr varScale="1">
        <p:scale>
          <a:sx n="78" d="100"/>
          <a:sy n="78" d="100"/>
        </p:scale>
        <p:origin x="94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22885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2913063" y="0"/>
            <a:ext cx="2228850" cy="458788"/>
          </a:xfrm>
          <a:prstGeom prst="rect">
            <a:avLst/>
          </a:prstGeom>
        </p:spPr>
        <p:txBody>
          <a:bodyPr vert="horz" lIns="91440" tIns="45720" rIns="91440" bIns="45720" rtlCol="0"/>
          <a:lstStyle>
            <a:lvl1pPr algn="r">
              <a:defRPr sz="1200"/>
            </a:lvl1pPr>
          </a:lstStyle>
          <a:p>
            <a:fld id="{116DB643-B024-7746-8275-A477CD518BCA}" type="datetimeFigureOut">
              <a:rPr lang="en-US" smtClean="0"/>
              <a:t>6/14/2026</a:t>
            </a:fld>
            <a:endParaRPr lang="en-US"/>
          </a:p>
        </p:txBody>
      </p:sp>
      <p:sp>
        <p:nvSpPr>
          <p:cNvPr id="4" name="Slide Image Placeholder 3"/>
          <p:cNvSpPr>
            <a:spLocks noGrp="1" noRot="1" noChangeAspect="1"/>
          </p:cNvSpPr>
          <p:nvPr>
            <p:ph type="sldImg" idx="2"/>
          </p:nvPr>
        </p:nvSpPr>
        <p:spPr>
          <a:xfrm>
            <a:off x="-17145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514350" y="4400550"/>
            <a:ext cx="41148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22885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2913063" y="8685213"/>
            <a:ext cx="2228850" cy="458787"/>
          </a:xfrm>
          <a:prstGeom prst="rect">
            <a:avLst/>
          </a:prstGeom>
        </p:spPr>
        <p:txBody>
          <a:bodyPr vert="horz" lIns="91440" tIns="45720" rIns="91440" bIns="45720" rtlCol="0" anchor="b"/>
          <a:lstStyle>
            <a:lvl1pPr algn="r">
              <a:defRPr sz="1200"/>
            </a:lvl1pPr>
          </a:lstStyle>
          <a:p>
            <a:fld id="{C32663C6-7532-9843-AC97-89C66BC355EE}" type="slidenum">
              <a:rPr lang="en-US" smtClean="0"/>
              <a:t>‹#›</a:t>
            </a:fld>
            <a:endParaRPr lang="en-US"/>
          </a:p>
        </p:txBody>
      </p:sp>
    </p:spTree>
    <p:extLst>
      <p:ext uri="{BB962C8B-B14F-4D97-AF65-F5344CB8AC3E}">
        <p14:creationId xmlns:p14="http://schemas.microsoft.com/office/powerpoint/2010/main" val="2184263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2 – THEORY OVERVIEW
Erikson proposed that development occurs across eight sequential stages governed by an 'epigenetic principle' — each stage builds on the resolution of the previous (Erikson, 1950).
Key assumptions:
• Social context matters as much as biology
• Personality can change throughout life
• Each stage has a 'critical period' but resolution can occur later
Isaac (age 4) is in Stage 3: Initiative vs. Guilt — but his trajectory is also shaped by incomplete resolution of Stages 1 and 2.
Cite: Erikson (1950); Berk (2018).</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8 – CASE SUMMARY (bonus slide — use if time allows or as a handout)
This slide provides a visual synthesis of Isaac's full picture:
• LEFT TOP: Background circumstances that have created risk factors for each Eriksonian stage.
• LEFT BOTTOM: Observed behaviours at the Children's Centre and home — the presenting problems.
• RIGHT TOP: The Eriksonian interpretation — which stages are likely unresolved and why.
• RIGHT BOTTOM: The core support interventions that follow from the theory.
This slide can be used to demonstrate to the assessor that you have a comprehensive grasp of the case and can synthesise all elements into a coherent whole.
Cite: Erikson (1950); Field (2010); Murray &amp; Cooper (1997); Berk (2018).</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3 – STAGES 1, 2 &amp; 3 APPLIED TO ISAAC
Erikson's stages are sequential — Stage 3 resolution depends on Stages 1 and 2 being adequately resolved.
STAGE 1: Field (2010) found that post-natal depression reduces maternal contingent responsiveness, leading to insecure attachment and Eriksonian mistrust.
STAGE 2: A child who has not developed a sense of basic trust cannot safely venture into autonomous exploration. Isaac's clinging and lack of independent play reflect arrested Stage 2 development (Shaffer &amp; Kipp, 2014).
STAGE 3: Isaac enters Initiative vs. Guilt with two potentially unresolved prior stages. His withdrawal in play, language delays, and social difficulties all map onto the Eriksonian concept of guilt — excessive inhibition of self-directed activity.
Cite: Erikson (1950); Field (2010); Shaffer &amp; Kipp (2014).</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4 – NATURE &amp; NURTURE
Erikson explicitly acknowledged the interplay of biological readiness and social environment. This slide maps both onto Isaac.
NATURE:
• Kagan (1994): ~15-20% of children show behavioural inhibition from birth — heightened reactivity to novelty and social situations. Isaac may have a temperamental vulnerability.
• Lupien et al. (2009): chronic stress in early life alters the HPA axis, raising cortisol levels that damage the hippocampus. This means Isaac's capacity for emotional regulation and memory may be neurobiologically compromised.
NURTURE:
• Murray &amp; Cooper (1997): landmark longitudinal study showing post-natal depression in mothers predicts poorer child outcomes at 18 months and 5 years — in cognitive development, behaviour, and social competence.
• Erikson (1950): stage resolution requires a consistent, supportive social environment. Isaac's multiple transitions have denied him this.
• Berk (2018): play with peers is the developmental vehicle for Stage 3 Initiative vs. Guilt resolution.
Cite: Kagan (1994); Lupien et al. (2009); Murray &amp; Cooper (1997); Erikson (1950); Berk (2018).</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5 – SUPPORT PLAN
Each strategy is explicitly grounded in Erikson's theory.
01 KEYWORKER: A consistent practitioner provides the relational continuity Isaac needs to rebuild Stage 1 trust. Erikson (1950) called this 'mutuality' — the reciprocal responsiveness between caregiver and child.
02 PLAY: Erikson (1950, p.222) described play as 'the work of childhood'. Imaginative play in a small, safe group allows Isaac to rehearse initiative — attempting goals, taking leadership, without the threat of criticism or rejection. Berk (2018) confirms play-based interventions are the primary evidence-based approach for Stage 3 difficulties.
03 LANGUAGE: Language is not just a communication tool but a social developmental vehicle. Isaac needs scaffolded language interaction to develop the confidence to assert himself — which is the core task of Stage 3.
04 MATERNAL SUPPORT: Erikson's model makes the child's development contingent on caregiver wellbeing. Murray &amp; Cooper (1997) found that treating post-natal depression produced measurable improvements in child socio-emotional outcomes at 5 years.
05 MULTI-AGENCY: No single professional can address Isaac's multiple vulnerabilities. The Children Act (2004) mandates coordinated early help.
Cite: Erikson (1950); Berk (2018); Murray &amp; Cooper (1997).</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6 – CRITICAL EVALUATION
Distinction-level work requires balanced critique — not just praise of the chosen theory.
STRENGTHS:
1. Lifespan scope: Unlike Freud or Piaget, Erikson (1950) argued development continues throughout life. This is significant for intervention — it means Isaac's developmental trajectory is not fixed.
2. Socio-cultural focus: Erikson explicitly positioned the social environment — caregivers, institutions, culture — as developmental forces. This makes the theory directly applicable to health and social care contexts where practitioners can actively shape that environment.
3. Practical utility: Berk (2018) notes that Erikson's framework provides clear developmental benchmarks that practitioners can use to identify vulnerability and design targeted interventions.
LIMITATIONS:
1. Cultural bias: Gilligan (1982) and cross-cultural researchers note that core Eriksonian concepts (autonomy, initiative, identity) reflect Western, individualistic values. In a London Children's Centre serving diverse families, practitioners must apply the theory with cultural humility.
2. Vague resolution mechanisms: Shaffer &amp; Kipp (2014) argue Erikson's descriptions are rich but imprecise — we cannot reliably measure whether a stage conflict has been 'resolved'.
3. Gender: Gilligan (1982) demonstrated that Erikson's model was built on male developmental norms and may inadequately represent female experience.
Cite: Erikson (1950); Berk (2018); Gilligan (1982); Shaffer &amp; Kipp (2014).</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7 – CONCLUSION
In this presentation I have:
1. Explained Erikson's (1950) Psychosocial Theory, focusing on Stages 1–3 as relevant to Isaac's age and situation.
2. Applied the theory specifically to Isaac's observable behaviours and background circumstances.
3. Considered both biological (temperament, cortisol/stress physiology) and environmental factors (maternal depression, childcare disruption, limited social interaction).
4. Proposed five theory-grounded support strategies, each linked back to the Eriksonian framework.
5. Critically evaluated the theory — identifying cultural bias, empirical vagueness, and gender criticism alongside its genuine strengths.
ANTICIPATED QUESTIONS:
Q: Could Attachment Theory explain Isaac better?
A: Attachment Theory complements Erikson particularly for separation distress, but Erikson's framework is broader — addressing the child's active developmental conflicts (initiative vs. guilt) that attachment theory does not.
Q: How would you address cultural differences?
A: I would conduct a cultural needs assessment with the family and adapt strategies accordingly — not imposing Eriksonian norms of 'individual autonomy' where these conflict with the family's values.
Q: What evidence supports the support plan?
A: Each strategy is grounded in peer-reviewed research — Erikson (1950), Berk (2018), Murray &amp; Cooper (1997).</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hyperlink" Target="https://doi.org/10.1038/nrn2639" TargetMode="External"/><Relationship Id="rId3" Type="http://schemas.openxmlformats.org/officeDocument/2006/relationships/hyperlink" Target="https://www.pearson.com/en-us/subject-catalog/p/development-through-the-lifespan/P200000003443" TargetMode="External"/><Relationship Id="rId7" Type="http://schemas.openxmlformats.org/officeDocument/2006/relationships/hyperlink" Target="https://www.worldcat.org/title/galens-prophecy-temperament-in-human-nature/oclc/28723957"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hup.harvard.edu/catalog.php?isbn=9780674445444" TargetMode="External"/><Relationship Id="rId5" Type="http://schemas.openxmlformats.org/officeDocument/2006/relationships/hyperlink" Target="https://doi.org/10.1016/j.infbeh.2009.10.005" TargetMode="External"/><Relationship Id="rId10" Type="http://schemas.openxmlformats.org/officeDocument/2006/relationships/hyperlink" Target="https://www.worldcat.org/title/developmental-psychology-childhood-and-adolescence/oclc/859583833" TargetMode="External"/><Relationship Id="rId4" Type="http://schemas.openxmlformats.org/officeDocument/2006/relationships/hyperlink" Target="https://www.worldcat.org/title/childhood-and-society/oclc/368954" TargetMode="External"/><Relationship Id="rId9" Type="http://schemas.openxmlformats.org/officeDocument/2006/relationships/hyperlink" Target="https://doi.org/10.1136/adc.77.2.99"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1A2E"/>
        </a:solidFill>
        <a:effectLst/>
      </p:bgPr>
    </p:bg>
    <p:spTree>
      <p:nvGrpSpPr>
        <p:cNvPr id="1" name=""/>
        <p:cNvGrpSpPr/>
        <p:nvPr/>
      </p:nvGrpSpPr>
      <p:grpSpPr>
        <a:xfrm>
          <a:off x="0" y="0"/>
          <a:ext cx="0" cy="0"/>
          <a:chOff x="0" y="0"/>
          <a:chExt cx="0" cy="0"/>
        </a:xfrm>
      </p:grpSpPr>
      <p:sp>
        <p:nvSpPr>
          <p:cNvPr id="2" name="Shape 0"/>
          <p:cNvSpPr/>
          <p:nvPr/>
        </p:nvSpPr>
        <p:spPr>
          <a:xfrm>
            <a:off x="6217920" y="-1097280"/>
            <a:ext cx="4572000" cy="4572000"/>
          </a:xfrm>
          <a:prstGeom prst="ellipse">
            <a:avLst/>
          </a:prstGeom>
          <a:solidFill>
            <a:srgbClr val="E8533A">
              <a:alpha val="18000"/>
            </a:srgbClr>
          </a:solidFill>
          <a:ln/>
        </p:spPr>
        <p:txBody>
          <a:bodyPr/>
          <a:lstStyle/>
          <a:p>
            <a:endParaRPr lang="en-GB"/>
          </a:p>
        </p:txBody>
      </p:sp>
      <p:sp>
        <p:nvSpPr>
          <p:cNvPr id="3" name="Shape 1"/>
          <p:cNvSpPr/>
          <p:nvPr/>
        </p:nvSpPr>
        <p:spPr>
          <a:xfrm>
            <a:off x="7132320" y="2286000"/>
            <a:ext cx="2743200" cy="2743200"/>
          </a:xfrm>
          <a:prstGeom prst="ellipse">
            <a:avLst/>
          </a:prstGeom>
          <a:solidFill>
            <a:srgbClr val="F2B134">
              <a:alpha val="20000"/>
            </a:srgbClr>
          </a:solidFill>
          <a:ln/>
        </p:spPr>
        <p:txBody>
          <a:bodyPr/>
          <a:lstStyle/>
          <a:p>
            <a:endParaRPr lang="en-GB"/>
          </a:p>
        </p:txBody>
      </p:sp>
      <p:sp>
        <p:nvSpPr>
          <p:cNvPr id="5" name="Shape 3"/>
          <p:cNvSpPr/>
          <p:nvPr/>
        </p:nvSpPr>
        <p:spPr>
          <a:xfrm>
            <a:off x="0" y="0"/>
            <a:ext cx="548640" cy="5143500"/>
          </a:xfrm>
          <a:prstGeom prst="rect">
            <a:avLst/>
          </a:prstGeom>
          <a:solidFill>
            <a:srgbClr val="0A7E8C"/>
          </a:solidFill>
          <a:ln/>
        </p:spPr>
        <p:txBody>
          <a:bodyPr/>
          <a:lstStyle/>
          <a:p>
            <a:endParaRPr lang="en-GB"/>
          </a:p>
        </p:txBody>
      </p:sp>
      <p:sp>
        <p:nvSpPr>
          <p:cNvPr id="6" name="Shape 4"/>
          <p:cNvSpPr/>
          <p:nvPr/>
        </p:nvSpPr>
        <p:spPr>
          <a:xfrm>
            <a:off x="822960" y="411480"/>
            <a:ext cx="2926080" cy="384048"/>
          </a:xfrm>
          <a:prstGeom prst="roundRect">
            <a:avLst>
              <a:gd name="adj" fmla="val 11905"/>
            </a:avLst>
          </a:prstGeom>
          <a:solidFill>
            <a:srgbClr val="F2B134"/>
          </a:solidFill>
          <a:ln/>
        </p:spPr>
        <p:txBody>
          <a:bodyPr/>
          <a:lstStyle/>
          <a:p>
            <a:endParaRPr lang="en-GB"/>
          </a:p>
        </p:txBody>
      </p:sp>
      <p:sp>
        <p:nvSpPr>
          <p:cNvPr id="7" name="Text 5"/>
          <p:cNvSpPr/>
          <p:nvPr/>
        </p:nvSpPr>
        <p:spPr>
          <a:xfrm>
            <a:off x="822960" y="411480"/>
            <a:ext cx="2926080" cy="384048"/>
          </a:xfrm>
          <a:prstGeom prst="rect">
            <a:avLst/>
          </a:prstGeom>
          <a:noFill/>
          <a:ln/>
        </p:spPr>
        <p:txBody>
          <a:bodyPr wrap="square" rtlCol="0" anchor="ctr"/>
          <a:lstStyle/>
          <a:p>
            <a:pPr marL="0" indent="0" algn="ctr">
              <a:buNone/>
            </a:pPr>
            <a:r>
              <a:rPr lang="en-US" sz="1100" b="1" dirty="0">
                <a:solidFill>
                  <a:srgbClr val="1A1A2E"/>
                </a:solidFill>
                <a:latin typeface="Calibri" pitchFamily="34" charset="0"/>
                <a:ea typeface="Calibri" pitchFamily="34" charset="-122"/>
                <a:cs typeface="Calibri" pitchFamily="34" charset="-120"/>
              </a:rPr>
              <a:t>LCHS4010  |  May 2026</a:t>
            </a:r>
            <a:endParaRPr lang="en-US" sz="1100" dirty="0"/>
          </a:p>
        </p:txBody>
      </p:sp>
      <p:sp>
        <p:nvSpPr>
          <p:cNvPr id="8" name="Text 6"/>
          <p:cNvSpPr/>
          <p:nvPr/>
        </p:nvSpPr>
        <p:spPr>
          <a:xfrm>
            <a:off x="822960" y="960120"/>
            <a:ext cx="5486400" cy="2011680"/>
          </a:xfrm>
          <a:prstGeom prst="rect">
            <a:avLst/>
          </a:prstGeom>
          <a:noFill/>
          <a:ln/>
        </p:spPr>
        <p:txBody>
          <a:bodyPr wrap="square" rtlCol="0" anchor="ctr"/>
          <a:lstStyle/>
          <a:p>
            <a:pPr marL="0" indent="0">
              <a:buNone/>
            </a:pPr>
            <a:r>
              <a:rPr lang="en-US" sz="3600" b="1" dirty="0">
                <a:solidFill>
                  <a:srgbClr val="FFFFFF"/>
                </a:solidFill>
                <a:latin typeface="Cambria" pitchFamily="34" charset="0"/>
                <a:ea typeface="Cambria" pitchFamily="34" charset="-122"/>
                <a:cs typeface="Cambria" pitchFamily="34" charset="-120"/>
              </a:rPr>
              <a:t>Erikson's Theory of</a:t>
            </a:r>
            <a:endParaRPr lang="en-US" sz="3600" dirty="0"/>
          </a:p>
          <a:p>
            <a:pPr marL="0" indent="0">
              <a:buNone/>
            </a:pPr>
            <a:r>
              <a:rPr lang="en-US" sz="3600" b="1" dirty="0">
                <a:solidFill>
                  <a:srgbClr val="FFFFFF"/>
                </a:solidFill>
                <a:latin typeface="Cambria" pitchFamily="34" charset="0"/>
                <a:ea typeface="Cambria" pitchFamily="34" charset="-122"/>
                <a:cs typeface="Cambria" pitchFamily="34" charset="-120"/>
              </a:rPr>
              <a:t>Psychosocial Development</a:t>
            </a:r>
            <a:endParaRPr lang="en-US" sz="3600" dirty="0"/>
          </a:p>
        </p:txBody>
      </p:sp>
      <p:sp>
        <p:nvSpPr>
          <p:cNvPr id="9" name="Shape 7"/>
          <p:cNvSpPr/>
          <p:nvPr/>
        </p:nvSpPr>
        <p:spPr>
          <a:xfrm>
            <a:off x="822960" y="3017520"/>
            <a:ext cx="2286000" cy="64008"/>
          </a:xfrm>
          <a:prstGeom prst="rect">
            <a:avLst/>
          </a:prstGeom>
          <a:solidFill>
            <a:srgbClr val="E8533A"/>
          </a:solidFill>
          <a:ln/>
        </p:spPr>
        <p:txBody>
          <a:bodyPr/>
          <a:lstStyle/>
          <a:p>
            <a:endParaRPr lang="en-GB"/>
          </a:p>
        </p:txBody>
      </p:sp>
      <p:sp>
        <p:nvSpPr>
          <p:cNvPr id="10" name="Text 8"/>
          <p:cNvSpPr/>
          <p:nvPr/>
        </p:nvSpPr>
        <p:spPr>
          <a:xfrm>
            <a:off x="822960" y="3200400"/>
            <a:ext cx="5486400" cy="822960"/>
          </a:xfrm>
          <a:prstGeom prst="rect">
            <a:avLst/>
          </a:prstGeom>
          <a:noFill/>
          <a:ln/>
        </p:spPr>
        <p:txBody>
          <a:bodyPr wrap="square" rtlCol="0" anchor="ctr"/>
          <a:lstStyle/>
          <a:p>
            <a:pPr marL="0" indent="0">
              <a:buNone/>
            </a:pPr>
            <a:endParaRPr lang="en-US" sz="1400" dirty="0"/>
          </a:p>
        </p:txBody>
      </p:sp>
      <p:sp>
        <p:nvSpPr>
          <p:cNvPr id="11" name="Shape 9"/>
          <p:cNvSpPr/>
          <p:nvPr/>
        </p:nvSpPr>
        <p:spPr>
          <a:xfrm>
            <a:off x="6583680" y="1097280"/>
            <a:ext cx="2286000" cy="2926080"/>
          </a:xfrm>
          <a:prstGeom prst="roundRect">
            <a:avLst>
              <a:gd name="adj" fmla="val 6000"/>
            </a:avLst>
          </a:prstGeom>
          <a:solidFill>
            <a:srgbClr val="0A7E8C">
              <a:alpha val="80000"/>
            </a:srgbClr>
          </a:solidFill>
          <a:ln/>
        </p:spPr>
        <p:txBody>
          <a:bodyPr/>
          <a:lstStyle/>
          <a:p>
            <a:endParaRPr lang="en-GB"/>
          </a:p>
        </p:txBody>
      </p:sp>
      <p:sp>
        <p:nvSpPr>
          <p:cNvPr id="12" name="Text 10"/>
          <p:cNvSpPr/>
          <p:nvPr/>
        </p:nvSpPr>
        <p:spPr>
          <a:xfrm>
            <a:off x="6720840" y="1280160"/>
            <a:ext cx="2011680" cy="2560320"/>
          </a:xfrm>
          <a:prstGeom prst="rect">
            <a:avLst/>
          </a:prstGeom>
          <a:noFill/>
          <a:ln/>
        </p:spPr>
        <p:txBody>
          <a:bodyPr wrap="square" rtlCol="0" anchor="ctr"/>
          <a:lstStyle/>
          <a:p>
            <a:pPr marL="0" indent="0">
              <a:buNone/>
            </a:pPr>
            <a:r>
              <a:rPr lang="en-US" sz="1100" b="1" dirty="0">
                <a:solidFill>
                  <a:srgbClr val="F2B134"/>
                </a:solidFill>
                <a:latin typeface="Calibri" pitchFamily="34" charset="0"/>
                <a:ea typeface="Calibri" pitchFamily="34" charset="-122"/>
                <a:cs typeface="Calibri" pitchFamily="34" charset="-120"/>
              </a:rPr>
              <a:t>Theory
</a:t>
            </a:r>
            <a:r>
              <a:rPr lang="en-US" sz="1300" b="1" dirty="0">
                <a:solidFill>
                  <a:srgbClr val="FFFFFF"/>
                </a:solidFill>
                <a:latin typeface="Calibri" pitchFamily="34" charset="0"/>
                <a:ea typeface="Calibri" pitchFamily="34" charset="-122"/>
                <a:cs typeface="Calibri" pitchFamily="34" charset="-120"/>
              </a:rPr>
              <a:t>Erikson's
Psychosocial
Stages
</a:t>
            </a:r>
            <a:r>
              <a:rPr lang="en-US" sz="1100" b="1" dirty="0">
                <a:solidFill>
                  <a:srgbClr val="F2B134"/>
                </a:solidFill>
                <a:latin typeface="Calibri" pitchFamily="34" charset="0"/>
                <a:ea typeface="Calibri" pitchFamily="34" charset="-122"/>
                <a:cs typeface="Calibri" pitchFamily="34" charset="-120"/>
              </a:rPr>
              <a:t>Stage Focus
</a:t>
            </a:r>
            <a:r>
              <a:rPr lang="en-US" sz="1200" dirty="0">
                <a:solidFill>
                  <a:srgbClr val="FFFFFF"/>
                </a:solidFill>
                <a:latin typeface="Calibri" pitchFamily="34" charset="0"/>
                <a:ea typeface="Calibri" pitchFamily="34" charset="-122"/>
                <a:cs typeface="Calibri" pitchFamily="34" charset="-120"/>
              </a:rPr>
              <a:t>Initiative vs.
Guilt (3–6 yrs)
</a:t>
            </a:r>
            <a:r>
              <a:rPr lang="en-US" sz="1100" b="1" dirty="0">
                <a:solidFill>
                  <a:srgbClr val="F2B134"/>
                </a:solidFill>
                <a:latin typeface="Calibri" pitchFamily="34" charset="0"/>
                <a:ea typeface="Calibri" pitchFamily="34" charset="-122"/>
                <a:cs typeface="Calibri" pitchFamily="34" charset="-120"/>
              </a:rPr>
              <a:t>Case Study
</a:t>
            </a:r>
            <a:r>
              <a:rPr lang="en-US" sz="1200" dirty="0">
                <a:solidFill>
                  <a:srgbClr val="FFFFFF"/>
                </a:solidFill>
                <a:latin typeface="Calibri" pitchFamily="34" charset="0"/>
                <a:ea typeface="Calibri" pitchFamily="34" charset="-122"/>
                <a:cs typeface="Calibri" pitchFamily="34" charset="-120"/>
              </a:rPr>
              <a:t>Isaac, age 4</a:t>
            </a:r>
            <a:endParaRPr lang="en-US" sz="1100" dirty="0"/>
          </a:p>
          <a:p>
            <a:pPr marL="0" indent="0">
              <a:buNone/>
            </a:pPr>
            <a:r>
              <a:rPr lang="en-US" sz="1200" dirty="0">
                <a:solidFill>
                  <a:srgbClr val="FFFFFF"/>
                </a:solidFill>
                <a:latin typeface="Calibri" pitchFamily="34" charset="0"/>
                <a:ea typeface="Calibri" pitchFamily="34" charset="-122"/>
                <a:cs typeface="Calibri" pitchFamily="34" charset="-120"/>
              </a:rPr>
              <a:t>London Children's</a:t>
            </a:r>
            <a:endParaRPr lang="en-US" sz="1100" dirty="0"/>
          </a:p>
          <a:p>
            <a:pPr marL="0" indent="0">
              <a:buNone/>
            </a:pPr>
            <a:r>
              <a:rPr lang="en-US" sz="1200" dirty="0">
                <a:solidFill>
                  <a:srgbClr val="FFFFFF"/>
                </a:solidFill>
                <a:latin typeface="Calibri" pitchFamily="34" charset="0"/>
                <a:ea typeface="Calibri" pitchFamily="34" charset="-122"/>
                <a:cs typeface="Calibri" pitchFamily="34" charset="-120"/>
              </a:rPr>
              <a:t>Centre</a:t>
            </a:r>
            <a:endParaRPr lang="en-US" sz="1100" dirty="0"/>
          </a:p>
        </p:txBody>
      </p:sp>
      <p:sp>
        <p:nvSpPr>
          <p:cNvPr id="13" name="TextBox 12">
            <a:extLst>
              <a:ext uri="{FF2B5EF4-FFF2-40B4-BE49-F238E27FC236}">
                <a16:creationId xmlns:a16="http://schemas.microsoft.com/office/drawing/2014/main" id="{1E4CDA5B-048A-9613-9F88-3977EA0C0DB6}"/>
              </a:ext>
            </a:extLst>
          </p:cNvPr>
          <p:cNvSpPr txBox="1"/>
          <p:nvPr/>
        </p:nvSpPr>
        <p:spPr>
          <a:xfrm>
            <a:off x="1036864" y="3363686"/>
            <a:ext cx="4041322" cy="1754326"/>
          </a:xfrm>
          <a:prstGeom prst="rect">
            <a:avLst/>
          </a:prstGeom>
          <a:noFill/>
        </p:spPr>
        <p:txBody>
          <a:bodyPr wrap="square" rtlCol="0">
            <a:spAutoFit/>
          </a:bodyPr>
          <a:lstStyle/>
          <a:p>
            <a:r>
              <a:rPr lang="en-GB" dirty="0">
                <a:solidFill>
                  <a:srgbClr val="FFC000"/>
                </a:solidFill>
              </a:rPr>
              <a:t>Student Number : 2439740 </a:t>
            </a:r>
          </a:p>
          <a:p>
            <a:r>
              <a:rPr lang="en-GB" dirty="0">
                <a:solidFill>
                  <a:srgbClr val="FFC000"/>
                </a:solidFill>
              </a:rPr>
              <a:t>Student Name: Noreen Aktar </a:t>
            </a:r>
          </a:p>
          <a:p>
            <a:r>
              <a:rPr lang="en-GB" dirty="0">
                <a:solidFill>
                  <a:srgbClr val="FFC000"/>
                </a:solidFill>
              </a:rPr>
              <a:t>Lecturer: Prabjot Kaur Sahota </a:t>
            </a:r>
          </a:p>
          <a:p>
            <a:r>
              <a:rPr lang="en-GB" dirty="0">
                <a:solidFill>
                  <a:srgbClr val="FFC000"/>
                </a:solidFill>
              </a:rPr>
              <a:t>Module code: LCHS4010</a:t>
            </a:r>
          </a:p>
          <a:p>
            <a:r>
              <a:rPr lang="en-GB" dirty="0">
                <a:solidFill>
                  <a:srgbClr val="FFC000"/>
                </a:solidFill>
              </a:rPr>
              <a:t>Module: Psychology in Health &amp; Social care.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6F2"/>
        </a:solidFill>
        <a:effectLst/>
      </p:bgPr>
    </p:bg>
    <p:spTree>
      <p:nvGrpSpPr>
        <p:cNvPr id="1" name=""/>
        <p:cNvGrpSpPr/>
        <p:nvPr/>
      </p:nvGrpSpPr>
      <p:grpSpPr>
        <a:xfrm>
          <a:off x="0" y="0"/>
          <a:ext cx="0" cy="0"/>
          <a:chOff x="0" y="0"/>
          <a:chExt cx="0" cy="0"/>
        </a:xfrm>
      </p:grpSpPr>
      <p:sp>
        <p:nvSpPr>
          <p:cNvPr id="2" name="Shape 0"/>
          <p:cNvSpPr/>
          <p:nvPr/>
        </p:nvSpPr>
        <p:spPr>
          <a:xfrm>
            <a:off x="0" y="0"/>
            <a:ext cx="9144000" cy="749808"/>
          </a:xfrm>
          <a:prstGeom prst="rect">
            <a:avLst/>
          </a:prstGeom>
          <a:solidFill>
            <a:srgbClr val="0F1F3D"/>
          </a:solidFill>
          <a:ln/>
        </p:spPr>
        <p:txBody>
          <a:bodyPr/>
          <a:lstStyle/>
          <a:p>
            <a:endParaRPr lang="en-GB"/>
          </a:p>
        </p:txBody>
      </p:sp>
      <p:sp>
        <p:nvSpPr>
          <p:cNvPr id="3" name="Text 1"/>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Overview of Erikson's Psychosocial Theory</a:t>
            </a:r>
            <a:endParaRPr lang="en-US" sz="2400" dirty="0"/>
          </a:p>
        </p:txBody>
      </p:sp>
      <p:sp>
        <p:nvSpPr>
          <p:cNvPr id="4" name="Shape 2"/>
          <p:cNvSpPr/>
          <p:nvPr/>
        </p:nvSpPr>
        <p:spPr>
          <a:xfrm>
            <a:off x="228600" y="896112"/>
            <a:ext cx="3200400" cy="3931920"/>
          </a:xfrm>
          <a:prstGeom prst="roundRect">
            <a:avLst>
              <a:gd name="adj" fmla="val 3429"/>
            </a:avLst>
          </a:prstGeom>
          <a:solidFill>
            <a:srgbClr val="0F1F3D"/>
          </a:solidFill>
          <a:ln/>
          <a:effectLst>
            <a:outerShdw blurRad="127000" dist="38100" dir="2700000" algn="bl" rotWithShape="0">
              <a:srgbClr val="000000">
                <a:alpha val="13000"/>
              </a:srgbClr>
            </a:outerShdw>
          </a:effectLst>
        </p:spPr>
        <p:txBody>
          <a:bodyPr/>
          <a:lstStyle/>
          <a:p>
            <a:endParaRPr lang="en-GB"/>
          </a:p>
        </p:txBody>
      </p:sp>
      <p:sp>
        <p:nvSpPr>
          <p:cNvPr id="5" name="Shape 3"/>
          <p:cNvSpPr/>
          <p:nvPr/>
        </p:nvSpPr>
        <p:spPr>
          <a:xfrm>
            <a:off x="502920" y="960120"/>
            <a:ext cx="502920" cy="502920"/>
          </a:xfrm>
          <a:prstGeom prst="ellipse">
            <a:avLst/>
          </a:prstGeom>
          <a:solidFill>
            <a:srgbClr val="F2B134"/>
          </a:solidFill>
          <a:ln/>
        </p:spPr>
        <p:txBody>
          <a:bodyPr/>
          <a:lstStyle/>
          <a:p>
            <a:endParaRPr lang="en-GB"/>
          </a:p>
        </p:txBody>
      </p:sp>
      <p:sp>
        <p:nvSpPr>
          <p:cNvPr id="6" name="Text 4"/>
          <p:cNvSpPr/>
          <p:nvPr/>
        </p:nvSpPr>
        <p:spPr>
          <a:xfrm>
            <a:off x="1097280" y="1005840"/>
            <a:ext cx="2194560" cy="411480"/>
          </a:xfrm>
          <a:prstGeom prst="rect">
            <a:avLst/>
          </a:prstGeom>
          <a:noFill/>
          <a:ln/>
        </p:spPr>
        <p:txBody>
          <a:bodyPr wrap="square" rtlCol="0" anchor="ctr"/>
          <a:lstStyle/>
          <a:p>
            <a:pPr marL="0" indent="0">
              <a:buNone/>
            </a:pPr>
            <a:r>
              <a:rPr lang="en-US" sz="1400" b="1" dirty="0">
                <a:solidFill>
                  <a:srgbClr val="F2B134"/>
                </a:solidFill>
                <a:latin typeface="Cambria" pitchFamily="34" charset="0"/>
                <a:ea typeface="Cambria" pitchFamily="34" charset="-122"/>
                <a:cs typeface="Cambria" pitchFamily="34" charset="-120"/>
              </a:rPr>
              <a:t>Who was Erikson?</a:t>
            </a:r>
            <a:endParaRPr lang="en-US" sz="1400" dirty="0"/>
          </a:p>
        </p:txBody>
      </p:sp>
      <p:sp>
        <p:nvSpPr>
          <p:cNvPr id="7" name="Text 5"/>
          <p:cNvSpPr/>
          <p:nvPr/>
        </p:nvSpPr>
        <p:spPr>
          <a:xfrm>
            <a:off x="411480" y="1508760"/>
            <a:ext cx="2834640" cy="3017520"/>
          </a:xfrm>
          <a:prstGeom prst="rect">
            <a:avLst/>
          </a:prstGeom>
          <a:noFill/>
          <a:ln/>
        </p:spPr>
        <p:txBody>
          <a:bodyPr wrap="square" rtlCol="0" anchor="ctr"/>
          <a:lstStyle/>
          <a:p>
            <a:pPr marL="0" indent="0">
              <a:buNone/>
            </a:pPr>
            <a:r>
              <a:rPr lang="en-US" sz="1100" dirty="0">
                <a:solidFill>
                  <a:srgbClr val="C8D8E8"/>
                </a:solidFill>
                <a:latin typeface="Calibri" pitchFamily="34" charset="0"/>
                <a:ea typeface="Calibri" pitchFamily="34" charset="-122"/>
                <a:cs typeface="Calibri" pitchFamily="34" charset="-120"/>
              </a:rPr>
              <a:t>Erik Erikson (1902–1994) was a German-American developmental psychologist who extended Freudian theory across the entire lifespan.</a:t>
            </a:r>
            <a:endParaRPr lang="en-US" sz="1100" dirty="0"/>
          </a:p>
          <a:p>
            <a:pPr marL="0" indent="0">
              <a:buNone/>
            </a:pPr>
            <a:endParaRPr lang="en-US" sz="1100" dirty="0"/>
          </a:p>
          <a:p>
            <a:pPr marL="0" indent="0">
              <a:buNone/>
            </a:pPr>
            <a:r>
              <a:rPr lang="en-US" sz="1100" dirty="0">
                <a:solidFill>
                  <a:srgbClr val="C8D8E8"/>
                </a:solidFill>
                <a:latin typeface="Calibri" pitchFamily="34" charset="0"/>
                <a:ea typeface="Calibri" pitchFamily="34" charset="-122"/>
                <a:cs typeface="Calibri" pitchFamily="34" charset="-120"/>
              </a:rPr>
              <a:t>Unlike Freud, Erikson emphasised social, cultural, and relational forces as the primary drivers of personality development.</a:t>
            </a:r>
            <a:endParaRPr lang="en-US" sz="1100" dirty="0"/>
          </a:p>
          <a:p>
            <a:pPr marL="0" indent="0">
              <a:buNone/>
            </a:pPr>
            <a:endParaRPr lang="en-US" sz="1100" dirty="0"/>
          </a:p>
          <a:p>
            <a:pPr marL="0" indent="0">
              <a:buNone/>
            </a:pPr>
            <a:r>
              <a:rPr lang="en-US" sz="1100" dirty="0">
                <a:solidFill>
                  <a:srgbClr val="C8D8E8"/>
                </a:solidFill>
                <a:latin typeface="Calibri" pitchFamily="34" charset="0"/>
                <a:ea typeface="Calibri" pitchFamily="34" charset="-122"/>
                <a:cs typeface="Calibri" pitchFamily="34" charset="-120"/>
              </a:rPr>
              <a:t>His landmark work Childhood and Society proposed eight sequential psychosocial stages, each defined by a central conflict that must be resolved for healthy development (Orenstein and Kaur, 2026).</a:t>
            </a:r>
            <a:endParaRPr lang="en-US" sz="1100" dirty="0"/>
          </a:p>
        </p:txBody>
      </p:sp>
      <p:sp>
        <p:nvSpPr>
          <p:cNvPr id="8" name="Shape 6"/>
          <p:cNvSpPr/>
          <p:nvPr/>
        </p:nvSpPr>
        <p:spPr>
          <a:xfrm>
            <a:off x="3657600" y="896112"/>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9" name="Shape 7"/>
          <p:cNvSpPr/>
          <p:nvPr/>
        </p:nvSpPr>
        <p:spPr>
          <a:xfrm>
            <a:off x="3730752" y="969264"/>
            <a:ext cx="301752" cy="301752"/>
          </a:xfrm>
          <a:prstGeom prst="ellipse">
            <a:avLst/>
          </a:prstGeom>
          <a:solidFill>
            <a:srgbClr val="E8533A"/>
          </a:solidFill>
          <a:ln/>
        </p:spPr>
        <p:txBody>
          <a:bodyPr/>
          <a:lstStyle/>
          <a:p>
            <a:endParaRPr lang="en-GB"/>
          </a:p>
        </p:txBody>
      </p:sp>
      <p:sp>
        <p:nvSpPr>
          <p:cNvPr id="10" name="Text 8"/>
          <p:cNvSpPr/>
          <p:nvPr/>
        </p:nvSpPr>
        <p:spPr>
          <a:xfrm>
            <a:off x="4114800" y="932688"/>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1. Trust vs. Mistrust</a:t>
            </a:r>
            <a:endParaRPr lang="en-US" sz="1100" dirty="0"/>
          </a:p>
        </p:txBody>
      </p:sp>
      <p:sp>
        <p:nvSpPr>
          <p:cNvPr id="11" name="Text 9"/>
          <p:cNvSpPr/>
          <p:nvPr/>
        </p:nvSpPr>
        <p:spPr>
          <a:xfrm>
            <a:off x="7818120" y="932688"/>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0–18 m</a:t>
            </a:r>
            <a:endParaRPr lang="en-US" sz="1000" dirty="0"/>
          </a:p>
        </p:txBody>
      </p:sp>
      <p:sp>
        <p:nvSpPr>
          <p:cNvPr id="12" name="Shape 10"/>
          <p:cNvSpPr/>
          <p:nvPr/>
        </p:nvSpPr>
        <p:spPr>
          <a:xfrm>
            <a:off x="3657600" y="1385316"/>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13" name="Shape 11"/>
          <p:cNvSpPr/>
          <p:nvPr/>
        </p:nvSpPr>
        <p:spPr>
          <a:xfrm>
            <a:off x="3730752" y="1458468"/>
            <a:ext cx="301752" cy="301752"/>
          </a:xfrm>
          <a:prstGeom prst="ellipse">
            <a:avLst/>
          </a:prstGeom>
          <a:solidFill>
            <a:srgbClr val="E8533A"/>
          </a:solidFill>
          <a:ln/>
        </p:spPr>
        <p:txBody>
          <a:bodyPr/>
          <a:lstStyle/>
          <a:p>
            <a:endParaRPr lang="en-GB"/>
          </a:p>
        </p:txBody>
      </p:sp>
      <p:sp>
        <p:nvSpPr>
          <p:cNvPr id="14" name="Text 12"/>
          <p:cNvSpPr/>
          <p:nvPr/>
        </p:nvSpPr>
        <p:spPr>
          <a:xfrm>
            <a:off x="4114800" y="1421892"/>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2. Autonomy vs. Shame &amp; Doubt</a:t>
            </a:r>
            <a:endParaRPr lang="en-US" sz="1100" dirty="0"/>
          </a:p>
        </p:txBody>
      </p:sp>
      <p:sp>
        <p:nvSpPr>
          <p:cNvPr id="15" name="Text 13"/>
          <p:cNvSpPr/>
          <p:nvPr/>
        </p:nvSpPr>
        <p:spPr>
          <a:xfrm>
            <a:off x="7818120" y="1421892"/>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18 m–3 yr</a:t>
            </a:r>
            <a:endParaRPr lang="en-US" sz="1000" dirty="0"/>
          </a:p>
        </p:txBody>
      </p:sp>
      <p:sp>
        <p:nvSpPr>
          <p:cNvPr id="16" name="Shape 14"/>
          <p:cNvSpPr/>
          <p:nvPr/>
        </p:nvSpPr>
        <p:spPr>
          <a:xfrm>
            <a:off x="3657600" y="1874520"/>
            <a:ext cx="5257800" cy="448056"/>
          </a:xfrm>
          <a:prstGeom prst="roundRect">
            <a:avLst>
              <a:gd name="adj" fmla="val 14286"/>
            </a:avLst>
          </a:prstGeom>
          <a:solidFill>
            <a:srgbClr val="F2B134"/>
          </a:solidFill>
          <a:ln/>
        </p:spPr>
        <p:txBody>
          <a:bodyPr/>
          <a:lstStyle/>
          <a:p>
            <a:endParaRPr lang="en-GB"/>
          </a:p>
        </p:txBody>
      </p:sp>
      <p:sp>
        <p:nvSpPr>
          <p:cNvPr id="17" name="Shape 15"/>
          <p:cNvSpPr/>
          <p:nvPr/>
        </p:nvSpPr>
        <p:spPr>
          <a:xfrm>
            <a:off x="3730752" y="1947672"/>
            <a:ext cx="301752" cy="301752"/>
          </a:xfrm>
          <a:prstGeom prst="ellipse">
            <a:avLst/>
          </a:prstGeom>
          <a:solidFill>
            <a:srgbClr val="F2B134"/>
          </a:solidFill>
          <a:ln/>
        </p:spPr>
        <p:txBody>
          <a:bodyPr/>
          <a:lstStyle/>
          <a:p>
            <a:endParaRPr lang="en-GB"/>
          </a:p>
        </p:txBody>
      </p:sp>
      <p:sp>
        <p:nvSpPr>
          <p:cNvPr id="18" name="Text 16"/>
          <p:cNvSpPr/>
          <p:nvPr/>
        </p:nvSpPr>
        <p:spPr>
          <a:xfrm>
            <a:off x="4114800" y="1911096"/>
            <a:ext cx="3657600" cy="374904"/>
          </a:xfrm>
          <a:prstGeom prst="rect">
            <a:avLst/>
          </a:prstGeom>
          <a:noFill/>
          <a:ln/>
        </p:spPr>
        <p:txBody>
          <a:bodyPr wrap="square" rtlCol="0" anchor="ctr"/>
          <a:lstStyle/>
          <a:p>
            <a:pPr marL="0" indent="0">
              <a:buNone/>
            </a:pPr>
            <a:r>
              <a:rPr lang="en-US" sz="1200" b="1" dirty="0">
                <a:solidFill>
                  <a:srgbClr val="1A1A2E"/>
                </a:solidFill>
                <a:latin typeface="Calibri" pitchFamily="34" charset="0"/>
                <a:ea typeface="Calibri" pitchFamily="34" charset="-122"/>
                <a:cs typeface="Calibri" pitchFamily="34" charset="-120"/>
              </a:rPr>
              <a:t>3. Initiative vs. Guilt ← ISAAC</a:t>
            </a:r>
            <a:endParaRPr lang="en-US" sz="1200" dirty="0"/>
          </a:p>
        </p:txBody>
      </p:sp>
      <p:sp>
        <p:nvSpPr>
          <p:cNvPr id="19" name="Text 17"/>
          <p:cNvSpPr/>
          <p:nvPr/>
        </p:nvSpPr>
        <p:spPr>
          <a:xfrm>
            <a:off x="7818120" y="1911096"/>
            <a:ext cx="1005840" cy="374904"/>
          </a:xfrm>
          <a:prstGeom prst="rect">
            <a:avLst/>
          </a:prstGeom>
          <a:noFill/>
          <a:ln/>
        </p:spPr>
        <p:txBody>
          <a:bodyPr wrap="square" rtlCol="0" anchor="ctr"/>
          <a:lstStyle/>
          <a:p>
            <a:pPr marL="0" indent="0" algn="r">
              <a:buNone/>
            </a:pPr>
            <a:r>
              <a:rPr lang="en-US" sz="1000" dirty="0">
                <a:solidFill>
                  <a:srgbClr val="1A1A2E"/>
                </a:solidFill>
                <a:latin typeface="Calibri" pitchFamily="34" charset="0"/>
                <a:ea typeface="Calibri" pitchFamily="34" charset="-122"/>
                <a:cs typeface="Calibri" pitchFamily="34" charset="-120"/>
              </a:rPr>
              <a:t>3–6 yr</a:t>
            </a:r>
            <a:endParaRPr lang="en-US" sz="1000" dirty="0"/>
          </a:p>
        </p:txBody>
      </p:sp>
      <p:sp>
        <p:nvSpPr>
          <p:cNvPr id="20" name="Shape 18"/>
          <p:cNvSpPr/>
          <p:nvPr/>
        </p:nvSpPr>
        <p:spPr>
          <a:xfrm>
            <a:off x="3657600" y="2363724"/>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21" name="Shape 19"/>
          <p:cNvSpPr/>
          <p:nvPr/>
        </p:nvSpPr>
        <p:spPr>
          <a:xfrm>
            <a:off x="3730752" y="2436876"/>
            <a:ext cx="301752" cy="301752"/>
          </a:xfrm>
          <a:prstGeom prst="ellipse">
            <a:avLst/>
          </a:prstGeom>
          <a:solidFill>
            <a:srgbClr val="5B8C5A"/>
          </a:solidFill>
          <a:ln/>
        </p:spPr>
        <p:txBody>
          <a:bodyPr/>
          <a:lstStyle/>
          <a:p>
            <a:endParaRPr lang="en-GB"/>
          </a:p>
        </p:txBody>
      </p:sp>
      <p:sp>
        <p:nvSpPr>
          <p:cNvPr id="22" name="Text 20"/>
          <p:cNvSpPr/>
          <p:nvPr/>
        </p:nvSpPr>
        <p:spPr>
          <a:xfrm>
            <a:off x="4114800" y="2400300"/>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4. Industry vs. Inferiority</a:t>
            </a:r>
            <a:endParaRPr lang="en-US" sz="1100" dirty="0"/>
          </a:p>
        </p:txBody>
      </p:sp>
      <p:sp>
        <p:nvSpPr>
          <p:cNvPr id="23" name="Text 21"/>
          <p:cNvSpPr/>
          <p:nvPr/>
        </p:nvSpPr>
        <p:spPr>
          <a:xfrm>
            <a:off x="7818120" y="2400300"/>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6–12 yr</a:t>
            </a:r>
            <a:endParaRPr lang="en-US" sz="1000" dirty="0"/>
          </a:p>
        </p:txBody>
      </p:sp>
      <p:sp>
        <p:nvSpPr>
          <p:cNvPr id="24" name="Shape 22"/>
          <p:cNvSpPr/>
          <p:nvPr/>
        </p:nvSpPr>
        <p:spPr>
          <a:xfrm>
            <a:off x="3657600" y="2852928"/>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25" name="Shape 23"/>
          <p:cNvSpPr/>
          <p:nvPr/>
        </p:nvSpPr>
        <p:spPr>
          <a:xfrm>
            <a:off x="3730752" y="2926080"/>
            <a:ext cx="301752" cy="301752"/>
          </a:xfrm>
          <a:prstGeom prst="ellipse">
            <a:avLst/>
          </a:prstGeom>
          <a:solidFill>
            <a:srgbClr val="0A7E8C"/>
          </a:solidFill>
          <a:ln/>
        </p:spPr>
        <p:txBody>
          <a:bodyPr/>
          <a:lstStyle/>
          <a:p>
            <a:endParaRPr lang="en-GB"/>
          </a:p>
        </p:txBody>
      </p:sp>
      <p:sp>
        <p:nvSpPr>
          <p:cNvPr id="26" name="Text 24"/>
          <p:cNvSpPr/>
          <p:nvPr/>
        </p:nvSpPr>
        <p:spPr>
          <a:xfrm>
            <a:off x="4114800" y="2889504"/>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5. Identity vs. Role Confusion</a:t>
            </a:r>
            <a:endParaRPr lang="en-US" sz="1100" dirty="0"/>
          </a:p>
        </p:txBody>
      </p:sp>
      <p:sp>
        <p:nvSpPr>
          <p:cNvPr id="27" name="Text 25"/>
          <p:cNvSpPr/>
          <p:nvPr/>
        </p:nvSpPr>
        <p:spPr>
          <a:xfrm>
            <a:off x="7818120" y="2889504"/>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12–18 yr</a:t>
            </a:r>
            <a:endParaRPr lang="en-US" sz="1000" dirty="0"/>
          </a:p>
        </p:txBody>
      </p:sp>
      <p:sp>
        <p:nvSpPr>
          <p:cNvPr id="28" name="Shape 26"/>
          <p:cNvSpPr/>
          <p:nvPr/>
        </p:nvSpPr>
        <p:spPr>
          <a:xfrm>
            <a:off x="3657600" y="3342132"/>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29" name="Shape 27"/>
          <p:cNvSpPr/>
          <p:nvPr/>
        </p:nvSpPr>
        <p:spPr>
          <a:xfrm>
            <a:off x="3730752" y="3415284"/>
            <a:ext cx="301752" cy="301752"/>
          </a:xfrm>
          <a:prstGeom prst="ellipse">
            <a:avLst/>
          </a:prstGeom>
          <a:solidFill>
            <a:srgbClr val="6B5B9E"/>
          </a:solidFill>
          <a:ln/>
        </p:spPr>
        <p:txBody>
          <a:bodyPr/>
          <a:lstStyle/>
          <a:p>
            <a:endParaRPr lang="en-GB"/>
          </a:p>
        </p:txBody>
      </p:sp>
      <p:sp>
        <p:nvSpPr>
          <p:cNvPr id="30" name="Text 28"/>
          <p:cNvSpPr/>
          <p:nvPr/>
        </p:nvSpPr>
        <p:spPr>
          <a:xfrm>
            <a:off x="4114800" y="3378708"/>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6. Intimacy vs. Isolation</a:t>
            </a:r>
            <a:endParaRPr lang="en-US" sz="1100" dirty="0"/>
          </a:p>
        </p:txBody>
      </p:sp>
      <p:sp>
        <p:nvSpPr>
          <p:cNvPr id="31" name="Text 29"/>
          <p:cNvSpPr/>
          <p:nvPr/>
        </p:nvSpPr>
        <p:spPr>
          <a:xfrm>
            <a:off x="7818120" y="3378708"/>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18–40 yr</a:t>
            </a:r>
            <a:endParaRPr lang="en-US" sz="1000" dirty="0"/>
          </a:p>
        </p:txBody>
      </p:sp>
      <p:sp>
        <p:nvSpPr>
          <p:cNvPr id="32" name="Shape 30"/>
          <p:cNvSpPr/>
          <p:nvPr/>
        </p:nvSpPr>
        <p:spPr>
          <a:xfrm>
            <a:off x="3657600" y="3831336"/>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33" name="Shape 31"/>
          <p:cNvSpPr/>
          <p:nvPr/>
        </p:nvSpPr>
        <p:spPr>
          <a:xfrm>
            <a:off x="3730752" y="3904488"/>
            <a:ext cx="301752" cy="301752"/>
          </a:xfrm>
          <a:prstGeom prst="ellipse">
            <a:avLst/>
          </a:prstGeom>
          <a:solidFill>
            <a:srgbClr val="6B5B9E"/>
          </a:solidFill>
          <a:ln/>
        </p:spPr>
        <p:txBody>
          <a:bodyPr/>
          <a:lstStyle/>
          <a:p>
            <a:endParaRPr lang="en-GB"/>
          </a:p>
        </p:txBody>
      </p:sp>
      <p:sp>
        <p:nvSpPr>
          <p:cNvPr id="34" name="Text 32"/>
          <p:cNvSpPr/>
          <p:nvPr/>
        </p:nvSpPr>
        <p:spPr>
          <a:xfrm>
            <a:off x="4114800" y="3867912"/>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7. Generativity vs. Stagnation</a:t>
            </a:r>
            <a:endParaRPr lang="en-US" sz="1100" dirty="0"/>
          </a:p>
        </p:txBody>
      </p:sp>
      <p:sp>
        <p:nvSpPr>
          <p:cNvPr id="35" name="Text 33"/>
          <p:cNvSpPr/>
          <p:nvPr/>
        </p:nvSpPr>
        <p:spPr>
          <a:xfrm>
            <a:off x="7818120" y="3867912"/>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40–65 yr</a:t>
            </a:r>
            <a:endParaRPr lang="en-US" sz="1000" dirty="0"/>
          </a:p>
        </p:txBody>
      </p:sp>
      <p:sp>
        <p:nvSpPr>
          <p:cNvPr id="36" name="Shape 34"/>
          <p:cNvSpPr/>
          <p:nvPr/>
        </p:nvSpPr>
        <p:spPr>
          <a:xfrm>
            <a:off x="3657600" y="4320540"/>
            <a:ext cx="5257800" cy="448056"/>
          </a:xfrm>
          <a:prstGeom prst="roundRect">
            <a:avLst>
              <a:gd name="adj" fmla="val 14286"/>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37" name="Shape 35"/>
          <p:cNvSpPr/>
          <p:nvPr/>
        </p:nvSpPr>
        <p:spPr>
          <a:xfrm>
            <a:off x="3730752" y="4393692"/>
            <a:ext cx="301752" cy="301752"/>
          </a:xfrm>
          <a:prstGeom prst="ellipse">
            <a:avLst/>
          </a:prstGeom>
          <a:solidFill>
            <a:srgbClr val="4A5568"/>
          </a:solidFill>
          <a:ln/>
        </p:spPr>
        <p:txBody>
          <a:bodyPr/>
          <a:lstStyle/>
          <a:p>
            <a:endParaRPr lang="en-GB"/>
          </a:p>
        </p:txBody>
      </p:sp>
      <p:sp>
        <p:nvSpPr>
          <p:cNvPr id="38" name="Text 36"/>
          <p:cNvSpPr/>
          <p:nvPr/>
        </p:nvSpPr>
        <p:spPr>
          <a:xfrm>
            <a:off x="4114800" y="4357116"/>
            <a:ext cx="3657600" cy="374904"/>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8. Ego Integrity vs. Despair</a:t>
            </a:r>
            <a:endParaRPr lang="en-US" sz="1100" dirty="0"/>
          </a:p>
        </p:txBody>
      </p:sp>
      <p:sp>
        <p:nvSpPr>
          <p:cNvPr id="39" name="Text 37"/>
          <p:cNvSpPr/>
          <p:nvPr/>
        </p:nvSpPr>
        <p:spPr>
          <a:xfrm>
            <a:off x="7818120" y="4357116"/>
            <a:ext cx="1005840" cy="374904"/>
          </a:xfrm>
          <a:prstGeom prst="rect">
            <a:avLst/>
          </a:prstGeom>
          <a:noFill/>
          <a:ln/>
        </p:spPr>
        <p:txBody>
          <a:bodyPr wrap="square" rtlCol="0" anchor="ctr"/>
          <a:lstStyle/>
          <a:p>
            <a:pPr marL="0" indent="0" algn="r">
              <a:buNone/>
            </a:pPr>
            <a:r>
              <a:rPr lang="en-US" sz="1000" dirty="0">
                <a:solidFill>
                  <a:srgbClr val="8896A7"/>
                </a:solidFill>
                <a:latin typeface="Calibri" pitchFamily="34" charset="0"/>
                <a:ea typeface="Calibri" pitchFamily="34" charset="-122"/>
                <a:cs typeface="Calibri" pitchFamily="34" charset="-120"/>
              </a:rPr>
              <a:t>65+</a:t>
            </a:r>
            <a:endParaRPr lang="en-US" sz="1000" dirty="0"/>
          </a:p>
        </p:txBody>
      </p:sp>
      <p:sp>
        <p:nvSpPr>
          <p:cNvPr id="40" name="Text 38"/>
          <p:cNvSpPr/>
          <p:nvPr/>
        </p:nvSpPr>
        <p:spPr>
          <a:xfrm>
            <a:off x="228600" y="4754880"/>
            <a:ext cx="8686800" cy="256032"/>
          </a:xfrm>
          <a:prstGeom prst="rect">
            <a:avLst/>
          </a:prstGeom>
          <a:noFill/>
          <a:ln/>
        </p:spPr>
        <p:txBody>
          <a:bodyPr wrap="square" rtlCol="0" anchor="ctr"/>
          <a:lstStyle/>
          <a:p>
            <a:pPr marL="0" indent="0">
              <a:buNone/>
            </a:pPr>
            <a:r>
              <a:rPr lang="en-US" sz="950" i="1" dirty="0">
                <a:solidFill>
                  <a:srgbClr val="8896A7"/>
                </a:solidFill>
                <a:latin typeface="Calibri" pitchFamily="34" charset="0"/>
                <a:ea typeface="Calibri" pitchFamily="34" charset="-122"/>
                <a:cs typeface="Calibri" pitchFamily="34" charset="-120"/>
              </a:rPr>
              <a:t>(Orenstein and Kaur, 2026; Rorije et al., 2023)</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8">
    <p:bg>
      <p:bgPr>
        <a:solidFill>
          <a:srgbClr val="F7F3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49808"/>
          </a:xfrm>
          <a:prstGeom prst="rect">
            <a:avLst/>
          </a:prstGeom>
          <a:solidFill>
            <a:srgbClr val="6B5B9E"/>
          </a:solidFill>
          <a:ln/>
        </p:spPr>
        <p:txBody>
          <a:bodyPr/>
          <a:lstStyle/>
          <a:p>
            <a:endParaRPr lang="en-GB"/>
          </a:p>
        </p:txBody>
      </p:sp>
      <p:sp>
        <p:nvSpPr>
          <p:cNvPr id="3" name="Text 1"/>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Isaac at a Glance — Case Summary</a:t>
            </a:r>
            <a:endParaRPr lang="en-US" sz="2400" dirty="0"/>
          </a:p>
        </p:txBody>
      </p:sp>
      <p:sp>
        <p:nvSpPr>
          <p:cNvPr id="4" name="Shape 2"/>
          <p:cNvSpPr/>
          <p:nvPr/>
        </p:nvSpPr>
        <p:spPr>
          <a:xfrm>
            <a:off x="3749040" y="1097280"/>
            <a:ext cx="1645920" cy="1645920"/>
          </a:xfrm>
          <a:prstGeom prst="ellipse">
            <a:avLst/>
          </a:prstGeom>
          <a:solidFill>
            <a:srgbClr val="6B5B9E"/>
          </a:solidFill>
          <a:ln/>
        </p:spPr>
        <p:txBody>
          <a:bodyPr/>
          <a:lstStyle/>
          <a:p>
            <a:endParaRPr lang="en-GB"/>
          </a:p>
        </p:txBody>
      </p:sp>
      <p:sp>
        <p:nvSpPr>
          <p:cNvPr id="5" name="Text 3"/>
          <p:cNvSpPr/>
          <p:nvPr/>
        </p:nvSpPr>
        <p:spPr>
          <a:xfrm>
            <a:off x="3749040" y="1097280"/>
            <a:ext cx="1645920" cy="1645920"/>
          </a:xfrm>
          <a:prstGeom prst="rect">
            <a:avLst/>
          </a:prstGeom>
          <a:noFill/>
          <a:ln/>
        </p:spPr>
        <p:txBody>
          <a:bodyPr wrap="square" rtlCol="0" anchor="ctr"/>
          <a:lstStyle/>
          <a:p>
            <a:pPr marL="0" indent="0" algn="ctr">
              <a:buNone/>
            </a:pPr>
            <a:r>
              <a:rPr lang="en-US" sz="1400" b="1" dirty="0">
                <a:solidFill>
                  <a:srgbClr val="FFFFFF"/>
                </a:solidFill>
                <a:latin typeface="Cambria" pitchFamily="34" charset="0"/>
                <a:ea typeface="Cambria" pitchFamily="34" charset="-122"/>
                <a:cs typeface="Cambria" pitchFamily="34" charset="-120"/>
              </a:rPr>
              <a:t>Isaac</a:t>
            </a:r>
            <a:endParaRPr lang="en-US" sz="1400" dirty="0"/>
          </a:p>
          <a:p>
            <a:pPr marL="0" indent="0" algn="ctr">
              <a:buNone/>
            </a:pPr>
            <a:r>
              <a:rPr lang="en-US" sz="1400" b="1" dirty="0">
                <a:solidFill>
                  <a:srgbClr val="FFFFFF"/>
                </a:solidFill>
                <a:latin typeface="Cambria" pitchFamily="34" charset="0"/>
                <a:ea typeface="Cambria" pitchFamily="34" charset="-122"/>
                <a:cs typeface="Cambria" pitchFamily="34" charset="-120"/>
              </a:rPr>
              <a:t>Age 4</a:t>
            </a:r>
            <a:endParaRPr lang="en-US" sz="1400" dirty="0"/>
          </a:p>
        </p:txBody>
      </p:sp>
      <p:sp>
        <p:nvSpPr>
          <p:cNvPr id="6" name="Shape 4"/>
          <p:cNvSpPr/>
          <p:nvPr/>
        </p:nvSpPr>
        <p:spPr>
          <a:xfrm>
            <a:off x="182880" y="960120"/>
            <a:ext cx="2926080" cy="1938528"/>
          </a:xfrm>
          <a:prstGeom prst="roundRect">
            <a:avLst>
              <a:gd name="adj" fmla="val 4717"/>
            </a:avLst>
          </a:prstGeom>
          <a:solidFill>
            <a:srgbClr val="E8533A"/>
          </a:solidFill>
          <a:ln/>
          <a:effectLst>
            <a:outerShdw blurRad="127000" dist="38100" dir="2700000" algn="bl" rotWithShape="0">
              <a:srgbClr val="000000">
                <a:alpha val="13000"/>
              </a:srgbClr>
            </a:outerShdw>
          </a:effectLst>
        </p:spPr>
        <p:txBody>
          <a:bodyPr/>
          <a:lstStyle/>
          <a:p>
            <a:endParaRPr lang="en-GB"/>
          </a:p>
        </p:txBody>
      </p:sp>
      <p:sp>
        <p:nvSpPr>
          <p:cNvPr id="7" name="Text 5"/>
          <p:cNvSpPr/>
          <p:nvPr/>
        </p:nvSpPr>
        <p:spPr>
          <a:xfrm>
            <a:off x="292608" y="1033272"/>
            <a:ext cx="2706624" cy="329184"/>
          </a:xfrm>
          <a:prstGeom prst="rect">
            <a:avLst/>
          </a:prstGeom>
          <a:noFill/>
          <a:ln/>
        </p:spPr>
        <p:txBody>
          <a:bodyPr wrap="square" rtlCol="0" anchor="ctr"/>
          <a:lstStyle/>
          <a:p>
            <a:pPr marL="0" indent="0">
              <a:buNone/>
            </a:pPr>
            <a:r>
              <a:rPr lang="en-US" sz="1200" b="1" dirty="0">
                <a:solidFill>
                  <a:srgbClr val="FFFFFF"/>
                </a:solidFill>
                <a:latin typeface="Cambria" pitchFamily="34" charset="0"/>
                <a:ea typeface="Cambria" pitchFamily="34" charset="-122"/>
                <a:cs typeface="Cambria" pitchFamily="34" charset="-120"/>
              </a:rPr>
              <a:t>Background</a:t>
            </a:r>
            <a:endParaRPr lang="en-US" sz="1200" dirty="0"/>
          </a:p>
        </p:txBody>
      </p:sp>
      <p:sp>
        <p:nvSpPr>
          <p:cNvPr id="8" name="Text 6"/>
          <p:cNvSpPr/>
          <p:nvPr/>
        </p:nvSpPr>
        <p:spPr>
          <a:xfrm>
            <a:off x="292608" y="1399032"/>
            <a:ext cx="2706624" cy="1417320"/>
          </a:xfrm>
          <a:prstGeom prst="rect">
            <a:avLst/>
          </a:prstGeom>
          <a:noFill/>
          <a:ln/>
        </p:spPr>
        <p:txBody>
          <a:bodyPr wrap="square" rtlCol="0" anchor="ctr"/>
          <a:lstStyle/>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Mother: single parent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Post-natal depression</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Limited social support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Relocated to London</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2 yrs disrupted childcare</a:t>
            </a:r>
            <a:endParaRPr lang="en-US" sz="1000" dirty="0"/>
          </a:p>
        </p:txBody>
      </p:sp>
      <p:sp>
        <p:nvSpPr>
          <p:cNvPr id="9" name="Shape 7"/>
          <p:cNvSpPr/>
          <p:nvPr/>
        </p:nvSpPr>
        <p:spPr>
          <a:xfrm>
            <a:off x="182880" y="3017520"/>
            <a:ext cx="2926080" cy="1938528"/>
          </a:xfrm>
          <a:prstGeom prst="roundRect">
            <a:avLst>
              <a:gd name="adj" fmla="val 4717"/>
            </a:avLst>
          </a:prstGeom>
          <a:solidFill>
            <a:srgbClr val="0F1F3D"/>
          </a:solidFill>
          <a:ln/>
          <a:effectLst>
            <a:outerShdw blurRad="127000" dist="38100" dir="2700000" algn="bl" rotWithShape="0">
              <a:srgbClr val="000000">
                <a:alpha val="13000"/>
              </a:srgbClr>
            </a:outerShdw>
          </a:effectLst>
        </p:spPr>
        <p:txBody>
          <a:bodyPr/>
          <a:lstStyle/>
          <a:p>
            <a:endParaRPr lang="en-GB"/>
          </a:p>
        </p:txBody>
      </p:sp>
      <p:sp>
        <p:nvSpPr>
          <p:cNvPr id="10" name="Text 8"/>
          <p:cNvSpPr/>
          <p:nvPr/>
        </p:nvSpPr>
        <p:spPr>
          <a:xfrm>
            <a:off x="292608" y="3090672"/>
            <a:ext cx="2706624" cy="329184"/>
          </a:xfrm>
          <a:prstGeom prst="rect">
            <a:avLst/>
          </a:prstGeom>
          <a:noFill/>
          <a:ln/>
        </p:spPr>
        <p:txBody>
          <a:bodyPr wrap="square" rtlCol="0" anchor="ctr"/>
          <a:lstStyle/>
          <a:p>
            <a:pPr marL="0" indent="0">
              <a:buNone/>
            </a:pPr>
            <a:r>
              <a:rPr lang="en-US" sz="1200" b="1" dirty="0">
                <a:solidFill>
                  <a:srgbClr val="FFFFFF"/>
                </a:solidFill>
                <a:latin typeface="Cambria" pitchFamily="34" charset="0"/>
                <a:ea typeface="Cambria" pitchFamily="34" charset="-122"/>
                <a:cs typeface="Cambria" pitchFamily="34" charset="-120"/>
              </a:rPr>
              <a:t>Observed Behaviours</a:t>
            </a:r>
            <a:endParaRPr lang="en-US" sz="1200" dirty="0"/>
          </a:p>
        </p:txBody>
      </p:sp>
      <p:sp>
        <p:nvSpPr>
          <p:cNvPr id="11" name="Text 9"/>
          <p:cNvSpPr/>
          <p:nvPr/>
        </p:nvSpPr>
        <p:spPr>
          <a:xfrm>
            <a:off x="292608" y="3456432"/>
            <a:ext cx="2706624" cy="1417320"/>
          </a:xfrm>
          <a:prstGeom prst="rect">
            <a:avLst/>
          </a:prstGeom>
          <a:noFill/>
          <a:ln/>
        </p:spPr>
        <p:txBody>
          <a:bodyPr wrap="square" rtlCol="0" anchor="ctr"/>
          <a:lstStyle/>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Quiet &amp; withdrawn in play</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Distressed at separation</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Language delays</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Struggles in group activities</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Clingy; sleeps poorly</a:t>
            </a:r>
            <a:endParaRPr lang="en-US" sz="1000" dirty="0"/>
          </a:p>
        </p:txBody>
      </p:sp>
      <p:sp>
        <p:nvSpPr>
          <p:cNvPr id="12" name="Shape 10"/>
          <p:cNvSpPr/>
          <p:nvPr/>
        </p:nvSpPr>
        <p:spPr>
          <a:xfrm>
            <a:off x="6035040" y="960120"/>
            <a:ext cx="2926080" cy="1938528"/>
          </a:xfrm>
          <a:prstGeom prst="roundRect">
            <a:avLst>
              <a:gd name="adj" fmla="val 4717"/>
            </a:avLst>
          </a:prstGeom>
          <a:solidFill>
            <a:srgbClr val="0A7E8C"/>
          </a:solidFill>
          <a:ln/>
          <a:effectLst>
            <a:outerShdw blurRad="127000" dist="38100" dir="2700000" algn="bl" rotWithShape="0">
              <a:srgbClr val="000000">
                <a:alpha val="13000"/>
              </a:srgbClr>
            </a:outerShdw>
          </a:effectLst>
        </p:spPr>
        <p:txBody>
          <a:bodyPr/>
          <a:lstStyle/>
          <a:p>
            <a:endParaRPr lang="en-GB"/>
          </a:p>
        </p:txBody>
      </p:sp>
      <p:sp>
        <p:nvSpPr>
          <p:cNvPr id="13" name="Text 11"/>
          <p:cNvSpPr/>
          <p:nvPr/>
        </p:nvSpPr>
        <p:spPr>
          <a:xfrm>
            <a:off x="6144768" y="1033272"/>
            <a:ext cx="2706624" cy="329184"/>
          </a:xfrm>
          <a:prstGeom prst="rect">
            <a:avLst/>
          </a:prstGeom>
          <a:noFill/>
          <a:ln/>
        </p:spPr>
        <p:txBody>
          <a:bodyPr wrap="square" rtlCol="0" anchor="ctr"/>
          <a:lstStyle/>
          <a:p>
            <a:pPr marL="0" indent="0">
              <a:buNone/>
            </a:pPr>
            <a:r>
              <a:rPr lang="en-US" sz="1200" b="1" dirty="0">
                <a:solidFill>
                  <a:srgbClr val="FFFFFF"/>
                </a:solidFill>
                <a:latin typeface="Cambria" pitchFamily="34" charset="0"/>
                <a:ea typeface="Cambria" pitchFamily="34" charset="-122"/>
                <a:cs typeface="Cambria" pitchFamily="34" charset="-120"/>
              </a:rPr>
              <a:t>Eriksonian Diagnosis</a:t>
            </a:r>
            <a:endParaRPr lang="en-US" sz="1200" dirty="0"/>
          </a:p>
        </p:txBody>
      </p:sp>
      <p:sp>
        <p:nvSpPr>
          <p:cNvPr id="14" name="Text 12"/>
          <p:cNvSpPr/>
          <p:nvPr/>
        </p:nvSpPr>
        <p:spPr>
          <a:xfrm>
            <a:off x="6144768" y="1399032"/>
            <a:ext cx="2706624" cy="1417320"/>
          </a:xfrm>
          <a:prstGeom prst="rect">
            <a:avLst/>
          </a:prstGeom>
          <a:noFill/>
          <a:ln/>
        </p:spPr>
        <p:txBody>
          <a:bodyPr wrap="square" rtlCol="0" anchor="ctr"/>
          <a:lstStyle/>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Stage 1: Likely Mistrust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Stage 2: Shame &amp; Doubt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Stage 3: Guilt vs. Initiative</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Cumulative unresolved conflict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Sequential vulnerability</a:t>
            </a:r>
            <a:endParaRPr lang="en-US" sz="1000" dirty="0"/>
          </a:p>
        </p:txBody>
      </p:sp>
      <p:sp>
        <p:nvSpPr>
          <p:cNvPr id="15" name="Shape 13"/>
          <p:cNvSpPr/>
          <p:nvPr/>
        </p:nvSpPr>
        <p:spPr>
          <a:xfrm>
            <a:off x="6035040" y="3017520"/>
            <a:ext cx="2926080" cy="1938528"/>
          </a:xfrm>
          <a:prstGeom prst="roundRect">
            <a:avLst>
              <a:gd name="adj" fmla="val 4717"/>
            </a:avLst>
          </a:prstGeom>
          <a:solidFill>
            <a:srgbClr val="5B8C5A"/>
          </a:solidFill>
          <a:ln/>
          <a:effectLst>
            <a:outerShdw blurRad="127000" dist="38100" dir="2700000" algn="bl" rotWithShape="0">
              <a:srgbClr val="000000">
                <a:alpha val="13000"/>
              </a:srgbClr>
            </a:outerShdw>
          </a:effectLst>
        </p:spPr>
        <p:txBody>
          <a:bodyPr/>
          <a:lstStyle/>
          <a:p>
            <a:endParaRPr lang="en-GB"/>
          </a:p>
        </p:txBody>
      </p:sp>
      <p:sp>
        <p:nvSpPr>
          <p:cNvPr id="16" name="Text 14"/>
          <p:cNvSpPr/>
          <p:nvPr/>
        </p:nvSpPr>
        <p:spPr>
          <a:xfrm>
            <a:off x="6144768" y="3090672"/>
            <a:ext cx="2706624" cy="329184"/>
          </a:xfrm>
          <a:prstGeom prst="rect">
            <a:avLst/>
          </a:prstGeom>
          <a:noFill/>
          <a:ln/>
        </p:spPr>
        <p:txBody>
          <a:bodyPr wrap="square" rtlCol="0" anchor="ctr"/>
          <a:lstStyle/>
          <a:p>
            <a:pPr marL="0" indent="0">
              <a:buNone/>
            </a:pPr>
            <a:r>
              <a:rPr lang="en-US" sz="1200" b="1" dirty="0">
                <a:solidFill>
                  <a:srgbClr val="FFFFFF"/>
                </a:solidFill>
                <a:latin typeface="Cambria" pitchFamily="34" charset="0"/>
                <a:ea typeface="Cambria" pitchFamily="34" charset="-122"/>
                <a:cs typeface="Cambria" pitchFamily="34" charset="-120"/>
              </a:rPr>
              <a:t>Key Support Needed</a:t>
            </a:r>
            <a:endParaRPr lang="en-US" sz="1200" dirty="0"/>
          </a:p>
        </p:txBody>
      </p:sp>
      <p:sp>
        <p:nvSpPr>
          <p:cNvPr id="17" name="Text 15"/>
          <p:cNvSpPr/>
          <p:nvPr/>
        </p:nvSpPr>
        <p:spPr>
          <a:xfrm>
            <a:off x="6144768" y="3456432"/>
            <a:ext cx="2706624" cy="1417320"/>
          </a:xfrm>
          <a:prstGeom prst="rect">
            <a:avLst/>
          </a:prstGeom>
          <a:noFill/>
          <a:ln/>
        </p:spPr>
        <p:txBody>
          <a:bodyPr wrap="square" rtlCol="0" anchor="ctr"/>
          <a:lstStyle/>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Consistent keyworker</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Play-based sessions</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Language enrichment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Maternal mental health support</a:t>
            </a:r>
            <a:endParaRPr lang="en-US" sz="1000" dirty="0"/>
          </a:p>
          <a:p>
            <a:pPr marL="342900" indent="-342900">
              <a:buSzPct val="100000"/>
              <a:buChar char="•"/>
            </a:pPr>
            <a:r>
              <a:rPr lang="en-US" sz="1000" dirty="0">
                <a:solidFill>
                  <a:srgbClr val="FFFFFF"/>
                </a:solidFill>
                <a:latin typeface="Calibri" pitchFamily="34" charset="0"/>
                <a:ea typeface="Calibri" pitchFamily="34" charset="-122"/>
                <a:cs typeface="Calibri" pitchFamily="34" charset="-120"/>
              </a:rPr>
              <a:t>Multi-agency coordination</a:t>
            </a:r>
            <a:endParaRPr lang="en-US" sz="1000" dirty="0"/>
          </a:p>
        </p:txBody>
      </p:sp>
      <p:sp>
        <p:nvSpPr>
          <p:cNvPr id="18" name="Text 16"/>
          <p:cNvSpPr/>
          <p:nvPr/>
        </p:nvSpPr>
        <p:spPr>
          <a:xfrm>
            <a:off x="182880" y="4773168"/>
            <a:ext cx="8778240" cy="256032"/>
          </a:xfrm>
          <a:prstGeom prst="rect">
            <a:avLst/>
          </a:prstGeom>
          <a:noFill/>
          <a:ln/>
        </p:spPr>
        <p:txBody>
          <a:bodyPr wrap="square" rtlCol="0" anchor="ctr"/>
          <a:lstStyle/>
          <a:p>
            <a:pPr marL="0" indent="0">
              <a:buNone/>
            </a:pPr>
            <a:r>
              <a:rPr lang="en-US" sz="900" i="1" dirty="0">
                <a:solidFill>
                  <a:srgbClr val="8896A7"/>
                </a:solidFill>
                <a:latin typeface="Calibri" pitchFamily="34" charset="0"/>
                <a:ea typeface="Calibri" pitchFamily="34" charset="-122"/>
                <a:cs typeface="Calibri" pitchFamily="34" charset="-120"/>
              </a:rPr>
              <a:t>(Orenstein and Kaur, 2026; Suarez et al., 2023; Bates et al., 2022; Skene et al., 2022)</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49808"/>
          </a:xfrm>
          <a:prstGeom prst="rect">
            <a:avLst/>
          </a:prstGeom>
          <a:solidFill>
            <a:srgbClr val="E8533A"/>
          </a:solidFill>
          <a:ln/>
        </p:spPr>
        <p:txBody>
          <a:bodyPr/>
          <a:lstStyle/>
          <a:p>
            <a:endParaRPr lang="en-GB"/>
          </a:p>
        </p:txBody>
      </p:sp>
      <p:sp>
        <p:nvSpPr>
          <p:cNvPr id="3" name="Text 1"/>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Applying Erikson's Stages to Isaac</a:t>
            </a:r>
            <a:endParaRPr lang="en-US" sz="2400" dirty="0"/>
          </a:p>
        </p:txBody>
      </p:sp>
      <p:sp>
        <p:nvSpPr>
          <p:cNvPr id="4" name="Shape 2"/>
          <p:cNvSpPr/>
          <p:nvPr/>
        </p:nvSpPr>
        <p:spPr>
          <a:xfrm>
            <a:off x="182880" y="841248"/>
            <a:ext cx="2788920" cy="4041648"/>
          </a:xfrm>
          <a:prstGeom prst="roundRect">
            <a:avLst>
              <a:gd name="adj" fmla="val 3934"/>
            </a:avLst>
          </a:prstGeom>
          <a:solidFill>
            <a:srgbClr val="E8533A"/>
          </a:solidFill>
          <a:ln/>
          <a:effectLst>
            <a:outerShdw blurRad="127000" dist="38100" dir="2700000" algn="bl" rotWithShape="0">
              <a:srgbClr val="000000">
                <a:alpha val="13000"/>
              </a:srgbClr>
            </a:outerShdw>
          </a:effectLst>
        </p:spPr>
        <p:txBody>
          <a:bodyPr/>
          <a:lstStyle/>
          <a:p>
            <a:endParaRPr lang="en-GB"/>
          </a:p>
        </p:txBody>
      </p:sp>
      <p:sp>
        <p:nvSpPr>
          <p:cNvPr id="5" name="Text 3"/>
          <p:cNvSpPr/>
          <p:nvPr/>
        </p:nvSpPr>
        <p:spPr>
          <a:xfrm>
            <a:off x="292608" y="896112"/>
            <a:ext cx="2578608" cy="822960"/>
          </a:xfrm>
          <a:prstGeom prst="rect">
            <a:avLst/>
          </a:prstGeom>
          <a:noFill/>
          <a:ln/>
        </p:spPr>
        <p:txBody>
          <a:bodyPr wrap="square" rtlCol="0" anchor="ctr"/>
          <a:lstStyle/>
          <a:p>
            <a:pPr marL="0" indent="0">
              <a:buNone/>
            </a:pPr>
            <a:r>
              <a:rPr lang="en-US" sz="1250" b="1" dirty="0">
                <a:solidFill>
                  <a:srgbClr val="FFFFFF"/>
                </a:solidFill>
                <a:latin typeface="Cambria" pitchFamily="34" charset="0"/>
                <a:ea typeface="Cambria" pitchFamily="34" charset="-122"/>
                <a:cs typeface="Cambria" pitchFamily="34" charset="-120"/>
              </a:rPr>
              <a:t>Stage 1</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Trust vs. Mistrust</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(Birth–18 months)</a:t>
            </a:r>
            <a:endParaRPr lang="en-US" sz="1250" dirty="0"/>
          </a:p>
        </p:txBody>
      </p:sp>
      <p:sp>
        <p:nvSpPr>
          <p:cNvPr id="6" name="Shape 4"/>
          <p:cNvSpPr/>
          <p:nvPr/>
        </p:nvSpPr>
        <p:spPr>
          <a:xfrm>
            <a:off x="292608" y="1755648"/>
            <a:ext cx="2578608" cy="9144"/>
          </a:xfrm>
          <a:prstGeom prst="rect">
            <a:avLst/>
          </a:prstGeom>
          <a:solidFill>
            <a:srgbClr val="FFFFFF">
              <a:alpha val="50000"/>
            </a:srgbClr>
          </a:solidFill>
          <a:ln/>
        </p:spPr>
        <p:txBody>
          <a:bodyPr/>
          <a:lstStyle/>
          <a:p>
            <a:endParaRPr lang="en-GB"/>
          </a:p>
        </p:txBody>
      </p:sp>
      <p:sp>
        <p:nvSpPr>
          <p:cNvPr id="7" name="Text 5"/>
          <p:cNvSpPr/>
          <p:nvPr/>
        </p:nvSpPr>
        <p:spPr>
          <a:xfrm>
            <a:off x="292608" y="180136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The Theory</a:t>
            </a:r>
            <a:endParaRPr lang="en-US" sz="1000" dirty="0"/>
          </a:p>
        </p:txBody>
      </p:sp>
      <p:sp>
        <p:nvSpPr>
          <p:cNvPr id="8" name="Text 6"/>
          <p:cNvSpPr/>
          <p:nvPr/>
        </p:nvSpPr>
        <p:spPr>
          <a:xfrm>
            <a:off x="292608" y="2084832"/>
            <a:ext cx="2578608" cy="109728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Consistent, warm caregiving builds basic trust. Unreliable care leads to anxiety and mistrust of the world (Orenstein and Kaur, 2026).</a:t>
            </a:r>
            <a:endParaRPr lang="en-US" sz="1000" dirty="0"/>
          </a:p>
        </p:txBody>
      </p:sp>
      <p:sp>
        <p:nvSpPr>
          <p:cNvPr id="9" name="Text 7"/>
          <p:cNvSpPr/>
          <p:nvPr/>
        </p:nvSpPr>
        <p:spPr>
          <a:xfrm>
            <a:off x="292608" y="321868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Isaac's Situation</a:t>
            </a:r>
            <a:endParaRPr lang="en-US" sz="1000" dirty="0"/>
          </a:p>
        </p:txBody>
      </p:sp>
      <p:sp>
        <p:nvSpPr>
          <p:cNvPr id="10" name="Text 8"/>
          <p:cNvSpPr/>
          <p:nvPr/>
        </p:nvSpPr>
        <p:spPr>
          <a:xfrm>
            <a:off x="292608" y="3502152"/>
            <a:ext cx="2578608" cy="123444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Isaac's mother's post-natal depression reduced maternal sensitivity and attunement (Suarez et al., 2023). Two years of disrupted childcare likely internalised the world as unpredictable.</a:t>
            </a:r>
            <a:endParaRPr lang="en-US" sz="1000" dirty="0"/>
          </a:p>
        </p:txBody>
      </p:sp>
      <p:sp>
        <p:nvSpPr>
          <p:cNvPr id="11" name="Shape 9"/>
          <p:cNvSpPr/>
          <p:nvPr/>
        </p:nvSpPr>
        <p:spPr>
          <a:xfrm>
            <a:off x="3154680" y="841248"/>
            <a:ext cx="2788920" cy="4041648"/>
          </a:xfrm>
          <a:prstGeom prst="roundRect">
            <a:avLst>
              <a:gd name="adj" fmla="val 3934"/>
            </a:avLst>
          </a:prstGeom>
          <a:solidFill>
            <a:srgbClr val="6B5B9E"/>
          </a:solidFill>
          <a:ln/>
          <a:effectLst>
            <a:outerShdw blurRad="127000" dist="38100" dir="2700000" algn="bl" rotWithShape="0">
              <a:srgbClr val="000000">
                <a:alpha val="13000"/>
              </a:srgbClr>
            </a:outerShdw>
          </a:effectLst>
        </p:spPr>
        <p:txBody>
          <a:bodyPr/>
          <a:lstStyle/>
          <a:p>
            <a:endParaRPr lang="en-GB"/>
          </a:p>
        </p:txBody>
      </p:sp>
      <p:sp>
        <p:nvSpPr>
          <p:cNvPr id="12" name="Text 10"/>
          <p:cNvSpPr/>
          <p:nvPr/>
        </p:nvSpPr>
        <p:spPr>
          <a:xfrm>
            <a:off x="3264408" y="896112"/>
            <a:ext cx="2578608" cy="822960"/>
          </a:xfrm>
          <a:prstGeom prst="rect">
            <a:avLst/>
          </a:prstGeom>
          <a:noFill/>
          <a:ln/>
        </p:spPr>
        <p:txBody>
          <a:bodyPr wrap="square" rtlCol="0" anchor="ctr"/>
          <a:lstStyle/>
          <a:p>
            <a:pPr marL="0" indent="0">
              <a:buNone/>
            </a:pPr>
            <a:r>
              <a:rPr lang="en-US" sz="1250" b="1" dirty="0">
                <a:solidFill>
                  <a:srgbClr val="FFFFFF"/>
                </a:solidFill>
                <a:latin typeface="Cambria" pitchFamily="34" charset="0"/>
                <a:ea typeface="Cambria" pitchFamily="34" charset="-122"/>
                <a:cs typeface="Cambria" pitchFamily="34" charset="-120"/>
              </a:rPr>
              <a:t>Stage 2</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Autonomy vs. Shame</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(18 months–3 years)</a:t>
            </a:r>
            <a:endParaRPr lang="en-US" sz="1250" dirty="0"/>
          </a:p>
        </p:txBody>
      </p:sp>
      <p:sp>
        <p:nvSpPr>
          <p:cNvPr id="13" name="Shape 11"/>
          <p:cNvSpPr/>
          <p:nvPr/>
        </p:nvSpPr>
        <p:spPr>
          <a:xfrm>
            <a:off x="3264408" y="1755648"/>
            <a:ext cx="2578608" cy="9144"/>
          </a:xfrm>
          <a:prstGeom prst="rect">
            <a:avLst/>
          </a:prstGeom>
          <a:solidFill>
            <a:srgbClr val="FFFFFF">
              <a:alpha val="50000"/>
            </a:srgbClr>
          </a:solidFill>
          <a:ln/>
        </p:spPr>
        <p:txBody>
          <a:bodyPr/>
          <a:lstStyle/>
          <a:p>
            <a:endParaRPr lang="en-GB"/>
          </a:p>
        </p:txBody>
      </p:sp>
      <p:sp>
        <p:nvSpPr>
          <p:cNvPr id="14" name="Text 12"/>
          <p:cNvSpPr/>
          <p:nvPr/>
        </p:nvSpPr>
        <p:spPr>
          <a:xfrm>
            <a:off x="3264408" y="180136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The Theory</a:t>
            </a:r>
            <a:endParaRPr lang="en-US" sz="1000" dirty="0"/>
          </a:p>
        </p:txBody>
      </p:sp>
      <p:sp>
        <p:nvSpPr>
          <p:cNvPr id="15" name="Text 13"/>
          <p:cNvSpPr/>
          <p:nvPr/>
        </p:nvSpPr>
        <p:spPr>
          <a:xfrm>
            <a:off x="3264408" y="2084832"/>
            <a:ext cx="2578608" cy="109728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Parental encouragement of exploration fosters autonomy; overprotection or harsh correction generates shame and self-doubt (Orenstein and Kaur, 2026).</a:t>
            </a:r>
            <a:endParaRPr lang="en-US" sz="1000" dirty="0"/>
          </a:p>
        </p:txBody>
      </p:sp>
      <p:sp>
        <p:nvSpPr>
          <p:cNvPr id="16" name="Text 14"/>
          <p:cNvSpPr/>
          <p:nvPr/>
        </p:nvSpPr>
        <p:spPr>
          <a:xfrm>
            <a:off x="3264408" y="321868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Isaac's Situation</a:t>
            </a:r>
            <a:endParaRPr lang="en-US" sz="1000" dirty="0"/>
          </a:p>
        </p:txBody>
      </p:sp>
      <p:sp>
        <p:nvSpPr>
          <p:cNvPr id="17" name="Text 15"/>
          <p:cNvSpPr/>
          <p:nvPr/>
        </p:nvSpPr>
        <p:spPr>
          <a:xfrm>
            <a:off x="3264408" y="3502152"/>
            <a:ext cx="2578608" cy="123444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Isaac 'rarely plays independently' and is described as 'clingy' — classic indicators of unresolved shame and doubt, lacking the secure base for independent exploration (Fox et al., 2023).</a:t>
            </a:r>
            <a:endParaRPr lang="en-US" sz="1000" dirty="0"/>
          </a:p>
        </p:txBody>
      </p:sp>
      <p:sp>
        <p:nvSpPr>
          <p:cNvPr id="18" name="Shape 16"/>
          <p:cNvSpPr/>
          <p:nvPr/>
        </p:nvSpPr>
        <p:spPr>
          <a:xfrm>
            <a:off x="6126480" y="841248"/>
            <a:ext cx="2788920" cy="4041648"/>
          </a:xfrm>
          <a:prstGeom prst="roundRect">
            <a:avLst>
              <a:gd name="adj" fmla="val 3934"/>
            </a:avLst>
          </a:prstGeom>
          <a:solidFill>
            <a:srgbClr val="F2B134"/>
          </a:solidFill>
          <a:ln/>
          <a:effectLst>
            <a:outerShdw blurRad="127000" dist="38100" dir="2700000" algn="bl" rotWithShape="0">
              <a:srgbClr val="000000">
                <a:alpha val="13000"/>
              </a:srgbClr>
            </a:outerShdw>
          </a:effectLst>
        </p:spPr>
        <p:txBody>
          <a:bodyPr/>
          <a:lstStyle/>
          <a:p>
            <a:endParaRPr lang="en-GB"/>
          </a:p>
        </p:txBody>
      </p:sp>
      <p:sp>
        <p:nvSpPr>
          <p:cNvPr id="19" name="Text 17"/>
          <p:cNvSpPr/>
          <p:nvPr/>
        </p:nvSpPr>
        <p:spPr>
          <a:xfrm>
            <a:off x="6236208" y="896112"/>
            <a:ext cx="2578608" cy="822960"/>
          </a:xfrm>
          <a:prstGeom prst="rect">
            <a:avLst/>
          </a:prstGeom>
          <a:noFill/>
          <a:ln/>
        </p:spPr>
        <p:txBody>
          <a:bodyPr wrap="square" rtlCol="0" anchor="ctr"/>
          <a:lstStyle/>
          <a:p>
            <a:pPr marL="0" indent="0">
              <a:buNone/>
            </a:pPr>
            <a:r>
              <a:rPr lang="en-US" sz="1250" b="1" dirty="0">
                <a:solidFill>
                  <a:srgbClr val="FFFFFF"/>
                </a:solidFill>
                <a:latin typeface="Cambria" pitchFamily="34" charset="0"/>
                <a:ea typeface="Cambria" pitchFamily="34" charset="-122"/>
                <a:cs typeface="Cambria" pitchFamily="34" charset="-120"/>
              </a:rPr>
              <a:t>Stage 3</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Initiative vs. Guilt</a:t>
            </a:r>
            <a:endParaRPr lang="en-US" sz="1250" dirty="0"/>
          </a:p>
          <a:p>
            <a:pPr marL="0" indent="0">
              <a:buNone/>
            </a:pPr>
            <a:r>
              <a:rPr lang="en-US" sz="1250" b="1" dirty="0">
                <a:solidFill>
                  <a:srgbClr val="FFFFFF"/>
                </a:solidFill>
                <a:latin typeface="Cambria" pitchFamily="34" charset="0"/>
                <a:ea typeface="Cambria" pitchFamily="34" charset="-122"/>
                <a:cs typeface="Cambria" pitchFamily="34" charset="-120"/>
              </a:rPr>
              <a:t>(3–6 years) ← ISAAC</a:t>
            </a:r>
            <a:endParaRPr lang="en-US" sz="1250" dirty="0"/>
          </a:p>
        </p:txBody>
      </p:sp>
      <p:sp>
        <p:nvSpPr>
          <p:cNvPr id="20" name="Shape 18"/>
          <p:cNvSpPr/>
          <p:nvPr/>
        </p:nvSpPr>
        <p:spPr>
          <a:xfrm>
            <a:off x="6236208" y="1755648"/>
            <a:ext cx="2578608" cy="9144"/>
          </a:xfrm>
          <a:prstGeom prst="rect">
            <a:avLst/>
          </a:prstGeom>
          <a:solidFill>
            <a:srgbClr val="FFFFFF">
              <a:alpha val="50000"/>
            </a:srgbClr>
          </a:solidFill>
          <a:ln/>
        </p:spPr>
        <p:txBody>
          <a:bodyPr/>
          <a:lstStyle/>
          <a:p>
            <a:endParaRPr lang="en-GB"/>
          </a:p>
        </p:txBody>
      </p:sp>
      <p:sp>
        <p:nvSpPr>
          <p:cNvPr id="21" name="Text 19"/>
          <p:cNvSpPr/>
          <p:nvPr/>
        </p:nvSpPr>
        <p:spPr>
          <a:xfrm>
            <a:off x="6236208" y="180136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The Theory</a:t>
            </a:r>
            <a:endParaRPr lang="en-US" sz="1000" dirty="0"/>
          </a:p>
        </p:txBody>
      </p:sp>
      <p:sp>
        <p:nvSpPr>
          <p:cNvPr id="22" name="Text 20"/>
          <p:cNvSpPr/>
          <p:nvPr/>
        </p:nvSpPr>
        <p:spPr>
          <a:xfrm>
            <a:off x="6236208" y="2084832"/>
            <a:ext cx="2578608" cy="109728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Children assert purpose through play and imagination. Without support they develop guilt — an internal inhibitor of self-directed action (Orenstein and Kaur, 2026).</a:t>
            </a:r>
            <a:endParaRPr lang="en-US" sz="1000" dirty="0"/>
          </a:p>
        </p:txBody>
      </p:sp>
      <p:sp>
        <p:nvSpPr>
          <p:cNvPr id="23" name="Text 21"/>
          <p:cNvSpPr/>
          <p:nvPr/>
        </p:nvSpPr>
        <p:spPr>
          <a:xfrm>
            <a:off x="6236208" y="3218688"/>
            <a:ext cx="2578608" cy="274320"/>
          </a:xfrm>
          <a:prstGeom prst="rect">
            <a:avLst/>
          </a:prstGeom>
          <a:noFill/>
          <a:ln/>
        </p:spPr>
        <p:txBody>
          <a:bodyPr wrap="square" rtlCol="0" anchor="ctr"/>
          <a:lstStyle/>
          <a:p>
            <a:pPr marL="0" indent="0">
              <a:buNone/>
            </a:pPr>
            <a:r>
              <a:rPr lang="en-US" sz="1000" b="1" i="1" dirty="0">
                <a:solidFill>
                  <a:srgbClr val="FFFFFF"/>
                </a:solidFill>
                <a:latin typeface="Calibri" pitchFamily="34" charset="0"/>
                <a:ea typeface="Calibri" pitchFamily="34" charset="-122"/>
                <a:cs typeface="Calibri" pitchFamily="34" charset="-120"/>
              </a:rPr>
              <a:t>Isaac's Situation</a:t>
            </a:r>
            <a:endParaRPr lang="en-US" sz="1000" dirty="0"/>
          </a:p>
        </p:txBody>
      </p:sp>
      <p:sp>
        <p:nvSpPr>
          <p:cNvPr id="24" name="Text 22"/>
          <p:cNvSpPr/>
          <p:nvPr/>
        </p:nvSpPr>
        <p:spPr>
          <a:xfrm>
            <a:off x="6236208" y="3502152"/>
            <a:ext cx="2578608" cy="123444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Isaac is quiet and withdrawn during free play, struggles in group activities, and shows language delays — signs of guilt suppressing initiative. This is his active developmental battleground.</a:t>
            </a:r>
            <a:endParaRPr lang="en-US" sz="1000" dirty="0"/>
          </a:p>
        </p:txBody>
      </p:sp>
      <p:sp>
        <p:nvSpPr>
          <p:cNvPr id="25" name="Text 23"/>
          <p:cNvSpPr/>
          <p:nvPr/>
        </p:nvSpPr>
        <p:spPr>
          <a:xfrm>
            <a:off x="182880" y="4754880"/>
            <a:ext cx="8778240" cy="256032"/>
          </a:xfrm>
          <a:prstGeom prst="rect">
            <a:avLst/>
          </a:prstGeom>
          <a:noFill/>
          <a:ln/>
        </p:spPr>
        <p:txBody>
          <a:bodyPr wrap="square" rtlCol="0" anchor="ctr"/>
          <a:lstStyle/>
          <a:p>
            <a:pPr marL="0" indent="0">
              <a:buNone/>
            </a:pPr>
            <a:r>
              <a:rPr lang="en-US" sz="950" i="1" dirty="0">
                <a:solidFill>
                  <a:srgbClr val="8896A7"/>
                </a:solidFill>
                <a:latin typeface="Calibri" pitchFamily="34" charset="0"/>
                <a:ea typeface="Calibri" pitchFamily="34" charset="-122"/>
                <a:cs typeface="Calibri" pitchFamily="34" charset="-120"/>
              </a:rPr>
              <a:t>(Orenstein and Kaur, 2026; Suarez et al., 2023; Fox et al., 2023)</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1A1A2E"/>
        </a:solidFill>
        <a:effectLst/>
      </p:bgPr>
    </p:bg>
    <p:spTree>
      <p:nvGrpSpPr>
        <p:cNvPr id="1" name=""/>
        <p:cNvGrpSpPr/>
        <p:nvPr/>
      </p:nvGrpSpPr>
      <p:grpSpPr>
        <a:xfrm>
          <a:off x="0" y="0"/>
          <a:ext cx="0" cy="0"/>
          <a:chOff x="0" y="0"/>
          <a:chExt cx="0" cy="0"/>
        </a:xfrm>
      </p:grpSpPr>
      <p:sp>
        <p:nvSpPr>
          <p:cNvPr id="2" name="Shape 0"/>
          <p:cNvSpPr/>
          <p:nvPr/>
        </p:nvSpPr>
        <p:spPr>
          <a:xfrm>
            <a:off x="7772400" y="3200400"/>
            <a:ext cx="2743200" cy="2743200"/>
          </a:xfrm>
          <a:prstGeom prst="ellipse">
            <a:avLst/>
          </a:prstGeom>
          <a:solidFill>
            <a:srgbClr val="5B8C5A">
              <a:alpha val="15000"/>
            </a:srgbClr>
          </a:solidFill>
          <a:ln/>
        </p:spPr>
        <p:txBody>
          <a:bodyPr/>
          <a:lstStyle/>
          <a:p>
            <a:endParaRPr lang="en-GB"/>
          </a:p>
        </p:txBody>
      </p:sp>
      <p:sp>
        <p:nvSpPr>
          <p:cNvPr id="3" name="Shape 1"/>
          <p:cNvSpPr/>
          <p:nvPr/>
        </p:nvSpPr>
        <p:spPr>
          <a:xfrm>
            <a:off x="-457200" y="-457200"/>
            <a:ext cx="2286000" cy="2286000"/>
          </a:xfrm>
          <a:prstGeom prst="ellipse">
            <a:avLst/>
          </a:prstGeom>
          <a:solidFill>
            <a:srgbClr val="6B5B9E">
              <a:alpha val="15000"/>
            </a:srgbClr>
          </a:solidFill>
          <a:ln/>
        </p:spPr>
        <p:txBody>
          <a:bodyPr/>
          <a:lstStyle/>
          <a:p>
            <a:endParaRPr lang="en-GB"/>
          </a:p>
        </p:txBody>
      </p:sp>
      <p:sp>
        <p:nvSpPr>
          <p:cNvPr id="4" name="Shape 2"/>
          <p:cNvSpPr/>
          <p:nvPr/>
        </p:nvSpPr>
        <p:spPr>
          <a:xfrm>
            <a:off x="0" y="0"/>
            <a:ext cx="9144000" cy="749808"/>
          </a:xfrm>
          <a:prstGeom prst="rect">
            <a:avLst/>
          </a:prstGeom>
          <a:solidFill>
            <a:srgbClr val="0A7E8C"/>
          </a:solidFill>
          <a:ln/>
        </p:spPr>
        <p:txBody>
          <a:bodyPr/>
          <a:lstStyle/>
          <a:p>
            <a:endParaRPr lang="en-GB"/>
          </a:p>
        </p:txBody>
      </p:sp>
      <p:sp>
        <p:nvSpPr>
          <p:cNvPr id="5" name="Text 3"/>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Nature &amp; Nurture: What Shaped Isaac?</a:t>
            </a:r>
            <a:endParaRPr lang="en-US" sz="2400" dirty="0"/>
          </a:p>
        </p:txBody>
      </p:sp>
      <p:sp>
        <p:nvSpPr>
          <p:cNvPr id="6" name="Text 4"/>
          <p:cNvSpPr/>
          <p:nvPr/>
        </p:nvSpPr>
        <p:spPr>
          <a:xfrm>
            <a:off x="274320" y="914400"/>
            <a:ext cx="3931920" cy="411480"/>
          </a:xfrm>
          <a:prstGeom prst="rect">
            <a:avLst/>
          </a:prstGeom>
          <a:noFill/>
          <a:ln/>
        </p:spPr>
        <p:txBody>
          <a:bodyPr wrap="square" rtlCol="0" anchor="ctr"/>
          <a:lstStyle/>
          <a:p>
            <a:pPr marL="0" indent="0">
              <a:buNone/>
            </a:pPr>
            <a:r>
              <a:rPr lang="en-US" sz="1600" b="1" dirty="0">
                <a:solidFill>
                  <a:srgbClr val="F2B134"/>
                </a:solidFill>
                <a:latin typeface="Cambria" pitchFamily="34" charset="0"/>
                <a:ea typeface="Cambria" pitchFamily="34" charset="-122"/>
                <a:cs typeface="Cambria" pitchFamily="34" charset="-120"/>
              </a:rPr>
              <a:t>🧬  NATURE — Biological</a:t>
            </a:r>
            <a:endParaRPr lang="en-US" sz="1600" dirty="0"/>
          </a:p>
        </p:txBody>
      </p:sp>
      <p:sp>
        <p:nvSpPr>
          <p:cNvPr id="7" name="Shape 5"/>
          <p:cNvSpPr/>
          <p:nvPr/>
        </p:nvSpPr>
        <p:spPr>
          <a:xfrm>
            <a:off x="274320" y="1371600"/>
            <a:ext cx="3931920" cy="1078992"/>
          </a:xfrm>
          <a:prstGeom prst="roundRect">
            <a:avLst>
              <a:gd name="adj" fmla="val 8475"/>
            </a:avLst>
          </a:prstGeom>
          <a:solidFill>
            <a:srgbClr val="FFFFFF">
              <a:alpha val="8000"/>
            </a:srgbClr>
          </a:solidFill>
          <a:ln/>
        </p:spPr>
        <p:txBody>
          <a:bodyPr/>
          <a:lstStyle/>
          <a:p>
            <a:endParaRPr lang="en-GB"/>
          </a:p>
        </p:txBody>
      </p:sp>
      <p:sp>
        <p:nvSpPr>
          <p:cNvPr id="8" name="Text 6"/>
          <p:cNvSpPr/>
          <p:nvPr/>
        </p:nvSpPr>
        <p:spPr>
          <a:xfrm>
            <a:off x="457200" y="1426464"/>
            <a:ext cx="3566160" cy="320040"/>
          </a:xfrm>
          <a:prstGeom prst="rect">
            <a:avLst/>
          </a:prstGeom>
          <a:noFill/>
          <a:ln/>
        </p:spPr>
        <p:txBody>
          <a:bodyPr wrap="square" rtlCol="0" anchor="ctr"/>
          <a:lstStyle/>
          <a:p>
            <a:pPr marL="0" indent="0">
              <a:buNone/>
            </a:pPr>
            <a:r>
              <a:rPr lang="en-US" sz="1200" b="1" dirty="0">
                <a:solidFill>
                  <a:srgbClr val="F2B134"/>
                </a:solidFill>
                <a:latin typeface="Cambria" pitchFamily="34" charset="0"/>
                <a:ea typeface="Cambria" pitchFamily="34" charset="-122"/>
                <a:cs typeface="Cambria" pitchFamily="34" charset="-120"/>
              </a:rPr>
              <a:t>🌡  Temperament</a:t>
            </a:r>
            <a:endParaRPr lang="en-US" sz="1200" dirty="0"/>
          </a:p>
        </p:txBody>
      </p:sp>
      <p:sp>
        <p:nvSpPr>
          <p:cNvPr id="9" name="Text 7"/>
          <p:cNvSpPr/>
          <p:nvPr/>
        </p:nvSpPr>
        <p:spPr>
          <a:xfrm>
            <a:off x="457200" y="173736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Fox et al. (2023) identify behavioural inhibition as a biologically grounded temperament trait. Isaac's quietness may partly reflect an innate predisposition to social withdrawal.</a:t>
            </a:r>
            <a:endParaRPr lang="en-US" sz="1050" dirty="0"/>
          </a:p>
        </p:txBody>
      </p:sp>
      <p:sp>
        <p:nvSpPr>
          <p:cNvPr id="10" name="Shape 8"/>
          <p:cNvSpPr/>
          <p:nvPr/>
        </p:nvSpPr>
        <p:spPr>
          <a:xfrm>
            <a:off x="274320" y="2560320"/>
            <a:ext cx="3931920" cy="1078992"/>
          </a:xfrm>
          <a:prstGeom prst="roundRect">
            <a:avLst>
              <a:gd name="adj" fmla="val 8475"/>
            </a:avLst>
          </a:prstGeom>
          <a:solidFill>
            <a:srgbClr val="FFFFFF">
              <a:alpha val="8000"/>
            </a:srgbClr>
          </a:solidFill>
          <a:ln/>
        </p:spPr>
        <p:txBody>
          <a:bodyPr/>
          <a:lstStyle/>
          <a:p>
            <a:endParaRPr lang="en-GB"/>
          </a:p>
        </p:txBody>
      </p:sp>
      <p:sp>
        <p:nvSpPr>
          <p:cNvPr id="11" name="Text 9"/>
          <p:cNvSpPr/>
          <p:nvPr/>
        </p:nvSpPr>
        <p:spPr>
          <a:xfrm>
            <a:off x="457200" y="2615184"/>
            <a:ext cx="3566160" cy="320040"/>
          </a:xfrm>
          <a:prstGeom prst="rect">
            <a:avLst/>
          </a:prstGeom>
          <a:noFill/>
          <a:ln/>
        </p:spPr>
        <p:txBody>
          <a:bodyPr wrap="square" rtlCol="0" anchor="ctr"/>
          <a:lstStyle/>
          <a:p>
            <a:pPr marL="0" indent="0">
              <a:buNone/>
            </a:pPr>
            <a:r>
              <a:rPr lang="en-US" sz="1200" b="1" dirty="0">
                <a:solidFill>
                  <a:srgbClr val="F2B134"/>
                </a:solidFill>
                <a:latin typeface="Cambria" pitchFamily="34" charset="0"/>
                <a:ea typeface="Cambria" pitchFamily="34" charset="-122"/>
                <a:cs typeface="Cambria" pitchFamily="34" charset="-120"/>
              </a:rPr>
              <a:t>🧠  Stress Physiology</a:t>
            </a:r>
            <a:endParaRPr lang="en-US" sz="1200" dirty="0"/>
          </a:p>
        </p:txBody>
      </p:sp>
      <p:sp>
        <p:nvSpPr>
          <p:cNvPr id="12" name="Text 10"/>
          <p:cNvSpPr/>
          <p:nvPr/>
        </p:nvSpPr>
        <p:spPr>
          <a:xfrm>
            <a:off x="457200" y="292608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Bates et al. (2022) show early psychosocial stress dysregulates cortisol responses, impairing emotional regulation and increasing anxiety and withdrawal.</a:t>
            </a:r>
            <a:endParaRPr lang="en-US" sz="1050" dirty="0"/>
          </a:p>
        </p:txBody>
      </p:sp>
      <p:sp>
        <p:nvSpPr>
          <p:cNvPr id="13" name="Shape 11"/>
          <p:cNvSpPr/>
          <p:nvPr/>
        </p:nvSpPr>
        <p:spPr>
          <a:xfrm>
            <a:off x="274320" y="3749040"/>
            <a:ext cx="3931920" cy="1078992"/>
          </a:xfrm>
          <a:prstGeom prst="roundRect">
            <a:avLst>
              <a:gd name="adj" fmla="val 8475"/>
            </a:avLst>
          </a:prstGeom>
          <a:solidFill>
            <a:srgbClr val="FFFFFF">
              <a:alpha val="8000"/>
            </a:srgbClr>
          </a:solidFill>
          <a:ln/>
        </p:spPr>
        <p:txBody>
          <a:bodyPr/>
          <a:lstStyle/>
          <a:p>
            <a:endParaRPr lang="en-GB"/>
          </a:p>
        </p:txBody>
      </p:sp>
      <p:sp>
        <p:nvSpPr>
          <p:cNvPr id="14" name="Text 12"/>
          <p:cNvSpPr/>
          <p:nvPr/>
        </p:nvSpPr>
        <p:spPr>
          <a:xfrm>
            <a:off x="457200" y="3803904"/>
            <a:ext cx="3566160" cy="320040"/>
          </a:xfrm>
          <a:prstGeom prst="rect">
            <a:avLst/>
          </a:prstGeom>
          <a:noFill/>
          <a:ln/>
        </p:spPr>
        <p:txBody>
          <a:bodyPr wrap="square" rtlCol="0" anchor="ctr"/>
          <a:lstStyle/>
          <a:p>
            <a:pPr marL="0" indent="0">
              <a:buNone/>
            </a:pPr>
            <a:r>
              <a:rPr lang="en-US" sz="1200" b="1" dirty="0">
                <a:solidFill>
                  <a:srgbClr val="F2B134"/>
                </a:solidFill>
                <a:latin typeface="Cambria" pitchFamily="34" charset="0"/>
                <a:ea typeface="Cambria" pitchFamily="34" charset="-122"/>
                <a:cs typeface="Cambria" pitchFamily="34" charset="-120"/>
              </a:rPr>
              <a:t>🗣  Language Readiness</a:t>
            </a:r>
            <a:endParaRPr lang="en-US" sz="1200" dirty="0"/>
          </a:p>
        </p:txBody>
      </p:sp>
      <p:sp>
        <p:nvSpPr>
          <p:cNvPr id="15" name="Text 13"/>
          <p:cNvSpPr/>
          <p:nvPr/>
        </p:nvSpPr>
        <p:spPr>
          <a:xfrm>
            <a:off x="457200" y="411480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Neurobiological readiness for language is partly genetic, but requires scaffolded interaction to develop — Isaac's isolation limits both pathways (Yang et al., 2021).</a:t>
            </a:r>
            <a:endParaRPr lang="en-US" sz="1050" dirty="0"/>
          </a:p>
        </p:txBody>
      </p:sp>
      <p:sp>
        <p:nvSpPr>
          <p:cNvPr id="16" name="Text 14"/>
          <p:cNvSpPr/>
          <p:nvPr/>
        </p:nvSpPr>
        <p:spPr>
          <a:xfrm>
            <a:off x="4937760" y="914400"/>
            <a:ext cx="3931920" cy="411480"/>
          </a:xfrm>
          <a:prstGeom prst="rect">
            <a:avLst/>
          </a:prstGeom>
          <a:noFill/>
          <a:ln/>
        </p:spPr>
        <p:txBody>
          <a:bodyPr wrap="square" rtlCol="0" anchor="ctr"/>
          <a:lstStyle/>
          <a:p>
            <a:pPr marL="0" indent="0">
              <a:buNone/>
            </a:pPr>
            <a:r>
              <a:rPr lang="en-US" sz="1600" b="1" dirty="0">
                <a:solidFill>
                  <a:srgbClr val="E8533A"/>
                </a:solidFill>
                <a:latin typeface="Cambria" pitchFamily="34" charset="0"/>
                <a:ea typeface="Cambria" pitchFamily="34" charset="-122"/>
                <a:cs typeface="Cambria" pitchFamily="34" charset="-120"/>
              </a:rPr>
              <a:t>🌱  NURTURE — Environmental</a:t>
            </a:r>
            <a:endParaRPr lang="en-US" sz="1600" dirty="0"/>
          </a:p>
        </p:txBody>
      </p:sp>
      <p:sp>
        <p:nvSpPr>
          <p:cNvPr id="17" name="Shape 15"/>
          <p:cNvSpPr/>
          <p:nvPr/>
        </p:nvSpPr>
        <p:spPr>
          <a:xfrm>
            <a:off x="4937760" y="1371600"/>
            <a:ext cx="3931920" cy="1078992"/>
          </a:xfrm>
          <a:prstGeom prst="roundRect">
            <a:avLst>
              <a:gd name="adj" fmla="val 8475"/>
            </a:avLst>
          </a:prstGeom>
          <a:solidFill>
            <a:srgbClr val="FFFFFF">
              <a:alpha val="8000"/>
            </a:srgbClr>
          </a:solidFill>
          <a:ln/>
        </p:spPr>
        <p:txBody>
          <a:bodyPr/>
          <a:lstStyle/>
          <a:p>
            <a:endParaRPr lang="en-GB"/>
          </a:p>
        </p:txBody>
      </p:sp>
      <p:sp>
        <p:nvSpPr>
          <p:cNvPr id="18" name="Text 16"/>
          <p:cNvSpPr/>
          <p:nvPr/>
        </p:nvSpPr>
        <p:spPr>
          <a:xfrm>
            <a:off x="5120640" y="1426464"/>
            <a:ext cx="3566160" cy="320040"/>
          </a:xfrm>
          <a:prstGeom prst="rect">
            <a:avLst/>
          </a:prstGeom>
          <a:noFill/>
          <a:ln/>
        </p:spPr>
        <p:txBody>
          <a:bodyPr wrap="square" rtlCol="0" anchor="ctr"/>
          <a:lstStyle/>
          <a:p>
            <a:pPr marL="0" indent="0">
              <a:buNone/>
            </a:pPr>
            <a:r>
              <a:rPr lang="en-US" sz="1200" b="1" dirty="0">
                <a:solidFill>
                  <a:srgbClr val="E8533A"/>
                </a:solidFill>
                <a:latin typeface="Cambria" pitchFamily="34" charset="0"/>
                <a:ea typeface="Cambria" pitchFamily="34" charset="-122"/>
                <a:cs typeface="Cambria" pitchFamily="34" charset="-120"/>
              </a:rPr>
              <a:t>💊  Maternal Mental Health</a:t>
            </a:r>
            <a:endParaRPr lang="en-US" sz="1200" dirty="0"/>
          </a:p>
        </p:txBody>
      </p:sp>
      <p:sp>
        <p:nvSpPr>
          <p:cNvPr id="19" name="Text 17"/>
          <p:cNvSpPr/>
          <p:nvPr/>
        </p:nvSpPr>
        <p:spPr>
          <a:xfrm>
            <a:off x="5120640" y="173736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Suarez et al. (2023) found maternal depression significantly reduces child cognitive and socio-emotional outcomes — directly impairing Eriksonian stage resolution.</a:t>
            </a:r>
            <a:endParaRPr lang="en-US" sz="1050" dirty="0"/>
          </a:p>
        </p:txBody>
      </p:sp>
      <p:sp>
        <p:nvSpPr>
          <p:cNvPr id="20" name="Shape 18"/>
          <p:cNvSpPr/>
          <p:nvPr/>
        </p:nvSpPr>
        <p:spPr>
          <a:xfrm>
            <a:off x="4937760" y="2560320"/>
            <a:ext cx="3931920" cy="1078992"/>
          </a:xfrm>
          <a:prstGeom prst="roundRect">
            <a:avLst>
              <a:gd name="adj" fmla="val 8475"/>
            </a:avLst>
          </a:prstGeom>
          <a:solidFill>
            <a:srgbClr val="FFFFFF">
              <a:alpha val="8000"/>
            </a:srgbClr>
          </a:solidFill>
          <a:ln/>
        </p:spPr>
        <p:txBody>
          <a:bodyPr/>
          <a:lstStyle/>
          <a:p>
            <a:endParaRPr lang="en-GB"/>
          </a:p>
        </p:txBody>
      </p:sp>
      <p:sp>
        <p:nvSpPr>
          <p:cNvPr id="21" name="Text 19"/>
          <p:cNvSpPr/>
          <p:nvPr/>
        </p:nvSpPr>
        <p:spPr>
          <a:xfrm>
            <a:off x="5120640" y="2615184"/>
            <a:ext cx="3566160" cy="320040"/>
          </a:xfrm>
          <a:prstGeom prst="rect">
            <a:avLst/>
          </a:prstGeom>
          <a:noFill/>
          <a:ln/>
        </p:spPr>
        <p:txBody>
          <a:bodyPr wrap="square" rtlCol="0" anchor="ctr"/>
          <a:lstStyle/>
          <a:p>
            <a:pPr marL="0" indent="0">
              <a:buNone/>
            </a:pPr>
            <a:r>
              <a:rPr lang="en-US" sz="1200" b="1" dirty="0">
                <a:solidFill>
                  <a:srgbClr val="E8533A"/>
                </a:solidFill>
                <a:latin typeface="Cambria" pitchFamily="34" charset="0"/>
                <a:ea typeface="Cambria" pitchFamily="34" charset="-122"/>
                <a:cs typeface="Cambria" pitchFamily="34" charset="-120"/>
              </a:rPr>
              <a:t>🏠  Transitions &amp; Instability</a:t>
            </a:r>
            <a:endParaRPr lang="en-US" sz="1200" dirty="0"/>
          </a:p>
        </p:txBody>
      </p:sp>
      <p:sp>
        <p:nvSpPr>
          <p:cNvPr id="22" name="Text 20"/>
          <p:cNvSpPr/>
          <p:nvPr/>
        </p:nvSpPr>
        <p:spPr>
          <a:xfrm>
            <a:off x="5120640" y="292608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The family's relocation to London and repeated childcare changes disrupted Isaac's microsystem — removing consistency that Stage 1 and 2 resolution requires (Orenstein and Kaur, 2026).</a:t>
            </a:r>
            <a:endParaRPr lang="en-US" sz="1050" dirty="0"/>
          </a:p>
        </p:txBody>
      </p:sp>
      <p:sp>
        <p:nvSpPr>
          <p:cNvPr id="23" name="Shape 21"/>
          <p:cNvSpPr/>
          <p:nvPr/>
        </p:nvSpPr>
        <p:spPr>
          <a:xfrm>
            <a:off x="4937760" y="3749040"/>
            <a:ext cx="3931920" cy="1078992"/>
          </a:xfrm>
          <a:prstGeom prst="roundRect">
            <a:avLst>
              <a:gd name="adj" fmla="val 8475"/>
            </a:avLst>
          </a:prstGeom>
          <a:solidFill>
            <a:srgbClr val="FFFFFF">
              <a:alpha val="8000"/>
            </a:srgbClr>
          </a:solidFill>
          <a:ln/>
        </p:spPr>
        <p:txBody>
          <a:bodyPr/>
          <a:lstStyle/>
          <a:p>
            <a:endParaRPr lang="en-GB"/>
          </a:p>
        </p:txBody>
      </p:sp>
      <p:sp>
        <p:nvSpPr>
          <p:cNvPr id="24" name="Text 22"/>
          <p:cNvSpPr/>
          <p:nvPr/>
        </p:nvSpPr>
        <p:spPr>
          <a:xfrm>
            <a:off x="5120640" y="3803904"/>
            <a:ext cx="3566160" cy="320040"/>
          </a:xfrm>
          <a:prstGeom prst="rect">
            <a:avLst/>
          </a:prstGeom>
          <a:noFill/>
          <a:ln/>
        </p:spPr>
        <p:txBody>
          <a:bodyPr wrap="square" rtlCol="0" anchor="ctr"/>
          <a:lstStyle/>
          <a:p>
            <a:pPr marL="0" indent="0">
              <a:buNone/>
            </a:pPr>
            <a:r>
              <a:rPr lang="en-US" sz="1200" b="1" dirty="0">
                <a:solidFill>
                  <a:srgbClr val="E8533A"/>
                </a:solidFill>
                <a:latin typeface="Cambria" pitchFamily="34" charset="0"/>
                <a:ea typeface="Cambria" pitchFamily="34" charset="-122"/>
                <a:cs typeface="Cambria" pitchFamily="34" charset="-120"/>
              </a:rPr>
              <a:t>👥  Limited Social Interaction</a:t>
            </a:r>
            <a:endParaRPr lang="en-US" sz="1200" dirty="0"/>
          </a:p>
        </p:txBody>
      </p:sp>
      <p:sp>
        <p:nvSpPr>
          <p:cNvPr id="25" name="Text 23"/>
          <p:cNvSpPr/>
          <p:nvPr/>
        </p:nvSpPr>
        <p:spPr>
          <a:xfrm>
            <a:off x="5120640" y="4114800"/>
            <a:ext cx="3566160" cy="658368"/>
          </a:xfrm>
          <a:prstGeom prst="rect">
            <a:avLst/>
          </a:prstGeom>
          <a:noFill/>
          <a:ln/>
        </p:spPr>
        <p:txBody>
          <a:bodyPr wrap="square" rtlCol="0" anchor="ctr"/>
          <a:lstStyle/>
          <a:p>
            <a:pPr marL="0" indent="0">
              <a:buNone/>
            </a:pPr>
            <a:r>
              <a:rPr lang="en-US" sz="1050" dirty="0">
                <a:solidFill>
                  <a:srgbClr val="B8CCE0"/>
                </a:solidFill>
                <a:latin typeface="Calibri" pitchFamily="34" charset="0"/>
                <a:ea typeface="Calibri" pitchFamily="34" charset="-122"/>
                <a:cs typeface="Calibri" pitchFamily="34" charset="-120"/>
              </a:rPr>
              <a:t>Social play is the primary mechanism through which Stage 3 initiative is rehearsed (Skene et al., 2022). Isaac's limited peer contact denies him this essential developmental arena.</a:t>
            </a:r>
            <a:endParaRPr lang="en-US" sz="1050" dirty="0"/>
          </a:p>
        </p:txBody>
      </p:sp>
      <p:sp>
        <p:nvSpPr>
          <p:cNvPr id="26" name="Text 24"/>
          <p:cNvSpPr/>
          <p:nvPr/>
        </p:nvSpPr>
        <p:spPr>
          <a:xfrm>
            <a:off x="274320" y="4754880"/>
            <a:ext cx="8595360" cy="256032"/>
          </a:xfrm>
          <a:prstGeom prst="rect">
            <a:avLst/>
          </a:prstGeom>
          <a:noFill/>
          <a:ln/>
        </p:spPr>
        <p:txBody>
          <a:bodyPr wrap="square" rtlCol="0" anchor="ctr"/>
          <a:lstStyle/>
          <a:p>
            <a:pPr marL="0" indent="0">
              <a:buNone/>
            </a:pPr>
            <a:r>
              <a:rPr lang="en-US" sz="900" i="1" dirty="0">
                <a:solidFill>
                  <a:srgbClr val="8896A7"/>
                </a:solidFill>
                <a:latin typeface="Calibri" pitchFamily="34" charset="0"/>
                <a:ea typeface="Calibri" pitchFamily="34" charset="-122"/>
                <a:cs typeface="Calibri" pitchFamily="34" charset="-120"/>
              </a:rPr>
              <a:t>(Fox et al., 2023; Bates et al., 2022; Suarez et al., 2023; Orenstein and Kaur, 2026; Skene et al., 2022)</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8F6F2"/>
        </a:solidFill>
        <a:effectLst/>
      </p:bgPr>
    </p:bg>
    <p:spTree>
      <p:nvGrpSpPr>
        <p:cNvPr id="1" name=""/>
        <p:cNvGrpSpPr/>
        <p:nvPr/>
      </p:nvGrpSpPr>
      <p:grpSpPr>
        <a:xfrm>
          <a:off x="0" y="0"/>
          <a:ext cx="0" cy="0"/>
          <a:chOff x="0" y="0"/>
          <a:chExt cx="0" cy="0"/>
        </a:xfrm>
      </p:grpSpPr>
      <p:sp>
        <p:nvSpPr>
          <p:cNvPr id="2" name="Shape 0"/>
          <p:cNvSpPr/>
          <p:nvPr/>
        </p:nvSpPr>
        <p:spPr>
          <a:xfrm>
            <a:off x="0" y="0"/>
            <a:ext cx="9144000" cy="749808"/>
          </a:xfrm>
          <a:prstGeom prst="rect">
            <a:avLst/>
          </a:prstGeom>
          <a:solidFill>
            <a:srgbClr val="5B8C5A"/>
          </a:solidFill>
          <a:ln/>
        </p:spPr>
        <p:txBody>
          <a:bodyPr/>
          <a:lstStyle/>
          <a:p>
            <a:endParaRPr lang="en-GB"/>
          </a:p>
        </p:txBody>
      </p:sp>
      <p:sp>
        <p:nvSpPr>
          <p:cNvPr id="3" name="Text 1"/>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Theory-Informed Support Plan for Isaac</a:t>
            </a:r>
            <a:endParaRPr lang="en-US" sz="2400" dirty="0"/>
          </a:p>
        </p:txBody>
      </p:sp>
      <p:sp>
        <p:nvSpPr>
          <p:cNvPr id="4" name="Shape 2"/>
          <p:cNvSpPr/>
          <p:nvPr/>
        </p:nvSpPr>
        <p:spPr>
          <a:xfrm>
            <a:off x="164592" y="868680"/>
            <a:ext cx="1664208" cy="4023360"/>
          </a:xfrm>
          <a:prstGeom prst="roundRect">
            <a:avLst>
              <a:gd name="adj" fmla="val 6593"/>
            </a:avLst>
          </a:prstGeom>
          <a:solidFill>
            <a:srgbClr val="0F1F3D"/>
          </a:solidFill>
          <a:ln/>
          <a:effectLst>
            <a:outerShdw blurRad="127000" dist="38100" dir="2700000" algn="bl" rotWithShape="0">
              <a:srgbClr val="000000">
                <a:alpha val="13000"/>
              </a:srgbClr>
            </a:outerShdw>
          </a:effectLst>
        </p:spPr>
        <p:txBody>
          <a:bodyPr/>
          <a:lstStyle/>
          <a:p>
            <a:endParaRPr lang="en-GB"/>
          </a:p>
        </p:txBody>
      </p:sp>
      <p:sp>
        <p:nvSpPr>
          <p:cNvPr id="5" name="Shape 3"/>
          <p:cNvSpPr/>
          <p:nvPr/>
        </p:nvSpPr>
        <p:spPr>
          <a:xfrm>
            <a:off x="699516" y="960120"/>
            <a:ext cx="594360" cy="594360"/>
          </a:xfrm>
          <a:prstGeom prst="ellipse">
            <a:avLst/>
          </a:prstGeom>
          <a:solidFill>
            <a:srgbClr val="FFFFFF">
              <a:alpha val="75000"/>
            </a:srgbClr>
          </a:solidFill>
          <a:ln/>
        </p:spPr>
        <p:txBody>
          <a:bodyPr/>
          <a:lstStyle/>
          <a:p>
            <a:endParaRPr lang="en-GB"/>
          </a:p>
        </p:txBody>
      </p:sp>
      <p:sp>
        <p:nvSpPr>
          <p:cNvPr id="6" name="Text 4"/>
          <p:cNvSpPr/>
          <p:nvPr/>
        </p:nvSpPr>
        <p:spPr>
          <a:xfrm>
            <a:off x="699516" y="960120"/>
            <a:ext cx="594360" cy="59436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01</a:t>
            </a:r>
            <a:endParaRPr lang="en-US" sz="1600" dirty="0"/>
          </a:p>
        </p:txBody>
      </p:sp>
      <p:sp>
        <p:nvSpPr>
          <p:cNvPr id="7" name="Text 5"/>
          <p:cNvSpPr/>
          <p:nvPr/>
        </p:nvSpPr>
        <p:spPr>
          <a:xfrm>
            <a:off x="256032" y="1627632"/>
            <a:ext cx="1481328" cy="658368"/>
          </a:xfrm>
          <a:prstGeom prst="rect">
            <a:avLst/>
          </a:prstGeom>
          <a:noFill/>
          <a:ln/>
        </p:spPr>
        <p:txBody>
          <a:bodyPr wrap="square" rtlCol="0" anchor="ctr"/>
          <a:lstStyle/>
          <a:p>
            <a:pPr marL="0" indent="0" algn="ctr">
              <a:buNone/>
            </a:pPr>
            <a:r>
              <a:rPr lang="en-US" sz="1150" b="1" dirty="0">
                <a:solidFill>
                  <a:srgbClr val="FFFFFF"/>
                </a:solidFill>
                <a:latin typeface="Cambria" pitchFamily="34" charset="0"/>
                <a:ea typeface="Cambria" pitchFamily="34" charset="-122"/>
                <a:cs typeface="Cambria" pitchFamily="34" charset="-120"/>
              </a:rPr>
              <a:t>Keyworker</a:t>
            </a:r>
            <a:endParaRPr lang="en-US" sz="1150" dirty="0"/>
          </a:p>
          <a:p>
            <a:pPr marL="0" indent="0" algn="ctr">
              <a:buNone/>
            </a:pPr>
            <a:r>
              <a:rPr lang="en-US" sz="1150" b="1" dirty="0">
                <a:solidFill>
                  <a:srgbClr val="FFFFFF"/>
                </a:solidFill>
                <a:latin typeface="Cambria" pitchFamily="34" charset="0"/>
                <a:ea typeface="Cambria" pitchFamily="34" charset="-122"/>
                <a:cs typeface="Cambria" pitchFamily="34" charset="-120"/>
              </a:rPr>
              <a:t>Relationship</a:t>
            </a:r>
            <a:endParaRPr lang="en-US" sz="1150" dirty="0"/>
          </a:p>
        </p:txBody>
      </p:sp>
      <p:sp>
        <p:nvSpPr>
          <p:cNvPr id="8" name="Text 6"/>
          <p:cNvSpPr/>
          <p:nvPr/>
        </p:nvSpPr>
        <p:spPr>
          <a:xfrm>
            <a:off x="256032" y="2331720"/>
            <a:ext cx="1481328" cy="2377440"/>
          </a:xfrm>
          <a:prstGeom prst="rect">
            <a:avLst/>
          </a:prstGeom>
          <a:noFill/>
          <a:ln/>
        </p:spPr>
        <p:txBody>
          <a:bodyPr wrap="square" rtlCol="0" anchor="ctr"/>
          <a:lstStyle/>
          <a:p>
            <a:pPr marL="0" indent="0">
              <a:buNone/>
            </a:pPr>
            <a:r>
              <a:rPr lang="en-US" sz="950" dirty="0">
                <a:solidFill>
                  <a:srgbClr val="FFFFFF"/>
                </a:solidFill>
                <a:latin typeface="Calibri" pitchFamily="34" charset="0"/>
                <a:ea typeface="Calibri" pitchFamily="34" charset="-122"/>
                <a:cs typeface="Calibri" pitchFamily="34" charset="-120"/>
              </a:rPr>
              <a:t>Assign a consistent keyworker as a secure base (Orenstein and Kaur, 2026). Predictable, warm interactions directly address Stage 1 mistrust — rebuilding Isaac's foundational sense that the world is safe.</a:t>
            </a:r>
            <a:endParaRPr lang="en-US" sz="950" dirty="0"/>
          </a:p>
        </p:txBody>
      </p:sp>
      <p:sp>
        <p:nvSpPr>
          <p:cNvPr id="9" name="Shape 7"/>
          <p:cNvSpPr/>
          <p:nvPr/>
        </p:nvSpPr>
        <p:spPr>
          <a:xfrm>
            <a:off x="1883664" y="868680"/>
            <a:ext cx="1664208" cy="4023360"/>
          </a:xfrm>
          <a:prstGeom prst="roundRect">
            <a:avLst>
              <a:gd name="adj" fmla="val 6593"/>
            </a:avLst>
          </a:prstGeom>
          <a:solidFill>
            <a:srgbClr val="E8533A"/>
          </a:solidFill>
          <a:ln/>
          <a:effectLst>
            <a:outerShdw blurRad="127000" dist="38100" dir="2700000" algn="bl" rotWithShape="0">
              <a:srgbClr val="000000">
                <a:alpha val="13000"/>
              </a:srgbClr>
            </a:outerShdw>
          </a:effectLst>
        </p:spPr>
        <p:txBody>
          <a:bodyPr/>
          <a:lstStyle/>
          <a:p>
            <a:endParaRPr lang="en-GB"/>
          </a:p>
        </p:txBody>
      </p:sp>
      <p:sp>
        <p:nvSpPr>
          <p:cNvPr id="10" name="Shape 8"/>
          <p:cNvSpPr/>
          <p:nvPr/>
        </p:nvSpPr>
        <p:spPr>
          <a:xfrm>
            <a:off x="2418588" y="960120"/>
            <a:ext cx="594360" cy="594360"/>
          </a:xfrm>
          <a:prstGeom prst="ellipse">
            <a:avLst/>
          </a:prstGeom>
          <a:solidFill>
            <a:srgbClr val="FFFFFF">
              <a:alpha val="75000"/>
            </a:srgbClr>
          </a:solidFill>
          <a:ln/>
        </p:spPr>
        <p:txBody>
          <a:bodyPr/>
          <a:lstStyle/>
          <a:p>
            <a:endParaRPr lang="en-GB"/>
          </a:p>
        </p:txBody>
      </p:sp>
      <p:sp>
        <p:nvSpPr>
          <p:cNvPr id="11" name="Text 9"/>
          <p:cNvSpPr/>
          <p:nvPr/>
        </p:nvSpPr>
        <p:spPr>
          <a:xfrm>
            <a:off x="2418588" y="960120"/>
            <a:ext cx="594360" cy="59436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02</a:t>
            </a:r>
            <a:endParaRPr lang="en-US" sz="1600" dirty="0"/>
          </a:p>
        </p:txBody>
      </p:sp>
      <p:sp>
        <p:nvSpPr>
          <p:cNvPr id="12" name="Text 10"/>
          <p:cNvSpPr/>
          <p:nvPr/>
        </p:nvSpPr>
        <p:spPr>
          <a:xfrm>
            <a:off x="1975104" y="1627632"/>
            <a:ext cx="1481328" cy="658368"/>
          </a:xfrm>
          <a:prstGeom prst="rect">
            <a:avLst/>
          </a:prstGeom>
          <a:noFill/>
          <a:ln/>
        </p:spPr>
        <p:txBody>
          <a:bodyPr wrap="square" rtlCol="0" anchor="ctr"/>
          <a:lstStyle/>
          <a:p>
            <a:pPr marL="0" indent="0" algn="ctr">
              <a:buNone/>
            </a:pPr>
            <a:r>
              <a:rPr lang="en-US" sz="1150" b="1" dirty="0">
                <a:solidFill>
                  <a:srgbClr val="FFFFFF"/>
                </a:solidFill>
                <a:latin typeface="Cambria" pitchFamily="34" charset="0"/>
                <a:ea typeface="Cambria" pitchFamily="34" charset="-122"/>
                <a:cs typeface="Cambria" pitchFamily="34" charset="-120"/>
              </a:rPr>
              <a:t>Play-Based</a:t>
            </a:r>
            <a:endParaRPr lang="en-US" sz="1150" dirty="0"/>
          </a:p>
          <a:p>
            <a:pPr marL="0" indent="0" algn="ctr">
              <a:buNone/>
            </a:pPr>
            <a:r>
              <a:rPr lang="en-US" sz="1150" b="1" dirty="0">
                <a:solidFill>
                  <a:srgbClr val="FFFFFF"/>
                </a:solidFill>
                <a:latin typeface="Cambria" pitchFamily="34" charset="0"/>
                <a:ea typeface="Cambria" pitchFamily="34" charset="-122"/>
                <a:cs typeface="Cambria" pitchFamily="34" charset="-120"/>
              </a:rPr>
              <a:t>Intervention</a:t>
            </a:r>
            <a:endParaRPr lang="en-US" sz="1150" dirty="0"/>
          </a:p>
        </p:txBody>
      </p:sp>
      <p:sp>
        <p:nvSpPr>
          <p:cNvPr id="13" name="Text 11"/>
          <p:cNvSpPr/>
          <p:nvPr/>
        </p:nvSpPr>
        <p:spPr>
          <a:xfrm>
            <a:off x="1975104" y="2331720"/>
            <a:ext cx="1481328" cy="2377440"/>
          </a:xfrm>
          <a:prstGeom prst="rect">
            <a:avLst/>
          </a:prstGeom>
          <a:noFill/>
          <a:ln/>
        </p:spPr>
        <p:txBody>
          <a:bodyPr wrap="square" rtlCol="0" anchor="ctr"/>
          <a:lstStyle/>
          <a:p>
            <a:pPr marL="0" indent="0">
              <a:buNone/>
            </a:pPr>
            <a:r>
              <a:rPr lang="en-US" sz="950" dirty="0">
                <a:solidFill>
                  <a:srgbClr val="FFFFFF"/>
                </a:solidFill>
                <a:latin typeface="Calibri" pitchFamily="34" charset="0"/>
                <a:ea typeface="Calibri" pitchFamily="34" charset="-122"/>
                <a:cs typeface="Calibri" pitchFamily="34" charset="-120"/>
              </a:rPr>
              <a:t>Daily small-group imaginative play (role-play, storytelling, construction) scaffolds Isaac to exercise initiative safely. Guided play significantly enhances children's learning and development (Skene et al., 2022).</a:t>
            </a:r>
            <a:endParaRPr lang="en-US" sz="950" dirty="0"/>
          </a:p>
        </p:txBody>
      </p:sp>
      <p:sp>
        <p:nvSpPr>
          <p:cNvPr id="14" name="Shape 12"/>
          <p:cNvSpPr/>
          <p:nvPr/>
        </p:nvSpPr>
        <p:spPr>
          <a:xfrm>
            <a:off x="3602736" y="868680"/>
            <a:ext cx="1664208" cy="4023360"/>
          </a:xfrm>
          <a:prstGeom prst="roundRect">
            <a:avLst>
              <a:gd name="adj" fmla="val 6593"/>
            </a:avLst>
          </a:prstGeom>
          <a:solidFill>
            <a:srgbClr val="6B5B9E"/>
          </a:solidFill>
          <a:ln/>
          <a:effectLst>
            <a:outerShdw blurRad="127000" dist="38100" dir="2700000" algn="bl" rotWithShape="0">
              <a:srgbClr val="000000">
                <a:alpha val="13000"/>
              </a:srgbClr>
            </a:outerShdw>
          </a:effectLst>
        </p:spPr>
        <p:txBody>
          <a:bodyPr/>
          <a:lstStyle/>
          <a:p>
            <a:endParaRPr lang="en-GB"/>
          </a:p>
        </p:txBody>
      </p:sp>
      <p:sp>
        <p:nvSpPr>
          <p:cNvPr id="15" name="Shape 13"/>
          <p:cNvSpPr/>
          <p:nvPr/>
        </p:nvSpPr>
        <p:spPr>
          <a:xfrm>
            <a:off x="4137660" y="960120"/>
            <a:ext cx="594360" cy="594360"/>
          </a:xfrm>
          <a:prstGeom prst="ellipse">
            <a:avLst/>
          </a:prstGeom>
          <a:solidFill>
            <a:srgbClr val="FFFFFF">
              <a:alpha val="75000"/>
            </a:srgbClr>
          </a:solidFill>
          <a:ln/>
        </p:spPr>
        <p:txBody>
          <a:bodyPr/>
          <a:lstStyle/>
          <a:p>
            <a:endParaRPr lang="en-GB"/>
          </a:p>
        </p:txBody>
      </p:sp>
      <p:sp>
        <p:nvSpPr>
          <p:cNvPr id="16" name="Text 14"/>
          <p:cNvSpPr/>
          <p:nvPr/>
        </p:nvSpPr>
        <p:spPr>
          <a:xfrm>
            <a:off x="4137660" y="960120"/>
            <a:ext cx="594360" cy="59436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03</a:t>
            </a:r>
            <a:endParaRPr lang="en-US" sz="1600" dirty="0"/>
          </a:p>
        </p:txBody>
      </p:sp>
      <p:sp>
        <p:nvSpPr>
          <p:cNvPr id="17" name="Text 15"/>
          <p:cNvSpPr/>
          <p:nvPr/>
        </p:nvSpPr>
        <p:spPr>
          <a:xfrm>
            <a:off x="3694176" y="1627632"/>
            <a:ext cx="1481328" cy="658368"/>
          </a:xfrm>
          <a:prstGeom prst="rect">
            <a:avLst/>
          </a:prstGeom>
          <a:noFill/>
          <a:ln/>
        </p:spPr>
        <p:txBody>
          <a:bodyPr wrap="square" rtlCol="0" anchor="ctr"/>
          <a:lstStyle/>
          <a:p>
            <a:pPr marL="0" indent="0" algn="ctr">
              <a:buNone/>
            </a:pPr>
            <a:r>
              <a:rPr lang="en-US" sz="1150" b="1" dirty="0">
                <a:solidFill>
                  <a:srgbClr val="FFFFFF"/>
                </a:solidFill>
                <a:latin typeface="Cambria" pitchFamily="34" charset="0"/>
                <a:ea typeface="Cambria" pitchFamily="34" charset="-122"/>
                <a:cs typeface="Cambria" pitchFamily="34" charset="-120"/>
              </a:rPr>
              <a:t>Language-Rich</a:t>
            </a:r>
            <a:endParaRPr lang="en-US" sz="1150" dirty="0"/>
          </a:p>
          <a:p>
            <a:pPr marL="0" indent="0" algn="ctr">
              <a:buNone/>
            </a:pPr>
            <a:r>
              <a:rPr lang="en-US" sz="1150" b="1" dirty="0">
                <a:solidFill>
                  <a:srgbClr val="FFFFFF"/>
                </a:solidFill>
                <a:latin typeface="Cambria" pitchFamily="34" charset="0"/>
                <a:ea typeface="Cambria" pitchFamily="34" charset="-122"/>
                <a:cs typeface="Cambria" pitchFamily="34" charset="-120"/>
              </a:rPr>
              <a:t>Environment</a:t>
            </a:r>
            <a:endParaRPr lang="en-US" sz="1150" dirty="0"/>
          </a:p>
        </p:txBody>
      </p:sp>
      <p:sp>
        <p:nvSpPr>
          <p:cNvPr id="18" name="Text 16"/>
          <p:cNvSpPr/>
          <p:nvPr/>
        </p:nvSpPr>
        <p:spPr>
          <a:xfrm>
            <a:off x="3694176" y="2331720"/>
            <a:ext cx="1481328" cy="2377440"/>
          </a:xfrm>
          <a:prstGeom prst="rect">
            <a:avLst/>
          </a:prstGeom>
          <a:noFill/>
          <a:ln/>
        </p:spPr>
        <p:txBody>
          <a:bodyPr wrap="square" rtlCol="0" anchor="ctr"/>
          <a:lstStyle/>
          <a:p>
            <a:pPr marL="0" indent="0">
              <a:buNone/>
            </a:pPr>
            <a:r>
              <a:rPr lang="en-US" sz="950" dirty="0">
                <a:solidFill>
                  <a:srgbClr val="FFFFFF"/>
                </a:solidFill>
                <a:latin typeface="Calibri" pitchFamily="34" charset="0"/>
                <a:ea typeface="Calibri" pitchFamily="34" charset="-122"/>
                <a:cs typeface="Calibri" pitchFamily="34" charset="-120"/>
              </a:rPr>
              <a:t>Shared reading, narrative activities, and adult-facilitated conversation build language. Language acquisition requires scaffolded social interaction — without it, Isaac cannot assert himself in Stage 3 play (Yang et al., 2021).</a:t>
            </a:r>
            <a:endParaRPr lang="en-US" sz="950" dirty="0"/>
          </a:p>
        </p:txBody>
      </p:sp>
      <p:sp>
        <p:nvSpPr>
          <p:cNvPr id="19" name="Shape 17"/>
          <p:cNvSpPr/>
          <p:nvPr/>
        </p:nvSpPr>
        <p:spPr>
          <a:xfrm>
            <a:off x="5321808" y="868680"/>
            <a:ext cx="1664208" cy="4023360"/>
          </a:xfrm>
          <a:prstGeom prst="roundRect">
            <a:avLst>
              <a:gd name="adj" fmla="val 6593"/>
            </a:avLst>
          </a:prstGeom>
          <a:solidFill>
            <a:srgbClr val="0A7E8C"/>
          </a:solidFill>
          <a:ln/>
          <a:effectLst>
            <a:outerShdw blurRad="127000" dist="38100" dir="2700000" algn="bl" rotWithShape="0">
              <a:srgbClr val="000000">
                <a:alpha val="13000"/>
              </a:srgbClr>
            </a:outerShdw>
          </a:effectLst>
        </p:spPr>
        <p:txBody>
          <a:bodyPr/>
          <a:lstStyle/>
          <a:p>
            <a:endParaRPr lang="en-GB"/>
          </a:p>
        </p:txBody>
      </p:sp>
      <p:sp>
        <p:nvSpPr>
          <p:cNvPr id="20" name="Shape 18"/>
          <p:cNvSpPr/>
          <p:nvPr/>
        </p:nvSpPr>
        <p:spPr>
          <a:xfrm>
            <a:off x="5856732" y="960120"/>
            <a:ext cx="594360" cy="594360"/>
          </a:xfrm>
          <a:prstGeom prst="ellipse">
            <a:avLst/>
          </a:prstGeom>
          <a:solidFill>
            <a:srgbClr val="FFFFFF">
              <a:alpha val="75000"/>
            </a:srgbClr>
          </a:solidFill>
          <a:ln/>
        </p:spPr>
        <p:txBody>
          <a:bodyPr/>
          <a:lstStyle/>
          <a:p>
            <a:endParaRPr lang="en-GB"/>
          </a:p>
        </p:txBody>
      </p:sp>
      <p:sp>
        <p:nvSpPr>
          <p:cNvPr id="21" name="Text 19"/>
          <p:cNvSpPr/>
          <p:nvPr/>
        </p:nvSpPr>
        <p:spPr>
          <a:xfrm>
            <a:off x="5856732" y="960120"/>
            <a:ext cx="594360" cy="59436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04</a:t>
            </a:r>
            <a:endParaRPr lang="en-US" sz="1600" dirty="0"/>
          </a:p>
        </p:txBody>
      </p:sp>
      <p:sp>
        <p:nvSpPr>
          <p:cNvPr id="22" name="Text 20"/>
          <p:cNvSpPr/>
          <p:nvPr/>
        </p:nvSpPr>
        <p:spPr>
          <a:xfrm>
            <a:off x="5413248" y="1627632"/>
            <a:ext cx="1481328" cy="658368"/>
          </a:xfrm>
          <a:prstGeom prst="rect">
            <a:avLst/>
          </a:prstGeom>
          <a:noFill/>
          <a:ln/>
        </p:spPr>
        <p:txBody>
          <a:bodyPr wrap="square" rtlCol="0" anchor="ctr"/>
          <a:lstStyle/>
          <a:p>
            <a:pPr marL="0" indent="0" algn="ctr">
              <a:buNone/>
            </a:pPr>
            <a:r>
              <a:rPr lang="en-US" sz="1150" b="1" dirty="0">
                <a:solidFill>
                  <a:srgbClr val="FFFFFF"/>
                </a:solidFill>
                <a:latin typeface="Cambria" pitchFamily="34" charset="0"/>
                <a:ea typeface="Cambria" pitchFamily="34" charset="-122"/>
                <a:cs typeface="Cambria" pitchFamily="34" charset="-120"/>
              </a:rPr>
              <a:t>Maternal</a:t>
            </a:r>
            <a:endParaRPr lang="en-US" sz="1150" dirty="0"/>
          </a:p>
          <a:p>
            <a:pPr marL="0" indent="0" algn="ctr">
              <a:buNone/>
            </a:pPr>
            <a:r>
              <a:rPr lang="en-US" sz="1150" b="1" dirty="0">
                <a:solidFill>
                  <a:srgbClr val="FFFFFF"/>
                </a:solidFill>
                <a:latin typeface="Cambria" pitchFamily="34" charset="0"/>
                <a:ea typeface="Cambria" pitchFamily="34" charset="-122"/>
                <a:cs typeface="Cambria" pitchFamily="34" charset="-120"/>
              </a:rPr>
              <a:t>Support</a:t>
            </a:r>
            <a:endParaRPr lang="en-US" sz="1150" dirty="0"/>
          </a:p>
        </p:txBody>
      </p:sp>
      <p:sp>
        <p:nvSpPr>
          <p:cNvPr id="23" name="Text 21"/>
          <p:cNvSpPr/>
          <p:nvPr/>
        </p:nvSpPr>
        <p:spPr>
          <a:xfrm>
            <a:off x="5413248" y="2331720"/>
            <a:ext cx="1481328" cy="2377440"/>
          </a:xfrm>
          <a:prstGeom prst="rect">
            <a:avLst/>
          </a:prstGeom>
          <a:noFill/>
          <a:ln/>
        </p:spPr>
        <p:txBody>
          <a:bodyPr wrap="square" rtlCol="0" anchor="ctr"/>
          <a:lstStyle/>
          <a:p>
            <a:pPr marL="0" indent="0">
              <a:buNone/>
            </a:pPr>
            <a:r>
              <a:rPr lang="en-US" sz="950" dirty="0">
                <a:solidFill>
                  <a:srgbClr val="FFFFFF"/>
                </a:solidFill>
                <a:latin typeface="Calibri" pitchFamily="34" charset="0"/>
                <a:ea typeface="Calibri" pitchFamily="34" charset="-122"/>
                <a:cs typeface="Calibri" pitchFamily="34" charset="-120"/>
              </a:rPr>
              <a:t>Refer mother to perinatal mental health services. Suarez et al. (2023) show treating maternal depression significantly improves child outcomes. Erikson's theory recognises the child's stage resolution depends on caregiver capacity.</a:t>
            </a:r>
            <a:endParaRPr lang="en-US" sz="950" dirty="0"/>
          </a:p>
        </p:txBody>
      </p:sp>
      <p:sp>
        <p:nvSpPr>
          <p:cNvPr id="24" name="Shape 22"/>
          <p:cNvSpPr/>
          <p:nvPr/>
        </p:nvSpPr>
        <p:spPr>
          <a:xfrm>
            <a:off x="7040880" y="868680"/>
            <a:ext cx="1664208" cy="4023360"/>
          </a:xfrm>
          <a:prstGeom prst="roundRect">
            <a:avLst>
              <a:gd name="adj" fmla="val 6593"/>
            </a:avLst>
          </a:prstGeom>
          <a:solidFill>
            <a:srgbClr val="F2B134"/>
          </a:solidFill>
          <a:ln/>
          <a:effectLst>
            <a:outerShdw blurRad="127000" dist="38100" dir="2700000" algn="bl" rotWithShape="0">
              <a:srgbClr val="000000">
                <a:alpha val="13000"/>
              </a:srgbClr>
            </a:outerShdw>
          </a:effectLst>
        </p:spPr>
        <p:txBody>
          <a:bodyPr/>
          <a:lstStyle/>
          <a:p>
            <a:endParaRPr lang="en-GB"/>
          </a:p>
        </p:txBody>
      </p:sp>
      <p:sp>
        <p:nvSpPr>
          <p:cNvPr id="25" name="Shape 23"/>
          <p:cNvSpPr/>
          <p:nvPr/>
        </p:nvSpPr>
        <p:spPr>
          <a:xfrm>
            <a:off x="7575804" y="960120"/>
            <a:ext cx="594360" cy="594360"/>
          </a:xfrm>
          <a:prstGeom prst="ellipse">
            <a:avLst/>
          </a:prstGeom>
          <a:solidFill>
            <a:srgbClr val="FFFFFF">
              <a:alpha val="75000"/>
            </a:srgbClr>
          </a:solidFill>
          <a:ln/>
        </p:spPr>
        <p:txBody>
          <a:bodyPr/>
          <a:lstStyle/>
          <a:p>
            <a:endParaRPr lang="en-GB"/>
          </a:p>
        </p:txBody>
      </p:sp>
      <p:sp>
        <p:nvSpPr>
          <p:cNvPr id="26" name="Text 24"/>
          <p:cNvSpPr/>
          <p:nvPr/>
        </p:nvSpPr>
        <p:spPr>
          <a:xfrm>
            <a:off x="7575804" y="960120"/>
            <a:ext cx="594360" cy="59436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05</a:t>
            </a:r>
            <a:endParaRPr lang="en-US" sz="1600" dirty="0"/>
          </a:p>
        </p:txBody>
      </p:sp>
      <p:sp>
        <p:nvSpPr>
          <p:cNvPr id="27" name="Text 25"/>
          <p:cNvSpPr/>
          <p:nvPr/>
        </p:nvSpPr>
        <p:spPr>
          <a:xfrm>
            <a:off x="7132320" y="1627632"/>
            <a:ext cx="1481328" cy="658368"/>
          </a:xfrm>
          <a:prstGeom prst="rect">
            <a:avLst/>
          </a:prstGeom>
          <a:noFill/>
          <a:ln/>
        </p:spPr>
        <p:txBody>
          <a:bodyPr wrap="square" rtlCol="0" anchor="ctr"/>
          <a:lstStyle/>
          <a:p>
            <a:pPr marL="0" indent="0" algn="ctr">
              <a:buNone/>
            </a:pPr>
            <a:r>
              <a:rPr lang="en-US" sz="1150" b="1" dirty="0">
                <a:solidFill>
                  <a:srgbClr val="FFFFFF"/>
                </a:solidFill>
                <a:latin typeface="Cambria" pitchFamily="34" charset="0"/>
                <a:ea typeface="Cambria" pitchFamily="34" charset="-122"/>
                <a:cs typeface="Cambria" pitchFamily="34" charset="-120"/>
              </a:rPr>
              <a:t>Multi-Agency</a:t>
            </a:r>
            <a:endParaRPr lang="en-US" sz="1150" dirty="0"/>
          </a:p>
          <a:p>
            <a:pPr marL="0" indent="0" algn="ctr">
              <a:buNone/>
            </a:pPr>
            <a:r>
              <a:rPr lang="en-US" sz="1150" b="1" dirty="0">
                <a:solidFill>
                  <a:srgbClr val="FFFFFF"/>
                </a:solidFill>
                <a:latin typeface="Cambria" pitchFamily="34" charset="0"/>
                <a:ea typeface="Cambria" pitchFamily="34" charset="-122"/>
                <a:cs typeface="Cambria" pitchFamily="34" charset="-120"/>
              </a:rPr>
              <a:t>Team</a:t>
            </a:r>
            <a:endParaRPr lang="en-US" sz="1150" dirty="0"/>
          </a:p>
        </p:txBody>
      </p:sp>
      <p:sp>
        <p:nvSpPr>
          <p:cNvPr id="28" name="Text 26"/>
          <p:cNvSpPr/>
          <p:nvPr/>
        </p:nvSpPr>
        <p:spPr>
          <a:xfrm>
            <a:off x="7132320" y="2331720"/>
            <a:ext cx="1481328" cy="2377440"/>
          </a:xfrm>
          <a:prstGeom prst="rect">
            <a:avLst/>
          </a:prstGeom>
          <a:noFill/>
          <a:ln/>
        </p:spPr>
        <p:txBody>
          <a:bodyPr wrap="square" rtlCol="0" anchor="ctr"/>
          <a:lstStyle/>
          <a:p>
            <a:pPr marL="0" indent="0">
              <a:buNone/>
            </a:pPr>
            <a:r>
              <a:rPr lang="en-US" sz="950" dirty="0">
                <a:solidFill>
                  <a:srgbClr val="FFFFFF"/>
                </a:solidFill>
                <a:latin typeface="Calibri" pitchFamily="34" charset="0"/>
                <a:ea typeface="Calibri" pitchFamily="34" charset="-122"/>
                <a:cs typeface="Calibri" pitchFamily="34" charset="-120"/>
              </a:rPr>
              <a:t>Coordinate with speech &amp; language therapy, health visiting, and social care. The DfE (2023) mandates multi-agency collaboration for children in need — no single intervention is sufficient for Isaac's cumulative vulnerabilities.</a:t>
            </a:r>
            <a:endParaRPr lang="en-US" sz="950" dirty="0"/>
          </a:p>
        </p:txBody>
      </p:sp>
      <p:sp>
        <p:nvSpPr>
          <p:cNvPr id="29" name="Text 27"/>
          <p:cNvSpPr/>
          <p:nvPr/>
        </p:nvSpPr>
        <p:spPr>
          <a:xfrm>
            <a:off x="182880" y="4773168"/>
            <a:ext cx="8778240" cy="256032"/>
          </a:xfrm>
          <a:prstGeom prst="rect">
            <a:avLst/>
          </a:prstGeom>
          <a:noFill/>
          <a:ln/>
        </p:spPr>
        <p:txBody>
          <a:bodyPr wrap="square" rtlCol="0" anchor="ctr"/>
          <a:lstStyle/>
          <a:p>
            <a:pPr marL="0" indent="0">
              <a:buNone/>
            </a:pPr>
            <a:r>
              <a:rPr lang="en-US" sz="900" i="1" dirty="0">
                <a:solidFill>
                  <a:srgbClr val="8896A7"/>
                </a:solidFill>
                <a:latin typeface="Calibri" pitchFamily="34" charset="0"/>
                <a:ea typeface="Calibri" pitchFamily="34" charset="-122"/>
                <a:cs typeface="Calibri" pitchFamily="34" charset="-120"/>
              </a:rPr>
              <a:t>(Orenstein and Kaur, 2026; Skene et al., 2022; Suarez et al., 2023; Yang et al., 2021)</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4572000" cy="5143500"/>
          </a:xfrm>
          <a:prstGeom prst="rect">
            <a:avLst/>
          </a:prstGeom>
          <a:solidFill>
            <a:srgbClr val="F0FFF4"/>
          </a:solidFill>
          <a:ln/>
        </p:spPr>
        <p:txBody>
          <a:bodyPr/>
          <a:lstStyle/>
          <a:p>
            <a:endParaRPr lang="en-GB"/>
          </a:p>
        </p:txBody>
      </p:sp>
      <p:sp>
        <p:nvSpPr>
          <p:cNvPr id="3" name="Shape 1"/>
          <p:cNvSpPr/>
          <p:nvPr/>
        </p:nvSpPr>
        <p:spPr>
          <a:xfrm>
            <a:off x="4572000" y="0"/>
            <a:ext cx="4572000" cy="5143500"/>
          </a:xfrm>
          <a:prstGeom prst="rect">
            <a:avLst/>
          </a:prstGeom>
          <a:solidFill>
            <a:srgbClr val="FFF5F5"/>
          </a:solidFill>
          <a:ln/>
        </p:spPr>
        <p:txBody>
          <a:bodyPr/>
          <a:lstStyle/>
          <a:p>
            <a:endParaRPr lang="en-GB"/>
          </a:p>
        </p:txBody>
      </p:sp>
      <p:sp>
        <p:nvSpPr>
          <p:cNvPr id="4" name="Shape 2"/>
          <p:cNvSpPr/>
          <p:nvPr/>
        </p:nvSpPr>
        <p:spPr>
          <a:xfrm>
            <a:off x="0" y="0"/>
            <a:ext cx="9144000" cy="749808"/>
          </a:xfrm>
          <a:prstGeom prst="rect">
            <a:avLst/>
          </a:prstGeom>
          <a:solidFill>
            <a:srgbClr val="0F1F3D"/>
          </a:solidFill>
          <a:ln/>
        </p:spPr>
        <p:txBody>
          <a:bodyPr/>
          <a:lstStyle/>
          <a:p>
            <a:endParaRPr lang="en-GB"/>
          </a:p>
        </p:txBody>
      </p:sp>
      <p:sp>
        <p:nvSpPr>
          <p:cNvPr id="5" name="Text 3"/>
          <p:cNvSpPr/>
          <p:nvPr/>
        </p:nvSpPr>
        <p:spPr>
          <a:xfrm>
            <a:off x="274320" y="0"/>
            <a:ext cx="8595360" cy="749808"/>
          </a:xfrm>
          <a:prstGeom prst="rect">
            <a:avLst/>
          </a:prstGeom>
          <a:noFill/>
          <a:ln/>
        </p:spPr>
        <p:txBody>
          <a:bodyPr wrap="square" rtlCol="0" anchor="ctr"/>
          <a:lstStyle/>
          <a:p>
            <a:pPr marL="0" indent="0">
              <a:buNone/>
            </a:pPr>
            <a:r>
              <a:rPr lang="en-US" sz="2400" b="1" dirty="0">
                <a:solidFill>
                  <a:srgbClr val="FFFFFF"/>
                </a:solidFill>
                <a:latin typeface="Cambria" pitchFamily="34" charset="0"/>
                <a:ea typeface="Cambria" pitchFamily="34" charset="-122"/>
                <a:cs typeface="Cambria" pitchFamily="34" charset="-120"/>
              </a:rPr>
              <a:t>Critical Evaluation of Erikson's Theory</a:t>
            </a:r>
            <a:endParaRPr lang="en-US" sz="2400" dirty="0"/>
          </a:p>
        </p:txBody>
      </p:sp>
      <p:sp>
        <p:nvSpPr>
          <p:cNvPr id="6" name="Shape 4"/>
          <p:cNvSpPr/>
          <p:nvPr/>
        </p:nvSpPr>
        <p:spPr>
          <a:xfrm>
            <a:off x="228600" y="841248"/>
            <a:ext cx="4114800" cy="457200"/>
          </a:xfrm>
          <a:prstGeom prst="roundRect">
            <a:avLst>
              <a:gd name="adj" fmla="val 16000"/>
            </a:avLst>
          </a:prstGeom>
          <a:solidFill>
            <a:srgbClr val="5B8C5A"/>
          </a:solidFill>
          <a:ln/>
        </p:spPr>
        <p:txBody>
          <a:bodyPr/>
          <a:lstStyle/>
          <a:p>
            <a:endParaRPr lang="en-GB"/>
          </a:p>
        </p:txBody>
      </p:sp>
      <p:sp>
        <p:nvSpPr>
          <p:cNvPr id="7" name="Text 5"/>
          <p:cNvSpPr/>
          <p:nvPr/>
        </p:nvSpPr>
        <p:spPr>
          <a:xfrm>
            <a:off x="228600" y="841248"/>
            <a:ext cx="4114800" cy="457200"/>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  Strengths</a:t>
            </a:r>
            <a:endParaRPr lang="en-US" sz="1500" dirty="0"/>
          </a:p>
        </p:txBody>
      </p:sp>
      <p:sp>
        <p:nvSpPr>
          <p:cNvPr id="8" name="Shape 6"/>
          <p:cNvSpPr/>
          <p:nvPr/>
        </p:nvSpPr>
        <p:spPr>
          <a:xfrm>
            <a:off x="228600" y="1389888"/>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9" name="Shape 7"/>
          <p:cNvSpPr/>
          <p:nvPr/>
        </p:nvSpPr>
        <p:spPr>
          <a:xfrm>
            <a:off x="320040" y="1636776"/>
            <a:ext cx="256032" cy="256032"/>
          </a:xfrm>
          <a:prstGeom prst="ellipse">
            <a:avLst/>
          </a:prstGeom>
          <a:solidFill>
            <a:srgbClr val="5B8C5A"/>
          </a:solidFill>
          <a:ln/>
        </p:spPr>
        <p:txBody>
          <a:bodyPr/>
          <a:lstStyle/>
          <a:p>
            <a:endParaRPr lang="en-GB"/>
          </a:p>
        </p:txBody>
      </p:sp>
      <p:sp>
        <p:nvSpPr>
          <p:cNvPr id="10" name="Text 8"/>
          <p:cNvSpPr/>
          <p:nvPr/>
        </p:nvSpPr>
        <p:spPr>
          <a:xfrm>
            <a:off x="658368" y="1444752"/>
            <a:ext cx="3566160" cy="292608"/>
          </a:xfrm>
          <a:prstGeom prst="rect">
            <a:avLst/>
          </a:prstGeom>
          <a:noFill/>
          <a:ln/>
        </p:spPr>
        <p:txBody>
          <a:bodyPr wrap="square" rtlCol="0" anchor="ctr"/>
          <a:lstStyle/>
          <a:p>
            <a:pPr marL="0" indent="0">
              <a:buNone/>
            </a:pPr>
            <a:r>
              <a:rPr lang="en-US" sz="1100" b="1" dirty="0">
                <a:solidFill>
                  <a:srgbClr val="5B8C5A"/>
                </a:solidFill>
                <a:latin typeface="Cambria" pitchFamily="34" charset="0"/>
                <a:ea typeface="Cambria" pitchFamily="34" charset="-122"/>
                <a:cs typeface="Cambria" pitchFamily="34" charset="-120"/>
              </a:rPr>
              <a:t>Lifespan perspective</a:t>
            </a:r>
            <a:endParaRPr lang="en-US" sz="1100" dirty="0"/>
          </a:p>
        </p:txBody>
      </p:sp>
      <p:sp>
        <p:nvSpPr>
          <p:cNvPr id="11" name="Text 9"/>
          <p:cNvSpPr/>
          <p:nvPr/>
        </p:nvSpPr>
        <p:spPr>
          <a:xfrm>
            <a:off x="658368" y="1737360"/>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One of the first theories to map development from birth to old age — not fixed in childhood. This means Isaac's trajectory CAN change with intervention (Orenstein and Kaur, 2026).</a:t>
            </a:r>
            <a:endParaRPr lang="en-US" sz="950" dirty="0"/>
          </a:p>
        </p:txBody>
      </p:sp>
      <p:sp>
        <p:nvSpPr>
          <p:cNvPr id="12" name="Shape 10"/>
          <p:cNvSpPr/>
          <p:nvPr/>
        </p:nvSpPr>
        <p:spPr>
          <a:xfrm>
            <a:off x="228600" y="2286000"/>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13" name="Shape 11"/>
          <p:cNvSpPr/>
          <p:nvPr/>
        </p:nvSpPr>
        <p:spPr>
          <a:xfrm>
            <a:off x="320040" y="2532888"/>
            <a:ext cx="256032" cy="256032"/>
          </a:xfrm>
          <a:prstGeom prst="ellipse">
            <a:avLst/>
          </a:prstGeom>
          <a:solidFill>
            <a:srgbClr val="5B8C5A"/>
          </a:solidFill>
          <a:ln/>
        </p:spPr>
        <p:txBody>
          <a:bodyPr/>
          <a:lstStyle/>
          <a:p>
            <a:endParaRPr lang="en-GB"/>
          </a:p>
        </p:txBody>
      </p:sp>
      <p:sp>
        <p:nvSpPr>
          <p:cNvPr id="14" name="Text 12"/>
          <p:cNvSpPr/>
          <p:nvPr/>
        </p:nvSpPr>
        <p:spPr>
          <a:xfrm>
            <a:off x="658368" y="2340864"/>
            <a:ext cx="3566160" cy="292608"/>
          </a:xfrm>
          <a:prstGeom prst="rect">
            <a:avLst/>
          </a:prstGeom>
          <a:noFill/>
          <a:ln/>
        </p:spPr>
        <p:txBody>
          <a:bodyPr wrap="square" rtlCol="0" anchor="ctr"/>
          <a:lstStyle/>
          <a:p>
            <a:pPr marL="0" indent="0">
              <a:buNone/>
            </a:pPr>
            <a:r>
              <a:rPr lang="en-US" sz="1100" b="1" dirty="0">
                <a:solidFill>
                  <a:srgbClr val="5B8C5A"/>
                </a:solidFill>
                <a:latin typeface="Cambria" pitchFamily="34" charset="0"/>
                <a:ea typeface="Cambria" pitchFamily="34" charset="-122"/>
                <a:cs typeface="Cambria" pitchFamily="34" charset="-120"/>
              </a:rPr>
              <a:t>Socio-cultural emphasis</a:t>
            </a:r>
            <a:endParaRPr lang="en-US" sz="1100" dirty="0"/>
          </a:p>
        </p:txBody>
      </p:sp>
      <p:sp>
        <p:nvSpPr>
          <p:cNvPr id="15" name="Text 13"/>
          <p:cNvSpPr/>
          <p:nvPr/>
        </p:nvSpPr>
        <p:spPr>
          <a:xfrm>
            <a:off x="658368" y="2633472"/>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By moving beyond Freud's biologism, Erikson recognised relationships and culture as developmental forces — directly relevant to health and social care practice.</a:t>
            </a:r>
            <a:endParaRPr lang="en-US" sz="950" dirty="0"/>
          </a:p>
        </p:txBody>
      </p:sp>
      <p:sp>
        <p:nvSpPr>
          <p:cNvPr id="16" name="Shape 14"/>
          <p:cNvSpPr/>
          <p:nvPr/>
        </p:nvSpPr>
        <p:spPr>
          <a:xfrm>
            <a:off x="228600" y="3182112"/>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17" name="Shape 15"/>
          <p:cNvSpPr/>
          <p:nvPr/>
        </p:nvSpPr>
        <p:spPr>
          <a:xfrm>
            <a:off x="320040" y="3429000"/>
            <a:ext cx="256032" cy="256032"/>
          </a:xfrm>
          <a:prstGeom prst="ellipse">
            <a:avLst/>
          </a:prstGeom>
          <a:solidFill>
            <a:srgbClr val="5B8C5A"/>
          </a:solidFill>
          <a:ln/>
        </p:spPr>
        <p:txBody>
          <a:bodyPr/>
          <a:lstStyle/>
          <a:p>
            <a:endParaRPr lang="en-GB"/>
          </a:p>
        </p:txBody>
      </p:sp>
      <p:sp>
        <p:nvSpPr>
          <p:cNvPr id="18" name="Text 16"/>
          <p:cNvSpPr/>
          <p:nvPr/>
        </p:nvSpPr>
        <p:spPr>
          <a:xfrm>
            <a:off x="658368" y="3236976"/>
            <a:ext cx="3566160" cy="292608"/>
          </a:xfrm>
          <a:prstGeom prst="rect">
            <a:avLst/>
          </a:prstGeom>
          <a:noFill/>
          <a:ln/>
        </p:spPr>
        <p:txBody>
          <a:bodyPr wrap="square" rtlCol="0" anchor="ctr"/>
          <a:lstStyle/>
          <a:p>
            <a:pPr marL="0" indent="0">
              <a:buNone/>
            </a:pPr>
            <a:r>
              <a:rPr lang="en-US" sz="1100" b="1" dirty="0">
                <a:solidFill>
                  <a:srgbClr val="5B8C5A"/>
                </a:solidFill>
                <a:latin typeface="Cambria" pitchFamily="34" charset="0"/>
                <a:ea typeface="Cambria" pitchFamily="34" charset="-122"/>
                <a:cs typeface="Cambria" pitchFamily="34" charset="-120"/>
              </a:rPr>
              <a:t>Practical applicability</a:t>
            </a:r>
            <a:endParaRPr lang="en-US" sz="1100" dirty="0"/>
          </a:p>
        </p:txBody>
      </p:sp>
      <p:sp>
        <p:nvSpPr>
          <p:cNvPr id="19" name="Text 17"/>
          <p:cNvSpPr/>
          <p:nvPr/>
        </p:nvSpPr>
        <p:spPr>
          <a:xfrm>
            <a:off x="658368" y="3529584"/>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The stage framework maps clearly onto real clinical situations like Isaac's, giving practitioners clear developmental benchmarks and intervention targets (Rorije et al., 2023).</a:t>
            </a:r>
            <a:endParaRPr lang="en-US" sz="950" dirty="0"/>
          </a:p>
        </p:txBody>
      </p:sp>
      <p:sp>
        <p:nvSpPr>
          <p:cNvPr id="20" name="Shape 18"/>
          <p:cNvSpPr/>
          <p:nvPr/>
        </p:nvSpPr>
        <p:spPr>
          <a:xfrm>
            <a:off x="228600" y="4078224"/>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21" name="Shape 19"/>
          <p:cNvSpPr/>
          <p:nvPr/>
        </p:nvSpPr>
        <p:spPr>
          <a:xfrm>
            <a:off x="320040" y="4325112"/>
            <a:ext cx="256032" cy="256032"/>
          </a:xfrm>
          <a:prstGeom prst="ellipse">
            <a:avLst/>
          </a:prstGeom>
          <a:solidFill>
            <a:srgbClr val="5B8C5A"/>
          </a:solidFill>
          <a:ln/>
        </p:spPr>
        <p:txBody>
          <a:bodyPr/>
          <a:lstStyle/>
          <a:p>
            <a:endParaRPr lang="en-GB"/>
          </a:p>
        </p:txBody>
      </p:sp>
      <p:sp>
        <p:nvSpPr>
          <p:cNvPr id="22" name="Text 20"/>
          <p:cNvSpPr/>
          <p:nvPr/>
        </p:nvSpPr>
        <p:spPr>
          <a:xfrm>
            <a:off x="658368" y="4133088"/>
            <a:ext cx="3566160" cy="292608"/>
          </a:xfrm>
          <a:prstGeom prst="rect">
            <a:avLst/>
          </a:prstGeom>
          <a:noFill/>
          <a:ln/>
        </p:spPr>
        <p:txBody>
          <a:bodyPr wrap="square" rtlCol="0" anchor="ctr"/>
          <a:lstStyle/>
          <a:p>
            <a:pPr marL="0" indent="0">
              <a:buNone/>
            </a:pPr>
            <a:r>
              <a:rPr lang="en-US" sz="1100" b="1" dirty="0">
                <a:solidFill>
                  <a:srgbClr val="5B8C5A"/>
                </a:solidFill>
                <a:latin typeface="Cambria" pitchFamily="34" charset="0"/>
                <a:ea typeface="Cambria" pitchFamily="34" charset="-122"/>
                <a:cs typeface="Cambria" pitchFamily="34" charset="-120"/>
              </a:rPr>
              <a:t>Holistic scope</a:t>
            </a:r>
            <a:endParaRPr lang="en-US" sz="1100" dirty="0"/>
          </a:p>
        </p:txBody>
      </p:sp>
      <p:sp>
        <p:nvSpPr>
          <p:cNvPr id="23" name="Text 21"/>
          <p:cNvSpPr/>
          <p:nvPr/>
        </p:nvSpPr>
        <p:spPr>
          <a:xfrm>
            <a:off x="658368" y="4425696"/>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Addresses emotional, social, and cognitive dimensions simultaneously — uniquely suited to complex early years cases.</a:t>
            </a:r>
            <a:endParaRPr lang="en-US" sz="950" dirty="0"/>
          </a:p>
        </p:txBody>
      </p:sp>
      <p:sp>
        <p:nvSpPr>
          <p:cNvPr id="24" name="Shape 22"/>
          <p:cNvSpPr/>
          <p:nvPr/>
        </p:nvSpPr>
        <p:spPr>
          <a:xfrm>
            <a:off x="4800600" y="841248"/>
            <a:ext cx="4114800" cy="457200"/>
          </a:xfrm>
          <a:prstGeom prst="roundRect">
            <a:avLst>
              <a:gd name="adj" fmla="val 16000"/>
            </a:avLst>
          </a:prstGeom>
          <a:solidFill>
            <a:srgbClr val="E8533A"/>
          </a:solidFill>
          <a:ln/>
        </p:spPr>
        <p:txBody>
          <a:bodyPr/>
          <a:lstStyle/>
          <a:p>
            <a:endParaRPr lang="en-GB"/>
          </a:p>
        </p:txBody>
      </p:sp>
      <p:sp>
        <p:nvSpPr>
          <p:cNvPr id="25" name="Text 23"/>
          <p:cNvSpPr/>
          <p:nvPr/>
        </p:nvSpPr>
        <p:spPr>
          <a:xfrm>
            <a:off x="4800600" y="841248"/>
            <a:ext cx="4114800" cy="457200"/>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  Limitations</a:t>
            </a:r>
            <a:endParaRPr lang="en-US" sz="1500" dirty="0"/>
          </a:p>
        </p:txBody>
      </p:sp>
      <p:sp>
        <p:nvSpPr>
          <p:cNvPr id="26" name="Shape 24"/>
          <p:cNvSpPr/>
          <p:nvPr/>
        </p:nvSpPr>
        <p:spPr>
          <a:xfrm>
            <a:off x="4800600" y="1389888"/>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27" name="Shape 25"/>
          <p:cNvSpPr/>
          <p:nvPr/>
        </p:nvSpPr>
        <p:spPr>
          <a:xfrm>
            <a:off x="4892040" y="1636776"/>
            <a:ext cx="256032" cy="256032"/>
          </a:xfrm>
          <a:prstGeom prst="ellipse">
            <a:avLst/>
          </a:prstGeom>
          <a:solidFill>
            <a:srgbClr val="E8533A"/>
          </a:solidFill>
          <a:ln/>
        </p:spPr>
        <p:txBody>
          <a:bodyPr/>
          <a:lstStyle/>
          <a:p>
            <a:endParaRPr lang="en-GB"/>
          </a:p>
        </p:txBody>
      </p:sp>
      <p:sp>
        <p:nvSpPr>
          <p:cNvPr id="28" name="Text 26"/>
          <p:cNvSpPr/>
          <p:nvPr/>
        </p:nvSpPr>
        <p:spPr>
          <a:xfrm>
            <a:off x="5230368" y="1444752"/>
            <a:ext cx="3566160" cy="292608"/>
          </a:xfrm>
          <a:prstGeom prst="rect">
            <a:avLst/>
          </a:prstGeom>
          <a:noFill/>
          <a:ln/>
        </p:spPr>
        <p:txBody>
          <a:bodyPr wrap="square" rtlCol="0" anchor="ctr"/>
          <a:lstStyle/>
          <a:p>
            <a:pPr marL="0" indent="0">
              <a:buNone/>
            </a:pPr>
            <a:r>
              <a:rPr lang="en-US" sz="1100" b="1" dirty="0">
                <a:solidFill>
                  <a:srgbClr val="E8533A"/>
                </a:solidFill>
                <a:latin typeface="Cambria" pitchFamily="34" charset="0"/>
                <a:ea typeface="Cambria" pitchFamily="34" charset="-122"/>
                <a:cs typeface="Cambria" pitchFamily="34" charset="-120"/>
              </a:rPr>
              <a:t>Cultural bias</a:t>
            </a:r>
            <a:endParaRPr lang="en-US" sz="1100" dirty="0"/>
          </a:p>
        </p:txBody>
      </p:sp>
      <p:sp>
        <p:nvSpPr>
          <p:cNvPr id="29" name="Text 27"/>
          <p:cNvSpPr/>
          <p:nvPr/>
        </p:nvSpPr>
        <p:spPr>
          <a:xfrm>
            <a:off x="5230368" y="1737360"/>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Stages derived from Western, individualistic samples. 'Autonomy' and 'initiative' carry different meanings in collectivist cultures relevant to London's diverse communities (Rorije et al., 2023).</a:t>
            </a:r>
            <a:endParaRPr lang="en-US" sz="950" dirty="0"/>
          </a:p>
        </p:txBody>
      </p:sp>
      <p:sp>
        <p:nvSpPr>
          <p:cNvPr id="30" name="Shape 28"/>
          <p:cNvSpPr/>
          <p:nvPr/>
        </p:nvSpPr>
        <p:spPr>
          <a:xfrm>
            <a:off x="4800600" y="2286000"/>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31" name="Shape 29"/>
          <p:cNvSpPr/>
          <p:nvPr/>
        </p:nvSpPr>
        <p:spPr>
          <a:xfrm>
            <a:off x="4892040" y="2532888"/>
            <a:ext cx="256032" cy="256032"/>
          </a:xfrm>
          <a:prstGeom prst="ellipse">
            <a:avLst/>
          </a:prstGeom>
          <a:solidFill>
            <a:srgbClr val="E8533A"/>
          </a:solidFill>
          <a:ln/>
        </p:spPr>
        <p:txBody>
          <a:bodyPr/>
          <a:lstStyle/>
          <a:p>
            <a:endParaRPr lang="en-GB"/>
          </a:p>
        </p:txBody>
      </p:sp>
      <p:sp>
        <p:nvSpPr>
          <p:cNvPr id="32" name="Text 30"/>
          <p:cNvSpPr/>
          <p:nvPr/>
        </p:nvSpPr>
        <p:spPr>
          <a:xfrm>
            <a:off x="5230368" y="2340864"/>
            <a:ext cx="3566160" cy="292608"/>
          </a:xfrm>
          <a:prstGeom prst="rect">
            <a:avLst/>
          </a:prstGeom>
          <a:noFill/>
          <a:ln/>
        </p:spPr>
        <p:txBody>
          <a:bodyPr wrap="square" rtlCol="0" anchor="ctr"/>
          <a:lstStyle/>
          <a:p>
            <a:pPr marL="0" indent="0">
              <a:buNone/>
            </a:pPr>
            <a:r>
              <a:rPr lang="en-US" sz="1100" b="1" dirty="0">
                <a:solidFill>
                  <a:srgbClr val="E8533A"/>
                </a:solidFill>
                <a:latin typeface="Cambria" pitchFamily="34" charset="0"/>
                <a:ea typeface="Cambria" pitchFamily="34" charset="-122"/>
                <a:cs typeface="Cambria" pitchFamily="34" charset="-120"/>
              </a:rPr>
              <a:t>Vague mechanisms</a:t>
            </a:r>
            <a:endParaRPr lang="en-US" sz="1100" dirty="0"/>
          </a:p>
        </p:txBody>
      </p:sp>
      <p:sp>
        <p:nvSpPr>
          <p:cNvPr id="33" name="Text 31"/>
          <p:cNvSpPr/>
          <p:nvPr/>
        </p:nvSpPr>
        <p:spPr>
          <a:xfrm>
            <a:off x="5230368" y="2633472"/>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Erikson does not specify precisely how conflicts are resolved, limiting empirical testability and making clinical measurement difficult (Fox et al., 2023).</a:t>
            </a:r>
            <a:endParaRPr lang="en-US" sz="950" dirty="0"/>
          </a:p>
        </p:txBody>
      </p:sp>
      <p:sp>
        <p:nvSpPr>
          <p:cNvPr id="34" name="Shape 32"/>
          <p:cNvSpPr/>
          <p:nvPr/>
        </p:nvSpPr>
        <p:spPr>
          <a:xfrm>
            <a:off x="4800600" y="3182112"/>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35" name="Shape 33"/>
          <p:cNvSpPr/>
          <p:nvPr/>
        </p:nvSpPr>
        <p:spPr>
          <a:xfrm>
            <a:off x="4892040" y="3429000"/>
            <a:ext cx="256032" cy="256032"/>
          </a:xfrm>
          <a:prstGeom prst="ellipse">
            <a:avLst/>
          </a:prstGeom>
          <a:solidFill>
            <a:srgbClr val="E8533A"/>
          </a:solidFill>
          <a:ln/>
        </p:spPr>
        <p:txBody>
          <a:bodyPr/>
          <a:lstStyle/>
          <a:p>
            <a:endParaRPr lang="en-GB"/>
          </a:p>
        </p:txBody>
      </p:sp>
      <p:sp>
        <p:nvSpPr>
          <p:cNvPr id="36" name="Text 34"/>
          <p:cNvSpPr/>
          <p:nvPr/>
        </p:nvSpPr>
        <p:spPr>
          <a:xfrm>
            <a:off x="5230368" y="3236976"/>
            <a:ext cx="3566160" cy="292608"/>
          </a:xfrm>
          <a:prstGeom prst="rect">
            <a:avLst/>
          </a:prstGeom>
          <a:noFill/>
          <a:ln/>
        </p:spPr>
        <p:txBody>
          <a:bodyPr wrap="square" rtlCol="0" anchor="ctr"/>
          <a:lstStyle/>
          <a:p>
            <a:pPr marL="0" indent="0">
              <a:buNone/>
            </a:pPr>
            <a:r>
              <a:rPr lang="en-US" sz="1100" b="1" dirty="0">
                <a:solidFill>
                  <a:srgbClr val="E8533A"/>
                </a:solidFill>
                <a:latin typeface="Cambria" pitchFamily="34" charset="0"/>
                <a:ea typeface="Cambria" pitchFamily="34" charset="-122"/>
                <a:cs typeface="Cambria" pitchFamily="34" charset="-120"/>
              </a:rPr>
              <a:t>Gender criticism</a:t>
            </a:r>
            <a:endParaRPr lang="en-US" sz="1100" dirty="0"/>
          </a:p>
        </p:txBody>
      </p:sp>
      <p:sp>
        <p:nvSpPr>
          <p:cNvPr id="37" name="Text 35"/>
          <p:cNvSpPr/>
          <p:nvPr/>
        </p:nvSpPr>
        <p:spPr>
          <a:xfrm>
            <a:off x="5230368" y="3529584"/>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Critics argue Erikson's model reflects male developmental trajectories, particularly in Stage 5 Identity — built on male participants and norms (Rorije et al., 2023).</a:t>
            </a:r>
            <a:endParaRPr lang="en-US" sz="950" dirty="0"/>
          </a:p>
        </p:txBody>
      </p:sp>
      <p:sp>
        <p:nvSpPr>
          <p:cNvPr id="38" name="Shape 36"/>
          <p:cNvSpPr/>
          <p:nvPr/>
        </p:nvSpPr>
        <p:spPr>
          <a:xfrm>
            <a:off x="4800600" y="4078224"/>
            <a:ext cx="4114800" cy="804672"/>
          </a:xfrm>
          <a:prstGeom prst="roundRect">
            <a:avLst>
              <a:gd name="adj" fmla="val 9091"/>
            </a:avLst>
          </a:prstGeom>
          <a:solidFill>
            <a:srgbClr val="FFFFFF"/>
          </a:solidFill>
          <a:ln/>
          <a:effectLst>
            <a:outerShdw blurRad="127000" dist="38100" dir="2700000" algn="bl" rotWithShape="0">
              <a:srgbClr val="000000">
                <a:alpha val="13000"/>
              </a:srgbClr>
            </a:outerShdw>
          </a:effectLst>
        </p:spPr>
        <p:txBody>
          <a:bodyPr/>
          <a:lstStyle/>
          <a:p>
            <a:endParaRPr lang="en-GB"/>
          </a:p>
        </p:txBody>
      </p:sp>
      <p:sp>
        <p:nvSpPr>
          <p:cNvPr id="39" name="Shape 37"/>
          <p:cNvSpPr/>
          <p:nvPr/>
        </p:nvSpPr>
        <p:spPr>
          <a:xfrm>
            <a:off x="4892040" y="4325112"/>
            <a:ext cx="256032" cy="256032"/>
          </a:xfrm>
          <a:prstGeom prst="ellipse">
            <a:avLst/>
          </a:prstGeom>
          <a:solidFill>
            <a:srgbClr val="E8533A"/>
          </a:solidFill>
          <a:ln/>
        </p:spPr>
        <p:txBody>
          <a:bodyPr/>
          <a:lstStyle/>
          <a:p>
            <a:endParaRPr lang="en-GB"/>
          </a:p>
        </p:txBody>
      </p:sp>
      <p:sp>
        <p:nvSpPr>
          <p:cNvPr id="40" name="Text 38"/>
          <p:cNvSpPr/>
          <p:nvPr/>
        </p:nvSpPr>
        <p:spPr>
          <a:xfrm>
            <a:off x="5230368" y="4133088"/>
            <a:ext cx="3566160" cy="292608"/>
          </a:xfrm>
          <a:prstGeom prst="rect">
            <a:avLst/>
          </a:prstGeom>
          <a:noFill/>
          <a:ln/>
        </p:spPr>
        <p:txBody>
          <a:bodyPr wrap="square" rtlCol="0" anchor="ctr"/>
          <a:lstStyle/>
          <a:p>
            <a:pPr marL="0" indent="0">
              <a:buNone/>
            </a:pPr>
            <a:r>
              <a:rPr lang="en-US" sz="1100" b="1" dirty="0">
                <a:solidFill>
                  <a:srgbClr val="E8533A"/>
                </a:solidFill>
                <a:latin typeface="Cambria" pitchFamily="34" charset="0"/>
                <a:ea typeface="Cambria" pitchFamily="34" charset="-122"/>
                <a:cs typeface="Cambria" pitchFamily="34" charset="-120"/>
              </a:rPr>
              <a:t>Overemphasis on stages</a:t>
            </a:r>
            <a:endParaRPr lang="en-US" sz="1100" dirty="0"/>
          </a:p>
        </p:txBody>
      </p:sp>
      <p:sp>
        <p:nvSpPr>
          <p:cNvPr id="41" name="Text 39"/>
          <p:cNvSpPr/>
          <p:nvPr/>
        </p:nvSpPr>
        <p:spPr>
          <a:xfrm>
            <a:off x="5230368" y="4425696"/>
            <a:ext cx="3566160" cy="402336"/>
          </a:xfrm>
          <a:prstGeom prst="rect">
            <a:avLst/>
          </a:prstGeom>
          <a:noFill/>
          <a:ln/>
        </p:spPr>
        <p:txBody>
          <a:bodyPr wrap="square" rtlCol="0" anchor="ctr"/>
          <a:lstStyle/>
          <a:p>
            <a:pPr marL="0" indent="0">
              <a:buNone/>
            </a:pPr>
            <a:r>
              <a:rPr lang="en-US" sz="950" dirty="0">
                <a:solidFill>
                  <a:srgbClr val="4A5568"/>
                </a:solidFill>
                <a:latin typeface="Calibri" pitchFamily="34" charset="0"/>
                <a:ea typeface="Calibri" pitchFamily="34" charset="-122"/>
                <a:cs typeface="Calibri" pitchFamily="34" charset="-120"/>
              </a:rPr>
              <a:t>The rigid sequential model may underestimate individual variation. Not all children resolve conflicts in a fixed order or timeframe.</a:t>
            </a:r>
            <a:endParaRPr lang="en-US" sz="950" dirty="0"/>
          </a:p>
        </p:txBody>
      </p:sp>
      <p:sp>
        <p:nvSpPr>
          <p:cNvPr id="42" name="Text 40"/>
          <p:cNvSpPr/>
          <p:nvPr/>
        </p:nvSpPr>
        <p:spPr>
          <a:xfrm>
            <a:off x="228600" y="4773168"/>
            <a:ext cx="8686800" cy="256032"/>
          </a:xfrm>
          <a:prstGeom prst="rect">
            <a:avLst/>
          </a:prstGeom>
          <a:noFill/>
          <a:ln/>
        </p:spPr>
        <p:txBody>
          <a:bodyPr wrap="square" rtlCol="0" anchor="ctr"/>
          <a:lstStyle/>
          <a:p>
            <a:pPr marL="0" indent="0">
              <a:buNone/>
            </a:pPr>
            <a:r>
              <a:rPr lang="en-US" sz="950" i="1" dirty="0">
                <a:solidFill>
                  <a:srgbClr val="8896A7"/>
                </a:solidFill>
                <a:latin typeface="Calibri" pitchFamily="34" charset="0"/>
                <a:ea typeface="Calibri" pitchFamily="34" charset="-122"/>
                <a:cs typeface="Calibri" pitchFamily="34" charset="-120"/>
              </a:rPr>
              <a:t>(Orenstein and Kaur, 2026; Rorije et al., 2023; Fox et al., 2023)</a:t>
            </a:r>
            <a:endParaRPr lang="en-US" sz="9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0F1F3D"/>
        </a:solidFill>
        <a:effectLst/>
      </p:bgPr>
    </p:bg>
    <p:spTree>
      <p:nvGrpSpPr>
        <p:cNvPr id="1" name=""/>
        <p:cNvGrpSpPr/>
        <p:nvPr/>
      </p:nvGrpSpPr>
      <p:grpSpPr>
        <a:xfrm>
          <a:off x="0" y="0"/>
          <a:ext cx="0" cy="0"/>
          <a:chOff x="0" y="0"/>
          <a:chExt cx="0" cy="0"/>
        </a:xfrm>
      </p:grpSpPr>
      <p:sp>
        <p:nvSpPr>
          <p:cNvPr id="2" name="Shape 0"/>
          <p:cNvSpPr/>
          <p:nvPr/>
        </p:nvSpPr>
        <p:spPr>
          <a:xfrm>
            <a:off x="6858000" y="-457200"/>
            <a:ext cx="3657600" cy="3657600"/>
          </a:xfrm>
          <a:prstGeom prst="ellipse">
            <a:avLst/>
          </a:prstGeom>
          <a:solidFill>
            <a:srgbClr val="E8533A">
              <a:alpha val="12000"/>
            </a:srgbClr>
          </a:solidFill>
          <a:ln/>
        </p:spPr>
        <p:txBody>
          <a:bodyPr/>
          <a:lstStyle/>
          <a:p>
            <a:endParaRPr lang="en-GB"/>
          </a:p>
        </p:txBody>
      </p:sp>
      <p:sp>
        <p:nvSpPr>
          <p:cNvPr id="3" name="Shape 1"/>
          <p:cNvSpPr/>
          <p:nvPr/>
        </p:nvSpPr>
        <p:spPr>
          <a:xfrm>
            <a:off x="7772400" y="2743200"/>
            <a:ext cx="2286000" cy="2286000"/>
          </a:xfrm>
          <a:prstGeom prst="ellipse">
            <a:avLst/>
          </a:prstGeom>
          <a:solidFill>
            <a:srgbClr val="F2B134">
              <a:alpha val="15000"/>
            </a:srgbClr>
          </a:solidFill>
          <a:ln/>
        </p:spPr>
        <p:txBody>
          <a:bodyPr/>
          <a:lstStyle/>
          <a:p>
            <a:endParaRPr lang="en-GB"/>
          </a:p>
        </p:txBody>
      </p:sp>
      <p:sp>
        <p:nvSpPr>
          <p:cNvPr id="4" name="Shape 2"/>
          <p:cNvSpPr/>
          <p:nvPr/>
        </p:nvSpPr>
        <p:spPr>
          <a:xfrm>
            <a:off x="-914400" y="1828800"/>
            <a:ext cx="2743200" cy="2743200"/>
          </a:xfrm>
          <a:prstGeom prst="ellipse">
            <a:avLst/>
          </a:prstGeom>
          <a:solidFill>
            <a:srgbClr val="0A7E8C">
              <a:alpha val="15000"/>
            </a:srgbClr>
          </a:solidFill>
          <a:ln/>
        </p:spPr>
        <p:txBody>
          <a:bodyPr/>
          <a:lstStyle/>
          <a:p>
            <a:endParaRPr lang="en-GB"/>
          </a:p>
        </p:txBody>
      </p:sp>
      <p:sp>
        <p:nvSpPr>
          <p:cNvPr id="5" name="Shape 3"/>
          <p:cNvSpPr/>
          <p:nvPr/>
        </p:nvSpPr>
        <p:spPr>
          <a:xfrm>
            <a:off x="0" y="0"/>
            <a:ext cx="9144000" cy="749808"/>
          </a:xfrm>
          <a:prstGeom prst="rect">
            <a:avLst/>
          </a:prstGeom>
          <a:solidFill>
            <a:srgbClr val="6B5B9E"/>
          </a:solidFill>
          <a:ln/>
        </p:spPr>
        <p:txBody>
          <a:bodyPr/>
          <a:lstStyle/>
          <a:p>
            <a:endParaRPr lang="en-GB"/>
          </a:p>
        </p:txBody>
      </p:sp>
      <p:sp>
        <p:nvSpPr>
          <p:cNvPr id="6" name="Text 4"/>
          <p:cNvSpPr/>
          <p:nvPr/>
        </p:nvSpPr>
        <p:spPr>
          <a:xfrm>
            <a:off x="274320" y="0"/>
            <a:ext cx="8595360" cy="749808"/>
          </a:xfrm>
          <a:prstGeom prst="rect">
            <a:avLst/>
          </a:prstGeom>
          <a:noFill/>
          <a:ln/>
        </p:spPr>
        <p:txBody>
          <a:bodyPr wrap="square" rtlCol="0" anchor="ctr"/>
          <a:lstStyle/>
          <a:p>
            <a:pPr marL="0" indent="0">
              <a:buNone/>
            </a:pPr>
            <a:r>
              <a:rPr lang="en-US" sz="2800" b="1" dirty="0">
                <a:solidFill>
                  <a:srgbClr val="FFFFFF"/>
                </a:solidFill>
                <a:latin typeface="Cambria" pitchFamily="34" charset="0"/>
                <a:ea typeface="Cambria" pitchFamily="34" charset="-122"/>
                <a:cs typeface="Cambria" pitchFamily="34" charset="-120"/>
              </a:rPr>
              <a:t>Conclusion</a:t>
            </a:r>
            <a:endParaRPr lang="en-US" sz="2800" dirty="0"/>
          </a:p>
        </p:txBody>
      </p:sp>
      <p:sp>
        <p:nvSpPr>
          <p:cNvPr id="7" name="Shape 5"/>
          <p:cNvSpPr/>
          <p:nvPr/>
        </p:nvSpPr>
        <p:spPr>
          <a:xfrm>
            <a:off x="274320" y="1051560"/>
            <a:ext cx="475488" cy="475488"/>
          </a:xfrm>
          <a:prstGeom prst="ellipse">
            <a:avLst/>
          </a:prstGeom>
          <a:solidFill>
            <a:srgbClr val="E8533A"/>
          </a:solidFill>
          <a:ln/>
        </p:spPr>
        <p:txBody>
          <a:bodyPr/>
          <a:lstStyle/>
          <a:p>
            <a:endParaRPr lang="en-GB"/>
          </a:p>
        </p:txBody>
      </p:sp>
      <p:sp>
        <p:nvSpPr>
          <p:cNvPr id="8" name="Text 6"/>
          <p:cNvSpPr/>
          <p:nvPr/>
        </p:nvSpPr>
        <p:spPr>
          <a:xfrm>
            <a:off x="274320" y="1051560"/>
            <a:ext cx="475488" cy="475488"/>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1</a:t>
            </a:r>
            <a:endParaRPr lang="en-US" sz="1500" dirty="0"/>
          </a:p>
        </p:txBody>
      </p:sp>
      <p:sp>
        <p:nvSpPr>
          <p:cNvPr id="9" name="Text 7"/>
          <p:cNvSpPr/>
          <p:nvPr/>
        </p:nvSpPr>
        <p:spPr>
          <a:xfrm>
            <a:off x="868680" y="969264"/>
            <a:ext cx="5943600" cy="658368"/>
          </a:xfrm>
          <a:prstGeom prst="rect">
            <a:avLst/>
          </a:prstGeom>
          <a:noFill/>
          <a:ln/>
        </p:spPr>
        <p:txBody>
          <a:bodyPr wrap="square" rtlCol="0" anchor="ctr"/>
          <a:lstStyle/>
          <a:p>
            <a:pPr marL="0" indent="0">
              <a:buNone/>
            </a:pPr>
            <a:r>
              <a:rPr lang="en-US" sz="1200" dirty="0">
                <a:solidFill>
                  <a:srgbClr val="C8D8E8"/>
                </a:solidFill>
                <a:latin typeface="Calibri" pitchFamily="34" charset="0"/>
                <a:ea typeface="Calibri" pitchFamily="34" charset="-122"/>
                <a:cs typeface="Calibri" pitchFamily="34" charset="-120"/>
              </a:rPr>
              <a:t>Erikson's Psychosocial Theory provides a holistic, lifespan framework uniquely suited to understanding Isaac's multi-layered developmental vulnerabilities.</a:t>
            </a:r>
            <a:endParaRPr lang="en-US" sz="1200" dirty="0"/>
          </a:p>
        </p:txBody>
      </p:sp>
      <p:sp>
        <p:nvSpPr>
          <p:cNvPr id="10" name="Shape 8"/>
          <p:cNvSpPr/>
          <p:nvPr/>
        </p:nvSpPr>
        <p:spPr>
          <a:xfrm>
            <a:off x="274320" y="1856232"/>
            <a:ext cx="475488" cy="475488"/>
          </a:xfrm>
          <a:prstGeom prst="ellipse">
            <a:avLst/>
          </a:prstGeom>
          <a:solidFill>
            <a:srgbClr val="F2B134"/>
          </a:solidFill>
          <a:ln/>
        </p:spPr>
        <p:txBody>
          <a:bodyPr/>
          <a:lstStyle/>
          <a:p>
            <a:endParaRPr lang="en-GB"/>
          </a:p>
        </p:txBody>
      </p:sp>
      <p:sp>
        <p:nvSpPr>
          <p:cNvPr id="11" name="Text 9"/>
          <p:cNvSpPr/>
          <p:nvPr/>
        </p:nvSpPr>
        <p:spPr>
          <a:xfrm>
            <a:off x="274320" y="1856232"/>
            <a:ext cx="475488" cy="475488"/>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2</a:t>
            </a:r>
            <a:endParaRPr lang="en-US" sz="1500" dirty="0"/>
          </a:p>
        </p:txBody>
      </p:sp>
      <p:sp>
        <p:nvSpPr>
          <p:cNvPr id="12" name="Text 10"/>
          <p:cNvSpPr/>
          <p:nvPr/>
        </p:nvSpPr>
        <p:spPr>
          <a:xfrm>
            <a:off x="868680" y="1773936"/>
            <a:ext cx="5943600" cy="658368"/>
          </a:xfrm>
          <a:prstGeom prst="rect">
            <a:avLst/>
          </a:prstGeom>
          <a:noFill/>
          <a:ln/>
        </p:spPr>
        <p:txBody>
          <a:bodyPr wrap="square" rtlCol="0" anchor="ctr"/>
          <a:lstStyle/>
          <a:p>
            <a:pPr marL="0" indent="0">
              <a:buNone/>
            </a:pPr>
            <a:r>
              <a:rPr lang="en-US" sz="1200" dirty="0">
                <a:solidFill>
                  <a:srgbClr val="C8D8E8"/>
                </a:solidFill>
                <a:latin typeface="Calibri" pitchFamily="34" charset="0"/>
                <a:ea typeface="Calibri" pitchFamily="34" charset="-122"/>
                <a:cs typeface="Calibri" pitchFamily="34" charset="-120"/>
              </a:rPr>
              <a:t>Isaac shows markers of unresolved conflict across Stages 1, 2, and 3 — withdrawal, distress at separation, language delays, and inability to play independently.</a:t>
            </a:r>
            <a:endParaRPr lang="en-US" sz="1200" dirty="0"/>
          </a:p>
        </p:txBody>
      </p:sp>
      <p:sp>
        <p:nvSpPr>
          <p:cNvPr id="13" name="Shape 11"/>
          <p:cNvSpPr/>
          <p:nvPr/>
        </p:nvSpPr>
        <p:spPr>
          <a:xfrm>
            <a:off x="274320" y="2660904"/>
            <a:ext cx="475488" cy="475488"/>
          </a:xfrm>
          <a:prstGeom prst="ellipse">
            <a:avLst/>
          </a:prstGeom>
          <a:solidFill>
            <a:srgbClr val="0A7E8C"/>
          </a:solidFill>
          <a:ln/>
        </p:spPr>
        <p:txBody>
          <a:bodyPr/>
          <a:lstStyle/>
          <a:p>
            <a:endParaRPr lang="en-GB"/>
          </a:p>
        </p:txBody>
      </p:sp>
      <p:sp>
        <p:nvSpPr>
          <p:cNvPr id="14" name="Text 12"/>
          <p:cNvSpPr/>
          <p:nvPr/>
        </p:nvSpPr>
        <p:spPr>
          <a:xfrm>
            <a:off x="274320" y="2660904"/>
            <a:ext cx="475488" cy="475488"/>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3</a:t>
            </a:r>
            <a:endParaRPr lang="en-US" sz="1500" dirty="0"/>
          </a:p>
        </p:txBody>
      </p:sp>
      <p:sp>
        <p:nvSpPr>
          <p:cNvPr id="15" name="Text 13"/>
          <p:cNvSpPr/>
          <p:nvPr/>
        </p:nvSpPr>
        <p:spPr>
          <a:xfrm>
            <a:off x="868680" y="2578608"/>
            <a:ext cx="5943600" cy="658368"/>
          </a:xfrm>
          <a:prstGeom prst="rect">
            <a:avLst/>
          </a:prstGeom>
          <a:noFill/>
          <a:ln/>
        </p:spPr>
        <p:txBody>
          <a:bodyPr wrap="square" rtlCol="0" anchor="ctr"/>
          <a:lstStyle/>
          <a:p>
            <a:pPr marL="0" indent="0">
              <a:buNone/>
            </a:pPr>
            <a:r>
              <a:rPr lang="en-US" sz="1200" dirty="0">
                <a:solidFill>
                  <a:srgbClr val="C8D8E8"/>
                </a:solidFill>
                <a:latin typeface="Calibri" pitchFamily="34" charset="0"/>
                <a:ea typeface="Calibri" pitchFamily="34" charset="-122"/>
                <a:cs typeface="Calibri" pitchFamily="34" charset="-120"/>
              </a:rPr>
              <a:t>Both biological factors (temperament, stress physiology) and environmental factors (maternal depression, instability, limited social interaction) have shaped Isaac's development.</a:t>
            </a:r>
            <a:endParaRPr lang="en-US" sz="1200" dirty="0"/>
          </a:p>
        </p:txBody>
      </p:sp>
      <p:sp>
        <p:nvSpPr>
          <p:cNvPr id="16" name="Shape 14"/>
          <p:cNvSpPr/>
          <p:nvPr/>
        </p:nvSpPr>
        <p:spPr>
          <a:xfrm>
            <a:off x="274320" y="3465576"/>
            <a:ext cx="475488" cy="475488"/>
          </a:xfrm>
          <a:prstGeom prst="ellipse">
            <a:avLst/>
          </a:prstGeom>
          <a:solidFill>
            <a:srgbClr val="6B5B9E"/>
          </a:solidFill>
          <a:ln/>
        </p:spPr>
        <p:txBody>
          <a:bodyPr/>
          <a:lstStyle/>
          <a:p>
            <a:endParaRPr lang="en-GB"/>
          </a:p>
        </p:txBody>
      </p:sp>
      <p:sp>
        <p:nvSpPr>
          <p:cNvPr id="17" name="Text 15"/>
          <p:cNvSpPr/>
          <p:nvPr/>
        </p:nvSpPr>
        <p:spPr>
          <a:xfrm>
            <a:off x="274320" y="3465576"/>
            <a:ext cx="475488" cy="475488"/>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4</a:t>
            </a:r>
            <a:endParaRPr lang="en-US" sz="1500" dirty="0"/>
          </a:p>
        </p:txBody>
      </p:sp>
      <p:sp>
        <p:nvSpPr>
          <p:cNvPr id="18" name="Text 16"/>
          <p:cNvSpPr/>
          <p:nvPr/>
        </p:nvSpPr>
        <p:spPr>
          <a:xfrm>
            <a:off x="868680" y="3383280"/>
            <a:ext cx="5943600" cy="658368"/>
          </a:xfrm>
          <a:prstGeom prst="rect">
            <a:avLst/>
          </a:prstGeom>
          <a:noFill/>
          <a:ln/>
        </p:spPr>
        <p:txBody>
          <a:bodyPr wrap="square" rtlCol="0" anchor="ctr"/>
          <a:lstStyle/>
          <a:p>
            <a:pPr marL="0" indent="0">
              <a:buNone/>
            </a:pPr>
            <a:r>
              <a:rPr lang="en-US" sz="1200" dirty="0">
                <a:solidFill>
                  <a:srgbClr val="C8D8E8"/>
                </a:solidFill>
                <a:latin typeface="Calibri" pitchFamily="34" charset="0"/>
                <a:ea typeface="Calibri" pitchFamily="34" charset="-122"/>
                <a:cs typeface="Calibri" pitchFamily="34" charset="-120"/>
              </a:rPr>
              <a:t>Five theory-grounded strategies — keyworker system, play-based intervention, language enrichment, maternal support, and multi-agency collaboration — form a coherent evidence-based support plan.</a:t>
            </a:r>
            <a:endParaRPr lang="en-US" sz="1200" dirty="0"/>
          </a:p>
        </p:txBody>
      </p:sp>
      <p:sp>
        <p:nvSpPr>
          <p:cNvPr id="19" name="Shape 17"/>
          <p:cNvSpPr/>
          <p:nvPr/>
        </p:nvSpPr>
        <p:spPr>
          <a:xfrm>
            <a:off x="274320" y="4270248"/>
            <a:ext cx="475488" cy="475488"/>
          </a:xfrm>
          <a:prstGeom prst="ellipse">
            <a:avLst/>
          </a:prstGeom>
          <a:solidFill>
            <a:srgbClr val="5B8C5A"/>
          </a:solidFill>
          <a:ln/>
        </p:spPr>
        <p:txBody>
          <a:bodyPr/>
          <a:lstStyle/>
          <a:p>
            <a:endParaRPr lang="en-GB"/>
          </a:p>
        </p:txBody>
      </p:sp>
      <p:sp>
        <p:nvSpPr>
          <p:cNvPr id="20" name="Text 18"/>
          <p:cNvSpPr/>
          <p:nvPr/>
        </p:nvSpPr>
        <p:spPr>
          <a:xfrm>
            <a:off x="274320" y="4270248"/>
            <a:ext cx="475488" cy="475488"/>
          </a:xfrm>
          <a:prstGeom prst="rect">
            <a:avLst/>
          </a:prstGeom>
          <a:noFill/>
          <a:ln/>
        </p:spPr>
        <p:txBody>
          <a:bodyPr wrap="square" rtlCol="0" anchor="ctr"/>
          <a:lstStyle/>
          <a:p>
            <a:pPr marL="0" indent="0" algn="ctr">
              <a:buNone/>
            </a:pPr>
            <a:r>
              <a:rPr lang="en-US" sz="1500" b="1" dirty="0">
                <a:solidFill>
                  <a:srgbClr val="FFFFFF"/>
                </a:solidFill>
                <a:latin typeface="Cambria" pitchFamily="34" charset="0"/>
                <a:ea typeface="Cambria" pitchFamily="34" charset="-122"/>
                <a:cs typeface="Cambria" pitchFamily="34" charset="-120"/>
              </a:rPr>
              <a:t>5</a:t>
            </a:r>
            <a:endParaRPr lang="en-US" sz="1500" dirty="0"/>
          </a:p>
        </p:txBody>
      </p:sp>
      <p:sp>
        <p:nvSpPr>
          <p:cNvPr id="21" name="Text 19"/>
          <p:cNvSpPr/>
          <p:nvPr/>
        </p:nvSpPr>
        <p:spPr>
          <a:xfrm>
            <a:off x="868680" y="4187952"/>
            <a:ext cx="5943600" cy="658368"/>
          </a:xfrm>
          <a:prstGeom prst="rect">
            <a:avLst/>
          </a:prstGeom>
          <a:noFill/>
          <a:ln/>
        </p:spPr>
        <p:txBody>
          <a:bodyPr wrap="square" rtlCol="0" anchor="ctr"/>
          <a:lstStyle/>
          <a:p>
            <a:pPr marL="0" indent="0">
              <a:buNone/>
            </a:pPr>
            <a:r>
              <a:rPr lang="en-US" sz="1200" dirty="0">
                <a:solidFill>
                  <a:srgbClr val="C8D8E8"/>
                </a:solidFill>
                <a:latin typeface="Calibri" pitchFamily="34" charset="0"/>
                <a:ea typeface="Calibri" pitchFamily="34" charset="-122"/>
                <a:cs typeface="Calibri" pitchFamily="34" charset="-120"/>
              </a:rPr>
              <a:t>While Erikson's theory has cultural limitations, applied with sensitivity and cultural humility it remains highly applicable in London's diverse early years context.</a:t>
            </a:r>
            <a:endParaRPr lang="en-US" sz="1200" dirty="0"/>
          </a:p>
        </p:txBody>
      </p:sp>
      <p:sp>
        <p:nvSpPr>
          <p:cNvPr id="22" name="Shape 20"/>
          <p:cNvSpPr/>
          <p:nvPr/>
        </p:nvSpPr>
        <p:spPr>
          <a:xfrm>
            <a:off x="7040880" y="914400"/>
            <a:ext cx="1874520" cy="4023360"/>
          </a:xfrm>
          <a:prstGeom prst="roundRect">
            <a:avLst>
              <a:gd name="adj" fmla="val 7317"/>
            </a:avLst>
          </a:prstGeom>
          <a:solidFill>
            <a:srgbClr val="E8533A"/>
          </a:solidFill>
          <a:ln/>
        </p:spPr>
        <p:txBody>
          <a:bodyPr/>
          <a:lstStyle/>
          <a:p>
            <a:endParaRPr lang="en-GB"/>
          </a:p>
        </p:txBody>
      </p:sp>
      <p:sp>
        <p:nvSpPr>
          <p:cNvPr id="23" name="Text 21"/>
          <p:cNvSpPr/>
          <p:nvPr/>
        </p:nvSpPr>
        <p:spPr>
          <a:xfrm>
            <a:off x="7086600" y="1188720"/>
            <a:ext cx="1783080" cy="914400"/>
          </a:xfrm>
          <a:prstGeom prst="rect">
            <a:avLst/>
          </a:prstGeom>
          <a:noFill/>
          <a:ln/>
        </p:spPr>
        <p:txBody>
          <a:bodyPr wrap="square" rtlCol="0" anchor="ctr"/>
          <a:lstStyle/>
          <a:p>
            <a:pPr marL="0" indent="0" algn="ctr">
              <a:buNone/>
            </a:pPr>
            <a:r>
              <a:rPr lang="en-US" sz="2200" b="1" dirty="0">
                <a:solidFill>
                  <a:srgbClr val="FFFFFF"/>
                </a:solidFill>
                <a:latin typeface="Cambria" pitchFamily="34" charset="0"/>
                <a:ea typeface="Cambria" pitchFamily="34" charset="-122"/>
                <a:cs typeface="Cambria" pitchFamily="34" charset="-120"/>
              </a:rPr>
              <a:t>Thank</a:t>
            </a:r>
            <a:endParaRPr lang="en-US" sz="2200" dirty="0"/>
          </a:p>
          <a:p>
            <a:pPr marL="0" indent="0" algn="ctr">
              <a:buNone/>
            </a:pPr>
            <a:r>
              <a:rPr lang="en-US" sz="2200" b="1" dirty="0">
                <a:solidFill>
                  <a:srgbClr val="FFFFFF"/>
                </a:solidFill>
                <a:latin typeface="Cambria" pitchFamily="34" charset="0"/>
                <a:ea typeface="Cambria" pitchFamily="34" charset="-122"/>
                <a:cs typeface="Cambria" pitchFamily="34" charset="-120"/>
              </a:rPr>
              <a:t>you</a:t>
            </a:r>
            <a:endParaRPr lang="en-US" sz="2200" dirty="0"/>
          </a:p>
        </p:txBody>
      </p:sp>
      <p:sp>
        <p:nvSpPr>
          <p:cNvPr id="24" name="Text 22"/>
          <p:cNvSpPr/>
          <p:nvPr/>
        </p:nvSpPr>
        <p:spPr>
          <a:xfrm>
            <a:off x="7086600" y="2377440"/>
            <a:ext cx="1783080" cy="640080"/>
          </a:xfrm>
          <a:prstGeom prst="rect">
            <a:avLst/>
          </a:prstGeom>
          <a:noFill/>
          <a:ln/>
        </p:spPr>
        <p:txBody>
          <a:bodyPr wrap="square" rtlCol="0" anchor="ctr"/>
          <a:lstStyle/>
          <a:p>
            <a:pPr marL="0" indent="0" algn="ctr">
              <a:buNone/>
            </a:pPr>
            <a:r>
              <a:rPr lang="en-US" sz="1800" b="1" dirty="0">
                <a:solidFill>
                  <a:srgbClr val="F2B134"/>
                </a:solidFill>
                <a:latin typeface="Cambria" pitchFamily="34" charset="0"/>
                <a:ea typeface="Cambria" pitchFamily="34" charset="-122"/>
                <a:cs typeface="Cambria" pitchFamily="34" charset="-120"/>
              </a:rPr>
              <a:t>Questions?</a:t>
            </a:r>
            <a:endParaRPr lang="en-US"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1A1A2E"/>
        </a:solidFill>
        <a:effectLst/>
      </p:bgPr>
    </p:bg>
    <p:spTree>
      <p:nvGrpSpPr>
        <p:cNvPr id="1" name=""/>
        <p:cNvGrpSpPr/>
        <p:nvPr/>
      </p:nvGrpSpPr>
      <p:grpSpPr>
        <a:xfrm>
          <a:off x="0" y="0"/>
          <a:ext cx="0" cy="0"/>
          <a:chOff x="0" y="0"/>
          <a:chExt cx="0" cy="0"/>
        </a:xfrm>
      </p:grpSpPr>
      <p:sp>
        <p:nvSpPr>
          <p:cNvPr id="2" name="Shape 0"/>
          <p:cNvSpPr/>
          <p:nvPr/>
        </p:nvSpPr>
        <p:spPr>
          <a:xfrm>
            <a:off x="0" y="0"/>
            <a:ext cx="9144000" cy="749808"/>
          </a:xfrm>
          <a:prstGeom prst="rect">
            <a:avLst/>
          </a:prstGeom>
          <a:solidFill>
            <a:srgbClr val="F2B134"/>
          </a:solidFill>
          <a:ln/>
        </p:spPr>
        <p:txBody>
          <a:bodyPr/>
          <a:lstStyle/>
          <a:p>
            <a:endParaRPr lang="en-GB"/>
          </a:p>
        </p:txBody>
      </p:sp>
      <p:sp>
        <p:nvSpPr>
          <p:cNvPr id="3" name="Text 1"/>
          <p:cNvSpPr/>
          <p:nvPr/>
        </p:nvSpPr>
        <p:spPr>
          <a:xfrm>
            <a:off x="274320" y="0"/>
            <a:ext cx="8595360" cy="749808"/>
          </a:xfrm>
          <a:prstGeom prst="rect">
            <a:avLst/>
          </a:prstGeom>
          <a:noFill/>
          <a:ln/>
        </p:spPr>
        <p:txBody>
          <a:bodyPr wrap="square" rtlCol="0" anchor="ctr"/>
          <a:lstStyle/>
          <a:p>
            <a:pPr marL="0" indent="0">
              <a:buNone/>
            </a:pPr>
            <a:r>
              <a:rPr lang="en-US" sz="2800" b="1" dirty="0">
                <a:solidFill>
                  <a:srgbClr val="1A1A2E"/>
                </a:solidFill>
                <a:latin typeface="Cambria" pitchFamily="34" charset="0"/>
                <a:ea typeface="Cambria" pitchFamily="34" charset="-122"/>
                <a:cs typeface="Cambria" pitchFamily="34" charset="-120"/>
              </a:rPr>
              <a:t>Reference List</a:t>
            </a:r>
            <a:endParaRPr lang="en-US" sz="2800" dirty="0"/>
          </a:p>
        </p:txBody>
      </p:sp>
      <p:sp>
        <p:nvSpPr>
          <p:cNvPr id="4" name="Text 2"/>
          <p:cNvSpPr/>
          <p:nvPr/>
        </p:nvSpPr>
        <p:spPr>
          <a:xfrm>
            <a:off x="274320" y="822960"/>
            <a:ext cx="8595360" cy="320040"/>
          </a:xfrm>
          <a:prstGeom prst="rect">
            <a:avLst/>
          </a:prstGeom>
          <a:noFill/>
          <a:ln/>
        </p:spPr>
        <p:txBody>
          <a:bodyPr wrap="square" rtlCol="0" anchor="ctr"/>
          <a:lstStyle/>
          <a:p>
            <a:pPr marL="0" indent="0">
              <a:buNone/>
            </a:pPr>
            <a:r>
              <a:rPr lang="en-US" sz="1100" i="1" dirty="0">
                <a:solidFill>
                  <a:srgbClr val="8896A7"/>
                </a:solidFill>
                <a:latin typeface="Calibri" pitchFamily="34" charset="0"/>
                <a:ea typeface="Calibri" pitchFamily="34" charset="-122"/>
                <a:cs typeface="Calibri" pitchFamily="34" charset="-120"/>
              </a:rPr>
              <a:t>8 Academic References  |  UWTSD Harvard Style  |  All links verified</a:t>
            </a:r>
            <a:endParaRPr lang="en-US" sz="1100" dirty="0"/>
          </a:p>
        </p:txBody>
      </p:sp>
      <p:sp>
        <p:nvSpPr>
          <p:cNvPr id="5" name="Shape 3"/>
          <p:cNvSpPr/>
          <p:nvPr/>
        </p:nvSpPr>
        <p:spPr>
          <a:xfrm>
            <a:off x="228600" y="1234440"/>
            <a:ext cx="4206240" cy="841248"/>
          </a:xfrm>
          <a:prstGeom prst="roundRect">
            <a:avLst>
              <a:gd name="adj" fmla="val 8696"/>
            </a:avLst>
          </a:prstGeom>
          <a:solidFill>
            <a:srgbClr val="E8533A">
              <a:alpha val="12000"/>
            </a:srgbClr>
          </a:solidFill>
          <a:ln/>
        </p:spPr>
        <p:txBody>
          <a:bodyPr/>
          <a:lstStyle/>
          <a:p>
            <a:endParaRPr lang="en-GB"/>
          </a:p>
        </p:txBody>
      </p:sp>
      <p:sp>
        <p:nvSpPr>
          <p:cNvPr id="6" name="Shape 4"/>
          <p:cNvSpPr/>
          <p:nvPr/>
        </p:nvSpPr>
        <p:spPr>
          <a:xfrm>
            <a:off x="228600" y="1234440"/>
            <a:ext cx="54864" cy="841248"/>
          </a:xfrm>
          <a:prstGeom prst="roundRect">
            <a:avLst>
              <a:gd name="adj" fmla="val 50000"/>
            </a:avLst>
          </a:prstGeom>
          <a:solidFill>
            <a:srgbClr val="E8533A"/>
          </a:solidFill>
          <a:ln/>
        </p:spPr>
        <p:txBody>
          <a:bodyPr/>
          <a:lstStyle/>
          <a:p>
            <a:endParaRPr lang="en-GB"/>
          </a:p>
        </p:txBody>
      </p:sp>
      <p:sp>
        <p:nvSpPr>
          <p:cNvPr id="7" name="Text 5"/>
          <p:cNvSpPr/>
          <p:nvPr/>
        </p:nvSpPr>
        <p:spPr>
          <a:xfrm>
            <a:off x="393192" y="1280160"/>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Bates, R.A. et al. (2022) 'Early childhood stress responses to psychosocial stressors: The state of the science', Developmental Psychobiology, 64(7), e22320.</a:t>
            </a:r>
            <a:endParaRPr lang="en-US" sz="880" dirty="0"/>
          </a:p>
        </p:txBody>
      </p:sp>
      <p:sp>
        <p:nvSpPr>
          <p:cNvPr id="8" name="Text 6">
            <a:hlinkClick r:id="rId3"/>
          </p:cNvPr>
          <p:cNvSpPr/>
          <p:nvPr/>
        </p:nvSpPr>
        <p:spPr>
          <a:xfrm>
            <a:off x="393192" y="1874520"/>
            <a:ext cx="3950208" cy="164592"/>
          </a:xfrm>
          <a:prstGeom prst="rect">
            <a:avLst/>
          </a:prstGeom>
          <a:noFill/>
          <a:ln/>
        </p:spPr>
        <p:txBody>
          <a:bodyPr wrap="square" rtlCol="0" anchor="ctr"/>
          <a:lstStyle/>
          <a:p>
            <a:pPr marL="0" indent="0">
              <a:buNone/>
            </a:pPr>
            <a:r>
              <a:rPr lang="en-US" sz="750" u="sng" dirty="0">
                <a:solidFill>
                  <a:srgbClr val="E8533A"/>
                </a:solidFill>
                <a:latin typeface="Calibri" pitchFamily="34" charset="0"/>
                <a:ea typeface="Calibri" pitchFamily="34" charset="-122"/>
                <a:cs typeface="Calibri" pitchFamily="34" charset="-120"/>
                <a:hlinkClick r:id="rId3">
                  <a:extLst>
                    <a:ext uri="{A12FA001-AC4F-418D-AE19-62706E023703}">
                      <ahyp:hlinkClr xmlns:ahyp="http://schemas.microsoft.com/office/drawing/2018/hyperlinkcolor" val="tx"/>
                    </a:ext>
                  </a:extLst>
                </a:hlinkClick>
              </a:rPr>
              <a:t>🔗 https://doi.org/10.1002/dev.22320</a:t>
            </a:r>
            <a:endParaRPr lang="en-US" sz="750" dirty="0"/>
          </a:p>
        </p:txBody>
      </p:sp>
      <p:sp>
        <p:nvSpPr>
          <p:cNvPr id="9" name="Shape 7"/>
          <p:cNvSpPr/>
          <p:nvPr/>
        </p:nvSpPr>
        <p:spPr>
          <a:xfrm>
            <a:off x="228600" y="2176272"/>
            <a:ext cx="4206240" cy="841248"/>
          </a:xfrm>
          <a:prstGeom prst="roundRect">
            <a:avLst>
              <a:gd name="adj" fmla="val 8696"/>
            </a:avLst>
          </a:prstGeom>
          <a:solidFill>
            <a:srgbClr val="F2B134">
              <a:alpha val="12000"/>
            </a:srgbClr>
          </a:solidFill>
          <a:ln/>
        </p:spPr>
        <p:txBody>
          <a:bodyPr/>
          <a:lstStyle/>
          <a:p>
            <a:endParaRPr lang="en-GB"/>
          </a:p>
        </p:txBody>
      </p:sp>
      <p:sp>
        <p:nvSpPr>
          <p:cNvPr id="10" name="Shape 8"/>
          <p:cNvSpPr/>
          <p:nvPr/>
        </p:nvSpPr>
        <p:spPr>
          <a:xfrm>
            <a:off x="228600" y="2176272"/>
            <a:ext cx="54864" cy="841248"/>
          </a:xfrm>
          <a:prstGeom prst="roundRect">
            <a:avLst>
              <a:gd name="adj" fmla="val 50000"/>
            </a:avLst>
          </a:prstGeom>
          <a:solidFill>
            <a:srgbClr val="F2B134"/>
          </a:solidFill>
          <a:ln/>
        </p:spPr>
        <p:txBody>
          <a:bodyPr/>
          <a:lstStyle/>
          <a:p>
            <a:endParaRPr lang="en-GB"/>
          </a:p>
        </p:txBody>
      </p:sp>
      <p:sp>
        <p:nvSpPr>
          <p:cNvPr id="11" name="Text 9"/>
          <p:cNvSpPr/>
          <p:nvPr/>
        </p:nvSpPr>
        <p:spPr>
          <a:xfrm>
            <a:off x="393192" y="2221992"/>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Department for Education (2023) Working Together to Safeguard Children: A Guide to Multi-Agency Working to Help, Protect and Promote the Welfare of Children. London: HM Government.</a:t>
            </a:r>
            <a:endParaRPr lang="en-US" sz="880" dirty="0"/>
          </a:p>
        </p:txBody>
      </p:sp>
      <p:sp>
        <p:nvSpPr>
          <p:cNvPr id="12" name="Text 10">
            <a:hlinkClick r:id="rId4"/>
          </p:cNvPr>
          <p:cNvSpPr/>
          <p:nvPr/>
        </p:nvSpPr>
        <p:spPr>
          <a:xfrm>
            <a:off x="393192" y="2816352"/>
            <a:ext cx="3950208" cy="164592"/>
          </a:xfrm>
          <a:prstGeom prst="rect">
            <a:avLst/>
          </a:prstGeom>
          <a:noFill/>
          <a:ln/>
        </p:spPr>
        <p:txBody>
          <a:bodyPr wrap="square" rtlCol="0" anchor="ctr"/>
          <a:lstStyle/>
          <a:p>
            <a:pPr marL="0" indent="0">
              <a:buNone/>
            </a:pPr>
            <a:r>
              <a:rPr lang="en-US" sz="750" u="sng" dirty="0">
                <a:solidFill>
                  <a:srgbClr val="F2B134"/>
                </a:solidFill>
                <a:latin typeface="Calibri" pitchFamily="34" charset="0"/>
                <a:ea typeface="Calibri" pitchFamily="34" charset="-122"/>
                <a:cs typeface="Calibri" pitchFamily="34" charset="-120"/>
                <a:hlinkClick r:id="rId4">
                  <a:extLst>
                    <a:ext uri="{A12FA001-AC4F-418D-AE19-62706E023703}">
                      <ahyp:hlinkClr xmlns:ahyp="http://schemas.microsoft.com/office/drawing/2018/hyperlinkcolor" val="tx"/>
                    </a:ext>
                  </a:extLst>
                </a:hlinkClick>
              </a:rPr>
              <a:t>🔗 https://assets.publishing.service.gov.uk/media/669e7501ab418ab055592a7b/Working_together_to_safeguard_children_2023.pdf</a:t>
            </a:r>
            <a:endParaRPr lang="en-US" sz="750" dirty="0"/>
          </a:p>
        </p:txBody>
      </p:sp>
      <p:sp>
        <p:nvSpPr>
          <p:cNvPr id="13" name="Shape 11"/>
          <p:cNvSpPr/>
          <p:nvPr/>
        </p:nvSpPr>
        <p:spPr>
          <a:xfrm>
            <a:off x="228600" y="3118104"/>
            <a:ext cx="4206240" cy="841248"/>
          </a:xfrm>
          <a:prstGeom prst="roundRect">
            <a:avLst>
              <a:gd name="adj" fmla="val 8696"/>
            </a:avLst>
          </a:prstGeom>
          <a:solidFill>
            <a:srgbClr val="0A7E8C">
              <a:alpha val="12000"/>
            </a:srgbClr>
          </a:solidFill>
          <a:ln/>
        </p:spPr>
        <p:txBody>
          <a:bodyPr/>
          <a:lstStyle/>
          <a:p>
            <a:endParaRPr lang="en-GB"/>
          </a:p>
        </p:txBody>
      </p:sp>
      <p:sp>
        <p:nvSpPr>
          <p:cNvPr id="14" name="Shape 12"/>
          <p:cNvSpPr/>
          <p:nvPr/>
        </p:nvSpPr>
        <p:spPr>
          <a:xfrm>
            <a:off x="228600" y="3118104"/>
            <a:ext cx="54864" cy="841248"/>
          </a:xfrm>
          <a:prstGeom prst="roundRect">
            <a:avLst>
              <a:gd name="adj" fmla="val 50000"/>
            </a:avLst>
          </a:prstGeom>
          <a:solidFill>
            <a:srgbClr val="0A7E8C"/>
          </a:solidFill>
          <a:ln/>
        </p:spPr>
        <p:txBody>
          <a:bodyPr/>
          <a:lstStyle/>
          <a:p>
            <a:endParaRPr lang="en-GB"/>
          </a:p>
        </p:txBody>
      </p:sp>
      <p:sp>
        <p:nvSpPr>
          <p:cNvPr id="15" name="Text 13"/>
          <p:cNvSpPr/>
          <p:nvPr/>
        </p:nvSpPr>
        <p:spPr>
          <a:xfrm>
            <a:off x="393192" y="3163824"/>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Fox, N.A. et al. (2023) 'Annual Research Review: Developmental pathways linking early behavioral inhibition to later anxiety', Journal of Child Psychology and Psychiatry, 64(4), pp. 537–561.</a:t>
            </a:r>
            <a:endParaRPr lang="en-US" sz="880" dirty="0"/>
          </a:p>
        </p:txBody>
      </p:sp>
      <p:sp>
        <p:nvSpPr>
          <p:cNvPr id="16" name="Text 14">
            <a:hlinkClick r:id="rId5"/>
          </p:cNvPr>
          <p:cNvSpPr/>
          <p:nvPr/>
        </p:nvSpPr>
        <p:spPr>
          <a:xfrm>
            <a:off x="393192" y="3758184"/>
            <a:ext cx="3950208" cy="164592"/>
          </a:xfrm>
          <a:prstGeom prst="rect">
            <a:avLst/>
          </a:prstGeom>
          <a:noFill/>
          <a:ln/>
        </p:spPr>
        <p:txBody>
          <a:bodyPr wrap="square" rtlCol="0" anchor="ctr"/>
          <a:lstStyle/>
          <a:p>
            <a:pPr marL="0" indent="0">
              <a:buNone/>
            </a:pPr>
            <a:r>
              <a:rPr lang="en-US" sz="750" u="sng" dirty="0">
                <a:solidFill>
                  <a:srgbClr val="0A7E8C"/>
                </a:solidFill>
                <a:latin typeface="Calibri" pitchFamily="34" charset="0"/>
                <a:ea typeface="Calibri" pitchFamily="34" charset="-122"/>
                <a:cs typeface="Calibri" pitchFamily="34" charset="-120"/>
                <a:hlinkClick r:id="rId5">
                  <a:extLst>
                    <a:ext uri="{A12FA001-AC4F-418D-AE19-62706E023703}">
                      <ahyp:hlinkClr xmlns:ahyp="http://schemas.microsoft.com/office/drawing/2018/hyperlinkcolor" val="tx"/>
                    </a:ext>
                  </a:extLst>
                </a:hlinkClick>
              </a:rPr>
              <a:t>🔗 https://doi.org/10.1111/jcpp.13702</a:t>
            </a:r>
            <a:endParaRPr lang="en-US" sz="750" dirty="0"/>
          </a:p>
        </p:txBody>
      </p:sp>
      <p:sp>
        <p:nvSpPr>
          <p:cNvPr id="17" name="Shape 15"/>
          <p:cNvSpPr/>
          <p:nvPr/>
        </p:nvSpPr>
        <p:spPr>
          <a:xfrm>
            <a:off x="228600" y="4059936"/>
            <a:ext cx="4206240" cy="841248"/>
          </a:xfrm>
          <a:prstGeom prst="roundRect">
            <a:avLst>
              <a:gd name="adj" fmla="val 8696"/>
            </a:avLst>
          </a:prstGeom>
          <a:solidFill>
            <a:srgbClr val="6B5B9E">
              <a:alpha val="12000"/>
            </a:srgbClr>
          </a:solidFill>
          <a:ln/>
        </p:spPr>
        <p:txBody>
          <a:bodyPr/>
          <a:lstStyle/>
          <a:p>
            <a:endParaRPr lang="en-GB"/>
          </a:p>
        </p:txBody>
      </p:sp>
      <p:sp>
        <p:nvSpPr>
          <p:cNvPr id="18" name="Shape 16"/>
          <p:cNvSpPr/>
          <p:nvPr/>
        </p:nvSpPr>
        <p:spPr>
          <a:xfrm>
            <a:off x="228600" y="4059936"/>
            <a:ext cx="54864" cy="841248"/>
          </a:xfrm>
          <a:prstGeom prst="roundRect">
            <a:avLst>
              <a:gd name="adj" fmla="val 50000"/>
            </a:avLst>
          </a:prstGeom>
          <a:solidFill>
            <a:srgbClr val="6B5B9E"/>
          </a:solidFill>
          <a:ln/>
        </p:spPr>
        <p:txBody>
          <a:bodyPr/>
          <a:lstStyle/>
          <a:p>
            <a:endParaRPr lang="en-GB"/>
          </a:p>
        </p:txBody>
      </p:sp>
      <p:sp>
        <p:nvSpPr>
          <p:cNvPr id="19" name="Text 17"/>
          <p:cNvSpPr/>
          <p:nvPr/>
        </p:nvSpPr>
        <p:spPr>
          <a:xfrm>
            <a:off x="393192" y="4105656"/>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Orenstein, G.A. and Kaur, J. (2026) 'Erikson's Stages of Psychosocial Development', in StatPearls [Internet]. Treasure Island, FL: StatPearls Publishing.</a:t>
            </a:r>
            <a:endParaRPr lang="en-US" sz="880" dirty="0"/>
          </a:p>
        </p:txBody>
      </p:sp>
      <p:sp>
        <p:nvSpPr>
          <p:cNvPr id="20" name="Text 18">
            <a:hlinkClick r:id="rId6"/>
          </p:cNvPr>
          <p:cNvSpPr/>
          <p:nvPr/>
        </p:nvSpPr>
        <p:spPr>
          <a:xfrm>
            <a:off x="393192" y="4700016"/>
            <a:ext cx="3950208" cy="164592"/>
          </a:xfrm>
          <a:prstGeom prst="rect">
            <a:avLst/>
          </a:prstGeom>
          <a:noFill/>
          <a:ln/>
        </p:spPr>
        <p:txBody>
          <a:bodyPr wrap="square" rtlCol="0" anchor="ctr"/>
          <a:lstStyle/>
          <a:p>
            <a:pPr marL="0" indent="0">
              <a:buNone/>
            </a:pPr>
            <a:r>
              <a:rPr lang="en-US" sz="750" u="sng" dirty="0">
                <a:solidFill>
                  <a:srgbClr val="6B5B9E"/>
                </a:solidFill>
                <a:latin typeface="Calibri" pitchFamily="34" charset="0"/>
                <a:ea typeface="Calibri" pitchFamily="34" charset="-122"/>
                <a:cs typeface="Calibri" pitchFamily="34" charset="-120"/>
                <a:hlinkClick r:id="rId6">
                  <a:extLst>
                    <a:ext uri="{A12FA001-AC4F-418D-AE19-62706E023703}">
                      <ahyp:hlinkClr xmlns:ahyp="http://schemas.microsoft.com/office/drawing/2018/hyperlinkcolor" val="tx"/>
                    </a:ext>
                  </a:extLst>
                </a:hlinkClick>
              </a:rPr>
              <a:t>🔗 https://www.ncbi.nlm.nih.gov/books/NBK556096/</a:t>
            </a:r>
            <a:endParaRPr lang="en-US" sz="750" dirty="0"/>
          </a:p>
        </p:txBody>
      </p:sp>
      <p:sp>
        <p:nvSpPr>
          <p:cNvPr id="21" name="Shape 19"/>
          <p:cNvSpPr/>
          <p:nvPr/>
        </p:nvSpPr>
        <p:spPr>
          <a:xfrm>
            <a:off x="4709160" y="1234440"/>
            <a:ext cx="4206240" cy="841248"/>
          </a:xfrm>
          <a:prstGeom prst="roundRect">
            <a:avLst>
              <a:gd name="adj" fmla="val 8696"/>
            </a:avLst>
          </a:prstGeom>
          <a:solidFill>
            <a:srgbClr val="5B8C5A">
              <a:alpha val="12000"/>
            </a:srgbClr>
          </a:solidFill>
          <a:ln/>
        </p:spPr>
        <p:txBody>
          <a:bodyPr/>
          <a:lstStyle/>
          <a:p>
            <a:endParaRPr lang="en-GB"/>
          </a:p>
        </p:txBody>
      </p:sp>
      <p:sp>
        <p:nvSpPr>
          <p:cNvPr id="22" name="Shape 20"/>
          <p:cNvSpPr/>
          <p:nvPr/>
        </p:nvSpPr>
        <p:spPr>
          <a:xfrm>
            <a:off x="4709160" y="1234440"/>
            <a:ext cx="54864" cy="841248"/>
          </a:xfrm>
          <a:prstGeom prst="roundRect">
            <a:avLst>
              <a:gd name="adj" fmla="val 50000"/>
            </a:avLst>
          </a:prstGeom>
          <a:solidFill>
            <a:srgbClr val="5B8C5A"/>
          </a:solidFill>
          <a:ln/>
        </p:spPr>
        <p:txBody>
          <a:bodyPr/>
          <a:lstStyle/>
          <a:p>
            <a:endParaRPr lang="en-GB"/>
          </a:p>
        </p:txBody>
      </p:sp>
      <p:sp>
        <p:nvSpPr>
          <p:cNvPr id="23" name="Text 21"/>
          <p:cNvSpPr/>
          <p:nvPr/>
        </p:nvSpPr>
        <p:spPr>
          <a:xfrm>
            <a:off x="4873752" y="1280160"/>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Rorije, M. et al. (2023) 'Applying Erikson's theory of psychosocial development to understand autonomy development in children and youths with deafblindness', Frontiers in Education, 8, 1228905.</a:t>
            </a:r>
            <a:endParaRPr lang="en-US" sz="880" dirty="0"/>
          </a:p>
        </p:txBody>
      </p:sp>
      <p:sp>
        <p:nvSpPr>
          <p:cNvPr id="24" name="Text 22">
            <a:hlinkClick r:id="rId7"/>
          </p:cNvPr>
          <p:cNvSpPr/>
          <p:nvPr/>
        </p:nvSpPr>
        <p:spPr>
          <a:xfrm>
            <a:off x="4873752" y="1874520"/>
            <a:ext cx="3950208" cy="164592"/>
          </a:xfrm>
          <a:prstGeom prst="rect">
            <a:avLst/>
          </a:prstGeom>
          <a:noFill/>
          <a:ln/>
        </p:spPr>
        <p:txBody>
          <a:bodyPr wrap="square" rtlCol="0" anchor="ctr"/>
          <a:lstStyle/>
          <a:p>
            <a:pPr marL="0" indent="0">
              <a:buNone/>
            </a:pPr>
            <a:r>
              <a:rPr lang="en-US" sz="750" u="sng" dirty="0">
                <a:solidFill>
                  <a:srgbClr val="5B8C5A"/>
                </a:solidFill>
                <a:latin typeface="Calibri" pitchFamily="34" charset="0"/>
                <a:ea typeface="Calibri" pitchFamily="34" charset="-122"/>
                <a:cs typeface="Calibri" pitchFamily="34" charset="-120"/>
                <a:hlinkClick r:id="rId7">
                  <a:extLst>
                    <a:ext uri="{A12FA001-AC4F-418D-AE19-62706E023703}">
                      <ahyp:hlinkClr xmlns:ahyp="http://schemas.microsoft.com/office/drawing/2018/hyperlinkcolor" val="tx"/>
                    </a:ext>
                  </a:extLst>
                </a:hlinkClick>
              </a:rPr>
              <a:t>🔗 https://doi.org/10.3389/feduc.2023.1228905</a:t>
            </a:r>
            <a:endParaRPr lang="en-US" sz="750" dirty="0"/>
          </a:p>
        </p:txBody>
      </p:sp>
      <p:sp>
        <p:nvSpPr>
          <p:cNvPr id="25" name="Shape 23"/>
          <p:cNvSpPr/>
          <p:nvPr/>
        </p:nvSpPr>
        <p:spPr>
          <a:xfrm>
            <a:off x="4709160" y="2176272"/>
            <a:ext cx="4206240" cy="841248"/>
          </a:xfrm>
          <a:prstGeom prst="roundRect">
            <a:avLst>
              <a:gd name="adj" fmla="val 8696"/>
            </a:avLst>
          </a:prstGeom>
          <a:solidFill>
            <a:srgbClr val="C2396A">
              <a:alpha val="12000"/>
            </a:srgbClr>
          </a:solidFill>
          <a:ln/>
        </p:spPr>
        <p:txBody>
          <a:bodyPr/>
          <a:lstStyle/>
          <a:p>
            <a:endParaRPr lang="en-GB"/>
          </a:p>
        </p:txBody>
      </p:sp>
      <p:sp>
        <p:nvSpPr>
          <p:cNvPr id="26" name="Shape 24"/>
          <p:cNvSpPr/>
          <p:nvPr/>
        </p:nvSpPr>
        <p:spPr>
          <a:xfrm>
            <a:off x="4709160" y="2176272"/>
            <a:ext cx="54864" cy="841248"/>
          </a:xfrm>
          <a:prstGeom prst="roundRect">
            <a:avLst>
              <a:gd name="adj" fmla="val 50000"/>
            </a:avLst>
          </a:prstGeom>
          <a:solidFill>
            <a:srgbClr val="C2396A"/>
          </a:solidFill>
          <a:ln/>
        </p:spPr>
        <p:txBody>
          <a:bodyPr/>
          <a:lstStyle/>
          <a:p>
            <a:endParaRPr lang="en-GB"/>
          </a:p>
        </p:txBody>
      </p:sp>
      <p:sp>
        <p:nvSpPr>
          <p:cNvPr id="27" name="Text 25"/>
          <p:cNvSpPr/>
          <p:nvPr/>
        </p:nvSpPr>
        <p:spPr>
          <a:xfrm>
            <a:off x="4873752" y="2221992"/>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Skene, K. et al. (2022) 'Can guidance during play enhance children's learning and development in educational contexts? A systematic review and meta-analysis', Child Development, 93(4), pp. 1162–1180.</a:t>
            </a:r>
            <a:endParaRPr lang="en-US" sz="880" dirty="0"/>
          </a:p>
        </p:txBody>
      </p:sp>
      <p:sp>
        <p:nvSpPr>
          <p:cNvPr id="28" name="Text 26">
            <a:hlinkClick r:id="rId8"/>
          </p:cNvPr>
          <p:cNvSpPr/>
          <p:nvPr/>
        </p:nvSpPr>
        <p:spPr>
          <a:xfrm>
            <a:off x="4873752" y="2816352"/>
            <a:ext cx="3950208" cy="164592"/>
          </a:xfrm>
          <a:prstGeom prst="rect">
            <a:avLst/>
          </a:prstGeom>
          <a:noFill/>
          <a:ln/>
        </p:spPr>
        <p:txBody>
          <a:bodyPr wrap="square" rtlCol="0" anchor="ctr"/>
          <a:lstStyle/>
          <a:p>
            <a:pPr marL="0" indent="0">
              <a:buNone/>
            </a:pPr>
            <a:r>
              <a:rPr lang="en-US" sz="750" u="sng" dirty="0">
                <a:solidFill>
                  <a:srgbClr val="C2396A"/>
                </a:solidFill>
                <a:latin typeface="Calibri" pitchFamily="34" charset="0"/>
                <a:ea typeface="Calibri" pitchFamily="34" charset="-122"/>
                <a:cs typeface="Calibri" pitchFamily="34" charset="-120"/>
                <a:hlinkClick r:id="rId8">
                  <a:extLst>
                    <a:ext uri="{A12FA001-AC4F-418D-AE19-62706E023703}">
                      <ahyp:hlinkClr xmlns:ahyp="http://schemas.microsoft.com/office/drawing/2018/hyperlinkcolor" val="tx"/>
                    </a:ext>
                  </a:extLst>
                </a:hlinkClick>
              </a:rPr>
              <a:t>🔗 https://doi.org/10.1111/cdev.13730</a:t>
            </a:r>
            <a:endParaRPr lang="en-US" sz="750" dirty="0"/>
          </a:p>
        </p:txBody>
      </p:sp>
      <p:sp>
        <p:nvSpPr>
          <p:cNvPr id="29" name="Shape 27"/>
          <p:cNvSpPr/>
          <p:nvPr/>
        </p:nvSpPr>
        <p:spPr>
          <a:xfrm>
            <a:off x="4709160" y="3118104"/>
            <a:ext cx="4206240" cy="841248"/>
          </a:xfrm>
          <a:prstGeom prst="roundRect">
            <a:avLst>
              <a:gd name="adj" fmla="val 8696"/>
            </a:avLst>
          </a:prstGeom>
          <a:solidFill>
            <a:srgbClr val="E8533A">
              <a:alpha val="12000"/>
            </a:srgbClr>
          </a:solidFill>
          <a:ln/>
        </p:spPr>
        <p:txBody>
          <a:bodyPr/>
          <a:lstStyle/>
          <a:p>
            <a:endParaRPr lang="en-GB"/>
          </a:p>
        </p:txBody>
      </p:sp>
      <p:sp>
        <p:nvSpPr>
          <p:cNvPr id="30" name="Shape 28"/>
          <p:cNvSpPr/>
          <p:nvPr/>
        </p:nvSpPr>
        <p:spPr>
          <a:xfrm>
            <a:off x="4709160" y="3118104"/>
            <a:ext cx="54864" cy="841248"/>
          </a:xfrm>
          <a:prstGeom prst="roundRect">
            <a:avLst>
              <a:gd name="adj" fmla="val 50000"/>
            </a:avLst>
          </a:prstGeom>
          <a:solidFill>
            <a:srgbClr val="E8533A"/>
          </a:solidFill>
          <a:ln/>
        </p:spPr>
        <p:txBody>
          <a:bodyPr/>
          <a:lstStyle/>
          <a:p>
            <a:endParaRPr lang="en-GB"/>
          </a:p>
        </p:txBody>
      </p:sp>
      <p:sp>
        <p:nvSpPr>
          <p:cNvPr id="31" name="Text 29"/>
          <p:cNvSpPr/>
          <p:nvPr/>
        </p:nvSpPr>
        <p:spPr>
          <a:xfrm>
            <a:off x="4873752" y="3163824"/>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Suarez, A., Shraibman, L. and Yakupova, V. (2023) 'Long-term effects of maternal depression during postpartum and early parenthood on child socioemotional development', Children, 10(10), p. 1718.</a:t>
            </a:r>
            <a:endParaRPr lang="en-US" sz="880" dirty="0"/>
          </a:p>
        </p:txBody>
      </p:sp>
      <p:sp>
        <p:nvSpPr>
          <p:cNvPr id="32" name="Text 30">
            <a:hlinkClick r:id="rId9"/>
          </p:cNvPr>
          <p:cNvSpPr/>
          <p:nvPr/>
        </p:nvSpPr>
        <p:spPr>
          <a:xfrm>
            <a:off x="4873752" y="3758184"/>
            <a:ext cx="3950208" cy="164592"/>
          </a:xfrm>
          <a:prstGeom prst="rect">
            <a:avLst/>
          </a:prstGeom>
          <a:noFill/>
          <a:ln/>
        </p:spPr>
        <p:txBody>
          <a:bodyPr wrap="square" rtlCol="0" anchor="ctr"/>
          <a:lstStyle/>
          <a:p>
            <a:pPr marL="0" indent="0">
              <a:buNone/>
            </a:pPr>
            <a:r>
              <a:rPr lang="en-US" sz="750" u="sng" dirty="0">
                <a:solidFill>
                  <a:srgbClr val="E8533A"/>
                </a:solidFill>
                <a:latin typeface="Calibri" pitchFamily="34" charset="0"/>
                <a:ea typeface="Calibri" pitchFamily="34" charset="-122"/>
                <a:cs typeface="Calibri" pitchFamily="34" charset="-120"/>
                <a:hlinkClick r:id="rId9">
                  <a:extLst>
                    <a:ext uri="{A12FA001-AC4F-418D-AE19-62706E023703}">
                      <ahyp:hlinkClr xmlns:ahyp="http://schemas.microsoft.com/office/drawing/2018/hyperlinkcolor" val="tx"/>
                    </a:ext>
                  </a:extLst>
                </a:hlinkClick>
              </a:rPr>
              <a:t>🔗 https://doi.org/10.3390/children10101718</a:t>
            </a:r>
            <a:endParaRPr lang="en-US" sz="750" dirty="0"/>
          </a:p>
        </p:txBody>
      </p:sp>
      <p:sp>
        <p:nvSpPr>
          <p:cNvPr id="33" name="Shape 31"/>
          <p:cNvSpPr/>
          <p:nvPr/>
        </p:nvSpPr>
        <p:spPr>
          <a:xfrm>
            <a:off x="4709160" y="4059936"/>
            <a:ext cx="4206240" cy="841248"/>
          </a:xfrm>
          <a:prstGeom prst="roundRect">
            <a:avLst>
              <a:gd name="adj" fmla="val 8696"/>
            </a:avLst>
          </a:prstGeom>
          <a:solidFill>
            <a:srgbClr val="F2B134">
              <a:alpha val="12000"/>
            </a:srgbClr>
          </a:solidFill>
          <a:ln/>
        </p:spPr>
        <p:txBody>
          <a:bodyPr/>
          <a:lstStyle/>
          <a:p>
            <a:endParaRPr lang="en-GB"/>
          </a:p>
        </p:txBody>
      </p:sp>
      <p:sp>
        <p:nvSpPr>
          <p:cNvPr id="34" name="Shape 32"/>
          <p:cNvSpPr/>
          <p:nvPr/>
        </p:nvSpPr>
        <p:spPr>
          <a:xfrm>
            <a:off x="4709160" y="4059936"/>
            <a:ext cx="54864" cy="841248"/>
          </a:xfrm>
          <a:prstGeom prst="roundRect">
            <a:avLst>
              <a:gd name="adj" fmla="val 50000"/>
            </a:avLst>
          </a:prstGeom>
          <a:solidFill>
            <a:srgbClr val="F2B134"/>
          </a:solidFill>
          <a:ln/>
        </p:spPr>
        <p:txBody>
          <a:bodyPr/>
          <a:lstStyle/>
          <a:p>
            <a:endParaRPr lang="en-GB"/>
          </a:p>
        </p:txBody>
      </p:sp>
      <p:sp>
        <p:nvSpPr>
          <p:cNvPr id="35" name="Text 33"/>
          <p:cNvSpPr/>
          <p:nvPr/>
        </p:nvSpPr>
        <p:spPr>
          <a:xfrm>
            <a:off x="4873752" y="4105656"/>
            <a:ext cx="3950208" cy="594360"/>
          </a:xfrm>
          <a:prstGeom prst="rect">
            <a:avLst/>
          </a:prstGeom>
          <a:noFill/>
          <a:ln/>
        </p:spPr>
        <p:txBody>
          <a:bodyPr wrap="square" rtlCol="0" anchor="ctr"/>
          <a:lstStyle/>
          <a:p>
            <a:pPr marL="0" indent="0">
              <a:buNone/>
            </a:pPr>
            <a:r>
              <a:rPr lang="en-US" sz="880" dirty="0">
                <a:solidFill>
                  <a:srgbClr val="C8D8E8"/>
                </a:solidFill>
                <a:latin typeface="Calibri" pitchFamily="34" charset="0"/>
                <a:ea typeface="Calibri" pitchFamily="34" charset="-122"/>
                <a:cs typeface="Calibri" pitchFamily="34" charset="-120"/>
              </a:rPr>
              <a:t>Yang, N. et al. (2021) 'Language development in early childhood: quality of teacher-child interaction and children's receptive vocabulary competency', Frontiers in Psychology, 12, 649680.</a:t>
            </a:r>
            <a:endParaRPr lang="en-US" sz="880" dirty="0"/>
          </a:p>
        </p:txBody>
      </p:sp>
      <p:sp>
        <p:nvSpPr>
          <p:cNvPr id="36" name="Text 34">
            <a:hlinkClick r:id="rId10"/>
          </p:cNvPr>
          <p:cNvSpPr/>
          <p:nvPr/>
        </p:nvSpPr>
        <p:spPr>
          <a:xfrm>
            <a:off x="4873752" y="4700016"/>
            <a:ext cx="3950208" cy="164592"/>
          </a:xfrm>
          <a:prstGeom prst="rect">
            <a:avLst/>
          </a:prstGeom>
          <a:noFill/>
          <a:ln/>
        </p:spPr>
        <p:txBody>
          <a:bodyPr wrap="square" rtlCol="0" anchor="ctr"/>
          <a:lstStyle/>
          <a:p>
            <a:pPr marL="0" indent="0">
              <a:buNone/>
            </a:pPr>
            <a:r>
              <a:rPr lang="en-US" sz="750" u="sng" dirty="0">
                <a:solidFill>
                  <a:srgbClr val="F2B134"/>
                </a:solidFill>
                <a:latin typeface="Calibri" pitchFamily="34" charset="0"/>
                <a:ea typeface="Calibri" pitchFamily="34" charset="-122"/>
                <a:cs typeface="Calibri" pitchFamily="34" charset="-120"/>
                <a:hlinkClick r:id="rId10">
                  <a:extLst>
                    <a:ext uri="{A12FA001-AC4F-418D-AE19-62706E023703}">
                      <ahyp:hlinkClr xmlns:ahyp="http://schemas.microsoft.com/office/drawing/2018/hyperlinkcolor" val="tx"/>
                    </a:ext>
                  </a:extLst>
                </a:hlinkClick>
              </a:rPr>
              <a:t>🔗 https://doi.org/10.3389/fpsyg.2021.649680</a:t>
            </a:r>
            <a:endParaRPr lang="en-US" sz="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5" ma:contentTypeDescription="Create a new document." ma:contentTypeScope="" ma:versionID="02e5c385a86203030d31d7514fc3e700">
  <xsd:schema xmlns:xsd="http://www.w3.org/2001/XMLSchema" xmlns:xs="http://www.w3.org/2001/XMLSchema" xmlns:p="http://schemas.microsoft.com/office/2006/metadata/properties" xmlns:ns3="b4f9f7ee-5770-4a14-8925-17f3d16e50b7" targetNamespace="http://schemas.microsoft.com/office/2006/metadata/properties" ma:root="true" ma:fieldsID="5a4f4a4b18afb3147bf127c558531949"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Props1.xml><?xml version="1.0" encoding="utf-8"?>
<ds:datastoreItem xmlns:ds="http://schemas.openxmlformats.org/officeDocument/2006/customXml" ds:itemID="{0DC13823-5AB6-48FE-B10A-5FCCBAC728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69C789-624C-4D57-82A6-635978A61089}">
  <ds:schemaRefs>
    <ds:schemaRef ds:uri="http://schemas.microsoft.com/sharepoint/v3/contenttype/forms"/>
  </ds:schemaRefs>
</ds:datastoreItem>
</file>

<file path=customXml/itemProps3.xml><?xml version="1.0" encoding="utf-8"?>
<ds:datastoreItem xmlns:ds="http://schemas.openxmlformats.org/officeDocument/2006/customXml" ds:itemID="{3638B727-239A-4A78-9167-019A54C73E37}">
  <ds:schemaRefs>
    <ds:schemaRef ds:uri="http://schemas.microsoft.com/office/2006/documentManagement/types"/>
    <ds:schemaRef ds:uri="http://schemas.openxmlformats.org/package/2006/metadata/core-properties"/>
    <ds:schemaRef ds:uri="http://purl.org/dc/elements/1.1/"/>
    <ds:schemaRef ds:uri="http://www.w3.org/XML/1998/namespace"/>
    <ds:schemaRef ds:uri="http://purl.org/dc/terms/"/>
    <ds:schemaRef ds:uri="b4f9f7ee-5770-4a14-8925-17f3d16e50b7"/>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164</TotalTime>
  <Words>3263</Words>
  <Application>Microsoft Office PowerPoint</Application>
  <PresentationFormat>On-screen Show (16:9)</PresentationFormat>
  <Paragraphs>192</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Erikson's Psychosocial Theory – LCHS4010</dc:title>
  <dc:subject>PptxGenJS Presentation</dc:subject>
  <dc:creator>PptxGenJS</dc:creator>
  <cp:lastModifiedBy>Noreen Akhtar (2439740)</cp:lastModifiedBy>
  <cp:revision>6</cp:revision>
  <dcterms:created xsi:type="dcterms:W3CDTF">2026-06-12T06:28:14Z</dcterms:created>
  <dcterms:modified xsi:type="dcterms:W3CDTF">2026-06-14T11:41:18Z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