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80" autoAdjust="0"/>
  </p:normalViewPr>
  <p:slideViewPr>
    <p:cSldViewPr snapToGrid="0">
      <p:cViewPr varScale="1">
        <p:scale>
          <a:sx n="100" d="100"/>
          <a:sy n="100" d="100"/>
        </p:scale>
        <p:origin x="9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F3DD2E-CBB5-4C91-B9F7-354A6FC87A63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831239-F95E-42E9-99E1-0E957F5DF5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972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31239-F95E-42E9-99E1-0E957F5DF5A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480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834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70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395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456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81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892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591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939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159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28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067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CF5C8-DD32-4405-B87B-D49D34B54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43FC9-8491-42A2-A256-536B6948CC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508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facts.net/general/20-facts-about-emotional-intellig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918DCA-19AB-BFEE-D153-202246D265DE}"/>
              </a:ext>
            </a:extLst>
          </p:cNvPr>
          <p:cNvSpPr txBox="1"/>
          <p:nvPr/>
        </p:nvSpPr>
        <p:spPr>
          <a:xfrm>
            <a:off x="4233000" y="233196"/>
            <a:ext cx="303749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pPr algn="l"/>
            <a:r>
              <a:rPr lang="en-US" b="1" i="0" dirty="0">
                <a:solidFill>
                  <a:srgbClr val="29261B"/>
                </a:solidFill>
                <a:effectLst/>
                <a:latin typeface="var(--font-tiempos)"/>
              </a:rPr>
              <a:t>Emotional Intelligence: Poster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3A85F0-4B19-18CE-4842-5A08C8337E3A}"/>
              </a:ext>
            </a:extLst>
          </p:cNvPr>
          <p:cNvSpPr txBox="1"/>
          <p:nvPr/>
        </p:nvSpPr>
        <p:spPr>
          <a:xfrm>
            <a:off x="4310617" y="602528"/>
            <a:ext cx="2882264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pPr algn="l"/>
            <a:r>
              <a:rPr lang="en-US" b="1" i="0" dirty="0">
                <a:solidFill>
                  <a:srgbClr val="29261B"/>
                </a:solidFill>
                <a:effectLst/>
                <a:latin typeface="var(--font-tiempos)"/>
              </a:rPr>
              <a:t>Student Name: Elena Banica</a:t>
            </a:r>
          </a:p>
          <a:p>
            <a:pPr algn="ctr"/>
            <a:r>
              <a:rPr lang="en-US" b="1" dirty="0">
                <a:solidFill>
                  <a:srgbClr val="29261B"/>
                </a:solidFill>
                <a:latin typeface="var(--font-tiempos)"/>
              </a:rPr>
              <a:t>BMSW6106</a:t>
            </a:r>
            <a:endParaRPr lang="en-US" b="1" i="0" dirty="0">
              <a:solidFill>
                <a:srgbClr val="29261B"/>
              </a:solidFill>
              <a:effectLst/>
              <a:latin typeface="var(--font-tiempos)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5E3223C-9732-1BD2-6359-DD24C45641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862218"/>
              </p:ext>
            </p:extLst>
          </p:nvPr>
        </p:nvGraphicFramePr>
        <p:xfrm>
          <a:off x="717148" y="3159746"/>
          <a:ext cx="6225458" cy="346505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62690">
                  <a:extLst>
                    <a:ext uri="{9D8B030D-6E8A-4147-A177-3AD203B41FA5}">
                      <a16:colId xmlns:a16="http://schemas.microsoft.com/office/drawing/2014/main" val="2760473717"/>
                    </a:ext>
                  </a:extLst>
                </a:gridCol>
                <a:gridCol w="2092017">
                  <a:extLst>
                    <a:ext uri="{9D8B030D-6E8A-4147-A177-3AD203B41FA5}">
                      <a16:colId xmlns:a16="http://schemas.microsoft.com/office/drawing/2014/main" val="1403995418"/>
                    </a:ext>
                  </a:extLst>
                </a:gridCol>
                <a:gridCol w="2870751">
                  <a:extLst>
                    <a:ext uri="{9D8B030D-6E8A-4147-A177-3AD203B41FA5}">
                      <a16:colId xmlns:a16="http://schemas.microsoft.com/office/drawing/2014/main" val="2998436922"/>
                    </a:ext>
                  </a:extLst>
                </a:gridCol>
              </a:tblGrid>
              <a:tr h="407654">
                <a:tc>
                  <a:txBody>
                    <a:bodyPr/>
                    <a:lstStyle/>
                    <a:p>
                      <a:r>
                        <a:rPr lang="en-US" dirty="0"/>
                        <a:t>EI 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EI Skill Used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Personal Example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65733427"/>
                  </a:ext>
                </a:extLst>
              </a:tr>
              <a:tr h="636959">
                <a:tc>
                  <a:txBody>
                    <a:bodyPr/>
                    <a:lstStyle/>
                    <a:p>
                      <a:r>
                        <a:rPr lang="en-US" sz="1200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Listening to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When team members express concerns, I practice active listening before formulating any  responses</a:t>
                      </a:r>
                      <a:endParaRPr lang="en-US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1568419"/>
                  </a:ext>
                </a:extLst>
              </a:tr>
              <a:tr h="509568">
                <a:tc>
                  <a:txBody>
                    <a:bodyPr/>
                    <a:lstStyle/>
                    <a:p>
                      <a:r>
                        <a:rPr lang="en-US" sz="1200" dirty="0"/>
                        <a:t>Work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Thinking before 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I should reduce impulsive reactions in meetings by mentally processing my emotions first</a:t>
                      </a:r>
                      <a:endParaRPr lang="en-US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476803"/>
                  </a:ext>
                </a:extLst>
              </a:tr>
              <a:tr h="636959">
                <a:tc>
                  <a:txBody>
                    <a:bodyPr/>
                    <a:lstStyle/>
                    <a:p>
                      <a:r>
                        <a:rPr lang="en-US" sz="1200" dirty="0"/>
                        <a:t>Relationship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Considering other perspectives and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When conflicts arise, I should consciously try to understand the situation from the other persons viewpoint</a:t>
                      </a:r>
                      <a:endParaRPr lang="en-US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839801"/>
                  </a:ext>
                </a:extLst>
              </a:tr>
              <a:tr h="636959">
                <a:tc>
                  <a:txBody>
                    <a:bodyPr/>
                    <a:lstStyle/>
                    <a:p>
                      <a:r>
                        <a:rPr lang="en-US" sz="1200" dirty="0"/>
                        <a:t>Resilience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Considering other perspectives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During any project, I acknowledge any disappointments in front of others while focusing on constructive next steps</a:t>
                      </a:r>
                      <a:endParaRPr lang="en-US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543393"/>
                  </a:ext>
                </a:extLst>
              </a:tr>
              <a:tr h="636959">
                <a:tc>
                  <a:txBody>
                    <a:bodyPr/>
                    <a:lstStyle/>
                    <a:p>
                      <a:r>
                        <a:rPr lang="en-US" sz="1200" dirty="0"/>
                        <a:t>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Not being afraid to apologize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I have learned that by admitting any mistakes will strengthens rather than weakens my professional relationships</a:t>
                      </a:r>
                      <a:endParaRPr lang="en-US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306592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A7B0B1CB-0E11-594C-66FA-D3255DBCA313}"/>
              </a:ext>
            </a:extLst>
          </p:cNvPr>
          <p:cNvSpPr txBox="1"/>
          <p:nvPr/>
        </p:nvSpPr>
        <p:spPr>
          <a:xfrm>
            <a:off x="7601857" y="369970"/>
            <a:ext cx="4011950" cy="263149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b="1" i="0" dirty="0">
                <a:solidFill>
                  <a:srgbClr val="29261B"/>
                </a:solidFill>
                <a:effectLst/>
                <a:latin typeface="var(--font-tiempos)"/>
              </a:rPr>
              <a:t>Improving  Emotional Intelligence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First Action: Short-term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Using daily journal to track my emotional responses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Analysing every email and my response before responding to challenging emails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Actively seeking feedback about my communication style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Medium-term Development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Taking inspiration from my work and school colleagues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Regular mindfulness practice to enhance my self-awareness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Expanding my comfort zone by meeting new people from different teams</a:t>
            </a:r>
            <a:r>
              <a:rPr lang="pt-BR" sz="1100" b="1" dirty="0">
                <a:solidFill>
                  <a:srgbClr val="29261B"/>
                </a:solidFill>
                <a:latin typeface="var(--font-tiempos)"/>
              </a:rPr>
              <a:t> (</a:t>
            </a:r>
            <a:r>
              <a:rPr lang="pt-BR" sz="1100" b="1" i="0" dirty="0">
                <a:solidFill>
                  <a:srgbClr val="29261B"/>
                </a:solidFill>
                <a:effectLst/>
                <a:latin typeface="var(--font-tiempos)"/>
              </a:rPr>
              <a:t>Sinhaa nd Sinha, 2007). </a:t>
            </a:r>
            <a:endParaRPr lang="en-GB" sz="1100" b="1" i="0" dirty="0">
              <a:solidFill>
                <a:srgbClr val="29261B"/>
              </a:solidFill>
              <a:effectLst/>
              <a:latin typeface="var(--font-tiempos)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Long-term Growth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Developing a consistent physical activity routine to manage day to day stress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Building deeper empathy through volunteer experiences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54BFA3-0B41-B554-90F0-EE989225CC07}"/>
              </a:ext>
            </a:extLst>
          </p:cNvPr>
          <p:cNvSpPr txBox="1"/>
          <p:nvPr/>
        </p:nvSpPr>
        <p:spPr>
          <a:xfrm>
            <a:off x="7601857" y="3093941"/>
            <a:ext cx="4082027" cy="229293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100" b="1" dirty="0"/>
              <a:t>Reflecting on My Emotional Intelligence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Self-Awareness: 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Through reflection, I have recognized that my tendency to become defensive when I am receiving my feedback. This awareness allows me to pause and consider responses more thoughtfully.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Self-Regulation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I've learned to manage frustrations during team disagreements by recognizing negative emotions as they arise and taking brief mental breaks before responding.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Empathy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Developing a consistent physical activity routine to manage stress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Building deeper empathy through volunteer experiences</a:t>
            </a:r>
          </a:p>
          <a:p>
            <a:pPr algn="just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Creating accountability partnerships with trusted colleagues</a:t>
            </a:r>
            <a:endParaRPr lang="en-US" sz="1100" b="1" i="0" dirty="0">
              <a:solidFill>
                <a:srgbClr val="29261B"/>
              </a:solidFill>
              <a:effectLst/>
              <a:latin typeface="var(--font-tiempos)"/>
            </a:endParaRPr>
          </a:p>
        </p:txBody>
      </p:sp>
      <p:pic>
        <p:nvPicPr>
          <p:cNvPr id="14" name="Picture 13" descr="A colorful circles with icons and text&#10;&#10;AI-generated content may be incorrect.">
            <a:extLst>
              <a:ext uri="{FF2B5EF4-FFF2-40B4-BE49-F238E27FC236}">
                <a16:creationId xmlns:a16="http://schemas.microsoft.com/office/drawing/2014/main" id="{33C5A0B6-3C29-FAD3-E269-7DA09AE13B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3473" y="317392"/>
            <a:ext cx="3657600" cy="24384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40942DE-DBAD-C25B-EFBD-B74459D99267}"/>
              </a:ext>
            </a:extLst>
          </p:cNvPr>
          <p:cNvSpPr txBox="1"/>
          <p:nvPr/>
        </p:nvSpPr>
        <p:spPr>
          <a:xfrm>
            <a:off x="7601857" y="5386876"/>
            <a:ext cx="4082027" cy="127727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References</a:t>
            </a:r>
          </a:p>
          <a:p>
            <a:pPr algn="ctr"/>
            <a:r>
              <a:rPr lang="en-GB" sz="1100" b="1" i="0" dirty="0" err="1">
                <a:solidFill>
                  <a:srgbClr val="29261B"/>
                </a:solidFill>
                <a:effectLst/>
                <a:latin typeface="var(--font-tiempos)"/>
              </a:rPr>
              <a:t>Herland</a:t>
            </a:r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, M. D. (2022). Emotional intelligence as a part of critical reflection in social work practice and research. Qualitative Social Work, 21(4), 662-678.</a:t>
            </a:r>
          </a:p>
          <a:p>
            <a:pPr algn="ctr"/>
            <a:r>
              <a:rPr lang="en-GB" sz="1100" b="1" i="0" dirty="0">
                <a:solidFill>
                  <a:srgbClr val="29261B"/>
                </a:solidFill>
                <a:effectLst/>
                <a:latin typeface="var(--font-tiempos)"/>
              </a:rPr>
              <a:t>Sinha, S., &amp; Sinha, D. (2007). Emotional intelligence and effective communication. Management communication: Trends &amp; strategies, 1(1), 450-460.</a:t>
            </a:r>
          </a:p>
        </p:txBody>
      </p:sp>
    </p:spTree>
    <p:extLst>
      <p:ext uri="{BB962C8B-B14F-4D97-AF65-F5344CB8AC3E}">
        <p14:creationId xmlns:p14="http://schemas.microsoft.com/office/powerpoint/2010/main" val="5068948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73</TotalTime>
  <Words>357</Words>
  <Application>Microsoft Office PowerPoint</Application>
  <PresentationFormat>Widescreen</PresentationFormat>
  <Paragraphs>46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Calibri</vt:lpstr>
      <vt:lpstr>Calibri Light</vt:lpstr>
      <vt:lpstr>var(--font-tiempos)</vt:lpstr>
      <vt:lpstr>Office 2013 - 2022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Banica</dc:creator>
  <cp:lastModifiedBy>gabriel-ciprian vilcu</cp:lastModifiedBy>
  <cp:revision>4</cp:revision>
  <dcterms:created xsi:type="dcterms:W3CDTF">2025-03-02T12:50:05Z</dcterms:created>
  <dcterms:modified xsi:type="dcterms:W3CDTF">2025-03-09T21:02:24Z</dcterms:modified>
</cp:coreProperties>
</file>