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92" r:id="rId3"/>
    <p:sldId id="308" r:id="rId4"/>
    <p:sldId id="309" r:id="rId5"/>
    <p:sldId id="311" r:id="rId6"/>
    <p:sldId id="271" r:id="rId7"/>
    <p:sldId id="270" r:id="rId8"/>
    <p:sldId id="279" r:id="rId9"/>
    <p:sldId id="280" r:id="rId10"/>
    <p:sldId id="281" r:id="rId11"/>
    <p:sldId id="313" r:id="rId12"/>
    <p:sldId id="282" r:id="rId13"/>
    <p:sldId id="283" r:id="rId14"/>
    <p:sldId id="284" r:id="rId15"/>
    <p:sldId id="285" r:id="rId16"/>
    <p:sldId id="286" r:id="rId17"/>
    <p:sldId id="288" r:id="rId18"/>
    <p:sldId id="287" r:id="rId19"/>
    <p:sldId id="289" r:id="rId20"/>
    <p:sldId id="290" r:id="rId21"/>
    <p:sldId id="300" r:id="rId22"/>
    <p:sldId id="301" r:id="rId23"/>
    <p:sldId id="302" r:id="rId24"/>
    <p:sldId id="303" r:id="rId25"/>
    <p:sldId id="304" r:id="rId26"/>
    <p:sldId id="305"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592"/>
    <p:restoredTop sz="95903"/>
  </p:normalViewPr>
  <p:slideViewPr>
    <p:cSldViewPr snapToGrid="0">
      <p:cViewPr varScale="1">
        <p:scale>
          <a:sx n="110" d="100"/>
          <a:sy n="110" d="100"/>
        </p:scale>
        <p:origin x="248"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0AA58-9584-1D8D-535A-E22D4D18AD5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B12C2CA-67DF-AEAE-E793-D3D34C500CC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37AE486-0373-2A89-B823-65E6630E5B7A}"/>
              </a:ext>
            </a:extLst>
          </p:cNvPr>
          <p:cNvSpPr>
            <a:spLocks noGrp="1"/>
          </p:cNvSpPr>
          <p:nvPr>
            <p:ph type="dt" sz="half" idx="10"/>
          </p:nvPr>
        </p:nvSpPr>
        <p:spPr/>
        <p:txBody>
          <a:bodyPr/>
          <a:lstStyle/>
          <a:p>
            <a:fld id="{5D14F02D-C505-B843-8960-C5DB9FBAB9EC}" type="datetimeFigureOut">
              <a:rPr lang="en-US" smtClean="0"/>
              <a:t>2/20/23</a:t>
            </a:fld>
            <a:endParaRPr lang="en-US"/>
          </a:p>
        </p:txBody>
      </p:sp>
      <p:sp>
        <p:nvSpPr>
          <p:cNvPr id="5" name="Footer Placeholder 4">
            <a:extLst>
              <a:ext uri="{FF2B5EF4-FFF2-40B4-BE49-F238E27FC236}">
                <a16:creationId xmlns:a16="http://schemas.microsoft.com/office/drawing/2014/main" id="{4D6B8FA9-7D8F-F7EE-5656-2531CF3800D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D66EB8-A97A-DCB9-B71B-9D952E9F7C14}"/>
              </a:ext>
            </a:extLst>
          </p:cNvPr>
          <p:cNvSpPr>
            <a:spLocks noGrp="1"/>
          </p:cNvSpPr>
          <p:nvPr>
            <p:ph type="sldNum" sz="quarter" idx="12"/>
          </p:nvPr>
        </p:nvSpPr>
        <p:spPr/>
        <p:txBody>
          <a:bodyPr/>
          <a:lstStyle/>
          <a:p>
            <a:fld id="{638094B6-D601-0847-B0ED-DC876DD2A751}" type="slidenum">
              <a:rPr lang="en-US" smtClean="0"/>
              <a:t>‹#›</a:t>
            </a:fld>
            <a:endParaRPr lang="en-US"/>
          </a:p>
        </p:txBody>
      </p:sp>
    </p:spTree>
    <p:extLst>
      <p:ext uri="{BB962C8B-B14F-4D97-AF65-F5344CB8AC3E}">
        <p14:creationId xmlns:p14="http://schemas.microsoft.com/office/powerpoint/2010/main" val="22030877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FF91C-CEE2-22FB-D6B0-7B26D05870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9BCD330-555A-D855-B65F-7C4D1464B02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E4A773C-E4FE-357A-1007-9833BFD1B68A}"/>
              </a:ext>
            </a:extLst>
          </p:cNvPr>
          <p:cNvSpPr>
            <a:spLocks noGrp="1"/>
          </p:cNvSpPr>
          <p:nvPr>
            <p:ph type="dt" sz="half" idx="10"/>
          </p:nvPr>
        </p:nvSpPr>
        <p:spPr/>
        <p:txBody>
          <a:bodyPr/>
          <a:lstStyle/>
          <a:p>
            <a:fld id="{5D14F02D-C505-B843-8960-C5DB9FBAB9EC}" type="datetimeFigureOut">
              <a:rPr lang="en-US" smtClean="0"/>
              <a:t>2/20/23</a:t>
            </a:fld>
            <a:endParaRPr lang="en-US"/>
          </a:p>
        </p:txBody>
      </p:sp>
      <p:sp>
        <p:nvSpPr>
          <p:cNvPr id="5" name="Footer Placeholder 4">
            <a:extLst>
              <a:ext uri="{FF2B5EF4-FFF2-40B4-BE49-F238E27FC236}">
                <a16:creationId xmlns:a16="http://schemas.microsoft.com/office/drawing/2014/main" id="{92C1B2B4-765F-0882-ED3D-DC12AF342B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F4F4E6-5690-8D93-3850-F2EBA797AE53}"/>
              </a:ext>
            </a:extLst>
          </p:cNvPr>
          <p:cNvSpPr>
            <a:spLocks noGrp="1"/>
          </p:cNvSpPr>
          <p:nvPr>
            <p:ph type="sldNum" sz="quarter" idx="12"/>
          </p:nvPr>
        </p:nvSpPr>
        <p:spPr/>
        <p:txBody>
          <a:bodyPr/>
          <a:lstStyle/>
          <a:p>
            <a:fld id="{638094B6-D601-0847-B0ED-DC876DD2A751}" type="slidenum">
              <a:rPr lang="en-US" smtClean="0"/>
              <a:t>‹#›</a:t>
            </a:fld>
            <a:endParaRPr lang="en-US"/>
          </a:p>
        </p:txBody>
      </p:sp>
    </p:spTree>
    <p:extLst>
      <p:ext uri="{BB962C8B-B14F-4D97-AF65-F5344CB8AC3E}">
        <p14:creationId xmlns:p14="http://schemas.microsoft.com/office/powerpoint/2010/main" val="1459107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489F2-3558-80B9-CEC5-E80D1A726C9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3D7F348-A3FD-DC3E-A081-383757E7186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F664E83-96A4-FAF3-4E0B-ED729D55AA10}"/>
              </a:ext>
            </a:extLst>
          </p:cNvPr>
          <p:cNvSpPr>
            <a:spLocks noGrp="1"/>
          </p:cNvSpPr>
          <p:nvPr>
            <p:ph type="dt" sz="half" idx="10"/>
          </p:nvPr>
        </p:nvSpPr>
        <p:spPr/>
        <p:txBody>
          <a:bodyPr/>
          <a:lstStyle/>
          <a:p>
            <a:fld id="{5D14F02D-C505-B843-8960-C5DB9FBAB9EC}" type="datetimeFigureOut">
              <a:rPr lang="en-US" smtClean="0"/>
              <a:t>2/20/23</a:t>
            </a:fld>
            <a:endParaRPr lang="en-US"/>
          </a:p>
        </p:txBody>
      </p:sp>
      <p:sp>
        <p:nvSpPr>
          <p:cNvPr id="5" name="Footer Placeholder 4">
            <a:extLst>
              <a:ext uri="{FF2B5EF4-FFF2-40B4-BE49-F238E27FC236}">
                <a16:creationId xmlns:a16="http://schemas.microsoft.com/office/drawing/2014/main" id="{13ED5DD6-DE26-F964-A02F-97654A6196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DBF542-AD84-9016-0D84-A92DC6DFB0DE}"/>
              </a:ext>
            </a:extLst>
          </p:cNvPr>
          <p:cNvSpPr>
            <a:spLocks noGrp="1"/>
          </p:cNvSpPr>
          <p:nvPr>
            <p:ph type="sldNum" sz="quarter" idx="12"/>
          </p:nvPr>
        </p:nvSpPr>
        <p:spPr/>
        <p:txBody>
          <a:bodyPr/>
          <a:lstStyle/>
          <a:p>
            <a:fld id="{638094B6-D601-0847-B0ED-DC876DD2A751}" type="slidenum">
              <a:rPr lang="en-US" smtClean="0"/>
              <a:t>‹#›</a:t>
            </a:fld>
            <a:endParaRPr lang="en-US"/>
          </a:p>
        </p:txBody>
      </p:sp>
    </p:spTree>
    <p:extLst>
      <p:ext uri="{BB962C8B-B14F-4D97-AF65-F5344CB8AC3E}">
        <p14:creationId xmlns:p14="http://schemas.microsoft.com/office/powerpoint/2010/main" val="15797411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33B3D-6B18-D00A-800F-247181E649F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AC3209E-14B2-82F4-18FF-7DD7BE4197F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5915D89-D5E6-230E-926F-DB0A452F1EF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5398F95-A64D-977D-CF7F-22725D237D70}"/>
              </a:ext>
            </a:extLst>
          </p:cNvPr>
          <p:cNvSpPr>
            <a:spLocks noGrp="1"/>
          </p:cNvSpPr>
          <p:nvPr>
            <p:ph type="dt" sz="half" idx="10"/>
          </p:nvPr>
        </p:nvSpPr>
        <p:spPr/>
        <p:txBody>
          <a:bodyPr/>
          <a:lstStyle/>
          <a:p>
            <a:fld id="{5D14F02D-C505-B843-8960-C5DB9FBAB9EC}" type="datetimeFigureOut">
              <a:rPr lang="en-US" smtClean="0"/>
              <a:t>2/20/23</a:t>
            </a:fld>
            <a:endParaRPr lang="en-US"/>
          </a:p>
        </p:txBody>
      </p:sp>
      <p:sp>
        <p:nvSpPr>
          <p:cNvPr id="6" name="Footer Placeholder 5">
            <a:extLst>
              <a:ext uri="{FF2B5EF4-FFF2-40B4-BE49-F238E27FC236}">
                <a16:creationId xmlns:a16="http://schemas.microsoft.com/office/drawing/2014/main" id="{000BF10D-A644-EF39-D1C1-06CAEB85F1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D3BB667-1A50-D751-8408-CB37332374FD}"/>
              </a:ext>
            </a:extLst>
          </p:cNvPr>
          <p:cNvSpPr>
            <a:spLocks noGrp="1"/>
          </p:cNvSpPr>
          <p:nvPr>
            <p:ph type="sldNum" sz="quarter" idx="12"/>
          </p:nvPr>
        </p:nvSpPr>
        <p:spPr/>
        <p:txBody>
          <a:bodyPr/>
          <a:lstStyle/>
          <a:p>
            <a:fld id="{638094B6-D601-0847-B0ED-DC876DD2A751}" type="slidenum">
              <a:rPr lang="en-US" smtClean="0"/>
              <a:t>‹#›</a:t>
            </a:fld>
            <a:endParaRPr lang="en-US"/>
          </a:p>
        </p:txBody>
      </p:sp>
    </p:spTree>
    <p:extLst>
      <p:ext uri="{BB962C8B-B14F-4D97-AF65-F5344CB8AC3E}">
        <p14:creationId xmlns:p14="http://schemas.microsoft.com/office/powerpoint/2010/main" val="17732193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C1F4E-756C-3F49-ACF4-D4587B724ED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780FBBC-D6EA-556F-EC2F-ED09B471635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9BF0C6F-653C-EEE8-EFE0-D9E20F8C293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2959D9D-8CEC-229A-313E-7109A98AB1F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66E6F8C-82A6-4970-B02F-48C206C7A01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6D22263-0444-FEB2-DFAD-A8C36B98CBD1}"/>
              </a:ext>
            </a:extLst>
          </p:cNvPr>
          <p:cNvSpPr>
            <a:spLocks noGrp="1"/>
          </p:cNvSpPr>
          <p:nvPr>
            <p:ph type="dt" sz="half" idx="10"/>
          </p:nvPr>
        </p:nvSpPr>
        <p:spPr/>
        <p:txBody>
          <a:bodyPr/>
          <a:lstStyle/>
          <a:p>
            <a:fld id="{5D14F02D-C505-B843-8960-C5DB9FBAB9EC}" type="datetimeFigureOut">
              <a:rPr lang="en-US" smtClean="0"/>
              <a:t>2/20/23</a:t>
            </a:fld>
            <a:endParaRPr lang="en-US"/>
          </a:p>
        </p:txBody>
      </p:sp>
      <p:sp>
        <p:nvSpPr>
          <p:cNvPr id="8" name="Footer Placeholder 7">
            <a:extLst>
              <a:ext uri="{FF2B5EF4-FFF2-40B4-BE49-F238E27FC236}">
                <a16:creationId xmlns:a16="http://schemas.microsoft.com/office/drawing/2014/main" id="{B43A4604-4A45-3BB5-D2B5-21FF3191023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1A5EFFB-7E91-8F6C-F709-C21E7D2282F4}"/>
              </a:ext>
            </a:extLst>
          </p:cNvPr>
          <p:cNvSpPr>
            <a:spLocks noGrp="1"/>
          </p:cNvSpPr>
          <p:nvPr>
            <p:ph type="sldNum" sz="quarter" idx="12"/>
          </p:nvPr>
        </p:nvSpPr>
        <p:spPr/>
        <p:txBody>
          <a:bodyPr/>
          <a:lstStyle/>
          <a:p>
            <a:fld id="{638094B6-D601-0847-B0ED-DC876DD2A751}" type="slidenum">
              <a:rPr lang="en-US" smtClean="0"/>
              <a:t>‹#›</a:t>
            </a:fld>
            <a:endParaRPr lang="en-US"/>
          </a:p>
        </p:txBody>
      </p:sp>
    </p:spTree>
    <p:extLst>
      <p:ext uri="{BB962C8B-B14F-4D97-AF65-F5344CB8AC3E}">
        <p14:creationId xmlns:p14="http://schemas.microsoft.com/office/powerpoint/2010/main" val="19422584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6B5FE-34AD-2FC0-DB55-1DBB5682CE2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C538597-D80F-F0B2-FE2D-C057D7C33F02}"/>
              </a:ext>
            </a:extLst>
          </p:cNvPr>
          <p:cNvSpPr>
            <a:spLocks noGrp="1"/>
          </p:cNvSpPr>
          <p:nvPr>
            <p:ph type="dt" sz="half" idx="10"/>
          </p:nvPr>
        </p:nvSpPr>
        <p:spPr/>
        <p:txBody>
          <a:bodyPr/>
          <a:lstStyle/>
          <a:p>
            <a:fld id="{5D14F02D-C505-B843-8960-C5DB9FBAB9EC}" type="datetimeFigureOut">
              <a:rPr lang="en-US" smtClean="0"/>
              <a:t>2/20/23</a:t>
            </a:fld>
            <a:endParaRPr lang="en-US"/>
          </a:p>
        </p:txBody>
      </p:sp>
      <p:sp>
        <p:nvSpPr>
          <p:cNvPr id="4" name="Footer Placeholder 3">
            <a:extLst>
              <a:ext uri="{FF2B5EF4-FFF2-40B4-BE49-F238E27FC236}">
                <a16:creationId xmlns:a16="http://schemas.microsoft.com/office/drawing/2014/main" id="{A5931A98-75FD-E0F8-951F-FC32DD68642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0FAD7-4216-4058-9838-E4813A84FE64}"/>
              </a:ext>
            </a:extLst>
          </p:cNvPr>
          <p:cNvSpPr>
            <a:spLocks noGrp="1"/>
          </p:cNvSpPr>
          <p:nvPr>
            <p:ph type="sldNum" sz="quarter" idx="12"/>
          </p:nvPr>
        </p:nvSpPr>
        <p:spPr/>
        <p:txBody>
          <a:bodyPr/>
          <a:lstStyle/>
          <a:p>
            <a:fld id="{638094B6-D601-0847-B0ED-DC876DD2A751}" type="slidenum">
              <a:rPr lang="en-US" smtClean="0"/>
              <a:t>‹#›</a:t>
            </a:fld>
            <a:endParaRPr lang="en-US"/>
          </a:p>
        </p:txBody>
      </p:sp>
    </p:spTree>
    <p:extLst>
      <p:ext uri="{BB962C8B-B14F-4D97-AF65-F5344CB8AC3E}">
        <p14:creationId xmlns:p14="http://schemas.microsoft.com/office/powerpoint/2010/main" val="15888274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12B246E-3405-55F4-3081-F4B726756381}"/>
              </a:ext>
            </a:extLst>
          </p:cNvPr>
          <p:cNvSpPr>
            <a:spLocks noGrp="1"/>
          </p:cNvSpPr>
          <p:nvPr>
            <p:ph type="dt" sz="half" idx="10"/>
          </p:nvPr>
        </p:nvSpPr>
        <p:spPr/>
        <p:txBody>
          <a:bodyPr/>
          <a:lstStyle/>
          <a:p>
            <a:fld id="{5D14F02D-C505-B843-8960-C5DB9FBAB9EC}" type="datetimeFigureOut">
              <a:rPr lang="en-US" smtClean="0"/>
              <a:t>2/20/23</a:t>
            </a:fld>
            <a:endParaRPr lang="en-US"/>
          </a:p>
        </p:txBody>
      </p:sp>
      <p:sp>
        <p:nvSpPr>
          <p:cNvPr id="3" name="Footer Placeholder 2">
            <a:extLst>
              <a:ext uri="{FF2B5EF4-FFF2-40B4-BE49-F238E27FC236}">
                <a16:creationId xmlns:a16="http://schemas.microsoft.com/office/drawing/2014/main" id="{EFBA3985-5327-13F5-69AE-FAAFBC569E8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1A7A010-064F-FAB8-1A41-18F4C51EFF4A}"/>
              </a:ext>
            </a:extLst>
          </p:cNvPr>
          <p:cNvSpPr>
            <a:spLocks noGrp="1"/>
          </p:cNvSpPr>
          <p:nvPr>
            <p:ph type="sldNum" sz="quarter" idx="12"/>
          </p:nvPr>
        </p:nvSpPr>
        <p:spPr/>
        <p:txBody>
          <a:bodyPr/>
          <a:lstStyle/>
          <a:p>
            <a:fld id="{638094B6-D601-0847-B0ED-DC876DD2A751}" type="slidenum">
              <a:rPr lang="en-US" smtClean="0"/>
              <a:t>‹#›</a:t>
            </a:fld>
            <a:endParaRPr lang="en-US"/>
          </a:p>
        </p:txBody>
      </p:sp>
    </p:spTree>
    <p:extLst>
      <p:ext uri="{BB962C8B-B14F-4D97-AF65-F5344CB8AC3E}">
        <p14:creationId xmlns:p14="http://schemas.microsoft.com/office/powerpoint/2010/main" val="24179819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1BE6D-85D9-8C38-A881-3ACE928C686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0FC0988-F8C9-0122-C464-CF06749C5FF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E6E62F8-B405-8B66-946C-78E51F10F3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F3CF992-5088-7241-5C80-E1694743B25E}"/>
              </a:ext>
            </a:extLst>
          </p:cNvPr>
          <p:cNvSpPr>
            <a:spLocks noGrp="1"/>
          </p:cNvSpPr>
          <p:nvPr>
            <p:ph type="dt" sz="half" idx="10"/>
          </p:nvPr>
        </p:nvSpPr>
        <p:spPr/>
        <p:txBody>
          <a:bodyPr/>
          <a:lstStyle/>
          <a:p>
            <a:fld id="{5D14F02D-C505-B843-8960-C5DB9FBAB9EC}" type="datetimeFigureOut">
              <a:rPr lang="en-US" smtClean="0"/>
              <a:t>2/20/23</a:t>
            </a:fld>
            <a:endParaRPr lang="en-US"/>
          </a:p>
        </p:txBody>
      </p:sp>
      <p:sp>
        <p:nvSpPr>
          <p:cNvPr id="6" name="Footer Placeholder 5">
            <a:extLst>
              <a:ext uri="{FF2B5EF4-FFF2-40B4-BE49-F238E27FC236}">
                <a16:creationId xmlns:a16="http://schemas.microsoft.com/office/drawing/2014/main" id="{78A35782-F94E-A3D7-A5A9-1CBC765F3A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15DA562-5C9D-5DFA-2ED0-46ADEDBAE69E}"/>
              </a:ext>
            </a:extLst>
          </p:cNvPr>
          <p:cNvSpPr>
            <a:spLocks noGrp="1"/>
          </p:cNvSpPr>
          <p:nvPr>
            <p:ph type="sldNum" sz="quarter" idx="12"/>
          </p:nvPr>
        </p:nvSpPr>
        <p:spPr/>
        <p:txBody>
          <a:bodyPr/>
          <a:lstStyle/>
          <a:p>
            <a:fld id="{638094B6-D601-0847-B0ED-DC876DD2A751}" type="slidenum">
              <a:rPr lang="en-US" smtClean="0"/>
              <a:t>‹#›</a:t>
            </a:fld>
            <a:endParaRPr lang="en-US"/>
          </a:p>
        </p:txBody>
      </p:sp>
    </p:spTree>
    <p:extLst>
      <p:ext uri="{BB962C8B-B14F-4D97-AF65-F5344CB8AC3E}">
        <p14:creationId xmlns:p14="http://schemas.microsoft.com/office/powerpoint/2010/main" val="6521807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A4F94-75C7-E731-B936-D2FA51BF2CC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2BF82A2-80F9-71D7-CB4C-63D00579E91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85F1B00-8385-F3EB-0220-90A8389EF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4A0399E-2519-2B3F-A0E4-9A55B0F12927}"/>
              </a:ext>
            </a:extLst>
          </p:cNvPr>
          <p:cNvSpPr>
            <a:spLocks noGrp="1"/>
          </p:cNvSpPr>
          <p:nvPr>
            <p:ph type="dt" sz="half" idx="10"/>
          </p:nvPr>
        </p:nvSpPr>
        <p:spPr/>
        <p:txBody>
          <a:bodyPr/>
          <a:lstStyle/>
          <a:p>
            <a:fld id="{5D14F02D-C505-B843-8960-C5DB9FBAB9EC}" type="datetimeFigureOut">
              <a:rPr lang="en-US" smtClean="0"/>
              <a:t>2/20/23</a:t>
            </a:fld>
            <a:endParaRPr lang="en-US"/>
          </a:p>
        </p:txBody>
      </p:sp>
      <p:sp>
        <p:nvSpPr>
          <p:cNvPr id="6" name="Footer Placeholder 5">
            <a:extLst>
              <a:ext uri="{FF2B5EF4-FFF2-40B4-BE49-F238E27FC236}">
                <a16:creationId xmlns:a16="http://schemas.microsoft.com/office/drawing/2014/main" id="{12940C2C-A6E2-86D1-819B-70CEC46FFB9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89C929D-505F-3B92-B000-1F6A9CC373F0}"/>
              </a:ext>
            </a:extLst>
          </p:cNvPr>
          <p:cNvSpPr>
            <a:spLocks noGrp="1"/>
          </p:cNvSpPr>
          <p:nvPr>
            <p:ph type="sldNum" sz="quarter" idx="12"/>
          </p:nvPr>
        </p:nvSpPr>
        <p:spPr/>
        <p:txBody>
          <a:bodyPr/>
          <a:lstStyle/>
          <a:p>
            <a:fld id="{638094B6-D601-0847-B0ED-DC876DD2A751}" type="slidenum">
              <a:rPr lang="en-US" smtClean="0"/>
              <a:t>‹#›</a:t>
            </a:fld>
            <a:endParaRPr lang="en-US"/>
          </a:p>
        </p:txBody>
      </p:sp>
    </p:spTree>
    <p:extLst>
      <p:ext uri="{BB962C8B-B14F-4D97-AF65-F5344CB8AC3E}">
        <p14:creationId xmlns:p14="http://schemas.microsoft.com/office/powerpoint/2010/main" val="36309819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1A897-3DBB-2A16-9667-2523AC43F55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1A3375B-81F9-829B-0507-B21513D6297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DE64532-CE9C-2DE5-9B94-0FC2FE17003A}"/>
              </a:ext>
            </a:extLst>
          </p:cNvPr>
          <p:cNvSpPr>
            <a:spLocks noGrp="1"/>
          </p:cNvSpPr>
          <p:nvPr>
            <p:ph type="dt" sz="half" idx="10"/>
          </p:nvPr>
        </p:nvSpPr>
        <p:spPr/>
        <p:txBody>
          <a:bodyPr/>
          <a:lstStyle/>
          <a:p>
            <a:fld id="{5D14F02D-C505-B843-8960-C5DB9FBAB9EC}" type="datetimeFigureOut">
              <a:rPr lang="en-US" smtClean="0"/>
              <a:t>2/20/23</a:t>
            </a:fld>
            <a:endParaRPr lang="en-US"/>
          </a:p>
        </p:txBody>
      </p:sp>
      <p:sp>
        <p:nvSpPr>
          <p:cNvPr id="5" name="Footer Placeholder 4">
            <a:extLst>
              <a:ext uri="{FF2B5EF4-FFF2-40B4-BE49-F238E27FC236}">
                <a16:creationId xmlns:a16="http://schemas.microsoft.com/office/drawing/2014/main" id="{48BB3A3D-89F5-11CA-FBE0-485F757D05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6E9002-27F4-211A-FC1B-A0DECAEECF5A}"/>
              </a:ext>
            </a:extLst>
          </p:cNvPr>
          <p:cNvSpPr>
            <a:spLocks noGrp="1"/>
          </p:cNvSpPr>
          <p:nvPr>
            <p:ph type="sldNum" sz="quarter" idx="12"/>
          </p:nvPr>
        </p:nvSpPr>
        <p:spPr/>
        <p:txBody>
          <a:bodyPr/>
          <a:lstStyle/>
          <a:p>
            <a:fld id="{638094B6-D601-0847-B0ED-DC876DD2A751}" type="slidenum">
              <a:rPr lang="en-US" smtClean="0"/>
              <a:t>‹#›</a:t>
            </a:fld>
            <a:endParaRPr lang="en-US"/>
          </a:p>
        </p:txBody>
      </p:sp>
    </p:spTree>
    <p:extLst>
      <p:ext uri="{BB962C8B-B14F-4D97-AF65-F5344CB8AC3E}">
        <p14:creationId xmlns:p14="http://schemas.microsoft.com/office/powerpoint/2010/main" val="17381291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0F80C88-994B-8009-7561-350AE964D8A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6ADB3C4-BC8C-ED6D-5582-C041B3B35CF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98A1B8C-1849-77CE-B1A3-376D1AF19534}"/>
              </a:ext>
            </a:extLst>
          </p:cNvPr>
          <p:cNvSpPr>
            <a:spLocks noGrp="1"/>
          </p:cNvSpPr>
          <p:nvPr>
            <p:ph type="dt" sz="half" idx="10"/>
          </p:nvPr>
        </p:nvSpPr>
        <p:spPr/>
        <p:txBody>
          <a:bodyPr/>
          <a:lstStyle/>
          <a:p>
            <a:fld id="{5D14F02D-C505-B843-8960-C5DB9FBAB9EC}" type="datetimeFigureOut">
              <a:rPr lang="en-US" smtClean="0"/>
              <a:t>2/20/23</a:t>
            </a:fld>
            <a:endParaRPr lang="en-US"/>
          </a:p>
        </p:txBody>
      </p:sp>
      <p:sp>
        <p:nvSpPr>
          <p:cNvPr id="5" name="Footer Placeholder 4">
            <a:extLst>
              <a:ext uri="{FF2B5EF4-FFF2-40B4-BE49-F238E27FC236}">
                <a16:creationId xmlns:a16="http://schemas.microsoft.com/office/drawing/2014/main" id="{45E8855C-5505-7041-C4B0-C5654F6EA7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1AC899-6F7F-FD51-8F0A-C1AE8F1A375D}"/>
              </a:ext>
            </a:extLst>
          </p:cNvPr>
          <p:cNvSpPr>
            <a:spLocks noGrp="1"/>
          </p:cNvSpPr>
          <p:nvPr>
            <p:ph type="sldNum" sz="quarter" idx="12"/>
          </p:nvPr>
        </p:nvSpPr>
        <p:spPr/>
        <p:txBody>
          <a:bodyPr/>
          <a:lstStyle/>
          <a:p>
            <a:fld id="{638094B6-D601-0847-B0ED-DC876DD2A751}" type="slidenum">
              <a:rPr lang="en-US" smtClean="0"/>
              <a:t>‹#›</a:t>
            </a:fld>
            <a:endParaRPr lang="en-US"/>
          </a:p>
        </p:txBody>
      </p:sp>
    </p:spTree>
    <p:extLst>
      <p:ext uri="{BB962C8B-B14F-4D97-AF65-F5344CB8AC3E}">
        <p14:creationId xmlns:p14="http://schemas.microsoft.com/office/powerpoint/2010/main" val="37235233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088BE3A-8D49-DF08-2A62-65BB65876F1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1663811-6DF5-3EE5-917F-74179EC70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54D65AA-A38E-4BEA-0256-1859794B9AD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D14F02D-C505-B843-8960-C5DB9FBAB9EC}" type="datetimeFigureOut">
              <a:rPr lang="en-US" smtClean="0"/>
              <a:t>2/20/23</a:t>
            </a:fld>
            <a:endParaRPr lang="en-US"/>
          </a:p>
        </p:txBody>
      </p:sp>
      <p:sp>
        <p:nvSpPr>
          <p:cNvPr id="5" name="Footer Placeholder 4">
            <a:extLst>
              <a:ext uri="{FF2B5EF4-FFF2-40B4-BE49-F238E27FC236}">
                <a16:creationId xmlns:a16="http://schemas.microsoft.com/office/drawing/2014/main" id="{0391B947-7318-CF96-DF7B-67A3827A97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25545BD-6008-1780-C0A5-331F9C3E86D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38094B6-D601-0847-B0ED-DC876DD2A751}" type="slidenum">
              <a:rPr lang="en-US" smtClean="0"/>
              <a:t>‹#›</a:t>
            </a:fld>
            <a:endParaRPr lang="en-US"/>
          </a:p>
        </p:txBody>
      </p:sp>
    </p:spTree>
    <p:extLst>
      <p:ext uri="{BB962C8B-B14F-4D97-AF65-F5344CB8AC3E}">
        <p14:creationId xmlns:p14="http://schemas.microsoft.com/office/powerpoint/2010/main" val="30379557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F8C20-C8E0-D913-F0E5-9D593A403E2A}"/>
              </a:ext>
            </a:extLst>
          </p:cNvPr>
          <p:cNvSpPr>
            <a:spLocks noGrp="1"/>
          </p:cNvSpPr>
          <p:nvPr>
            <p:ph type="ctrTitle"/>
          </p:nvPr>
        </p:nvSpPr>
        <p:spPr/>
        <p:txBody>
          <a:bodyPr>
            <a:normAutofit fontScale="90000"/>
          </a:bodyPr>
          <a:lstStyle/>
          <a:p>
            <a:r>
              <a:rPr lang="en-US" dirty="0"/>
              <a:t>Computer System Architecture</a:t>
            </a:r>
            <a:br>
              <a:rPr lang="en-US" dirty="0"/>
            </a:br>
            <a:endParaRPr lang="en-US" dirty="0"/>
          </a:p>
        </p:txBody>
      </p:sp>
      <p:sp>
        <p:nvSpPr>
          <p:cNvPr id="3" name="Subtitle 2">
            <a:extLst>
              <a:ext uri="{FF2B5EF4-FFF2-40B4-BE49-F238E27FC236}">
                <a16:creationId xmlns:a16="http://schemas.microsoft.com/office/drawing/2014/main" id="{D77C1381-7BD8-74C6-ADDE-8756A656F671}"/>
              </a:ext>
            </a:extLst>
          </p:cNvPr>
          <p:cNvSpPr>
            <a:spLocks noGrp="1"/>
          </p:cNvSpPr>
          <p:nvPr>
            <p:ph type="subTitle" idx="1"/>
          </p:nvPr>
        </p:nvSpPr>
        <p:spPr/>
        <p:txBody>
          <a:bodyPr/>
          <a:lstStyle/>
          <a:p>
            <a:r>
              <a:rPr lang="en-US" dirty="0"/>
              <a:t>By Dr. Redhwan Al-amri</a:t>
            </a:r>
          </a:p>
        </p:txBody>
      </p:sp>
    </p:spTree>
    <p:extLst>
      <p:ext uri="{BB962C8B-B14F-4D97-AF65-F5344CB8AC3E}">
        <p14:creationId xmlns:p14="http://schemas.microsoft.com/office/powerpoint/2010/main" val="28033743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0112D-20FF-03E9-A671-1FC67B019396}"/>
              </a:ext>
            </a:extLst>
          </p:cNvPr>
          <p:cNvSpPr>
            <a:spLocks noGrp="1"/>
          </p:cNvSpPr>
          <p:nvPr>
            <p:ph type="title"/>
          </p:nvPr>
        </p:nvSpPr>
        <p:spPr/>
        <p:txBody>
          <a:bodyPr/>
          <a:lstStyle/>
          <a:p>
            <a:r>
              <a:rPr lang="en-US" dirty="0"/>
              <a:t>Objectives </a:t>
            </a:r>
          </a:p>
        </p:txBody>
      </p:sp>
      <p:sp>
        <p:nvSpPr>
          <p:cNvPr id="3" name="Content Placeholder 2">
            <a:extLst>
              <a:ext uri="{FF2B5EF4-FFF2-40B4-BE49-F238E27FC236}">
                <a16:creationId xmlns:a16="http://schemas.microsoft.com/office/drawing/2014/main" id="{79F2B1D2-B8E8-EB9F-513D-D8C810032066}"/>
              </a:ext>
            </a:extLst>
          </p:cNvPr>
          <p:cNvSpPr>
            <a:spLocks noGrp="1"/>
          </p:cNvSpPr>
          <p:nvPr>
            <p:ph idx="1"/>
          </p:nvPr>
        </p:nvSpPr>
        <p:spPr/>
        <p:txBody>
          <a:bodyPr>
            <a:normAutofit/>
          </a:bodyPr>
          <a:lstStyle/>
          <a:p>
            <a:pPr marL="0" indent="0" algn="just">
              <a:lnSpc>
                <a:spcPct val="150000"/>
              </a:lnSpc>
              <a:buNone/>
            </a:pPr>
            <a:r>
              <a:rPr lang="en-US" sz="2400" dirty="0">
                <a:latin typeface="Helvetica" pitchFamily="2" charset="0"/>
              </a:rPr>
              <a:t>Upon completion of this Chapter, you should be able to:</a:t>
            </a:r>
          </a:p>
          <a:p>
            <a:pPr marL="628650" indent="-333375" algn="just">
              <a:lnSpc>
                <a:spcPct val="150000"/>
              </a:lnSpc>
              <a:buFont typeface="Wingdings" panose="05000000000000000000" pitchFamily="2" charset="2"/>
              <a:buChar char="Ø"/>
            </a:pPr>
            <a:r>
              <a:rPr lang="en-US" sz="2000" dirty="0">
                <a:latin typeface="Helvetica" pitchFamily="2" charset="0"/>
              </a:rPr>
              <a:t>Define the computer system architecture.</a:t>
            </a:r>
          </a:p>
          <a:p>
            <a:pPr marL="628650" indent="-333375" algn="just">
              <a:lnSpc>
                <a:spcPct val="150000"/>
              </a:lnSpc>
              <a:buFont typeface="Wingdings" panose="05000000000000000000" pitchFamily="2" charset="2"/>
              <a:buChar char="Ø"/>
            </a:pPr>
            <a:r>
              <a:rPr lang="en-US" sz="2000" dirty="0">
                <a:latin typeface="Helvetica" pitchFamily="2" charset="0"/>
              </a:rPr>
              <a:t>Describe the computer system architecture layers.</a:t>
            </a:r>
          </a:p>
          <a:p>
            <a:pPr marL="628650" indent="-333375" algn="just">
              <a:lnSpc>
                <a:spcPct val="150000"/>
              </a:lnSpc>
              <a:buFont typeface="Wingdings" panose="05000000000000000000" pitchFamily="2" charset="2"/>
              <a:buChar char="Ø"/>
            </a:pPr>
            <a:r>
              <a:rPr lang="en-US" sz="2000" dirty="0">
                <a:latin typeface="Helvetica" pitchFamily="2" charset="0"/>
              </a:rPr>
              <a:t>Discuss the differences between the computer architecture and components </a:t>
            </a:r>
          </a:p>
          <a:p>
            <a:pPr marL="628650" indent="-333375" algn="just">
              <a:lnSpc>
                <a:spcPct val="150000"/>
              </a:lnSpc>
              <a:buFont typeface="Wingdings" panose="05000000000000000000" pitchFamily="2" charset="2"/>
              <a:buChar char="Ø"/>
            </a:pPr>
            <a:r>
              <a:rPr lang="en-US" sz="2000" dirty="0">
                <a:latin typeface="Helvetica" pitchFamily="2" charset="0"/>
              </a:rPr>
              <a:t>Describe the characteristics of computer system</a:t>
            </a:r>
          </a:p>
          <a:p>
            <a:endParaRPr lang="en-US" dirty="0"/>
          </a:p>
        </p:txBody>
      </p:sp>
    </p:spTree>
    <p:extLst>
      <p:ext uri="{BB962C8B-B14F-4D97-AF65-F5344CB8AC3E}">
        <p14:creationId xmlns:p14="http://schemas.microsoft.com/office/powerpoint/2010/main" val="37786394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F1AD7-2722-9B48-B4BC-28C870F12593}"/>
              </a:ext>
            </a:extLst>
          </p:cNvPr>
          <p:cNvSpPr>
            <a:spLocks noGrp="1"/>
          </p:cNvSpPr>
          <p:nvPr>
            <p:ph type="title"/>
          </p:nvPr>
        </p:nvSpPr>
        <p:spPr/>
        <p:txBody>
          <a:bodyPr/>
          <a:lstStyle/>
          <a:p>
            <a:r>
              <a:rPr lang="en-US" dirty="0"/>
              <a:t>What is Computer System Architecture?</a:t>
            </a:r>
          </a:p>
        </p:txBody>
      </p:sp>
      <p:sp>
        <p:nvSpPr>
          <p:cNvPr id="3" name="Content Placeholder 2">
            <a:extLst>
              <a:ext uri="{FF2B5EF4-FFF2-40B4-BE49-F238E27FC236}">
                <a16:creationId xmlns:a16="http://schemas.microsoft.com/office/drawing/2014/main" id="{2F7A003E-1964-CAB8-480E-C41E628AACF7}"/>
              </a:ext>
            </a:extLst>
          </p:cNvPr>
          <p:cNvSpPr>
            <a:spLocks noGrp="1"/>
          </p:cNvSpPr>
          <p:nvPr>
            <p:ph idx="1"/>
          </p:nvPr>
        </p:nvSpPr>
        <p:spPr/>
        <p:txBody>
          <a:bodyPr>
            <a:normAutofit fontScale="92500" lnSpcReduction="10000"/>
          </a:bodyPr>
          <a:lstStyle/>
          <a:p>
            <a:pPr algn="just">
              <a:lnSpc>
                <a:spcPct val="150000"/>
              </a:lnSpc>
            </a:pPr>
            <a:r>
              <a:rPr lang="en-GB" dirty="0">
                <a:effectLst/>
                <a:latin typeface="Helvetica" pitchFamily="2" charset="0"/>
              </a:rPr>
              <a:t>In computer engineering, computer system architecture is the conceptual design and fundamental operational structure of a computer system.</a:t>
            </a:r>
          </a:p>
          <a:p>
            <a:pPr algn="just">
              <a:lnSpc>
                <a:spcPct val="150000"/>
              </a:lnSpc>
            </a:pPr>
            <a:r>
              <a:rPr lang="en-GB" dirty="0">
                <a:effectLst/>
                <a:latin typeface="Helvetica" pitchFamily="2" charset="0"/>
              </a:rPr>
              <a:t>It is the technical drawings and functional description of all design components and requirements. The system architecture defines the system performance parameters such as speed and interconnections.</a:t>
            </a:r>
          </a:p>
          <a:p>
            <a:endParaRPr lang="en-US" dirty="0"/>
          </a:p>
        </p:txBody>
      </p:sp>
    </p:spTree>
    <p:extLst>
      <p:ext uri="{BB962C8B-B14F-4D97-AF65-F5344CB8AC3E}">
        <p14:creationId xmlns:p14="http://schemas.microsoft.com/office/powerpoint/2010/main" val="6733395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82F16-B6DF-24C8-E1BF-B96D91D8121B}"/>
              </a:ext>
            </a:extLst>
          </p:cNvPr>
          <p:cNvSpPr>
            <a:spLocks noGrp="1"/>
          </p:cNvSpPr>
          <p:nvPr>
            <p:ph type="title"/>
          </p:nvPr>
        </p:nvSpPr>
        <p:spPr/>
        <p:txBody>
          <a:bodyPr/>
          <a:lstStyle/>
          <a:p>
            <a:r>
              <a:rPr lang="en-US" dirty="0"/>
              <a:t>Computer System - Architecture Layers</a:t>
            </a:r>
          </a:p>
        </p:txBody>
      </p:sp>
      <p:pic>
        <p:nvPicPr>
          <p:cNvPr id="5" name="Content Placeholder 4" descr="Diagram, timeline&#10;&#10;Description automatically generated">
            <a:extLst>
              <a:ext uri="{FF2B5EF4-FFF2-40B4-BE49-F238E27FC236}">
                <a16:creationId xmlns:a16="http://schemas.microsoft.com/office/drawing/2014/main" id="{B1AFE8B1-0FD4-1A30-C1E5-EFCFBD51EBF5}"/>
              </a:ext>
            </a:extLst>
          </p:cNvPr>
          <p:cNvPicPr>
            <a:picLocks noGrp="1" noChangeAspect="1"/>
          </p:cNvPicPr>
          <p:nvPr>
            <p:ph idx="1"/>
          </p:nvPr>
        </p:nvPicPr>
        <p:blipFill>
          <a:blip r:embed="rId2"/>
          <a:stretch>
            <a:fillRect/>
          </a:stretch>
        </p:blipFill>
        <p:spPr>
          <a:xfrm>
            <a:off x="1453108" y="1825625"/>
            <a:ext cx="9285783" cy="5032375"/>
          </a:xfrm>
        </p:spPr>
      </p:pic>
    </p:spTree>
    <p:extLst>
      <p:ext uri="{BB962C8B-B14F-4D97-AF65-F5344CB8AC3E}">
        <p14:creationId xmlns:p14="http://schemas.microsoft.com/office/powerpoint/2010/main" val="35905769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82F16-B6DF-24C8-E1BF-B96D91D8121B}"/>
              </a:ext>
            </a:extLst>
          </p:cNvPr>
          <p:cNvSpPr>
            <a:spLocks noGrp="1"/>
          </p:cNvSpPr>
          <p:nvPr>
            <p:ph type="title"/>
          </p:nvPr>
        </p:nvSpPr>
        <p:spPr/>
        <p:txBody>
          <a:bodyPr/>
          <a:lstStyle/>
          <a:p>
            <a:r>
              <a:rPr lang="en-US" dirty="0"/>
              <a:t>Computer System - Architecture Layers Cont.</a:t>
            </a:r>
          </a:p>
        </p:txBody>
      </p:sp>
      <p:sp>
        <p:nvSpPr>
          <p:cNvPr id="4" name="Content Placeholder 3">
            <a:extLst>
              <a:ext uri="{FF2B5EF4-FFF2-40B4-BE49-F238E27FC236}">
                <a16:creationId xmlns:a16="http://schemas.microsoft.com/office/drawing/2014/main" id="{94A9BFB5-3A13-01FE-02F8-BDE26204AF8C}"/>
              </a:ext>
            </a:extLst>
          </p:cNvPr>
          <p:cNvSpPr>
            <a:spLocks noGrp="1"/>
          </p:cNvSpPr>
          <p:nvPr>
            <p:ph idx="1"/>
          </p:nvPr>
        </p:nvSpPr>
        <p:spPr/>
        <p:txBody>
          <a:bodyPr/>
          <a:lstStyle/>
          <a:p>
            <a:pPr algn="just">
              <a:lnSpc>
                <a:spcPct val="150000"/>
              </a:lnSpc>
            </a:pPr>
            <a:r>
              <a:rPr lang="en-GB" dirty="0">
                <a:effectLst/>
                <a:latin typeface="Helvetica" pitchFamily="2" charset="0"/>
              </a:rPr>
              <a:t>The system architecture can also be defined as the science and art of selecting and interconnecting hardware components to create a computer system that meets functional, performance and cost goals.</a:t>
            </a:r>
          </a:p>
          <a:p>
            <a:pPr algn="just">
              <a:lnSpc>
                <a:spcPct val="150000"/>
              </a:lnSpc>
            </a:pPr>
            <a:r>
              <a:rPr lang="en-GB" dirty="0">
                <a:effectLst/>
                <a:latin typeface="Helvetica" pitchFamily="2" charset="0"/>
              </a:rPr>
              <a:t>And therefore, better system architecture will produce a better design and system performance.</a:t>
            </a:r>
          </a:p>
          <a:p>
            <a:endParaRPr lang="en-GB" dirty="0">
              <a:effectLst/>
              <a:latin typeface="Helvetica" pitchFamily="2" charset="0"/>
            </a:endParaRPr>
          </a:p>
          <a:p>
            <a:endParaRPr lang="en-GB" dirty="0">
              <a:effectLst/>
              <a:latin typeface="Helvetica" pitchFamily="2" charset="0"/>
            </a:endParaRPr>
          </a:p>
          <a:p>
            <a:endParaRPr lang="en-US" dirty="0"/>
          </a:p>
        </p:txBody>
      </p:sp>
    </p:spTree>
    <p:extLst>
      <p:ext uri="{BB962C8B-B14F-4D97-AF65-F5344CB8AC3E}">
        <p14:creationId xmlns:p14="http://schemas.microsoft.com/office/powerpoint/2010/main" val="18494586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1F63A-8F89-E263-71B8-8114FB10877F}"/>
              </a:ext>
            </a:extLst>
          </p:cNvPr>
          <p:cNvSpPr>
            <a:spLocks noGrp="1"/>
          </p:cNvSpPr>
          <p:nvPr>
            <p:ph type="title"/>
          </p:nvPr>
        </p:nvSpPr>
        <p:spPr/>
        <p:txBody>
          <a:bodyPr/>
          <a:lstStyle/>
          <a:p>
            <a:r>
              <a:rPr lang="en-US" dirty="0"/>
              <a:t>Computer Architecture Vs. Computer Components </a:t>
            </a:r>
          </a:p>
        </p:txBody>
      </p:sp>
      <p:pic>
        <p:nvPicPr>
          <p:cNvPr id="5" name="Content Placeholder 4" descr="Graphical user interface, application&#10;&#10;Description automatically generated">
            <a:extLst>
              <a:ext uri="{FF2B5EF4-FFF2-40B4-BE49-F238E27FC236}">
                <a16:creationId xmlns:a16="http://schemas.microsoft.com/office/drawing/2014/main" id="{2959F860-8929-33C1-6F05-BB88853B874D}"/>
              </a:ext>
            </a:extLst>
          </p:cNvPr>
          <p:cNvPicPr>
            <a:picLocks noGrp="1" noChangeAspect="1"/>
          </p:cNvPicPr>
          <p:nvPr>
            <p:ph idx="1"/>
          </p:nvPr>
        </p:nvPicPr>
        <p:blipFill>
          <a:blip r:embed="rId2"/>
          <a:stretch>
            <a:fillRect/>
          </a:stretch>
        </p:blipFill>
        <p:spPr>
          <a:xfrm>
            <a:off x="838201" y="1825624"/>
            <a:ext cx="10515600" cy="5032375"/>
          </a:xfrm>
        </p:spPr>
      </p:pic>
    </p:spTree>
    <p:extLst>
      <p:ext uri="{BB962C8B-B14F-4D97-AF65-F5344CB8AC3E}">
        <p14:creationId xmlns:p14="http://schemas.microsoft.com/office/powerpoint/2010/main" val="14371539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CC980-E793-B74D-586A-E1268FE39618}"/>
              </a:ext>
            </a:extLst>
          </p:cNvPr>
          <p:cNvSpPr>
            <a:spLocks noGrp="1"/>
          </p:cNvSpPr>
          <p:nvPr>
            <p:ph type="title"/>
          </p:nvPr>
        </p:nvSpPr>
        <p:spPr/>
        <p:txBody>
          <a:bodyPr/>
          <a:lstStyle/>
          <a:p>
            <a:r>
              <a:rPr lang="en-US" dirty="0"/>
              <a:t>Computer Components</a:t>
            </a:r>
          </a:p>
        </p:txBody>
      </p:sp>
      <p:sp>
        <p:nvSpPr>
          <p:cNvPr id="3" name="Content Placeholder 2">
            <a:extLst>
              <a:ext uri="{FF2B5EF4-FFF2-40B4-BE49-F238E27FC236}">
                <a16:creationId xmlns:a16="http://schemas.microsoft.com/office/drawing/2014/main" id="{F01F04CE-0F26-5641-12E8-1C2EF0FF8D01}"/>
              </a:ext>
            </a:extLst>
          </p:cNvPr>
          <p:cNvSpPr>
            <a:spLocks noGrp="1"/>
          </p:cNvSpPr>
          <p:nvPr>
            <p:ph idx="1"/>
          </p:nvPr>
        </p:nvSpPr>
        <p:spPr>
          <a:xfrm>
            <a:off x="838200" y="1825624"/>
            <a:ext cx="10515600" cy="4839335"/>
          </a:xfrm>
        </p:spPr>
        <p:txBody>
          <a:bodyPr>
            <a:normAutofit fontScale="92500"/>
          </a:bodyPr>
          <a:lstStyle/>
          <a:p>
            <a:pPr algn="just">
              <a:lnSpc>
                <a:spcPct val="150000"/>
              </a:lnSpc>
            </a:pPr>
            <a:r>
              <a:rPr lang="en-GB" dirty="0">
                <a:effectLst/>
                <a:latin typeface="Helvetica" pitchFamily="2" charset="0"/>
              </a:rPr>
              <a:t>The computer system consists of both software components and hardware components.</a:t>
            </a:r>
          </a:p>
          <a:p>
            <a:pPr algn="just">
              <a:lnSpc>
                <a:spcPct val="150000"/>
              </a:lnSpc>
            </a:pPr>
            <a:r>
              <a:rPr lang="en-GB" dirty="0">
                <a:effectLst/>
                <a:latin typeface="Helvetica" pitchFamily="2" charset="0"/>
              </a:rPr>
              <a:t>The hardware components are physical parts that we can touch and interact. Whereas the software is essential to drive the hardware.</a:t>
            </a:r>
          </a:p>
          <a:p>
            <a:pPr algn="just">
              <a:lnSpc>
                <a:spcPct val="150000"/>
              </a:lnSpc>
            </a:pPr>
            <a:r>
              <a:rPr lang="en-GB" dirty="0">
                <a:effectLst/>
                <a:latin typeface="Helvetica" pitchFamily="2" charset="0"/>
              </a:rPr>
              <a:t>The computer program (software) is an essential component of every computer system which directs the computer to perform various tasks.</a:t>
            </a:r>
          </a:p>
          <a:p>
            <a:endParaRPr lang="en-US" dirty="0"/>
          </a:p>
        </p:txBody>
      </p:sp>
    </p:spTree>
    <p:extLst>
      <p:ext uri="{BB962C8B-B14F-4D97-AF65-F5344CB8AC3E}">
        <p14:creationId xmlns:p14="http://schemas.microsoft.com/office/powerpoint/2010/main" val="19928307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944C1-99DF-B070-7650-134B0A9F03E4}"/>
              </a:ext>
            </a:extLst>
          </p:cNvPr>
          <p:cNvSpPr>
            <a:spLocks noGrp="1"/>
          </p:cNvSpPr>
          <p:nvPr>
            <p:ph type="title"/>
          </p:nvPr>
        </p:nvSpPr>
        <p:spPr/>
        <p:txBody>
          <a:bodyPr/>
          <a:lstStyle/>
          <a:p>
            <a:r>
              <a:rPr lang="en-US" dirty="0"/>
              <a:t>Programming Languages &amp; Compilers </a:t>
            </a:r>
          </a:p>
        </p:txBody>
      </p:sp>
      <p:pic>
        <p:nvPicPr>
          <p:cNvPr id="5" name="Content Placeholder 4" descr="Diagram&#10;&#10;Description automatically generated">
            <a:extLst>
              <a:ext uri="{FF2B5EF4-FFF2-40B4-BE49-F238E27FC236}">
                <a16:creationId xmlns:a16="http://schemas.microsoft.com/office/drawing/2014/main" id="{D366F1EF-151D-4062-6F11-18A0B6E54F3B}"/>
              </a:ext>
            </a:extLst>
          </p:cNvPr>
          <p:cNvPicPr>
            <a:picLocks noGrp="1" noChangeAspect="1"/>
          </p:cNvPicPr>
          <p:nvPr>
            <p:ph idx="1"/>
          </p:nvPr>
        </p:nvPicPr>
        <p:blipFill>
          <a:blip r:embed="rId2"/>
          <a:stretch>
            <a:fillRect/>
          </a:stretch>
        </p:blipFill>
        <p:spPr>
          <a:xfrm>
            <a:off x="838200" y="1825625"/>
            <a:ext cx="10515599" cy="4863042"/>
          </a:xfrm>
        </p:spPr>
      </p:pic>
    </p:spTree>
    <p:extLst>
      <p:ext uri="{BB962C8B-B14F-4D97-AF65-F5344CB8AC3E}">
        <p14:creationId xmlns:p14="http://schemas.microsoft.com/office/powerpoint/2010/main" val="20850384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DFEE0-40F4-B764-E269-E549B13F24F8}"/>
              </a:ext>
            </a:extLst>
          </p:cNvPr>
          <p:cNvSpPr>
            <a:spLocks noGrp="1"/>
          </p:cNvSpPr>
          <p:nvPr>
            <p:ph type="title"/>
          </p:nvPr>
        </p:nvSpPr>
        <p:spPr/>
        <p:txBody>
          <a:bodyPr/>
          <a:lstStyle/>
          <a:p>
            <a:r>
              <a:rPr lang="en-GB" dirty="0"/>
              <a:t>Characteristics</a:t>
            </a:r>
            <a:r>
              <a:rPr lang="en-GB" dirty="0">
                <a:effectLst/>
                <a:latin typeface="Helvetica" pitchFamily="2" charset="0"/>
              </a:rPr>
              <a:t> </a:t>
            </a:r>
            <a:r>
              <a:rPr lang="en-GB" dirty="0"/>
              <a:t>of Computer System</a:t>
            </a:r>
            <a:endParaRPr lang="en-US" dirty="0"/>
          </a:p>
        </p:txBody>
      </p:sp>
      <p:sp>
        <p:nvSpPr>
          <p:cNvPr id="3" name="Content Placeholder 2">
            <a:extLst>
              <a:ext uri="{FF2B5EF4-FFF2-40B4-BE49-F238E27FC236}">
                <a16:creationId xmlns:a16="http://schemas.microsoft.com/office/drawing/2014/main" id="{1DD6EC46-D429-A0A2-E3A3-FA0FE1EC2C32}"/>
              </a:ext>
            </a:extLst>
          </p:cNvPr>
          <p:cNvSpPr>
            <a:spLocks noGrp="1"/>
          </p:cNvSpPr>
          <p:nvPr>
            <p:ph idx="1"/>
          </p:nvPr>
        </p:nvSpPr>
        <p:spPr/>
        <p:txBody>
          <a:bodyPr/>
          <a:lstStyle/>
          <a:p>
            <a:pPr algn="just">
              <a:lnSpc>
                <a:spcPct val="150000"/>
              </a:lnSpc>
            </a:pPr>
            <a:r>
              <a:rPr lang="en-GB" dirty="0">
                <a:effectLst/>
                <a:latin typeface="Helvetica" pitchFamily="2" charset="0"/>
              </a:rPr>
              <a:t>The computer's characteristics include automatic working, operating speed, the accuracy of calculations, versatility, diligence, memory, program dependence and reliability of operational performance.</a:t>
            </a:r>
          </a:p>
          <a:p>
            <a:endParaRPr lang="en-US" dirty="0"/>
          </a:p>
        </p:txBody>
      </p:sp>
    </p:spTree>
    <p:extLst>
      <p:ext uri="{BB962C8B-B14F-4D97-AF65-F5344CB8AC3E}">
        <p14:creationId xmlns:p14="http://schemas.microsoft.com/office/powerpoint/2010/main" val="20728594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DFEE0-40F4-B764-E269-E549B13F24F8}"/>
              </a:ext>
            </a:extLst>
          </p:cNvPr>
          <p:cNvSpPr>
            <a:spLocks noGrp="1"/>
          </p:cNvSpPr>
          <p:nvPr>
            <p:ph type="title"/>
          </p:nvPr>
        </p:nvSpPr>
        <p:spPr/>
        <p:txBody>
          <a:bodyPr/>
          <a:lstStyle/>
          <a:p>
            <a:r>
              <a:rPr lang="en-GB" dirty="0"/>
              <a:t>Characteristics</a:t>
            </a:r>
            <a:r>
              <a:rPr lang="en-GB" dirty="0">
                <a:effectLst/>
                <a:latin typeface="Helvetica" pitchFamily="2" charset="0"/>
              </a:rPr>
              <a:t> </a:t>
            </a:r>
            <a:r>
              <a:rPr lang="en-GB" dirty="0"/>
              <a:t>of Computer System</a:t>
            </a:r>
            <a:endParaRPr lang="en-US" dirty="0"/>
          </a:p>
        </p:txBody>
      </p:sp>
      <p:sp>
        <p:nvSpPr>
          <p:cNvPr id="3" name="Content Placeholder 2">
            <a:extLst>
              <a:ext uri="{FF2B5EF4-FFF2-40B4-BE49-F238E27FC236}">
                <a16:creationId xmlns:a16="http://schemas.microsoft.com/office/drawing/2014/main" id="{1DD6EC46-D429-A0A2-E3A3-FA0FE1EC2C32}"/>
              </a:ext>
            </a:extLst>
          </p:cNvPr>
          <p:cNvSpPr>
            <a:spLocks noGrp="1"/>
          </p:cNvSpPr>
          <p:nvPr>
            <p:ph idx="1"/>
          </p:nvPr>
        </p:nvSpPr>
        <p:spPr>
          <a:xfrm>
            <a:off x="838200" y="1825624"/>
            <a:ext cx="10515600" cy="5032375"/>
          </a:xfrm>
        </p:spPr>
        <p:txBody>
          <a:bodyPr>
            <a:normAutofit fontScale="85000" lnSpcReduction="20000"/>
          </a:bodyPr>
          <a:lstStyle/>
          <a:p>
            <a:pPr>
              <a:lnSpc>
                <a:spcPct val="150000"/>
              </a:lnSpc>
            </a:pPr>
            <a:r>
              <a:rPr lang="en-GB" dirty="0">
                <a:effectLst/>
                <a:latin typeface="Helvetica" pitchFamily="2" charset="0"/>
              </a:rPr>
              <a:t>Automatic Working.</a:t>
            </a:r>
          </a:p>
          <a:p>
            <a:pPr>
              <a:lnSpc>
                <a:spcPct val="150000"/>
              </a:lnSpc>
            </a:pPr>
            <a:r>
              <a:rPr lang="en-GB" dirty="0">
                <a:effectLst/>
                <a:latin typeface="Helvetica" pitchFamily="2" charset="0"/>
              </a:rPr>
              <a:t>Computer is Diligent.</a:t>
            </a:r>
          </a:p>
          <a:p>
            <a:pPr>
              <a:lnSpc>
                <a:spcPct val="150000"/>
              </a:lnSpc>
            </a:pPr>
            <a:r>
              <a:rPr lang="en-GB" dirty="0">
                <a:effectLst/>
                <a:latin typeface="Helvetica" pitchFamily="2" charset="0"/>
              </a:rPr>
              <a:t>Operating Speed.</a:t>
            </a:r>
          </a:p>
          <a:p>
            <a:pPr>
              <a:lnSpc>
                <a:spcPct val="150000"/>
              </a:lnSpc>
            </a:pPr>
            <a:r>
              <a:rPr lang="en-GB" dirty="0">
                <a:effectLst/>
                <a:latin typeface="Helvetica" pitchFamily="2" charset="0"/>
              </a:rPr>
              <a:t>Computer Has Memory.</a:t>
            </a:r>
          </a:p>
          <a:p>
            <a:pPr>
              <a:lnSpc>
                <a:spcPct val="150000"/>
              </a:lnSpc>
            </a:pPr>
            <a:r>
              <a:rPr lang="en-GB" dirty="0">
                <a:effectLst/>
                <a:latin typeface="Helvetica" pitchFamily="2" charset="0"/>
              </a:rPr>
              <a:t>Accuracy Of Calculation.</a:t>
            </a:r>
          </a:p>
          <a:p>
            <a:pPr>
              <a:lnSpc>
                <a:spcPct val="150000"/>
              </a:lnSpc>
            </a:pPr>
            <a:r>
              <a:rPr lang="en-GB" dirty="0">
                <a:effectLst/>
                <a:latin typeface="Helvetica" pitchFamily="2" charset="0"/>
              </a:rPr>
              <a:t>Computer Needs Program.</a:t>
            </a:r>
          </a:p>
          <a:p>
            <a:pPr>
              <a:lnSpc>
                <a:spcPct val="150000"/>
              </a:lnSpc>
            </a:pPr>
            <a:r>
              <a:rPr lang="en-GB" dirty="0">
                <a:effectLst/>
                <a:latin typeface="Helvetica" pitchFamily="2" charset="0"/>
              </a:rPr>
              <a:t>Computer Is Versatile.</a:t>
            </a:r>
          </a:p>
          <a:p>
            <a:pPr>
              <a:lnSpc>
                <a:spcPct val="150000"/>
              </a:lnSpc>
            </a:pPr>
            <a:r>
              <a:rPr lang="en-GB" dirty="0">
                <a:effectLst/>
                <a:latin typeface="Helvetica" pitchFamily="2" charset="0"/>
              </a:rPr>
              <a:t>Computer Is Reliable.</a:t>
            </a:r>
          </a:p>
          <a:p>
            <a:endParaRPr lang="en-US" dirty="0"/>
          </a:p>
        </p:txBody>
      </p:sp>
      <p:pic>
        <p:nvPicPr>
          <p:cNvPr id="5" name="Picture 4" descr="Diagram&#10;&#10;Description automatically generated">
            <a:extLst>
              <a:ext uri="{FF2B5EF4-FFF2-40B4-BE49-F238E27FC236}">
                <a16:creationId xmlns:a16="http://schemas.microsoft.com/office/drawing/2014/main" id="{EAA5AB19-DCB6-8196-3AC6-F7497D0C3692}"/>
              </a:ext>
            </a:extLst>
          </p:cNvPr>
          <p:cNvPicPr>
            <a:picLocks noChangeAspect="1"/>
          </p:cNvPicPr>
          <p:nvPr/>
        </p:nvPicPr>
        <p:blipFill>
          <a:blip r:embed="rId2"/>
          <a:stretch>
            <a:fillRect/>
          </a:stretch>
        </p:blipFill>
        <p:spPr>
          <a:xfrm>
            <a:off x="5469466" y="1507066"/>
            <a:ext cx="6722533" cy="5350933"/>
          </a:xfrm>
          <a:prstGeom prst="rect">
            <a:avLst/>
          </a:prstGeom>
        </p:spPr>
      </p:pic>
    </p:spTree>
    <p:extLst>
      <p:ext uri="{BB962C8B-B14F-4D97-AF65-F5344CB8AC3E}">
        <p14:creationId xmlns:p14="http://schemas.microsoft.com/office/powerpoint/2010/main" val="23711952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DFEE0-40F4-B764-E269-E549B13F24F8}"/>
              </a:ext>
            </a:extLst>
          </p:cNvPr>
          <p:cNvSpPr>
            <a:spLocks noGrp="1"/>
          </p:cNvSpPr>
          <p:nvPr>
            <p:ph type="title"/>
          </p:nvPr>
        </p:nvSpPr>
        <p:spPr/>
        <p:txBody>
          <a:bodyPr/>
          <a:lstStyle/>
          <a:p>
            <a:r>
              <a:rPr lang="en-US" dirty="0"/>
              <a:t>In-Class Activity</a:t>
            </a:r>
          </a:p>
        </p:txBody>
      </p:sp>
      <p:sp>
        <p:nvSpPr>
          <p:cNvPr id="3" name="Content Placeholder 2">
            <a:extLst>
              <a:ext uri="{FF2B5EF4-FFF2-40B4-BE49-F238E27FC236}">
                <a16:creationId xmlns:a16="http://schemas.microsoft.com/office/drawing/2014/main" id="{1DD6EC46-D429-A0A2-E3A3-FA0FE1EC2C32}"/>
              </a:ext>
            </a:extLst>
          </p:cNvPr>
          <p:cNvSpPr>
            <a:spLocks noGrp="1"/>
          </p:cNvSpPr>
          <p:nvPr>
            <p:ph idx="1"/>
          </p:nvPr>
        </p:nvSpPr>
        <p:spPr>
          <a:xfrm>
            <a:off x="838201" y="1825624"/>
            <a:ext cx="4544028" cy="5032375"/>
          </a:xfrm>
        </p:spPr>
        <p:txBody>
          <a:bodyPr>
            <a:normAutofit/>
          </a:bodyPr>
          <a:lstStyle/>
          <a:p>
            <a:pPr marL="0" indent="0" algn="just">
              <a:lnSpc>
                <a:spcPct val="150000"/>
              </a:lnSpc>
              <a:buNone/>
            </a:pPr>
            <a:r>
              <a:rPr lang="en-GB" sz="2400" dirty="0">
                <a:effectLst/>
                <a:latin typeface="Helvetica" pitchFamily="2" charset="0"/>
              </a:rPr>
              <a:t>Take 10 minutes to search about the </a:t>
            </a:r>
            <a:r>
              <a:rPr lang="en-GB" sz="2400" dirty="0">
                <a:latin typeface="Helvetica" pitchFamily="2" charset="0"/>
              </a:rPr>
              <a:t>Characteristics</a:t>
            </a:r>
            <a:r>
              <a:rPr lang="en-GB" sz="2400" dirty="0">
                <a:effectLst/>
                <a:latin typeface="Helvetica" pitchFamily="2" charset="0"/>
              </a:rPr>
              <a:t> </a:t>
            </a:r>
            <a:r>
              <a:rPr lang="en-GB" sz="2400" dirty="0">
                <a:latin typeface="Helvetica" pitchFamily="2" charset="0"/>
              </a:rPr>
              <a:t>of Computer Systems and present your findings to your class.</a:t>
            </a:r>
            <a:endParaRPr lang="en-GB" sz="2400" dirty="0">
              <a:effectLst/>
              <a:latin typeface="Helvetica" pitchFamily="2" charset="0"/>
            </a:endParaRPr>
          </a:p>
          <a:p>
            <a:endParaRPr lang="en-US" dirty="0">
              <a:latin typeface="Helvetica" pitchFamily="2" charset="0"/>
            </a:endParaRPr>
          </a:p>
        </p:txBody>
      </p:sp>
      <p:pic>
        <p:nvPicPr>
          <p:cNvPr id="5" name="Picture 4" descr="Diagram&#10;&#10;Description automatically generated">
            <a:extLst>
              <a:ext uri="{FF2B5EF4-FFF2-40B4-BE49-F238E27FC236}">
                <a16:creationId xmlns:a16="http://schemas.microsoft.com/office/drawing/2014/main" id="{EAA5AB19-DCB6-8196-3AC6-F7497D0C3692}"/>
              </a:ext>
            </a:extLst>
          </p:cNvPr>
          <p:cNvPicPr>
            <a:picLocks noChangeAspect="1"/>
          </p:cNvPicPr>
          <p:nvPr/>
        </p:nvPicPr>
        <p:blipFill>
          <a:blip r:embed="rId2"/>
          <a:stretch>
            <a:fillRect/>
          </a:stretch>
        </p:blipFill>
        <p:spPr>
          <a:xfrm>
            <a:off x="5469466" y="1507066"/>
            <a:ext cx="6722533" cy="5350933"/>
          </a:xfrm>
          <a:prstGeom prst="rect">
            <a:avLst/>
          </a:prstGeom>
        </p:spPr>
      </p:pic>
    </p:spTree>
    <p:extLst>
      <p:ext uri="{BB962C8B-B14F-4D97-AF65-F5344CB8AC3E}">
        <p14:creationId xmlns:p14="http://schemas.microsoft.com/office/powerpoint/2010/main" val="42651989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1BFA0-4412-83F0-D1C5-B965444BD7F6}"/>
              </a:ext>
            </a:extLst>
          </p:cNvPr>
          <p:cNvSpPr>
            <a:spLocks noGrp="1"/>
          </p:cNvSpPr>
          <p:nvPr>
            <p:ph type="title"/>
          </p:nvPr>
        </p:nvSpPr>
        <p:spPr/>
        <p:txBody>
          <a:bodyPr/>
          <a:lstStyle/>
          <a:p>
            <a:r>
              <a:rPr lang="en-US" dirty="0"/>
              <a:t>Automatic Working</a:t>
            </a:r>
          </a:p>
        </p:txBody>
      </p:sp>
      <p:sp>
        <p:nvSpPr>
          <p:cNvPr id="3" name="Content Placeholder 2">
            <a:extLst>
              <a:ext uri="{FF2B5EF4-FFF2-40B4-BE49-F238E27FC236}">
                <a16:creationId xmlns:a16="http://schemas.microsoft.com/office/drawing/2014/main" id="{E84B62B7-CB9E-DD90-AD09-5480C3BD6320}"/>
              </a:ext>
            </a:extLst>
          </p:cNvPr>
          <p:cNvSpPr>
            <a:spLocks noGrp="1"/>
          </p:cNvSpPr>
          <p:nvPr>
            <p:ph idx="1"/>
          </p:nvPr>
        </p:nvSpPr>
        <p:spPr/>
        <p:txBody>
          <a:bodyPr/>
          <a:lstStyle/>
          <a:p>
            <a:pPr algn="just">
              <a:lnSpc>
                <a:spcPct val="150000"/>
              </a:lnSpc>
            </a:pPr>
            <a:r>
              <a:rPr lang="en-GB" dirty="0">
                <a:effectLst/>
                <a:latin typeface="Helvetica" pitchFamily="2" charset="0"/>
              </a:rPr>
              <a:t>Computers are extensively being used for automatic operations. The computer once programmed to perform some task can continue without any human intervention.</a:t>
            </a:r>
          </a:p>
          <a:p>
            <a:pPr algn="just">
              <a:lnSpc>
                <a:spcPct val="150000"/>
              </a:lnSpc>
            </a:pPr>
            <a:r>
              <a:rPr lang="en-GB" dirty="0">
                <a:effectLst/>
                <a:latin typeface="Helvetica" pitchFamily="2" charset="0"/>
              </a:rPr>
              <a:t>Artificial intelligence has further enhanced this capability for computers. The computer can repetitively perform many operations in the automatic mode.</a:t>
            </a:r>
          </a:p>
          <a:p>
            <a:endParaRPr lang="en-US" dirty="0"/>
          </a:p>
        </p:txBody>
      </p:sp>
    </p:spTree>
    <p:extLst>
      <p:ext uri="{BB962C8B-B14F-4D97-AF65-F5344CB8AC3E}">
        <p14:creationId xmlns:p14="http://schemas.microsoft.com/office/powerpoint/2010/main" val="11619463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A924D-029E-BBC8-B20B-E98376E188FA}"/>
              </a:ext>
            </a:extLst>
          </p:cNvPr>
          <p:cNvSpPr>
            <a:spLocks noGrp="1"/>
          </p:cNvSpPr>
          <p:nvPr>
            <p:ph type="title"/>
          </p:nvPr>
        </p:nvSpPr>
        <p:spPr/>
        <p:txBody>
          <a:bodyPr/>
          <a:lstStyle/>
          <a:p>
            <a:r>
              <a:rPr lang="en-US" dirty="0"/>
              <a:t>Operating Speed</a:t>
            </a:r>
          </a:p>
        </p:txBody>
      </p:sp>
      <p:sp>
        <p:nvSpPr>
          <p:cNvPr id="3" name="Content Placeholder 2">
            <a:extLst>
              <a:ext uri="{FF2B5EF4-FFF2-40B4-BE49-F238E27FC236}">
                <a16:creationId xmlns:a16="http://schemas.microsoft.com/office/drawing/2014/main" id="{4045C6EC-27B1-66A5-D72F-2477F16258E1}"/>
              </a:ext>
            </a:extLst>
          </p:cNvPr>
          <p:cNvSpPr>
            <a:spLocks noGrp="1"/>
          </p:cNvSpPr>
          <p:nvPr>
            <p:ph idx="1"/>
          </p:nvPr>
        </p:nvSpPr>
        <p:spPr/>
        <p:txBody>
          <a:bodyPr/>
          <a:lstStyle/>
          <a:p>
            <a:pPr algn="just">
              <a:lnSpc>
                <a:spcPct val="150000"/>
              </a:lnSpc>
            </a:pPr>
            <a:r>
              <a:rPr lang="en-GB" dirty="0">
                <a:effectLst/>
                <a:latin typeface="Helvetica" pitchFamily="2" charset="0"/>
              </a:rPr>
              <a:t>Modern computers are armed with the latest microprocessor that can execute billions of instructions within a fraction of a second. That gives huge processing power to the computer.</a:t>
            </a:r>
          </a:p>
          <a:p>
            <a:pPr algn="just">
              <a:lnSpc>
                <a:spcPct val="150000"/>
              </a:lnSpc>
            </a:pPr>
            <a:r>
              <a:rPr lang="en-GB" dirty="0">
                <a:effectLst/>
                <a:latin typeface="Helvetica" pitchFamily="2" charset="0"/>
              </a:rPr>
              <a:t>And therefore, the computer can be effectively used for performing complex operations with a very high operating speed.</a:t>
            </a:r>
          </a:p>
          <a:p>
            <a:endParaRPr lang="en-US" dirty="0"/>
          </a:p>
        </p:txBody>
      </p:sp>
    </p:spTree>
    <p:extLst>
      <p:ext uri="{BB962C8B-B14F-4D97-AF65-F5344CB8AC3E}">
        <p14:creationId xmlns:p14="http://schemas.microsoft.com/office/powerpoint/2010/main" val="15505621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49F92-0EDE-BF4D-7A72-9CCF2B5F1348}"/>
              </a:ext>
            </a:extLst>
          </p:cNvPr>
          <p:cNvSpPr>
            <a:spLocks noGrp="1"/>
          </p:cNvSpPr>
          <p:nvPr>
            <p:ph type="title"/>
          </p:nvPr>
        </p:nvSpPr>
        <p:spPr/>
        <p:txBody>
          <a:bodyPr/>
          <a:lstStyle/>
          <a:p>
            <a:r>
              <a:rPr lang="en-US" dirty="0"/>
              <a:t>Accuracy of Calculations</a:t>
            </a:r>
            <a:br>
              <a:rPr lang="en-US" dirty="0"/>
            </a:br>
            <a:endParaRPr lang="en-US" dirty="0"/>
          </a:p>
        </p:txBody>
      </p:sp>
      <p:sp>
        <p:nvSpPr>
          <p:cNvPr id="3" name="Content Placeholder 2">
            <a:extLst>
              <a:ext uri="{FF2B5EF4-FFF2-40B4-BE49-F238E27FC236}">
                <a16:creationId xmlns:a16="http://schemas.microsoft.com/office/drawing/2014/main" id="{A1DF7753-A1DF-B1D5-45BD-6E653B994BB8}"/>
              </a:ext>
            </a:extLst>
          </p:cNvPr>
          <p:cNvSpPr>
            <a:spLocks noGrp="1"/>
          </p:cNvSpPr>
          <p:nvPr>
            <p:ph idx="1"/>
          </p:nvPr>
        </p:nvSpPr>
        <p:spPr/>
        <p:txBody>
          <a:bodyPr>
            <a:normAutofit fontScale="85000" lnSpcReduction="10000"/>
          </a:bodyPr>
          <a:lstStyle/>
          <a:p>
            <a:pPr algn="just">
              <a:lnSpc>
                <a:spcPct val="150000"/>
              </a:lnSpc>
            </a:pPr>
            <a:r>
              <a:rPr lang="en-GB" dirty="0">
                <a:effectLst/>
                <a:latin typeface="Helvetica" pitchFamily="2" charset="0"/>
              </a:rPr>
              <a:t>The computer can perform millions of complex calculations and take logical decisions as per the program instructions with remarkable accuracy.</a:t>
            </a:r>
          </a:p>
          <a:p>
            <a:pPr algn="just">
              <a:lnSpc>
                <a:spcPct val="150000"/>
              </a:lnSpc>
            </a:pPr>
            <a:r>
              <a:rPr lang="en-GB" dirty="0">
                <a:effectLst/>
                <a:latin typeface="Helvetica" pitchFamily="2" charset="0"/>
              </a:rPr>
              <a:t>However, the accuracy also depends upon the accuracy of the program instructions and the input data. The computer will produce the wrong result if there are any mistakes in the program instructions.</a:t>
            </a:r>
          </a:p>
          <a:p>
            <a:pPr algn="just">
              <a:lnSpc>
                <a:spcPct val="150000"/>
              </a:lnSpc>
            </a:pPr>
            <a:r>
              <a:rPr lang="en-GB" dirty="0">
                <a:effectLst/>
                <a:latin typeface="Helvetica" pitchFamily="2" charset="0"/>
              </a:rPr>
              <a:t>This is often referred to as "Garbage In Garbage Out" ( GIGO).</a:t>
            </a:r>
          </a:p>
          <a:p>
            <a:endParaRPr lang="en-US" dirty="0"/>
          </a:p>
        </p:txBody>
      </p:sp>
    </p:spTree>
    <p:extLst>
      <p:ext uri="{BB962C8B-B14F-4D97-AF65-F5344CB8AC3E}">
        <p14:creationId xmlns:p14="http://schemas.microsoft.com/office/powerpoint/2010/main" val="34064618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D6A0C-94E1-0B00-9B07-41967842AC83}"/>
              </a:ext>
            </a:extLst>
          </p:cNvPr>
          <p:cNvSpPr>
            <a:spLocks noGrp="1"/>
          </p:cNvSpPr>
          <p:nvPr>
            <p:ph type="title"/>
          </p:nvPr>
        </p:nvSpPr>
        <p:spPr/>
        <p:txBody>
          <a:bodyPr/>
          <a:lstStyle/>
          <a:p>
            <a:r>
              <a:rPr lang="en-US" dirty="0"/>
              <a:t>Computer is Versatile</a:t>
            </a:r>
          </a:p>
        </p:txBody>
      </p:sp>
      <p:sp>
        <p:nvSpPr>
          <p:cNvPr id="3" name="Content Placeholder 2">
            <a:extLst>
              <a:ext uri="{FF2B5EF4-FFF2-40B4-BE49-F238E27FC236}">
                <a16:creationId xmlns:a16="http://schemas.microsoft.com/office/drawing/2014/main" id="{656D2773-F901-7921-C45E-0DB8D26E600C}"/>
              </a:ext>
            </a:extLst>
          </p:cNvPr>
          <p:cNvSpPr>
            <a:spLocks noGrp="1"/>
          </p:cNvSpPr>
          <p:nvPr>
            <p:ph idx="1"/>
          </p:nvPr>
        </p:nvSpPr>
        <p:spPr>
          <a:xfrm>
            <a:off x="838200" y="1825625"/>
            <a:ext cx="10515600" cy="4846108"/>
          </a:xfrm>
        </p:spPr>
        <p:txBody>
          <a:bodyPr>
            <a:normAutofit fontScale="85000" lnSpcReduction="10000"/>
          </a:bodyPr>
          <a:lstStyle/>
          <a:p>
            <a:pPr algn="just">
              <a:lnSpc>
                <a:spcPct val="150000"/>
              </a:lnSpc>
            </a:pPr>
            <a:r>
              <a:rPr lang="en-GB" dirty="0">
                <a:effectLst/>
                <a:latin typeface="Helvetica" pitchFamily="2" charset="0"/>
              </a:rPr>
              <a:t>The computer is a truly versatile machine that can be used for many applications. The use of computers is now an essential part of every industry and profession we can possibly think of.</a:t>
            </a:r>
          </a:p>
          <a:p>
            <a:pPr algn="just">
              <a:lnSpc>
                <a:spcPct val="150000"/>
              </a:lnSpc>
            </a:pPr>
            <a:r>
              <a:rPr lang="en-GB" dirty="0">
                <a:effectLst/>
                <a:latin typeface="Helvetica" pitchFamily="2" charset="0"/>
              </a:rPr>
              <a:t>Apart from their applications in academics, computers are everywhere. The computers are used by students, teachers, musicians, doctors, engineers, accountants, police, armed forces and architects.</a:t>
            </a:r>
          </a:p>
          <a:p>
            <a:pPr algn="just">
              <a:lnSpc>
                <a:spcPct val="150000"/>
              </a:lnSpc>
            </a:pPr>
            <a:r>
              <a:rPr lang="en-GB" dirty="0">
                <a:effectLst/>
                <a:latin typeface="Helvetica" pitchFamily="2" charset="0"/>
              </a:rPr>
              <a:t>Both large-scale and small-scale companies are dependent upon computers to manage their business operations.</a:t>
            </a:r>
          </a:p>
          <a:p>
            <a:endParaRPr lang="en-US" dirty="0"/>
          </a:p>
        </p:txBody>
      </p:sp>
    </p:spTree>
    <p:extLst>
      <p:ext uri="{BB962C8B-B14F-4D97-AF65-F5344CB8AC3E}">
        <p14:creationId xmlns:p14="http://schemas.microsoft.com/office/powerpoint/2010/main" val="319638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D6A0C-94E1-0B00-9B07-41967842AC83}"/>
              </a:ext>
            </a:extLst>
          </p:cNvPr>
          <p:cNvSpPr>
            <a:spLocks noGrp="1"/>
          </p:cNvSpPr>
          <p:nvPr>
            <p:ph type="title"/>
          </p:nvPr>
        </p:nvSpPr>
        <p:spPr/>
        <p:txBody>
          <a:bodyPr/>
          <a:lstStyle/>
          <a:p>
            <a:r>
              <a:rPr lang="en-US" dirty="0"/>
              <a:t>Computer is Reliable </a:t>
            </a:r>
          </a:p>
        </p:txBody>
      </p:sp>
      <p:sp>
        <p:nvSpPr>
          <p:cNvPr id="3" name="Content Placeholder 2">
            <a:extLst>
              <a:ext uri="{FF2B5EF4-FFF2-40B4-BE49-F238E27FC236}">
                <a16:creationId xmlns:a16="http://schemas.microsoft.com/office/drawing/2014/main" id="{656D2773-F901-7921-C45E-0DB8D26E600C}"/>
              </a:ext>
            </a:extLst>
          </p:cNvPr>
          <p:cNvSpPr>
            <a:spLocks noGrp="1"/>
          </p:cNvSpPr>
          <p:nvPr>
            <p:ph idx="1"/>
          </p:nvPr>
        </p:nvSpPr>
        <p:spPr>
          <a:xfrm>
            <a:off x="838200" y="1825625"/>
            <a:ext cx="10515600" cy="4846108"/>
          </a:xfrm>
        </p:spPr>
        <p:txBody>
          <a:bodyPr>
            <a:normAutofit/>
          </a:bodyPr>
          <a:lstStyle/>
          <a:p>
            <a:pPr algn="just">
              <a:lnSpc>
                <a:spcPct val="150000"/>
              </a:lnSpc>
            </a:pPr>
            <a:r>
              <a:rPr lang="en-GB" dirty="0">
                <a:effectLst/>
                <a:latin typeface="Helvetica" pitchFamily="2" charset="0"/>
              </a:rPr>
              <a:t>Computers are the most reliable machines to perform multiple tasks without any mistakes and with lightning speed.</a:t>
            </a:r>
          </a:p>
          <a:p>
            <a:pPr algn="just">
              <a:lnSpc>
                <a:spcPct val="150000"/>
              </a:lnSpc>
            </a:pPr>
            <a:r>
              <a:rPr lang="en-GB" dirty="0">
                <a:effectLst/>
                <a:latin typeface="Helvetica" pitchFamily="2" charset="0"/>
              </a:rPr>
              <a:t>And therefore, computerized operations are the backbone of all top business corporations, and global e-commerce giants such as Amazon, Reliance and other companies.</a:t>
            </a:r>
          </a:p>
          <a:p>
            <a:pPr algn="just">
              <a:lnSpc>
                <a:spcPct val="150000"/>
              </a:lnSpc>
            </a:pPr>
            <a:r>
              <a:rPr lang="en-GB" dirty="0">
                <a:effectLst/>
                <a:latin typeface="Helvetica" pitchFamily="2" charset="0"/>
              </a:rPr>
              <a:t>The computer system can also be programmed to enforce a set of rules to ensure the safety of the user and data security.</a:t>
            </a:r>
          </a:p>
          <a:p>
            <a:endParaRPr lang="en-US" dirty="0"/>
          </a:p>
        </p:txBody>
      </p:sp>
    </p:spTree>
    <p:extLst>
      <p:ext uri="{BB962C8B-B14F-4D97-AF65-F5344CB8AC3E}">
        <p14:creationId xmlns:p14="http://schemas.microsoft.com/office/powerpoint/2010/main" val="2196202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D6A0C-94E1-0B00-9B07-41967842AC83}"/>
              </a:ext>
            </a:extLst>
          </p:cNvPr>
          <p:cNvSpPr>
            <a:spLocks noGrp="1"/>
          </p:cNvSpPr>
          <p:nvPr>
            <p:ph type="title"/>
          </p:nvPr>
        </p:nvSpPr>
        <p:spPr/>
        <p:txBody>
          <a:bodyPr/>
          <a:lstStyle/>
          <a:p>
            <a:r>
              <a:rPr lang="en-US" dirty="0"/>
              <a:t>Computer is Diligent</a:t>
            </a:r>
          </a:p>
        </p:txBody>
      </p:sp>
      <p:sp>
        <p:nvSpPr>
          <p:cNvPr id="3" name="Content Placeholder 2">
            <a:extLst>
              <a:ext uri="{FF2B5EF4-FFF2-40B4-BE49-F238E27FC236}">
                <a16:creationId xmlns:a16="http://schemas.microsoft.com/office/drawing/2014/main" id="{656D2773-F901-7921-C45E-0DB8D26E600C}"/>
              </a:ext>
            </a:extLst>
          </p:cNvPr>
          <p:cNvSpPr>
            <a:spLocks noGrp="1"/>
          </p:cNvSpPr>
          <p:nvPr>
            <p:ph idx="1"/>
          </p:nvPr>
        </p:nvSpPr>
        <p:spPr>
          <a:xfrm>
            <a:off x="838200" y="1825625"/>
            <a:ext cx="10515600" cy="4846108"/>
          </a:xfrm>
        </p:spPr>
        <p:txBody>
          <a:bodyPr>
            <a:normAutofit/>
          </a:bodyPr>
          <a:lstStyle/>
          <a:p>
            <a:pPr algn="just">
              <a:lnSpc>
                <a:spcPct val="150000"/>
              </a:lnSpc>
            </a:pPr>
            <a:r>
              <a:rPr lang="en-GB" dirty="0">
                <a:effectLst/>
                <a:latin typeface="Helvetica" pitchFamily="2" charset="0"/>
              </a:rPr>
              <a:t>There are many business corporations and manufacturing companies that work day and night without any breaks. Such operations and production lines can be very well managed by the use of computers.</a:t>
            </a:r>
          </a:p>
          <a:p>
            <a:pPr algn="just">
              <a:lnSpc>
                <a:spcPct val="150000"/>
              </a:lnSpc>
            </a:pPr>
            <a:r>
              <a:rPr lang="en-GB" dirty="0">
                <a:effectLst/>
                <a:latin typeface="Helvetica" pitchFamily="2" charset="0"/>
              </a:rPr>
              <a:t>Depending upon the use, the computer hardware is specially tailor-made to handle such prolonged operations.</a:t>
            </a:r>
          </a:p>
          <a:p>
            <a:endParaRPr lang="en-US" dirty="0"/>
          </a:p>
        </p:txBody>
      </p:sp>
    </p:spTree>
    <p:extLst>
      <p:ext uri="{BB962C8B-B14F-4D97-AF65-F5344CB8AC3E}">
        <p14:creationId xmlns:p14="http://schemas.microsoft.com/office/powerpoint/2010/main" val="33931801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7181E-9C65-F25F-D4E0-A2C439ED10BF}"/>
              </a:ext>
            </a:extLst>
          </p:cNvPr>
          <p:cNvSpPr>
            <a:spLocks noGrp="1"/>
          </p:cNvSpPr>
          <p:nvPr>
            <p:ph type="title"/>
          </p:nvPr>
        </p:nvSpPr>
        <p:spPr/>
        <p:txBody>
          <a:bodyPr/>
          <a:lstStyle/>
          <a:p>
            <a:r>
              <a:rPr lang="en-US" dirty="0"/>
              <a:t>Computer Has Memory</a:t>
            </a:r>
          </a:p>
        </p:txBody>
      </p:sp>
      <p:sp>
        <p:nvSpPr>
          <p:cNvPr id="3" name="Content Placeholder 2">
            <a:extLst>
              <a:ext uri="{FF2B5EF4-FFF2-40B4-BE49-F238E27FC236}">
                <a16:creationId xmlns:a16="http://schemas.microsoft.com/office/drawing/2014/main" id="{225D2E22-C515-CBD4-8BD7-7CD2CFC3C6FA}"/>
              </a:ext>
            </a:extLst>
          </p:cNvPr>
          <p:cNvSpPr>
            <a:spLocks noGrp="1"/>
          </p:cNvSpPr>
          <p:nvPr>
            <p:ph idx="1"/>
          </p:nvPr>
        </p:nvSpPr>
        <p:spPr>
          <a:xfrm>
            <a:off x="838200" y="1557868"/>
            <a:ext cx="10515600" cy="4910665"/>
          </a:xfrm>
        </p:spPr>
        <p:txBody>
          <a:bodyPr>
            <a:normAutofit fontScale="77500" lnSpcReduction="20000"/>
          </a:bodyPr>
          <a:lstStyle/>
          <a:p>
            <a:pPr algn="just">
              <a:lnSpc>
                <a:spcPct val="160000"/>
              </a:lnSpc>
            </a:pPr>
            <a:r>
              <a:rPr lang="en-GB" dirty="0">
                <a:effectLst/>
                <a:latin typeface="Helvetica" pitchFamily="2" charset="0"/>
              </a:rPr>
              <a:t>The computer system needs memory to store data and program instructions. The system memory consists of both short-term ( RAM) and long-term memory. Business corporations need to handle large volumes of data. The data needs to be stored in permanent storage devices for future use.</a:t>
            </a:r>
          </a:p>
          <a:p>
            <a:pPr algn="just">
              <a:lnSpc>
                <a:spcPct val="160000"/>
              </a:lnSpc>
            </a:pPr>
            <a:r>
              <a:rPr lang="en-GB" dirty="0">
                <a:effectLst/>
                <a:latin typeface="Helvetica" pitchFamily="2" charset="0"/>
              </a:rPr>
              <a:t>The computer system with front-end application software, a database management system (DBMS) and the database is essential to manage such large volumes of data.</a:t>
            </a:r>
          </a:p>
          <a:p>
            <a:pPr algn="just">
              <a:lnSpc>
                <a:spcPct val="160000"/>
              </a:lnSpc>
            </a:pPr>
            <a:r>
              <a:rPr lang="en-GB" dirty="0">
                <a:effectLst/>
                <a:latin typeface="Helvetica" pitchFamily="2" charset="0"/>
              </a:rPr>
              <a:t>For example, tech giants like Google, and Facebook handle large volumes of data related to the millions of users across the globe.</a:t>
            </a:r>
          </a:p>
        </p:txBody>
      </p:sp>
    </p:spTree>
    <p:extLst>
      <p:ext uri="{BB962C8B-B14F-4D97-AF65-F5344CB8AC3E}">
        <p14:creationId xmlns:p14="http://schemas.microsoft.com/office/powerpoint/2010/main" val="25423076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FAD4B-FB09-521D-47A4-3584BE97C540}"/>
              </a:ext>
            </a:extLst>
          </p:cNvPr>
          <p:cNvSpPr>
            <a:spLocks noGrp="1"/>
          </p:cNvSpPr>
          <p:nvPr>
            <p:ph type="title"/>
          </p:nvPr>
        </p:nvSpPr>
        <p:spPr/>
        <p:txBody>
          <a:bodyPr/>
          <a:lstStyle/>
          <a:p>
            <a:r>
              <a:rPr lang="en-US" dirty="0"/>
              <a:t>Computer Needs Program</a:t>
            </a:r>
          </a:p>
        </p:txBody>
      </p:sp>
      <p:sp>
        <p:nvSpPr>
          <p:cNvPr id="3" name="Content Placeholder 2">
            <a:extLst>
              <a:ext uri="{FF2B5EF4-FFF2-40B4-BE49-F238E27FC236}">
                <a16:creationId xmlns:a16="http://schemas.microsoft.com/office/drawing/2014/main" id="{7E07A9CB-589B-98A8-2673-B90959BFAD71}"/>
              </a:ext>
            </a:extLst>
          </p:cNvPr>
          <p:cNvSpPr>
            <a:spLocks noGrp="1"/>
          </p:cNvSpPr>
          <p:nvPr>
            <p:ph idx="1"/>
          </p:nvPr>
        </p:nvSpPr>
        <p:spPr>
          <a:xfrm>
            <a:off x="838200" y="1825624"/>
            <a:ext cx="10515600" cy="4829175"/>
          </a:xfrm>
        </p:spPr>
        <p:txBody>
          <a:bodyPr>
            <a:normAutofit fontScale="85000" lnSpcReduction="20000"/>
          </a:bodyPr>
          <a:lstStyle/>
          <a:p>
            <a:pPr algn="just">
              <a:lnSpc>
                <a:spcPct val="150000"/>
              </a:lnSpc>
            </a:pPr>
            <a:r>
              <a:rPr lang="en-GB" dirty="0">
                <a:effectLst/>
                <a:latin typeface="Helvetica" pitchFamily="2" charset="0"/>
              </a:rPr>
              <a:t>Program dependence is another important characteristic of the computer. The computer is often said to be a dumb machine without any IQ. And therefore, the computer needs a set of instructions called a program.</a:t>
            </a:r>
          </a:p>
          <a:p>
            <a:pPr algn="just">
              <a:lnSpc>
                <a:spcPct val="150000"/>
              </a:lnSpc>
            </a:pPr>
            <a:r>
              <a:rPr lang="en-GB" dirty="0">
                <a:effectLst/>
                <a:latin typeface="Helvetica" pitchFamily="2" charset="0"/>
              </a:rPr>
              <a:t>A computer program is an essential component of every computer system. Each task and operation performed by the computer is completed as per the program. The program consists of a set of instructions that directs the computer.</a:t>
            </a:r>
          </a:p>
          <a:p>
            <a:pPr algn="just">
              <a:lnSpc>
                <a:spcPct val="150000"/>
              </a:lnSpc>
            </a:pPr>
            <a:r>
              <a:rPr lang="en-GB" dirty="0">
                <a:effectLst/>
                <a:latin typeface="Helvetica" pitchFamily="2" charset="0"/>
              </a:rPr>
              <a:t>The computer is not going to perform any task on its own unless it is directed by the computer program.</a:t>
            </a:r>
          </a:p>
          <a:p>
            <a:endParaRPr lang="en-US" dirty="0"/>
          </a:p>
        </p:txBody>
      </p:sp>
    </p:spTree>
    <p:extLst>
      <p:ext uri="{BB962C8B-B14F-4D97-AF65-F5344CB8AC3E}">
        <p14:creationId xmlns:p14="http://schemas.microsoft.com/office/powerpoint/2010/main" val="38701117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7DAB3-5FC0-DBAA-2A5D-78A330D4FB47}"/>
              </a:ext>
            </a:extLst>
          </p:cNvPr>
          <p:cNvSpPr>
            <a:spLocks noGrp="1"/>
          </p:cNvSpPr>
          <p:nvPr>
            <p:ph type="title"/>
          </p:nvPr>
        </p:nvSpPr>
        <p:spPr/>
        <p:txBody>
          <a:bodyPr/>
          <a:lstStyle/>
          <a:p>
            <a:r>
              <a:rPr lang="en-US" dirty="0"/>
              <a:t>Functions of Computer</a:t>
            </a:r>
          </a:p>
        </p:txBody>
      </p:sp>
      <p:sp>
        <p:nvSpPr>
          <p:cNvPr id="3" name="Content Placeholder 2">
            <a:extLst>
              <a:ext uri="{FF2B5EF4-FFF2-40B4-BE49-F238E27FC236}">
                <a16:creationId xmlns:a16="http://schemas.microsoft.com/office/drawing/2014/main" id="{5B3DF1E0-7BD7-96D3-B6D6-15B02FAE56B8}"/>
              </a:ext>
            </a:extLst>
          </p:cNvPr>
          <p:cNvSpPr>
            <a:spLocks noGrp="1"/>
          </p:cNvSpPr>
          <p:nvPr>
            <p:ph idx="1"/>
          </p:nvPr>
        </p:nvSpPr>
        <p:spPr/>
        <p:txBody>
          <a:bodyPr>
            <a:normAutofit lnSpcReduction="10000"/>
          </a:bodyPr>
          <a:lstStyle/>
          <a:p>
            <a:pPr algn="just">
              <a:lnSpc>
                <a:spcPct val="150000"/>
              </a:lnSpc>
            </a:pPr>
            <a:r>
              <a:rPr lang="en-GB" dirty="0">
                <a:effectLst/>
                <a:latin typeface="Helvetica" pitchFamily="2" charset="0"/>
              </a:rPr>
              <a:t>Program Execution.</a:t>
            </a:r>
          </a:p>
          <a:p>
            <a:pPr algn="just">
              <a:lnSpc>
                <a:spcPct val="150000"/>
              </a:lnSpc>
            </a:pPr>
            <a:r>
              <a:rPr lang="en-GB" dirty="0">
                <a:effectLst/>
                <a:latin typeface="Helvetica" pitchFamily="2" charset="0"/>
              </a:rPr>
              <a:t>Data Processing.</a:t>
            </a:r>
          </a:p>
          <a:p>
            <a:pPr algn="just">
              <a:lnSpc>
                <a:spcPct val="150000"/>
              </a:lnSpc>
            </a:pPr>
            <a:r>
              <a:rPr lang="en-GB" dirty="0">
                <a:effectLst/>
                <a:latin typeface="Helvetica" pitchFamily="2" charset="0"/>
              </a:rPr>
              <a:t>Accept Data From Input Device.</a:t>
            </a:r>
          </a:p>
          <a:p>
            <a:pPr algn="just">
              <a:lnSpc>
                <a:spcPct val="150000"/>
              </a:lnSpc>
            </a:pPr>
            <a:r>
              <a:rPr lang="en-GB" dirty="0">
                <a:effectLst/>
                <a:latin typeface="Helvetica" pitchFamily="2" charset="0"/>
              </a:rPr>
              <a:t>Send Output To Output Device.</a:t>
            </a:r>
          </a:p>
          <a:p>
            <a:pPr algn="just">
              <a:lnSpc>
                <a:spcPct val="150000"/>
              </a:lnSpc>
            </a:pPr>
            <a:r>
              <a:rPr lang="en-GB" dirty="0">
                <a:effectLst/>
                <a:latin typeface="Helvetica" pitchFamily="2" charset="0"/>
              </a:rPr>
              <a:t>Store Data And Program In Memory.</a:t>
            </a:r>
          </a:p>
          <a:p>
            <a:pPr algn="just">
              <a:lnSpc>
                <a:spcPct val="150000"/>
              </a:lnSpc>
            </a:pPr>
            <a:r>
              <a:rPr lang="en-GB" dirty="0">
                <a:effectLst/>
                <a:latin typeface="Helvetica" pitchFamily="2" charset="0"/>
              </a:rPr>
              <a:t>Control All Operations.</a:t>
            </a:r>
          </a:p>
          <a:p>
            <a:endParaRPr lang="en-US" dirty="0"/>
          </a:p>
        </p:txBody>
      </p:sp>
    </p:spTree>
    <p:extLst>
      <p:ext uri="{BB962C8B-B14F-4D97-AF65-F5344CB8AC3E}">
        <p14:creationId xmlns:p14="http://schemas.microsoft.com/office/powerpoint/2010/main" val="7982159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60365-8E2A-9AED-0938-4F87A0A788D5}"/>
              </a:ext>
            </a:extLst>
          </p:cNvPr>
          <p:cNvSpPr>
            <a:spLocks noGrp="1"/>
          </p:cNvSpPr>
          <p:nvPr>
            <p:ph type="title"/>
          </p:nvPr>
        </p:nvSpPr>
        <p:spPr/>
        <p:txBody>
          <a:bodyPr/>
          <a:lstStyle/>
          <a:p>
            <a:r>
              <a:rPr lang="en-US" dirty="0"/>
              <a:t>Program Execution</a:t>
            </a:r>
          </a:p>
        </p:txBody>
      </p:sp>
      <p:sp>
        <p:nvSpPr>
          <p:cNvPr id="3" name="Content Placeholder 2">
            <a:extLst>
              <a:ext uri="{FF2B5EF4-FFF2-40B4-BE49-F238E27FC236}">
                <a16:creationId xmlns:a16="http://schemas.microsoft.com/office/drawing/2014/main" id="{88A422D1-EAB9-FB63-AFBB-6B5A753E0EB1}"/>
              </a:ext>
            </a:extLst>
          </p:cNvPr>
          <p:cNvSpPr>
            <a:spLocks noGrp="1"/>
          </p:cNvSpPr>
          <p:nvPr>
            <p:ph idx="1"/>
          </p:nvPr>
        </p:nvSpPr>
        <p:spPr/>
        <p:txBody>
          <a:bodyPr/>
          <a:lstStyle/>
          <a:p>
            <a:pPr algn="just">
              <a:lnSpc>
                <a:spcPct val="150000"/>
              </a:lnSpc>
            </a:pPr>
            <a:r>
              <a:rPr lang="en-GB" dirty="0">
                <a:effectLst/>
                <a:latin typeface="Helvetica" pitchFamily="2" charset="0"/>
              </a:rPr>
              <a:t>The program execution is the main function of the computer system. The computer system makes use of its hardware and software components to execute the program.</a:t>
            </a:r>
          </a:p>
          <a:p>
            <a:pPr algn="just">
              <a:lnSpc>
                <a:spcPct val="150000"/>
              </a:lnSpc>
            </a:pPr>
            <a:r>
              <a:rPr lang="en-GB" dirty="0">
                <a:effectLst/>
                <a:latin typeface="Helvetica" pitchFamily="2" charset="0"/>
              </a:rPr>
              <a:t>Various components such as memory ( RAM), CPU, input devices, and output devices perform different functions together during the program execution.</a:t>
            </a:r>
          </a:p>
          <a:p>
            <a:endParaRPr lang="en-US" dirty="0"/>
          </a:p>
        </p:txBody>
      </p:sp>
    </p:spTree>
    <p:extLst>
      <p:ext uri="{BB962C8B-B14F-4D97-AF65-F5344CB8AC3E}">
        <p14:creationId xmlns:p14="http://schemas.microsoft.com/office/powerpoint/2010/main" val="13755142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93CF3-17E9-66B4-6A80-48D0C23DCA45}"/>
              </a:ext>
            </a:extLst>
          </p:cNvPr>
          <p:cNvSpPr>
            <a:spLocks noGrp="1"/>
          </p:cNvSpPr>
          <p:nvPr>
            <p:ph type="title"/>
          </p:nvPr>
        </p:nvSpPr>
        <p:spPr/>
        <p:txBody>
          <a:bodyPr/>
          <a:lstStyle/>
          <a:p>
            <a:r>
              <a:rPr lang="en-US" dirty="0"/>
              <a:t>Accept The Data From Input Devices</a:t>
            </a:r>
          </a:p>
        </p:txBody>
      </p:sp>
      <p:sp>
        <p:nvSpPr>
          <p:cNvPr id="3" name="Content Placeholder 2">
            <a:extLst>
              <a:ext uri="{FF2B5EF4-FFF2-40B4-BE49-F238E27FC236}">
                <a16:creationId xmlns:a16="http://schemas.microsoft.com/office/drawing/2014/main" id="{7273FBEB-B4B1-13DB-06E6-667F61C29C41}"/>
              </a:ext>
            </a:extLst>
          </p:cNvPr>
          <p:cNvSpPr>
            <a:spLocks noGrp="1"/>
          </p:cNvSpPr>
          <p:nvPr>
            <p:ph idx="1"/>
          </p:nvPr>
        </p:nvSpPr>
        <p:spPr/>
        <p:txBody>
          <a:bodyPr/>
          <a:lstStyle/>
          <a:p>
            <a:pPr algn="just">
              <a:lnSpc>
                <a:spcPct val="150000"/>
              </a:lnSpc>
            </a:pPr>
            <a:r>
              <a:rPr lang="en-GB" dirty="0">
                <a:effectLst/>
                <a:latin typeface="Helvetica" pitchFamily="2" charset="0"/>
              </a:rPr>
              <a:t>The computer system operates on the data as per the program instructions. The computer accepts the data through different types of input devices such as a mouse, keyboard scanner and other input devices.</a:t>
            </a:r>
          </a:p>
          <a:p>
            <a:endParaRPr lang="en-US" dirty="0"/>
          </a:p>
        </p:txBody>
      </p:sp>
    </p:spTree>
    <p:extLst>
      <p:ext uri="{BB962C8B-B14F-4D97-AF65-F5344CB8AC3E}">
        <p14:creationId xmlns:p14="http://schemas.microsoft.com/office/powerpoint/2010/main" val="16835043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E7810-DF1D-50AE-9F6F-AF9F32325816}"/>
              </a:ext>
            </a:extLst>
          </p:cNvPr>
          <p:cNvSpPr>
            <a:spLocks noGrp="1"/>
          </p:cNvSpPr>
          <p:nvPr>
            <p:ph type="title"/>
          </p:nvPr>
        </p:nvSpPr>
        <p:spPr/>
        <p:txBody>
          <a:bodyPr/>
          <a:lstStyle/>
          <a:p>
            <a:r>
              <a:rPr lang="en-US" dirty="0"/>
              <a:t>Store Data And Program In Memory</a:t>
            </a:r>
          </a:p>
        </p:txBody>
      </p:sp>
      <p:sp>
        <p:nvSpPr>
          <p:cNvPr id="3" name="Content Placeholder 2">
            <a:extLst>
              <a:ext uri="{FF2B5EF4-FFF2-40B4-BE49-F238E27FC236}">
                <a16:creationId xmlns:a16="http://schemas.microsoft.com/office/drawing/2014/main" id="{5AAB16CD-CFEA-27CB-198E-018936B4190B}"/>
              </a:ext>
            </a:extLst>
          </p:cNvPr>
          <p:cNvSpPr>
            <a:spLocks noGrp="1"/>
          </p:cNvSpPr>
          <p:nvPr>
            <p:ph idx="1"/>
          </p:nvPr>
        </p:nvSpPr>
        <p:spPr/>
        <p:txBody>
          <a:bodyPr/>
          <a:lstStyle/>
          <a:p>
            <a:pPr algn="just">
              <a:lnSpc>
                <a:spcPct val="150000"/>
              </a:lnSpc>
            </a:pPr>
            <a:r>
              <a:rPr lang="en-GB" dirty="0">
                <a:effectLst/>
                <a:latin typeface="Helvetica" pitchFamily="2" charset="0"/>
              </a:rPr>
              <a:t>The computer stores the data and the program in its main memory RAM. The program is stored in the memory as a set of instructions.</a:t>
            </a:r>
          </a:p>
          <a:p>
            <a:pPr algn="just">
              <a:lnSpc>
                <a:spcPct val="150000"/>
              </a:lnSpc>
            </a:pPr>
            <a:r>
              <a:rPr lang="en-GB" dirty="0">
                <a:effectLst/>
                <a:latin typeface="Helvetica" pitchFamily="2" charset="0"/>
              </a:rPr>
              <a:t>The CPU starts the program execution by fetching the data and instructions from the memory. The CPU sends the processed data back to the memory for the output devices.</a:t>
            </a:r>
          </a:p>
          <a:p>
            <a:endParaRPr lang="en-US" dirty="0"/>
          </a:p>
        </p:txBody>
      </p:sp>
    </p:spTree>
    <p:extLst>
      <p:ext uri="{BB962C8B-B14F-4D97-AF65-F5344CB8AC3E}">
        <p14:creationId xmlns:p14="http://schemas.microsoft.com/office/powerpoint/2010/main" val="34217903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F3881-7438-46E1-D570-9BD97BA9E798}"/>
              </a:ext>
            </a:extLst>
          </p:cNvPr>
          <p:cNvSpPr>
            <a:spLocks noGrp="1"/>
          </p:cNvSpPr>
          <p:nvPr>
            <p:ph type="title"/>
          </p:nvPr>
        </p:nvSpPr>
        <p:spPr/>
        <p:txBody>
          <a:bodyPr/>
          <a:lstStyle/>
          <a:p>
            <a:r>
              <a:rPr lang="en-US" dirty="0"/>
              <a:t>Data Processing</a:t>
            </a:r>
          </a:p>
        </p:txBody>
      </p:sp>
      <p:sp>
        <p:nvSpPr>
          <p:cNvPr id="3" name="Content Placeholder 2">
            <a:extLst>
              <a:ext uri="{FF2B5EF4-FFF2-40B4-BE49-F238E27FC236}">
                <a16:creationId xmlns:a16="http://schemas.microsoft.com/office/drawing/2014/main" id="{DD2E8667-1D5E-36A9-C7A8-EF5F1169D9D5}"/>
              </a:ext>
            </a:extLst>
          </p:cNvPr>
          <p:cNvSpPr>
            <a:spLocks noGrp="1"/>
          </p:cNvSpPr>
          <p:nvPr>
            <p:ph idx="1"/>
          </p:nvPr>
        </p:nvSpPr>
        <p:spPr/>
        <p:txBody>
          <a:bodyPr>
            <a:normAutofit fontScale="92500"/>
          </a:bodyPr>
          <a:lstStyle/>
          <a:p>
            <a:pPr algn="just">
              <a:lnSpc>
                <a:spcPct val="150000"/>
              </a:lnSpc>
            </a:pPr>
            <a:r>
              <a:rPr lang="en-GB" dirty="0">
                <a:effectLst/>
                <a:latin typeface="Helvetica" pitchFamily="2" charset="0"/>
              </a:rPr>
              <a:t>Computers are extensively used for data processing jobs. The process of converting raw data into useful information is defined as data processing.</a:t>
            </a:r>
          </a:p>
          <a:p>
            <a:pPr algn="just">
              <a:lnSpc>
                <a:spcPct val="150000"/>
              </a:lnSpc>
            </a:pPr>
            <a:r>
              <a:rPr lang="en-GB" dirty="0">
                <a:effectLst/>
                <a:latin typeface="Helvetica" pitchFamily="2" charset="0"/>
              </a:rPr>
              <a:t>The data is processed as per the program instructions. For example, the monthly attendance data is converted into salary statements at the end of the month by using payroll application software.</a:t>
            </a:r>
          </a:p>
          <a:p>
            <a:endParaRPr lang="en-US" dirty="0"/>
          </a:p>
        </p:txBody>
      </p:sp>
    </p:spTree>
    <p:extLst>
      <p:ext uri="{BB962C8B-B14F-4D97-AF65-F5344CB8AC3E}">
        <p14:creationId xmlns:p14="http://schemas.microsoft.com/office/powerpoint/2010/main" val="20529671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9B49B-EEFF-E8FB-8170-5BF079BE889B}"/>
              </a:ext>
            </a:extLst>
          </p:cNvPr>
          <p:cNvSpPr>
            <a:spLocks noGrp="1"/>
          </p:cNvSpPr>
          <p:nvPr>
            <p:ph type="title"/>
          </p:nvPr>
        </p:nvSpPr>
        <p:spPr/>
        <p:txBody>
          <a:bodyPr/>
          <a:lstStyle/>
          <a:p>
            <a:r>
              <a:rPr lang="en-US" dirty="0"/>
              <a:t>Send Output To Output Device</a:t>
            </a:r>
          </a:p>
        </p:txBody>
      </p:sp>
      <p:sp>
        <p:nvSpPr>
          <p:cNvPr id="3" name="Content Placeholder 2">
            <a:extLst>
              <a:ext uri="{FF2B5EF4-FFF2-40B4-BE49-F238E27FC236}">
                <a16:creationId xmlns:a16="http://schemas.microsoft.com/office/drawing/2014/main" id="{AB1CA6B3-88EA-995A-7637-866AC6288370}"/>
              </a:ext>
            </a:extLst>
          </p:cNvPr>
          <p:cNvSpPr>
            <a:spLocks noGrp="1"/>
          </p:cNvSpPr>
          <p:nvPr>
            <p:ph idx="1"/>
          </p:nvPr>
        </p:nvSpPr>
        <p:spPr/>
        <p:txBody>
          <a:bodyPr/>
          <a:lstStyle/>
          <a:p>
            <a:pPr algn="just">
              <a:lnSpc>
                <a:spcPct val="150000"/>
              </a:lnSpc>
            </a:pPr>
            <a:r>
              <a:rPr lang="en-US" dirty="0"/>
              <a:t>The output devices are used to send the result that can use by the user. The program output can either be sent to the monitor, printer, storage disks or any other output device.</a:t>
            </a:r>
          </a:p>
          <a:p>
            <a:endParaRPr lang="en-US" dirty="0"/>
          </a:p>
        </p:txBody>
      </p:sp>
    </p:spTree>
    <p:extLst>
      <p:ext uri="{BB962C8B-B14F-4D97-AF65-F5344CB8AC3E}">
        <p14:creationId xmlns:p14="http://schemas.microsoft.com/office/powerpoint/2010/main" val="2586704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7B299-F008-22CE-CEE4-BD6BC8AB32CC}"/>
              </a:ext>
            </a:extLst>
          </p:cNvPr>
          <p:cNvSpPr>
            <a:spLocks noGrp="1"/>
          </p:cNvSpPr>
          <p:nvPr>
            <p:ph type="title"/>
          </p:nvPr>
        </p:nvSpPr>
        <p:spPr/>
        <p:txBody>
          <a:bodyPr/>
          <a:lstStyle/>
          <a:p>
            <a:r>
              <a:rPr lang="en-US" dirty="0"/>
              <a:t>Control All Operations</a:t>
            </a:r>
          </a:p>
        </p:txBody>
      </p:sp>
      <p:sp>
        <p:nvSpPr>
          <p:cNvPr id="3" name="Content Placeholder 2">
            <a:extLst>
              <a:ext uri="{FF2B5EF4-FFF2-40B4-BE49-F238E27FC236}">
                <a16:creationId xmlns:a16="http://schemas.microsoft.com/office/drawing/2014/main" id="{414BD3D7-F67A-6311-3382-4D370A7A0C9C}"/>
              </a:ext>
            </a:extLst>
          </p:cNvPr>
          <p:cNvSpPr>
            <a:spLocks noGrp="1"/>
          </p:cNvSpPr>
          <p:nvPr>
            <p:ph idx="1"/>
          </p:nvPr>
        </p:nvSpPr>
        <p:spPr/>
        <p:txBody>
          <a:bodyPr/>
          <a:lstStyle/>
          <a:p>
            <a:pPr algn="just">
              <a:lnSpc>
                <a:spcPct val="150000"/>
              </a:lnSpc>
            </a:pPr>
            <a:r>
              <a:rPr lang="en-GB" dirty="0">
                <a:effectLst/>
                <a:latin typeface="Helvetica" pitchFamily="2" charset="0"/>
              </a:rPr>
              <a:t>The computer system controls the operations of the software and hardware components.</a:t>
            </a:r>
          </a:p>
          <a:p>
            <a:pPr algn="just">
              <a:lnSpc>
                <a:spcPct val="150000"/>
              </a:lnSpc>
            </a:pPr>
            <a:r>
              <a:rPr lang="en-GB" dirty="0">
                <a:effectLst/>
                <a:latin typeface="Helvetica" pitchFamily="2" charset="0"/>
              </a:rPr>
              <a:t>The control unit of the CPU ( central processing unit controls the operations of the entire computer system.</a:t>
            </a:r>
          </a:p>
          <a:p>
            <a:endParaRPr lang="en-US" dirty="0"/>
          </a:p>
        </p:txBody>
      </p:sp>
    </p:spTree>
    <p:extLst>
      <p:ext uri="{BB962C8B-B14F-4D97-AF65-F5344CB8AC3E}">
        <p14:creationId xmlns:p14="http://schemas.microsoft.com/office/powerpoint/2010/main" val="38577869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86</TotalTime>
  <Words>1248</Words>
  <Application>Microsoft Macintosh PowerPoint</Application>
  <PresentationFormat>Widescreen</PresentationFormat>
  <Paragraphs>87</Paragraphs>
  <Slides>26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Arial</vt:lpstr>
      <vt:lpstr>Calibri</vt:lpstr>
      <vt:lpstr>Calibri Light</vt:lpstr>
      <vt:lpstr>Helvetica</vt:lpstr>
      <vt:lpstr>Wingdings</vt:lpstr>
      <vt:lpstr>Office Theme</vt:lpstr>
      <vt:lpstr>Computer System Architecture </vt:lpstr>
      <vt:lpstr>Objectives </vt:lpstr>
      <vt:lpstr>What is Computer System Architecture?</vt:lpstr>
      <vt:lpstr>Computer System - Architecture Layers</vt:lpstr>
      <vt:lpstr>Computer System - Architecture Layers Cont.</vt:lpstr>
      <vt:lpstr>Computer Architecture Vs. Computer Components </vt:lpstr>
      <vt:lpstr>Computer Components</vt:lpstr>
      <vt:lpstr>Programming Languages &amp; Compilers </vt:lpstr>
      <vt:lpstr>Characteristics of Computer System</vt:lpstr>
      <vt:lpstr>Characteristics of Computer System</vt:lpstr>
      <vt:lpstr>In-Class Activity</vt:lpstr>
      <vt:lpstr>Automatic Working</vt:lpstr>
      <vt:lpstr>Operating Speed</vt:lpstr>
      <vt:lpstr>Accuracy of Calculations </vt:lpstr>
      <vt:lpstr>Computer is Versatile</vt:lpstr>
      <vt:lpstr>Computer is Reliable </vt:lpstr>
      <vt:lpstr>Computer is Diligent</vt:lpstr>
      <vt:lpstr>Computer Has Memory</vt:lpstr>
      <vt:lpstr>Computer Needs Program</vt:lpstr>
      <vt:lpstr>Functions of Computer</vt:lpstr>
      <vt:lpstr>Program Execution</vt:lpstr>
      <vt:lpstr>Accept The Data From Input Devices</vt:lpstr>
      <vt:lpstr>Store Data And Program In Memory</vt:lpstr>
      <vt:lpstr>Data Processing</vt:lpstr>
      <vt:lpstr>Send Output To Output Device</vt:lpstr>
      <vt:lpstr>Control All Operations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Types Of Computer </dc:title>
  <dc:creator>AJ INTERNATIONAL GROUP UK BRANCH</dc:creator>
  <cp:lastModifiedBy>AJ INTERNATIONAL GROUP UK BRANCH</cp:lastModifiedBy>
  <cp:revision>9</cp:revision>
  <dcterms:created xsi:type="dcterms:W3CDTF">2023-02-11T23:16:38Z</dcterms:created>
  <dcterms:modified xsi:type="dcterms:W3CDTF">2023-02-20T11:21:42Z</dcterms:modified>
</cp:coreProperties>
</file>