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60" r:id="rId1"/>
  </p:sldMasterIdLst>
  <p:notesMasterIdLst>
    <p:notesMasterId r:id="rId17"/>
  </p:notesMasterIdLst>
  <p:handoutMasterIdLst>
    <p:handoutMasterId r:id="rId18"/>
  </p:handoutMasterIdLst>
  <p:sldIdLst>
    <p:sldId id="264" r:id="rId2"/>
    <p:sldId id="359" r:id="rId3"/>
    <p:sldId id="289" r:id="rId4"/>
    <p:sldId id="290" r:id="rId5"/>
    <p:sldId id="291" r:id="rId6"/>
    <p:sldId id="292" r:id="rId7"/>
    <p:sldId id="297" r:id="rId8"/>
    <p:sldId id="293" r:id="rId9"/>
    <p:sldId id="298" r:id="rId10"/>
    <p:sldId id="299" r:id="rId11"/>
    <p:sldId id="300" r:id="rId12"/>
    <p:sldId id="301" r:id="rId13"/>
    <p:sldId id="294" r:id="rId14"/>
    <p:sldId id="367" r:id="rId15"/>
    <p:sldId id="368" r:id="rId16"/>
  </p:sldIdLst>
  <p:sldSz cx="12188825" cy="6858000"/>
  <p:notesSz cx="6669088" cy="9753600"/>
  <p:embeddedFontLst>
    <p:embeddedFont>
      <p:font typeface="Century Gothic" panose="020B0502020202020204" pitchFamily="34" charset="0"/>
      <p:regular r:id="rId19"/>
      <p:bold r:id="rId20"/>
      <p:italic r:id="rId21"/>
      <p:boldItalic r:id="rId22"/>
    </p:embeddedFont>
  </p:embeddedFontLst>
  <p:defaultTextStyle>
    <a:defPPr>
      <a:defRPr lang="en-US"/>
    </a:defPPr>
    <a:lvl1pPr marL="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24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9" pos="3839" userDrawn="1">
          <p15:clr>
            <a:srgbClr val="A4A3A4"/>
          </p15:clr>
        </p15:guide>
        <p15:guide id="10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 userDrawn="1">
          <p15:clr>
            <a:srgbClr val="A4A3A4"/>
          </p15:clr>
        </p15:guide>
        <p15:guide id="2" pos="210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69012ECD-51FC-41F1-AA8D-1B2483CD663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13" autoAdjust="0"/>
    <p:restoredTop sz="94280" autoAdjust="0"/>
  </p:normalViewPr>
  <p:slideViewPr>
    <p:cSldViewPr showGuides="1">
      <p:cViewPr varScale="1">
        <p:scale>
          <a:sx n="73" d="100"/>
          <a:sy n="73" d="100"/>
        </p:scale>
        <p:origin x="72" y="355"/>
      </p:cViewPr>
      <p:guideLst>
        <p:guide pos="3839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63" d="100"/>
          <a:sy n="63" d="100"/>
        </p:scale>
        <p:origin x="1986" y="108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3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2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1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4.fntdata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erys Davies" userId="61e71dc1-9594-4277-b52b-4420989f68ee" providerId="ADAL" clId="{3636720B-C63C-4A8B-AAA1-60EE6F0B5208}"/>
    <pc:docChg chg="delSld">
      <pc:chgData name="Cerys Davies" userId="61e71dc1-9594-4277-b52b-4420989f68ee" providerId="ADAL" clId="{3636720B-C63C-4A8B-AAA1-60EE6F0B5208}" dt="2024-02-09T20:02:43.599" v="15" actId="47"/>
      <pc:docMkLst>
        <pc:docMk/>
      </pc:docMkLst>
      <pc:sldChg chg="del">
        <pc:chgData name="Cerys Davies" userId="61e71dc1-9594-4277-b52b-4420989f68ee" providerId="ADAL" clId="{3636720B-C63C-4A8B-AAA1-60EE6F0B5208}" dt="2024-02-09T20:02:14.582" v="1" actId="47"/>
        <pc:sldMkLst>
          <pc:docMk/>
          <pc:sldMk cId="1060983513" sldId="282"/>
        </pc:sldMkLst>
      </pc:sldChg>
      <pc:sldChg chg="del">
        <pc:chgData name="Cerys Davies" userId="61e71dc1-9594-4277-b52b-4420989f68ee" providerId="ADAL" clId="{3636720B-C63C-4A8B-AAA1-60EE6F0B5208}" dt="2024-02-09T20:02:40.331" v="14" actId="47"/>
        <pc:sldMkLst>
          <pc:docMk/>
          <pc:sldMk cId="2155663926" sldId="302"/>
        </pc:sldMkLst>
      </pc:sldChg>
      <pc:sldChg chg="del">
        <pc:chgData name="Cerys Davies" userId="61e71dc1-9594-4277-b52b-4420989f68ee" providerId="ADAL" clId="{3636720B-C63C-4A8B-AAA1-60EE6F0B5208}" dt="2024-02-09T20:02:20.959" v="7" actId="47"/>
        <pc:sldMkLst>
          <pc:docMk/>
          <pc:sldMk cId="3998328905" sldId="332"/>
        </pc:sldMkLst>
      </pc:sldChg>
      <pc:sldChg chg="del">
        <pc:chgData name="Cerys Davies" userId="61e71dc1-9594-4277-b52b-4420989f68ee" providerId="ADAL" clId="{3636720B-C63C-4A8B-AAA1-60EE6F0B5208}" dt="2024-02-09T20:02:15.245" v="2" actId="47"/>
        <pc:sldMkLst>
          <pc:docMk/>
          <pc:sldMk cId="2582229496" sldId="339"/>
        </pc:sldMkLst>
      </pc:sldChg>
      <pc:sldChg chg="del">
        <pc:chgData name="Cerys Davies" userId="61e71dc1-9594-4277-b52b-4420989f68ee" providerId="ADAL" clId="{3636720B-C63C-4A8B-AAA1-60EE6F0B5208}" dt="2024-02-09T20:02:22.060" v="8" actId="47"/>
        <pc:sldMkLst>
          <pc:docMk/>
          <pc:sldMk cId="767099476" sldId="343"/>
        </pc:sldMkLst>
      </pc:sldChg>
      <pc:sldChg chg="del">
        <pc:chgData name="Cerys Davies" userId="61e71dc1-9594-4277-b52b-4420989f68ee" providerId="ADAL" clId="{3636720B-C63C-4A8B-AAA1-60EE6F0B5208}" dt="2024-02-09T20:02:16.042" v="3" actId="47"/>
        <pc:sldMkLst>
          <pc:docMk/>
          <pc:sldMk cId="3199775468" sldId="344"/>
        </pc:sldMkLst>
      </pc:sldChg>
      <pc:sldChg chg="del">
        <pc:chgData name="Cerys Davies" userId="61e71dc1-9594-4277-b52b-4420989f68ee" providerId="ADAL" clId="{3636720B-C63C-4A8B-AAA1-60EE6F0B5208}" dt="2024-02-09T20:02:23.200" v="9" actId="47"/>
        <pc:sldMkLst>
          <pc:docMk/>
          <pc:sldMk cId="1994048495" sldId="345"/>
        </pc:sldMkLst>
      </pc:sldChg>
      <pc:sldChg chg="del">
        <pc:chgData name="Cerys Davies" userId="61e71dc1-9594-4277-b52b-4420989f68ee" providerId="ADAL" clId="{3636720B-C63C-4A8B-AAA1-60EE6F0B5208}" dt="2024-02-09T20:02:24.485" v="10" actId="47"/>
        <pc:sldMkLst>
          <pc:docMk/>
          <pc:sldMk cId="204640058" sldId="346"/>
        </pc:sldMkLst>
      </pc:sldChg>
      <pc:sldChg chg="del">
        <pc:chgData name="Cerys Davies" userId="61e71dc1-9594-4277-b52b-4420989f68ee" providerId="ADAL" clId="{3636720B-C63C-4A8B-AAA1-60EE6F0B5208}" dt="2024-02-09T20:02:25.967" v="11" actId="47"/>
        <pc:sldMkLst>
          <pc:docMk/>
          <pc:sldMk cId="2594037570" sldId="347"/>
        </pc:sldMkLst>
      </pc:sldChg>
      <pc:sldChg chg="del">
        <pc:chgData name="Cerys Davies" userId="61e71dc1-9594-4277-b52b-4420989f68ee" providerId="ADAL" clId="{3636720B-C63C-4A8B-AAA1-60EE6F0B5208}" dt="2024-02-09T20:02:26.997" v="12" actId="47"/>
        <pc:sldMkLst>
          <pc:docMk/>
          <pc:sldMk cId="2476331346" sldId="348"/>
        </pc:sldMkLst>
      </pc:sldChg>
      <pc:sldChg chg="del">
        <pc:chgData name="Cerys Davies" userId="61e71dc1-9594-4277-b52b-4420989f68ee" providerId="ADAL" clId="{3636720B-C63C-4A8B-AAA1-60EE6F0B5208}" dt="2024-02-09T20:02:27.907" v="13" actId="47"/>
        <pc:sldMkLst>
          <pc:docMk/>
          <pc:sldMk cId="1567342886" sldId="349"/>
        </pc:sldMkLst>
      </pc:sldChg>
      <pc:sldChg chg="del">
        <pc:chgData name="Cerys Davies" userId="61e71dc1-9594-4277-b52b-4420989f68ee" providerId="ADAL" clId="{3636720B-C63C-4A8B-AAA1-60EE6F0B5208}" dt="2024-02-09T20:02:43.599" v="15" actId="47"/>
        <pc:sldMkLst>
          <pc:docMk/>
          <pc:sldMk cId="2387059047" sldId="362"/>
        </pc:sldMkLst>
      </pc:sldChg>
      <pc:sldChg chg="del">
        <pc:chgData name="Cerys Davies" userId="61e71dc1-9594-4277-b52b-4420989f68ee" providerId="ADAL" clId="{3636720B-C63C-4A8B-AAA1-60EE6F0B5208}" dt="2024-02-09T20:02:13.657" v="0" actId="47"/>
        <pc:sldMkLst>
          <pc:docMk/>
          <pc:sldMk cId="2656392858" sldId="363"/>
        </pc:sldMkLst>
      </pc:sldChg>
      <pc:sldChg chg="del">
        <pc:chgData name="Cerys Davies" userId="61e71dc1-9594-4277-b52b-4420989f68ee" providerId="ADAL" clId="{3636720B-C63C-4A8B-AAA1-60EE6F0B5208}" dt="2024-02-09T20:02:18.685" v="5" actId="47"/>
        <pc:sldMkLst>
          <pc:docMk/>
          <pc:sldMk cId="2821210209" sldId="364"/>
        </pc:sldMkLst>
      </pc:sldChg>
      <pc:sldChg chg="del">
        <pc:chgData name="Cerys Davies" userId="61e71dc1-9594-4277-b52b-4420989f68ee" providerId="ADAL" clId="{3636720B-C63C-4A8B-AAA1-60EE6F0B5208}" dt="2024-02-09T20:02:17.936" v="4" actId="47"/>
        <pc:sldMkLst>
          <pc:docMk/>
          <pc:sldMk cId="3652953636" sldId="365"/>
        </pc:sldMkLst>
      </pc:sldChg>
      <pc:sldChg chg="del">
        <pc:chgData name="Cerys Davies" userId="61e71dc1-9594-4277-b52b-4420989f68ee" providerId="ADAL" clId="{3636720B-C63C-4A8B-AAA1-60EE6F0B5208}" dt="2024-02-09T20:02:19.521" v="6" actId="47"/>
        <pc:sldMkLst>
          <pc:docMk/>
          <pc:sldMk cId="2964239584" sldId="366"/>
        </pc:sldMkLst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973C59C-4E16-4A64-A766-34DB213E11B3}" type="datetimeFigureOut">
              <a:rPr lang="en-US">
                <a:solidFill>
                  <a:schemeClr val="tx2"/>
                </a:solidFill>
              </a:rPr>
              <a:t>2/9/2024</a:t>
            </a:fld>
            <a:endParaRPr>
              <a:solidFill>
                <a:schemeClr val="tx2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>
              <a:solidFill>
                <a:schemeClr val="tx2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D77566-CD65-4859-9FA1-43956DC85B8C}" type="slidenum">
              <a:rPr>
                <a:solidFill>
                  <a:schemeClr val="tx2"/>
                </a:solidFill>
              </a:rPr>
              <a:t>‹#›</a:t>
            </a:fld>
            <a:endParaRPr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0879837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777607" y="0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F95CF31C-F757-429C-A789-86504F04C3BE}" type="datetimeFigureOut">
              <a:rPr lang="en-US"/>
              <a:pPr/>
              <a:t>2/9/2024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85725" y="731838"/>
            <a:ext cx="6497638" cy="3657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66909" y="4632960"/>
            <a:ext cx="5335270" cy="438912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777607" y="9264227"/>
            <a:ext cx="2889938" cy="48768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B8796F01-7154-41E0-B48B-A6921757531A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40775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1pPr>
    <a:lvl2pPr marL="60949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2pPr>
    <a:lvl3pPr marL="1218987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3pPr>
    <a:lvl4pPr marL="1828480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4pPr>
    <a:lvl5pPr marL="2437973" algn="l" defTabSz="1218987" rtl="0" eaLnBrk="1" latinLnBrk="0" hangingPunct="1">
      <a:defRPr sz="1600" kern="1200">
        <a:solidFill>
          <a:schemeClr val="tx2"/>
        </a:solidFill>
        <a:latin typeface="+mn-lt"/>
        <a:ea typeface="+mn-ea"/>
        <a:cs typeface="+mn-cs"/>
      </a:defRPr>
    </a:lvl5pPr>
    <a:lvl6pPr marL="304746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6pPr>
    <a:lvl7pPr marL="3656960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7pPr>
    <a:lvl8pPr marL="4266453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8pPr>
    <a:lvl9pPr marL="4875947" algn="l" defTabSz="1218987" rtl="0" eaLnBrk="1" latinLnBrk="0" hangingPunct="1">
      <a:defRPr sz="1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672383" y="1498601"/>
            <a:ext cx="7008574" cy="3298825"/>
          </a:xfrm>
        </p:spPr>
        <p:txBody>
          <a:bodyPr>
            <a:normAutofit/>
          </a:bodyPr>
          <a:lstStyle>
            <a:lvl1pPr>
              <a:lnSpc>
                <a:spcPct val="90000"/>
              </a:lnSpc>
              <a:defRPr sz="540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672383" y="4927600"/>
            <a:ext cx="7008574" cy="12446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800" b="0">
                <a:solidFill>
                  <a:schemeClr val="tx1"/>
                </a:solidFill>
              </a:defRPr>
            </a:lvl1pPr>
            <a:lvl2pPr marL="6094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898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48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797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746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69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6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59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32227708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  <a:lvl7pPr>
              <a:defRPr baseline="0"/>
            </a:lvl7pPr>
            <a:lvl8pPr>
              <a:defRPr baseline="0"/>
            </a:lvl8pPr>
            <a:lvl9pPr>
              <a:defRPr baseline="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5A30F4-0B4E-4E4B-BC36-C30CD13F4E17}" type="datetimeFigureOut">
              <a:rPr lang="en-US"/>
              <a:t>2/9/2024</a:t>
            </a:fld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A60BA0E-20D0-4E7C-B286-26C960A6788F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5635241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 bwMode="auto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2589" y="4445000"/>
            <a:ext cx="7008574" cy="1930400"/>
          </a:xfrm>
        </p:spPr>
        <p:txBody>
          <a:bodyPr anchor="t">
            <a:normAutofit/>
          </a:bodyPr>
          <a:lstStyle>
            <a:lvl1pPr algn="l">
              <a:defRPr sz="5400" b="0" cap="none" baseline="0"/>
            </a:lvl1pPr>
          </a:lstStyle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2589" y="3124200"/>
            <a:ext cx="7008574" cy="1296987"/>
          </a:xfrm>
        </p:spPr>
        <p:txBody>
          <a:bodyPr anchor="b">
            <a:normAutofit/>
          </a:bodyPr>
          <a:lstStyle>
            <a:lvl1pPr marL="0" indent="0">
              <a:spcBef>
                <a:spcPts val="0"/>
              </a:spcBef>
              <a:buNone/>
              <a:defRPr sz="2800">
                <a:solidFill>
                  <a:schemeClr val="tx1"/>
                </a:solidFill>
              </a:defRPr>
            </a:lvl1pPr>
            <a:lvl2pPr marL="609493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8987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3pPr>
            <a:lvl4pPr marL="182848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4pPr>
            <a:lvl5pPr marL="243797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5pPr>
            <a:lvl6pPr marL="304746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6pPr>
            <a:lvl7pPr marL="3656960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7pPr>
            <a:lvl8pPr marL="4266453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8pPr>
            <a:lvl9pPr marL="4875947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9634022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1706581" indent="0">
              <a:buNone/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7559" y="1701800"/>
            <a:ext cx="4977104" cy="44704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2/9/2024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489339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137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730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01622" y="1608836"/>
            <a:ext cx="4973041" cy="512064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2400" b="1"/>
            </a:lvl1pPr>
            <a:lvl2pPr marL="609493" indent="0">
              <a:buNone/>
              <a:defRPr sz="2700" b="1"/>
            </a:lvl2pPr>
            <a:lvl3pPr marL="1218987" indent="0">
              <a:buNone/>
              <a:defRPr sz="2400" b="1"/>
            </a:lvl3pPr>
            <a:lvl4pPr marL="1828480" indent="0">
              <a:buNone/>
              <a:defRPr sz="2100" b="1"/>
            </a:lvl4pPr>
            <a:lvl5pPr marL="2437973" indent="0">
              <a:buNone/>
              <a:defRPr sz="2100" b="1"/>
            </a:lvl5pPr>
            <a:lvl6pPr marL="3047467" indent="0">
              <a:buNone/>
              <a:defRPr sz="2100" b="1"/>
            </a:lvl6pPr>
            <a:lvl7pPr marL="3656960" indent="0">
              <a:buNone/>
              <a:defRPr sz="2100" b="1"/>
            </a:lvl7pPr>
            <a:lvl8pPr marL="4266453" indent="0">
              <a:buNone/>
              <a:defRPr sz="2100" b="1"/>
            </a:lvl8pPr>
            <a:lvl9pPr marL="4875947" indent="0">
              <a:buNone/>
              <a:defRPr sz="21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97559" y="2209800"/>
            <a:ext cx="4977104" cy="3962400"/>
          </a:xfrm>
        </p:spPr>
        <p:txBody>
          <a:bodyPr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 marL="2011328">
              <a:defRPr sz="1800"/>
            </a:lvl5pPr>
            <a:lvl6pPr marL="2011328">
              <a:defRPr sz="1800"/>
            </a:lvl6pPr>
            <a:lvl7pPr marL="2011328">
              <a:defRPr sz="1800"/>
            </a:lvl7pPr>
            <a:lvl8pPr marL="2011328">
              <a:defRPr sz="1800"/>
            </a:lvl8pPr>
            <a:lvl9pPr marL="2011328"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2/9/2024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5283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2/9/2024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516763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D204D1-F9BD-4643-8480-6EA41EB484F1}" type="datetimeFigureOut">
              <a:rPr lang="en-US"/>
              <a:t>2/9/2024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37DED6-D4C7-42EE-AB49-D2E39E64FDE4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068731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3961368" y="0"/>
            <a:ext cx="7922736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1701800"/>
            <a:ext cx="3351927" cy="28448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>
            <a:lvl1pPr marL="0" indent="0">
              <a:spcBef>
                <a:spcPts val="120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69236" y="482600"/>
            <a:ext cx="6805427" cy="5892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2/9/2024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968072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2082258" y="0"/>
            <a:ext cx="8024310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2437765" y="279401"/>
            <a:ext cx="7313295" cy="4448175"/>
          </a:xfrm>
        </p:spPr>
        <p:txBody>
          <a:bodyPr>
            <a:normAutofit/>
          </a:bodyPr>
          <a:lstStyle>
            <a:lvl1pPr marL="0" indent="0">
              <a:buNone/>
              <a:defRPr sz="2800"/>
            </a:lvl1pPr>
            <a:lvl2pPr marL="609493" indent="0">
              <a:buNone/>
              <a:defRPr sz="3700"/>
            </a:lvl2pPr>
            <a:lvl3pPr marL="1218987" indent="0">
              <a:buNone/>
              <a:defRPr sz="3200"/>
            </a:lvl3pPr>
            <a:lvl4pPr marL="1828480" indent="0">
              <a:buNone/>
              <a:defRPr sz="2700"/>
            </a:lvl4pPr>
            <a:lvl5pPr marL="2437973" indent="0">
              <a:buNone/>
              <a:defRPr sz="2700"/>
            </a:lvl5pPr>
            <a:lvl6pPr marL="3047467" indent="0">
              <a:buNone/>
              <a:defRPr sz="2700"/>
            </a:lvl6pPr>
            <a:lvl7pPr marL="3656960" indent="0">
              <a:buNone/>
              <a:defRPr sz="2700"/>
            </a:lvl7pPr>
            <a:lvl8pPr marL="4266453" indent="0">
              <a:buNone/>
              <a:defRPr sz="2700"/>
            </a:lvl8pPr>
            <a:lvl9pPr marL="4875947" indent="0">
              <a:buNone/>
              <a:defRPr sz="27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437765" y="5562600"/>
            <a:ext cx="7313295" cy="812800"/>
          </a:xfrm>
        </p:spPr>
        <p:txBody>
          <a:bodyPr>
            <a:normAutofit/>
          </a:bodyPr>
          <a:lstStyle>
            <a:lvl1pPr marL="0" indent="0">
              <a:spcBef>
                <a:spcPts val="0"/>
              </a:spcBef>
              <a:buNone/>
              <a:defRPr sz="1600"/>
            </a:lvl1pPr>
            <a:lvl2pPr marL="609493" indent="0">
              <a:buNone/>
              <a:defRPr sz="1600"/>
            </a:lvl2pPr>
            <a:lvl3pPr marL="1218987" indent="0">
              <a:buNone/>
              <a:defRPr sz="1300"/>
            </a:lvl3pPr>
            <a:lvl4pPr marL="1828480" indent="0">
              <a:buNone/>
              <a:defRPr sz="1200"/>
            </a:lvl4pPr>
            <a:lvl5pPr marL="2437973" indent="0">
              <a:buNone/>
              <a:defRPr sz="1200"/>
            </a:lvl5pPr>
            <a:lvl6pPr marL="3047467" indent="0">
              <a:buNone/>
              <a:defRPr sz="1200"/>
            </a:lvl6pPr>
            <a:lvl7pPr marL="3656960" indent="0">
              <a:buNone/>
              <a:defRPr sz="1200"/>
            </a:lvl7pPr>
            <a:lvl8pPr marL="4266453" indent="0">
              <a:buNone/>
              <a:defRPr sz="1200"/>
            </a:lvl8pPr>
            <a:lvl9pPr marL="4875947" indent="0">
              <a:buNone/>
              <a:defRPr sz="12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6BF754-515F-40B9-8D24-D54D5825B3D0}" type="datetimeFigureOut">
              <a:rPr lang="en-US"/>
              <a:t>2/9/2024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DFBB78A-01B4-41F2-96B0-677A4A282832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21337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2/9/2024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010434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52633" y="274638"/>
            <a:ext cx="1422030" cy="5897561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309" y="274638"/>
            <a:ext cx="8532178" cy="5897561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ECB6C2-1084-4AED-A74A-DF028B0094EA}" type="datetimeFigureOut">
              <a:rPr lang="en-US"/>
              <a:t>2/9/2024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C5AD9-787D-40FA-8A4D-16A055B9AF81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50715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304721" y="0"/>
            <a:ext cx="11579384" cy="6858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100000">
                <a:schemeClr val="bg1">
                  <a:alpha val="55000"/>
                </a:schemeClr>
              </a:gs>
            </a:gsLst>
            <a:lin ang="7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899" tIns="60949" rIns="121899" bIns="60949" rtlCol="0" anchor="ctr"/>
          <a:lstStyle/>
          <a:p>
            <a:pPr algn="ctr"/>
            <a:endParaRPr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  <a:prstGeom prst="rect">
            <a:avLst/>
          </a:prstGeom>
        </p:spPr>
        <p:txBody>
          <a:bodyPr vert="horz" lIns="121899" tIns="60949" rIns="121899" bIns="60949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309" y="1701800"/>
            <a:ext cx="10157354" cy="4470400"/>
          </a:xfrm>
          <a:prstGeom prst="rect">
            <a:avLst/>
          </a:prstGeom>
        </p:spPr>
        <p:txBody>
          <a:bodyPr vert="horz" lIns="121899" tIns="60949" rIns="121899" bIns="60949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309" y="6400801"/>
            <a:ext cx="2742486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l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2DD204D1-F9BD-4643-8480-6EA41EB484F1}" type="datetimeFigureOut">
              <a:rPr lang="en-US" smtClean="0"/>
              <a:pPr/>
              <a:t>2/9/2024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907842" y="6400801"/>
            <a:ext cx="6216301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ct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7146" y="6400801"/>
            <a:ext cx="1107518" cy="320675"/>
          </a:xfrm>
          <a:prstGeom prst="rect">
            <a:avLst/>
          </a:prstGeom>
        </p:spPr>
        <p:txBody>
          <a:bodyPr vert="horz" lIns="121899" tIns="60949" rIns="121899" bIns="60949" rtlCol="0" anchor="b"/>
          <a:lstStyle>
            <a:lvl1pPr algn="r">
              <a:defRPr sz="1200" baseline="0">
                <a:solidFill>
                  <a:schemeClr val="tx2">
                    <a:lumMod val="65000"/>
                    <a:lumOff val="35000"/>
                  </a:schemeClr>
                </a:solidFill>
              </a:defRPr>
            </a:lvl1pPr>
          </a:lstStyle>
          <a:p>
            <a:fld id="{EB37DED6-D4C7-42EE-AB49-D2E39E64FDE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404791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79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75" r:id="rId8"/>
    <p:sldLayoutId id="2147483676" r:id="rId9"/>
    <p:sldLayoutId id="2147483677" r:id="rId10"/>
    <p:sldLayoutId id="2147483678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1218987" rtl="0" eaLnBrk="1" latinLnBrk="0" hangingPunct="1">
        <a:lnSpc>
          <a:spcPct val="85000"/>
        </a:lnSpc>
        <a:spcBef>
          <a:spcPct val="0"/>
        </a:spcBef>
        <a:buNone/>
        <a:tabLst/>
        <a:defRPr sz="4400" kern="1200" cap="none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47" indent="-304747" algn="l" defTabSz="1218987" rtl="0" eaLnBrk="1" latinLnBrk="0" hangingPunct="1">
        <a:lnSpc>
          <a:spcPct val="95000"/>
        </a:lnSpc>
        <a:spcBef>
          <a:spcPts val="1866"/>
        </a:spcBef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731392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58037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584683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11328" indent="-304747" algn="l" defTabSz="1218987" rtl="0" eaLnBrk="1" latinLnBrk="0" hangingPunct="1">
        <a:lnSpc>
          <a:spcPct val="95000"/>
        </a:lnSpc>
        <a:spcBef>
          <a:spcPts val="1066"/>
        </a:spcBef>
        <a:buSzPct val="10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437973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6461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264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78859" indent="-304747" algn="l" defTabSz="1218987" rtl="0" eaLnBrk="1" latinLnBrk="0" hangingPunct="1">
        <a:lnSpc>
          <a:spcPct val="95000"/>
        </a:lnSpc>
        <a:spcBef>
          <a:spcPts val="1066"/>
        </a:spcBef>
        <a:buSzPct val="90000"/>
        <a:buFont typeface="Century Gothic" pitchFamily="34" charset="0"/>
        <a:buChar char="–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49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898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48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797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46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6960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6453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5947" algn="l" defTabSz="1218987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3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bailii.org/eu/cases/ECHR/2000/191.html" TargetMode="External"/><Relationship Id="rId2" Type="http://schemas.openxmlformats.org/officeDocument/2006/relationships/hyperlink" Target="http://www.bailii.org/ew/cases/EWCA/Crim/1996/1728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egislation.gov.uk/ukpga/1994/33/section/34" TargetMode="External"/><Relationship Id="rId4" Type="http://schemas.openxmlformats.org/officeDocument/2006/relationships/hyperlink" Target="https://www.legislation.gov.uk/ukpga/1994/33/section/38" TargetMode="Externa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ukpga/1984/60/section/38" TargetMode="External"/><Relationship Id="rId2" Type="http://schemas.openxmlformats.org/officeDocument/2006/relationships/hyperlink" Target="https://www.legislation.gov.uk/ukpga/1984/60/section/37B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hyperlink" Target="https://www.cps.gov.uk/publication/code-crown-prosecutors" TargetMode="External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legislation.gov.uk/ukpga/1984/60/section/47" TargetMode="External"/><Relationship Id="rId2" Type="http://schemas.openxmlformats.org/officeDocument/2006/relationships/hyperlink" Target="https://www.legislation.gov.uk/ukpga/1984/60/section/38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legislation.gov.uk/ukpga/1984/60/section/46" TargetMode="External"/><Relationship Id="rId4" Type="http://schemas.openxmlformats.org/officeDocument/2006/relationships/hyperlink" Target="http://www.legislation.gov.uk/ukpga/1976/63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app.college.police.uk/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21" y="692696"/>
            <a:ext cx="5213627" cy="3853904"/>
          </a:xfrm>
        </p:spPr>
        <p:txBody>
          <a:bodyPr anchor="b">
            <a:normAutofit/>
          </a:bodyPr>
          <a:lstStyle/>
          <a:p>
            <a:r>
              <a:rPr lang="en-US" sz="4800" dirty="0"/>
              <a:t>Week 3 – Early Procedure and Funding</a:t>
            </a:r>
            <a:br>
              <a:rPr lang="en-US" sz="4800" dirty="0"/>
            </a:br>
            <a:r>
              <a:rPr lang="en-US" sz="4800"/>
              <a:t> Lecture Part 2</a:t>
            </a:r>
            <a:endParaRPr lang="en-US" sz="4800" dirty="0"/>
          </a:p>
        </p:txBody>
      </p:sp>
      <p:sp>
        <p:nvSpPr>
          <p:cNvPr id="3" name="Subtitle 2"/>
          <p:cNvSpPr>
            <a:spLocks noGrp="1"/>
          </p:cNvSpPr>
          <p:nvPr>
            <p:ph type="body" sz="half" idx="2"/>
          </p:nvPr>
        </p:nvSpPr>
        <p:spPr>
          <a:xfrm>
            <a:off x="304721" y="4648200"/>
            <a:ext cx="3351927" cy="1727200"/>
          </a:xfrm>
        </p:spPr>
        <p:txBody>
          <a:bodyPr>
            <a:normAutofit/>
          </a:bodyPr>
          <a:lstStyle/>
          <a:p>
            <a:pPr>
              <a:spcAft>
                <a:spcPts val="600"/>
              </a:spcAft>
            </a:pPr>
            <a:r>
              <a:rPr lang="en-US" sz="3200" dirty="0"/>
              <a:t>Criminal Litigation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17B395-25CB-A11E-088A-D9046171750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4611" r="34575" b="1"/>
          <a:stretch/>
        </p:blipFill>
        <p:spPr>
          <a:xfrm>
            <a:off x="6598468" y="836712"/>
            <a:ext cx="5107359" cy="44224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65034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3F7F38F-D389-E8B9-98EF-BC53894279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37765" y="4800600"/>
            <a:ext cx="7313295" cy="762000"/>
          </a:xfrm>
        </p:spPr>
        <p:txBody>
          <a:bodyPr anchor="b">
            <a:normAutofit/>
          </a:bodyPr>
          <a:lstStyle/>
          <a:p>
            <a:r>
              <a:rPr lang="en-GB" dirty="0"/>
              <a:t>	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AF47F2-F75F-058A-62A0-57B3FA53E89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2558" r="-2" b="10735"/>
          <a:stretch/>
        </p:blipFill>
        <p:spPr>
          <a:xfrm>
            <a:off x="2437765" y="279401"/>
            <a:ext cx="7313295" cy="4448175"/>
          </a:xfrm>
          <a:prstGeom prst="rect">
            <a:avLst/>
          </a:prstGeom>
          <a:noFill/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3594D14-22F7-05C5-3629-5F84E839F1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437765" y="5013176"/>
            <a:ext cx="7313295" cy="1565423"/>
          </a:xfrm>
        </p:spPr>
        <p:txBody>
          <a:bodyPr>
            <a:noAutofit/>
          </a:bodyPr>
          <a:lstStyle/>
          <a:p>
            <a:pPr>
              <a:spcAft>
                <a:spcPts val="600"/>
              </a:spcAft>
            </a:pPr>
            <a:r>
              <a:rPr lang="en-GB" sz="3600" b="1" dirty="0"/>
              <a:t>What are the pros and cons of remaining silent at interview?</a:t>
            </a:r>
          </a:p>
        </p:txBody>
      </p:sp>
    </p:spTree>
    <p:extLst>
      <p:ext uri="{BB962C8B-B14F-4D97-AF65-F5344CB8AC3E}">
        <p14:creationId xmlns:p14="http://schemas.microsoft.com/office/powerpoint/2010/main" val="3442302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2EE8E1-2689-4340-8E7D-09ADE0A2B0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right to silence – s34 CJPO Act 1994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AE4E93-4621-433D-8B5A-4C05A3D3B1C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If evidence is given at trial that the accused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Before charge on being questioned under caution by a constable or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On being charged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Failed to mention any fact relied on in his defence</a:t>
            </a:r>
          </a:p>
          <a:p>
            <a:pPr lvl="1">
              <a:lnSpc>
                <a:spcPct val="90000"/>
              </a:lnSpc>
            </a:pPr>
            <a:r>
              <a:rPr lang="en-GB" altLang="en-US" dirty="0"/>
              <a:t>Being a fact which in the circumstances existing at the time he could reasonably have been expected to mention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The court/jury may draw such inferences as appear proper in determining guilt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747687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3BA1191-4AFD-4DE0-B00D-679A9B144E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S34 – points to note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DA2661-3D64-468F-AAE0-53259C67853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en-GB" altLang="en-US" sz="2400" dirty="0"/>
              <a:t>Inferences may be drawn where suspicion of recent fabrication or that no response because story would not stand up to scrutiny –</a:t>
            </a:r>
            <a:r>
              <a:rPr lang="en-GB" altLang="en-US" sz="2400" u="sng" dirty="0"/>
              <a:t> </a:t>
            </a:r>
          </a:p>
          <a:p>
            <a:pPr>
              <a:lnSpc>
                <a:spcPct val="80000"/>
              </a:lnSpc>
            </a:pPr>
            <a:r>
              <a:rPr lang="en-GB" altLang="en-US" sz="2400" dirty="0"/>
              <a:t>“in the circumstances” not to be interpreted restrictively. What is “reasonable” depends on the particulars of each case – </a:t>
            </a:r>
            <a:r>
              <a:rPr lang="en-GB" altLang="en-US" sz="2400" b="1" u="sng" dirty="0">
                <a:hlinkClick r:id="rId2"/>
              </a:rPr>
              <a:t>R v Argent 1997</a:t>
            </a:r>
            <a:endParaRPr lang="en-GB" altLang="en-US" sz="2400" u="sng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Appropriate direction must be given or breach of ART 6 ECHR – </a:t>
            </a:r>
            <a:r>
              <a:rPr lang="en-GB" altLang="en-US" sz="2400" b="1" u="sng" dirty="0">
                <a:hlinkClick r:id="rId3"/>
              </a:rPr>
              <a:t>Condron v UK 2000</a:t>
            </a:r>
            <a:endParaRPr lang="en-GB" altLang="en-US" sz="2400" u="sng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Person cannot be convicted solely on an inference – </a:t>
            </a:r>
            <a:r>
              <a:rPr lang="en-GB" altLang="en-US" sz="2400" u="sng" dirty="0">
                <a:hlinkClick r:id="rId4"/>
              </a:rPr>
              <a:t>s38(3).</a:t>
            </a:r>
            <a:endParaRPr lang="en-GB" altLang="en-US" sz="2400" u="sng" dirty="0"/>
          </a:p>
          <a:p>
            <a:pPr>
              <a:lnSpc>
                <a:spcPct val="80000"/>
              </a:lnSpc>
            </a:pPr>
            <a:r>
              <a:rPr lang="en-GB" altLang="en-US" sz="2400" dirty="0"/>
              <a:t>No inference can be drawn whilst suspect denied solicitor access – </a:t>
            </a:r>
            <a:r>
              <a:rPr lang="en-GB" altLang="en-US" sz="2400" u="sng" dirty="0">
                <a:hlinkClick r:id="rId5"/>
              </a:rPr>
              <a:t>s34 (2A)</a:t>
            </a:r>
            <a:endParaRPr lang="en-US" altLang="en-US" sz="2400" b="1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8062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D82557-D2C3-44D6-A36B-CBCB5DCC58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S34 – advice to your client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547A40E-0A0F-435C-85EF-FDCF82D7666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altLang="en-US" dirty="0"/>
              <a:t>In considering “reasonableness” court will take into account (inter alia) advice given by solicitor. The advice must be “genuinely relied upon” and the “real reason” for remaining silent – </a:t>
            </a:r>
            <a:r>
              <a:rPr lang="en-GB" altLang="en-US" b="1" u="sng" dirty="0"/>
              <a:t>R v Howell (2005</a:t>
            </a:r>
            <a:r>
              <a:rPr lang="en-GB" altLang="en-US" b="1" dirty="0"/>
              <a:t>); R v </a:t>
            </a:r>
            <a:r>
              <a:rPr lang="en-GB" altLang="en-US" b="1" u="sng" dirty="0"/>
              <a:t>Hoare &amp; Pierce (2005)</a:t>
            </a:r>
          </a:p>
          <a:p>
            <a:r>
              <a:rPr lang="en-GB" altLang="en-US" dirty="0"/>
              <a:t>Silence and waiver of privilege – need for solicitor to exercise caution</a:t>
            </a:r>
            <a:endParaRPr lang="en-GB" altLang="en-US" u="sng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593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52BA04-1ADD-4BFF-B7B1-E0EF3BFABB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Police options after interview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2CCA04-C0A2-4B62-B7D5-144CC7B0FC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en-GB" altLang="en-US" dirty="0"/>
              <a:t>Release suspect – No further action</a:t>
            </a:r>
            <a:endParaRPr lang="en-GB" altLang="en-US" u="sng" dirty="0"/>
          </a:p>
          <a:p>
            <a:pPr>
              <a:lnSpc>
                <a:spcPct val="90000"/>
              </a:lnSpc>
            </a:pPr>
            <a:r>
              <a:rPr lang="en-GB" altLang="en-US" dirty="0"/>
              <a:t>Release on bail to return for further questioning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Release on bail whilst CPS decide on charge (s</a:t>
            </a:r>
            <a:r>
              <a:rPr lang="en-GB" altLang="en-US" dirty="0">
                <a:hlinkClick r:id="rId2"/>
              </a:rPr>
              <a:t>37B</a:t>
            </a:r>
            <a:r>
              <a:rPr lang="en-GB" altLang="en-US" dirty="0"/>
              <a:t>)</a:t>
            </a:r>
          </a:p>
          <a:p>
            <a:pPr>
              <a:lnSpc>
                <a:spcPct val="90000"/>
              </a:lnSpc>
            </a:pPr>
            <a:r>
              <a:rPr lang="en-GB" altLang="en-US" dirty="0"/>
              <a:t>Charge suspect -  remanding in custody </a:t>
            </a:r>
            <a:r>
              <a:rPr lang="en-GB" altLang="en-US" u="sng" dirty="0"/>
              <a:t>(</a:t>
            </a:r>
            <a:r>
              <a:rPr lang="en-GB" altLang="en-US" u="sng" dirty="0">
                <a:hlinkClick r:id="rId3"/>
              </a:rPr>
              <a:t>s38</a:t>
            </a:r>
            <a:r>
              <a:rPr lang="en-GB" altLang="en-US" u="sng" dirty="0"/>
              <a:t>)</a:t>
            </a:r>
            <a:r>
              <a:rPr lang="en-GB" altLang="en-US" dirty="0"/>
              <a:t> or on bail</a:t>
            </a:r>
            <a:endParaRPr lang="en-GB" altLang="en-US" u="sng" dirty="0"/>
          </a:p>
          <a:p>
            <a:pPr eaLnBrk="1" hangingPunct="1"/>
            <a:endParaRPr lang="en-GB" alt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6572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74B87D-CFEA-4B38-8A00-C8EE1819A1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charging decision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2229FC-3F23-4A46-994E-593EA8A8FD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The statutory charging scheme was introduced by CJA 2003.</a:t>
            </a:r>
          </a:p>
          <a:p>
            <a:r>
              <a:rPr lang="en-GB" dirty="0"/>
              <a:t>Sets out who takes the decision re: charging the suspect.</a:t>
            </a:r>
          </a:p>
          <a:p>
            <a:r>
              <a:rPr lang="en-GB" dirty="0"/>
              <a:t>Amended in 2013 and the information as to who makes the charging decision is contained in Charging (The Directors Guidance) 5</a:t>
            </a:r>
            <a:r>
              <a:rPr lang="en-GB" baseline="30000" dirty="0"/>
              <a:t>th</a:t>
            </a:r>
            <a:r>
              <a:rPr lang="en-GB" dirty="0"/>
              <a:t> Edition, May 2013.</a:t>
            </a:r>
          </a:p>
          <a:p>
            <a:r>
              <a:rPr lang="en-GB" dirty="0"/>
              <a:t>Police may charge:</a:t>
            </a:r>
          </a:p>
          <a:p>
            <a:r>
              <a:rPr lang="en-GB" dirty="0"/>
              <a:t>Summary only offences (including criminal damage where the value of loss or damage is less than £5000) irrespective of plea;</a:t>
            </a:r>
          </a:p>
          <a:p>
            <a:r>
              <a:rPr lang="en-GB" dirty="0"/>
              <a:t>Any offence of retail theft or attempted retail theft irrespective of plea provided it is suitable for sentence at the magistrates’ court; and</a:t>
            </a:r>
          </a:p>
          <a:p>
            <a:r>
              <a:rPr lang="en-GB" dirty="0"/>
              <a:t>Any either-way offence anticipated as a guilty plea and suitable for sentence in magistrates’ court.</a:t>
            </a:r>
          </a:p>
        </p:txBody>
      </p:sp>
    </p:spTree>
    <p:extLst>
      <p:ext uri="{BB962C8B-B14F-4D97-AF65-F5344CB8AC3E}">
        <p14:creationId xmlns:p14="http://schemas.microsoft.com/office/powerpoint/2010/main" val="1434745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17B11A-139F-401A-9BC9-86CA4F2AAB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dirty="0"/>
              <a:t>The decision to charge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2C0299-2120-454A-BAAC-01EDF575FF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altLang="en-US" sz="2000" dirty="0"/>
              <a:t>In most serious cases CPS make the decision</a:t>
            </a:r>
          </a:p>
          <a:p>
            <a:r>
              <a:rPr lang="en-GB" altLang="en-US" sz="2000" dirty="0">
                <a:hlinkClick r:id="rId2"/>
              </a:rPr>
              <a:t>Code for Crown Prosecutors </a:t>
            </a:r>
            <a:r>
              <a:rPr lang="en-GB" altLang="en-US" sz="2000" dirty="0"/>
              <a:t>applies (together with individual offence charging policies)</a:t>
            </a:r>
          </a:p>
          <a:p>
            <a:pPr lvl="1"/>
            <a:r>
              <a:rPr lang="en-GB" altLang="en-US" dirty="0"/>
              <a:t>Realistic prospect of securing a conviction? (the evidential test)</a:t>
            </a:r>
          </a:p>
          <a:p>
            <a:pPr lvl="1"/>
            <a:r>
              <a:rPr lang="en-GB" altLang="en-US" dirty="0"/>
              <a:t>In public interest? (the public interest test)</a:t>
            </a:r>
          </a:p>
          <a:p>
            <a:pPr lvl="1"/>
            <a:endParaRPr lang="en-GB" altLang="en-US" dirty="0"/>
          </a:p>
          <a:p>
            <a:pPr lvl="1">
              <a:buFont typeface="Arial" panose="020B0604020202020204" pitchFamily="34" charset="0"/>
              <a:buChar char="•"/>
            </a:pPr>
            <a:r>
              <a:rPr lang="en-GB" altLang="en-US" dirty="0"/>
              <a:t>Is there an alternative to charging? </a:t>
            </a:r>
          </a:p>
          <a:p>
            <a:endParaRPr lang="en-GB" sz="20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E03E987-DA11-D603-6EE6-0AC23E35941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97559" y="2636531"/>
            <a:ext cx="4977104" cy="260093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5585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5156EE1-D789-4279-AC3F-0F573C11EB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Alternatives to charging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04485-6B1D-4ECF-90CF-CD4C3A67B5F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S17 Criminal Justice and Courts Act 2015, a caution cannot be given in relation to an indictable-only offence where the defendant is over 18 and admits the offence except: -</a:t>
            </a:r>
          </a:p>
          <a:p>
            <a:r>
              <a:rPr lang="en-GB" dirty="0"/>
              <a:t>In exceptional circumstances relating to the person of the offence; and</a:t>
            </a:r>
          </a:p>
          <a:p>
            <a:r>
              <a:rPr lang="en-GB" dirty="0"/>
              <a:t>With the consent of the Director of Public Prosecutions.</a:t>
            </a:r>
          </a:p>
        </p:txBody>
      </p:sp>
    </p:spTree>
    <p:extLst>
      <p:ext uri="{BB962C8B-B14F-4D97-AF65-F5344CB8AC3E}">
        <p14:creationId xmlns:p14="http://schemas.microsoft.com/office/powerpoint/2010/main" val="2274713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B6C598-7FC4-4565-80BB-C3E6ED3FE2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17309" y="76200"/>
            <a:ext cx="10157354" cy="1397000"/>
          </a:xfrm>
        </p:spPr>
        <p:txBody>
          <a:bodyPr anchor="b">
            <a:normAutofit/>
          </a:bodyPr>
          <a:lstStyle/>
          <a:p>
            <a:r>
              <a:rPr lang="en-GB" dirty="0"/>
              <a:t>Simple caution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CE1653B-D53D-460B-A156-4B4ED12CB4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117309" y="1701800"/>
            <a:ext cx="4977104" cy="4470400"/>
          </a:xfrm>
        </p:spPr>
        <p:txBody>
          <a:bodyPr>
            <a:normAutofit/>
          </a:bodyPr>
          <a:lstStyle/>
          <a:p>
            <a:r>
              <a:rPr lang="en-GB" dirty="0"/>
              <a:t>Offender must be over 18</a:t>
            </a:r>
          </a:p>
          <a:p>
            <a:r>
              <a:rPr lang="en-GB" dirty="0"/>
              <a:t>Decision to caution only taken if its in the public interest</a:t>
            </a:r>
          </a:p>
          <a:p>
            <a:r>
              <a:rPr lang="en-GB" dirty="0"/>
              <a:t>Must be in accordance with Home Office guidelines</a:t>
            </a:r>
          </a:p>
          <a:p>
            <a:r>
              <a:rPr lang="en-GB" dirty="0"/>
              <a:t>Caution administered by the police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4A7158C-626B-9BD5-A771-0B8ED12A5B4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6127" r="10052" b="-2"/>
          <a:stretch/>
        </p:blipFill>
        <p:spPr>
          <a:xfrm>
            <a:off x="6297559" y="1701800"/>
            <a:ext cx="4977104" cy="44704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80363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B91AD-BF15-4166-BA28-F7829AD1D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Conditional caution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11B47C3-4661-424B-85BA-A1238AEF2D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en-GB" dirty="0"/>
              <a:t>Ss22-27 CJA 2003 – can be used where adults are willing to admit guilt</a:t>
            </a:r>
          </a:p>
          <a:p>
            <a:r>
              <a:rPr lang="en-GB" dirty="0"/>
              <a:t>Aimed at cases where the public interest would be met more effectively by offenders carrying out specific conditions</a:t>
            </a:r>
          </a:p>
          <a:p>
            <a:r>
              <a:rPr lang="en-GB" dirty="0"/>
              <a:t>There must be evidence against the offender</a:t>
            </a:r>
          </a:p>
          <a:p>
            <a:r>
              <a:rPr lang="en-GB" dirty="0"/>
              <a:t>The prosecutor must consider that there is sufficient evidence to enable the suspect to be charged and that a conditional caution should be given</a:t>
            </a:r>
          </a:p>
          <a:p>
            <a:r>
              <a:rPr lang="en-GB" dirty="0"/>
              <a:t>The suspect must admit the offence</a:t>
            </a:r>
          </a:p>
          <a:p>
            <a:r>
              <a:rPr lang="en-GB" dirty="0"/>
              <a:t>Suspect must be made aware of what it means and the penalty for failure to comply</a:t>
            </a:r>
          </a:p>
          <a:p>
            <a:r>
              <a:rPr lang="en-GB" dirty="0"/>
              <a:t>Suspect signs a document admitting to the offence and consents in writing to the caution.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1589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0E800-FC38-44A5-98AA-EEA517000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Conditional caution continued…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3E77F7-EC57-44E8-95F3-33AE993042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Rehabilitation</a:t>
            </a:r>
          </a:p>
          <a:p>
            <a:r>
              <a:rPr lang="en-GB" dirty="0"/>
              <a:t>Make reparation for the effects of the offence on the victim or wider community</a:t>
            </a:r>
          </a:p>
          <a:p>
            <a:r>
              <a:rPr lang="en-GB" dirty="0"/>
              <a:t>Failure to comply will usually result in prosecution for the original offence</a:t>
            </a:r>
          </a:p>
          <a:p>
            <a:r>
              <a:rPr lang="en-GB" dirty="0"/>
              <a:t>Conditional caution is treated as an offence brought to </a:t>
            </a:r>
            <a:r>
              <a:rPr lang="en-GB" dirty="0" err="1"/>
              <a:t>justive</a:t>
            </a:r>
            <a:r>
              <a:rPr lang="en-GB" dirty="0"/>
              <a:t> and its recording is intended to contribute to improved public confidence in the criminal justice system. </a:t>
            </a:r>
          </a:p>
        </p:txBody>
      </p:sp>
    </p:spTree>
    <p:extLst>
      <p:ext uri="{BB962C8B-B14F-4D97-AF65-F5344CB8AC3E}">
        <p14:creationId xmlns:p14="http://schemas.microsoft.com/office/powerpoint/2010/main" val="9942659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1F098-069A-4406-9347-892104A483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Police bail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776CF0-B98B-4318-8F52-0A7009EEAC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lnSpc>
                <a:spcPct val="90000"/>
              </a:lnSpc>
            </a:pPr>
            <a:r>
              <a:rPr lang="en-GB" altLang="en-US" sz="2400" dirty="0"/>
              <a:t>Once charged the decision whether to bail the defendant or remand is made by Custody Officer.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Bail should be granted unless Custody Officer has  reasonable grounds to believe that a </a:t>
            </a:r>
            <a:r>
              <a:rPr lang="en-GB" altLang="en-US" sz="2400" u="sng" dirty="0">
                <a:hlinkClick r:id="rId2"/>
              </a:rPr>
              <a:t>s38</a:t>
            </a:r>
            <a:r>
              <a:rPr lang="en-GB" altLang="en-US" sz="2400" dirty="0"/>
              <a:t> condition is made out</a:t>
            </a:r>
          </a:p>
          <a:p>
            <a:pPr lvl="1">
              <a:lnSpc>
                <a:spcPct val="90000"/>
              </a:lnSpc>
            </a:pPr>
            <a:r>
              <a:rPr lang="en-GB" altLang="en-US" dirty="0" err="1"/>
              <a:t>e.g</a:t>
            </a:r>
            <a:r>
              <a:rPr lang="en-GB" altLang="en-US" dirty="0"/>
              <a:t> D will not answer bail; D will commit an offence (imprisonable offence charged), D will interfere with justice, necessary for D’s own protection.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Conditions can be imposed – </a:t>
            </a:r>
            <a:r>
              <a:rPr lang="en-GB" altLang="en-US" sz="2400" u="sng" dirty="0">
                <a:hlinkClick r:id="rId3"/>
              </a:rPr>
              <a:t>s47</a:t>
            </a:r>
            <a:r>
              <a:rPr lang="en-GB" altLang="en-US" sz="2400" u="sng" dirty="0"/>
              <a:t> (for conditions see </a:t>
            </a:r>
            <a:r>
              <a:rPr lang="en-GB" altLang="en-US" sz="2400" u="sng" dirty="0">
                <a:hlinkClick r:id="rId4"/>
              </a:rPr>
              <a:t>3(6) Bail Act 1976</a:t>
            </a:r>
            <a:r>
              <a:rPr lang="en-GB" altLang="en-US" sz="2400" u="sng" dirty="0"/>
              <a:t>)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Usually if bailed, given a date for first appearance in Magistrates’ court (</a:t>
            </a:r>
            <a:r>
              <a:rPr lang="en-GB" altLang="en-US" sz="2400" dirty="0">
                <a:hlinkClick r:id="rId3"/>
              </a:rPr>
              <a:t>PACE s47</a:t>
            </a:r>
            <a:r>
              <a:rPr lang="en-GB" altLang="en-US" sz="2400" dirty="0"/>
              <a:t>).</a:t>
            </a:r>
          </a:p>
          <a:p>
            <a:pPr>
              <a:lnSpc>
                <a:spcPct val="90000"/>
              </a:lnSpc>
            </a:pPr>
            <a:r>
              <a:rPr lang="en-GB" altLang="en-US" sz="2400" dirty="0"/>
              <a:t>If detained in police custody – must be brought before the magistrates at the next available sitting (</a:t>
            </a:r>
            <a:r>
              <a:rPr lang="en-GB" altLang="en-US" sz="2400" dirty="0">
                <a:hlinkClick r:id="rId5"/>
              </a:rPr>
              <a:t>PACE s46(2</a:t>
            </a:r>
            <a:r>
              <a:rPr lang="en-GB" altLang="en-US" sz="2400" dirty="0"/>
              <a:t>))</a:t>
            </a:r>
            <a:endParaRPr lang="en-US" altLang="en-US" sz="2400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5551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8340F-E41F-A060-BCE2-E75EC14ABD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u="sng" dirty="0"/>
              <a:t>Activity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F0F342-F073-D0EE-C48B-FD0285F043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algn="just"/>
            <a:r>
              <a:rPr lang="en-GB" b="0" i="0" dirty="0">
                <a:effectLst/>
                <a:latin typeface="+mj-lt"/>
              </a:rPr>
              <a:t>Go to the Authorised Professional Practice section of the College of Policing website (</a:t>
            </a:r>
            <a:r>
              <a:rPr lang="en-GB" b="0" i="0" u="none" strike="noStrike" dirty="0">
                <a:effectLst/>
                <a:latin typeface="+mj-lt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https://www.app.college.police.uk/</a:t>
            </a:r>
            <a:r>
              <a:rPr lang="en-GB" b="0" i="0" dirty="0">
                <a:effectLst/>
                <a:latin typeface="+mj-lt"/>
              </a:rPr>
              <a:t>). Locate the guidance on Detention and Custody and answer the following questions: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+mj-lt"/>
              </a:rPr>
              <a:t>(1)   What are the eight principles of safer detention identified in the ‘Custody management and planning’ section?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+mj-lt"/>
              </a:rPr>
              <a:t>(2)   What information does the written notice on rights and </a:t>
            </a:r>
            <a:r>
              <a:rPr lang="en-GB" b="0" i="0" dirty="0" err="1">
                <a:effectLst/>
                <a:latin typeface="+mj-lt"/>
              </a:rPr>
              <a:t>enti</a:t>
            </a:r>
            <a:r>
              <a:rPr lang="en-GB" b="0" i="0" dirty="0">
                <a:effectLst/>
                <a:latin typeface="+mj-lt"/>
              </a:rPr>
              <a:t>- </a:t>
            </a:r>
            <a:r>
              <a:rPr lang="en-GB" b="0" i="0" dirty="0" err="1">
                <a:effectLst/>
                <a:latin typeface="+mj-lt"/>
              </a:rPr>
              <a:t>tlements</a:t>
            </a:r>
            <a:r>
              <a:rPr lang="en-GB" b="0" i="0" dirty="0">
                <a:effectLst/>
                <a:latin typeface="+mj-lt"/>
              </a:rPr>
              <a:t> contain, according to the section on response, arrest and detention?</a:t>
            </a:r>
          </a:p>
          <a:p>
            <a:pPr algn="just">
              <a:buFont typeface="Arial" panose="020B0604020202020204" pitchFamily="34" charset="0"/>
              <a:buChar char="•"/>
            </a:pPr>
            <a:r>
              <a:rPr lang="en-GB" b="0" i="0" dirty="0">
                <a:effectLst/>
                <a:latin typeface="+mj-lt"/>
              </a:rPr>
              <a:t>(3)   According to the principles of detainee care, what should the custody officer check at the beginning of each shift?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9539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0496EC-E2C3-1CDC-5C2B-8F4AE9DA70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Any questions?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0858E674-C393-D367-6148-2199F9F2A5F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14092" y="2192475"/>
            <a:ext cx="6052264" cy="35407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7566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Books 16x9">
  <a:themeElements>
    <a:clrScheme name="Books_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787940.potx" id="{9A4E33EC-D715-440E-9062-8AFA4CC9E341}" vid="{0DFBCB81-4ACA-49F1-BA1C-2B43B27F1FC4}"/>
    </a:ext>
  </a:extLst>
</a:theme>
</file>

<file path=ppt/theme/theme2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Books16x9">
      <a:dk1>
        <a:srgbClr val="374C81"/>
      </a:dk1>
      <a:lt1>
        <a:srgbClr val="FFFFFF"/>
      </a:lt1>
      <a:dk2>
        <a:srgbClr val="000000"/>
      </a:dk2>
      <a:lt2>
        <a:srgbClr val="EDE5DF"/>
      </a:lt2>
      <a:accent1>
        <a:srgbClr val="414E77"/>
      </a:accent1>
      <a:accent2>
        <a:srgbClr val="70AAC4"/>
      </a:accent2>
      <a:accent3>
        <a:srgbClr val="8B6A94"/>
      </a:accent3>
      <a:accent4>
        <a:srgbClr val="61A796"/>
      </a:accent4>
      <a:accent5>
        <a:srgbClr val="4E5798"/>
      </a:accent5>
      <a:accent6>
        <a:srgbClr val="7E5C5C"/>
      </a:accent6>
      <a:hlink>
        <a:srgbClr val="0070C0"/>
      </a:hlink>
      <a:folHlink>
        <a:srgbClr val="7030A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100000" t="-80000" r="-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30000" t="30000" r="70000" b="10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976</Words>
  <Application>Microsoft Office PowerPoint</Application>
  <PresentationFormat>Custom</PresentationFormat>
  <Paragraphs>75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8" baseType="lpstr">
      <vt:lpstr>Century Gothic</vt:lpstr>
      <vt:lpstr>Arial</vt:lpstr>
      <vt:lpstr>Books 16x9</vt:lpstr>
      <vt:lpstr>Week 3 – Early Procedure and Funding  Lecture Part 2</vt:lpstr>
      <vt:lpstr> </vt:lpstr>
      <vt:lpstr>The right to silence – s34 CJPO Act 1994</vt:lpstr>
      <vt:lpstr>S34 – points to note</vt:lpstr>
      <vt:lpstr>S34 – advice to your client</vt:lpstr>
      <vt:lpstr>Police options after interview</vt:lpstr>
      <vt:lpstr>The charging decision</vt:lpstr>
      <vt:lpstr>The decision to charge</vt:lpstr>
      <vt:lpstr>Alternatives to charging</vt:lpstr>
      <vt:lpstr>Simple caution</vt:lpstr>
      <vt:lpstr>Conditional caution</vt:lpstr>
      <vt:lpstr>Conditional caution continued…</vt:lpstr>
      <vt:lpstr>Police bail</vt:lpstr>
      <vt:lpstr>Activity</vt:lpstr>
      <vt:lpstr>Any questions?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3 – Early Procedure</dc:title>
  <dc:creator>Sian Turvey</dc:creator>
  <cp:lastModifiedBy>Cerys Davies</cp:lastModifiedBy>
  <cp:revision>5</cp:revision>
  <cp:lastPrinted>2024-01-16T13:34:29Z</cp:lastPrinted>
  <dcterms:created xsi:type="dcterms:W3CDTF">2021-01-13T18:19:34Z</dcterms:created>
  <dcterms:modified xsi:type="dcterms:W3CDTF">2024-02-09T20:02:52Z</dcterms:modified>
</cp:coreProperties>
</file>