
<file path=[Content_Types].xml><?xml version="1.0" encoding="utf-8"?>
<Types xmlns="http://schemas.openxmlformats.org/package/2006/content-types">
  <Default Extension="xml" ContentType="application/xml"/>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6" r:id="rId1"/>
  </p:sldMasterIdLst>
  <p:notesMasterIdLst>
    <p:notesMasterId r:id="rId24"/>
  </p:notesMasterIdLst>
  <p:sldIdLst>
    <p:sldId id="256" r:id="rId2"/>
    <p:sldId id="266" r:id="rId3"/>
    <p:sldId id="270" r:id="rId4"/>
    <p:sldId id="272" r:id="rId5"/>
    <p:sldId id="267" r:id="rId6"/>
    <p:sldId id="268" r:id="rId7"/>
    <p:sldId id="269" r:id="rId8"/>
    <p:sldId id="275" r:id="rId9"/>
    <p:sldId id="271" r:id="rId10"/>
    <p:sldId id="263" r:id="rId11"/>
    <p:sldId id="258" r:id="rId12"/>
    <p:sldId id="264" r:id="rId13"/>
    <p:sldId id="273" r:id="rId14"/>
    <p:sldId id="257" r:id="rId15"/>
    <p:sldId id="259" r:id="rId16"/>
    <p:sldId id="274" r:id="rId17"/>
    <p:sldId id="260" r:id="rId18"/>
    <p:sldId id="261" r:id="rId19"/>
    <p:sldId id="262" r:id="rId20"/>
    <p:sldId id="276" r:id="rId21"/>
    <p:sldId id="277" r:id="rId22"/>
    <p:sldId id="278"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130" autoAdjust="0"/>
  </p:normalViewPr>
  <p:slideViewPr>
    <p:cSldViewPr snapToGrid="0" snapToObjects="1">
      <p:cViewPr>
        <p:scale>
          <a:sx n="81" d="100"/>
          <a:sy n="81" d="100"/>
        </p:scale>
        <p:origin x="-2096" y="-154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notesMaster" Target="notesMasters/notesMaster1.xml"/><Relationship Id="rId25" Type="http://schemas.openxmlformats.org/officeDocument/2006/relationships/printerSettings" Target="printerSettings/printerSettings1.bin"/><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FA25216-0A04-B042-90EB-0409B0F7A1B8}" type="datetimeFigureOut">
              <a:rPr lang="en-US" smtClean="0"/>
              <a:t>15/10/20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3B166DD-8C99-4342-9E58-C269CF7D73A8}" type="slidenum">
              <a:rPr lang="en-US" smtClean="0"/>
              <a:t>‹#›</a:t>
            </a:fld>
            <a:endParaRPr lang="en-US"/>
          </a:p>
        </p:txBody>
      </p:sp>
    </p:spTree>
    <p:extLst>
      <p:ext uri="{BB962C8B-B14F-4D97-AF65-F5344CB8AC3E}">
        <p14:creationId xmlns:p14="http://schemas.microsoft.com/office/powerpoint/2010/main" val="163848202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 Id="rId3" Type="http://schemas.openxmlformats.org/officeDocument/2006/relationships/hyperlink" Target="https://www.kingsfund.org.uk/blog/2020/04/covid-19-challenges-facing-leaders" TargetMode="Externa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On 16</a:t>
            </a:r>
            <a:r>
              <a:rPr lang="en-US" sz="1200" baseline="30000" dirty="0" smtClean="0"/>
              <a:t>th</a:t>
            </a:r>
            <a:r>
              <a:rPr lang="en-US" sz="1200" dirty="0" smtClean="0"/>
              <a:t> March 2020, the Prime Minister announced the vulnerable should stay shielded for 12 weeks (GOV, 2020). </a:t>
            </a:r>
            <a:r>
              <a:rPr lang="en-US" sz="1200" b="1" dirty="0" smtClean="0"/>
              <a:t>Aimed at those over 70 years, pregnant or have health conditions.</a:t>
            </a:r>
          </a:p>
          <a:p>
            <a:pPr marL="0" indent="0">
              <a:buNone/>
            </a:pPr>
            <a:endParaRPr lang="en-US" sz="1200" dirty="0" smtClean="0"/>
          </a:p>
          <a:p>
            <a:r>
              <a:rPr lang="en-US" sz="1200" dirty="0" smtClean="0"/>
              <a:t>According to (GOV, 2020) proximately 2.2 million people in the UK were advised to shield at home to protect themselves that came effective on 6 July 2020. </a:t>
            </a:r>
          </a:p>
          <a:p>
            <a:endParaRPr lang="en-US" sz="1200" dirty="0" smtClean="0"/>
          </a:p>
          <a:p>
            <a:r>
              <a:rPr lang="en-US" sz="1200" dirty="0" smtClean="0"/>
              <a:t>Shielding is by definition the protection of those highest risk from a severe illness/ disease (Birch, 2020). </a:t>
            </a:r>
          </a:p>
          <a:p>
            <a:endParaRPr lang="en-US" sz="1200" dirty="0" smtClean="0"/>
          </a:p>
          <a:p>
            <a:r>
              <a:rPr lang="en-US" sz="1200" dirty="0" smtClean="0"/>
              <a:t>Recent changes allow those who are shielding to leave their homes as long as 2-metre distance can be contained within public areas (Birch, 2020). </a:t>
            </a:r>
            <a:r>
              <a:rPr lang="en-US" sz="1200" b="1" dirty="0" smtClean="0"/>
              <a:t>The elderly and vulnerable can also go outdoors with one person from another household. </a:t>
            </a:r>
          </a:p>
          <a:p>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2</a:t>
            </a:fld>
            <a:endParaRPr lang="en-US"/>
          </a:p>
        </p:txBody>
      </p:sp>
    </p:spTree>
    <p:extLst>
      <p:ext uri="{BB962C8B-B14F-4D97-AF65-F5344CB8AC3E}">
        <p14:creationId xmlns:p14="http://schemas.microsoft.com/office/powerpoint/2010/main" val="1846816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1. </a:t>
            </a:r>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3</a:t>
            </a:fld>
            <a:endParaRPr lang="en-US"/>
          </a:p>
        </p:txBody>
      </p:sp>
    </p:spTree>
    <p:extLst>
      <p:ext uri="{BB962C8B-B14F-4D97-AF65-F5344CB8AC3E}">
        <p14:creationId xmlns:p14="http://schemas.microsoft.com/office/powerpoint/2010/main" val="38888334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As you</a:t>
            </a:r>
            <a:r>
              <a:rPr lang="en-US" baseline="0" dirty="0" smtClean="0"/>
              <a:t> can see in the graph from the </a:t>
            </a:r>
            <a:r>
              <a:rPr lang="en-US" baseline="0" dirty="0" err="1" smtClean="0"/>
              <a:t>statistica</a:t>
            </a:r>
            <a:r>
              <a:rPr lang="en-US" baseline="0" dirty="0" smtClean="0"/>
              <a:t> Chinese Centre of disease control shows the ricks of fatality rate increases with the aging population making </a:t>
            </a:r>
            <a:r>
              <a:rPr lang="en-US" baseline="0" dirty="0" err="1" smtClean="0"/>
              <a:t>thme</a:t>
            </a:r>
            <a:r>
              <a:rPr lang="en-US" baseline="0" dirty="0" smtClean="0"/>
              <a:t> more </a:t>
            </a:r>
            <a:r>
              <a:rPr lang="en-US" baseline="0" dirty="0" err="1" smtClean="0"/>
              <a:t>vulverable</a:t>
            </a:r>
            <a:r>
              <a:rPr lang="en-US" baseline="0" dirty="0" smtClean="0"/>
              <a:t>. And this graph related to the last point made in the slide where those who are over 80 have around a 15% risk of COVID-19 fatality. </a:t>
            </a:r>
          </a:p>
          <a:p>
            <a:endParaRPr lang="en-US" baseline="0" dirty="0" smtClean="0"/>
          </a:p>
          <a:p>
            <a:r>
              <a:rPr lang="en-US" dirty="0" smtClean="0"/>
              <a:t>https://</a:t>
            </a:r>
            <a:r>
              <a:rPr lang="en-US" dirty="0" err="1" smtClean="0"/>
              <a:t>www.statista.com</a:t>
            </a:r>
            <a:r>
              <a:rPr lang="en-US" dirty="0" smtClean="0"/>
              <a:t>/chart/20860/coronavirus-fatality-rate-by-age/</a:t>
            </a:r>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4</a:t>
            </a:fld>
            <a:endParaRPr lang="en-US"/>
          </a:p>
        </p:txBody>
      </p:sp>
    </p:spTree>
    <p:extLst>
      <p:ext uri="{BB962C8B-B14F-4D97-AF65-F5344CB8AC3E}">
        <p14:creationId xmlns:p14="http://schemas.microsoft.com/office/powerpoint/2010/main" val="38971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Life and Death- </a:t>
            </a:r>
            <a:r>
              <a:rPr lang="en-US" b="1" dirty="0" smtClean="0"/>
              <a:t>Fatality rates of the elderly are 5x higher than global average. It is estimated there are 66% of those over 70 have an underlying  health condition. </a:t>
            </a:r>
          </a:p>
          <a:p>
            <a:r>
              <a:rPr lang="en-US" dirty="0" smtClean="0"/>
              <a:t>Mental Health- </a:t>
            </a:r>
            <a:r>
              <a:rPr lang="en-US" b="1" dirty="0" err="1" smtClean="0"/>
              <a:t>physcial</a:t>
            </a:r>
            <a:r>
              <a:rPr lang="en-US" b="1" dirty="0" smtClean="0"/>
              <a:t> distancing could make the elderly feel isolated and thus negative toll on mental health. </a:t>
            </a:r>
            <a:r>
              <a:rPr lang="en-US" dirty="0" smtClean="0"/>
              <a:t>https://</a:t>
            </a:r>
            <a:r>
              <a:rPr lang="en-US" dirty="0" err="1" smtClean="0"/>
              <a:t>cmmid.github.io</a:t>
            </a:r>
            <a:r>
              <a:rPr lang="en-US" dirty="0" smtClean="0"/>
              <a:t>/topics/covid19/</a:t>
            </a:r>
            <a:r>
              <a:rPr lang="en-US" dirty="0" err="1" smtClean="0"/>
              <a:t>Global_risk_factors.html</a:t>
            </a:r>
            <a:r>
              <a:rPr lang="en-US" dirty="0" smtClean="0"/>
              <a:t/>
            </a:r>
            <a:br>
              <a:rPr lang="en-US" dirty="0" smtClean="0"/>
            </a:br>
            <a:endParaRPr lang="en-US" dirty="0" smtClean="0"/>
          </a:p>
          <a:p>
            <a:endParaRPr lang="en-US" b="1" dirty="0" smtClean="0"/>
          </a:p>
          <a:p>
            <a:r>
              <a:rPr lang="en-US" dirty="0" smtClean="0"/>
              <a:t>Vulnerability- Around 50% of elderly women care for elderly </a:t>
            </a:r>
            <a:r>
              <a:rPr lang="en-US" dirty="0" err="1" smtClean="0"/>
              <a:t>realtives</a:t>
            </a:r>
            <a:r>
              <a:rPr lang="en-US" dirty="0" smtClean="0"/>
              <a:t>, increasing their risk of infection. </a:t>
            </a:r>
            <a:r>
              <a:rPr lang="en-US" b="1" dirty="0" smtClean="0"/>
              <a:t>elderly relay on essential care however due to corona virus the health care system is under stains. </a:t>
            </a:r>
          </a:p>
          <a:p>
            <a:r>
              <a:rPr lang="en-US" dirty="0" smtClean="0"/>
              <a:t>Abuse and Neglect- 2017. 1 in 6 elderly have </a:t>
            </a:r>
            <a:r>
              <a:rPr lang="en-US" dirty="0" err="1" smtClean="0"/>
              <a:t>experienxce</a:t>
            </a:r>
            <a:r>
              <a:rPr lang="en-US" dirty="0" smtClean="0"/>
              <a:t> </a:t>
            </a:r>
            <a:r>
              <a:rPr lang="en-US" dirty="0" err="1" smtClean="0"/>
              <a:t>absuse</a:t>
            </a:r>
            <a:r>
              <a:rPr lang="en-US" dirty="0" smtClean="0"/>
              <a:t>, meaning </a:t>
            </a:r>
            <a:r>
              <a:rPr lang="en-US" b="1" dirty="0" smtClean="0"/>
              <a:t>with lockdown restrictions and reduction in </a:t>
            </a:r>
            <a:r>
              <a:rPr lang="en-US" b="1" dirty="0" err="1" smtClean="0"/>
              <a:t>crae</a:t>
            </a:r>
            <a:r>
              <a:rPr lang="en-US" b="1" dirty="0" smtClean="0"/>
              <a:t> services, abuse to the elderly may rise.</a:t>
            </a:r>
          </a:p>
          <a:p>
            <a:r>
              <a:rPr lang="en-US" dirty="0" smtClean="0"/>
              <a:t>Economic well-being- less than 20% of the population receive </a:t>
            </a:r>
            <a:r>
              <a:rPr lang="en-US" dirty="0" err="1" smtClean="0"/>
              <a:t>retirment</a:t>
            </a:r>
            <a:r>
              <a:rPr lang="en-US" b="1" dirty="0" smtClean="0"/>
              <a:t>. </a:t>
            </a:r>
            <a:r>
              <a:rPr lang="en-US" b="1" dirty="0" err="1" smtClean="0"/>
              <a:t>pandemi</a:t>
            </a:r>
            <a:r>
              <a:rPr lang="en-US" b="1" dirty="0" smtClean="0"/>
              <a:t> can cause </a:t>
            </a:r>
            <a:r>
              <a:rPr lang="en-US" b="1" dirty="0" err="1" smtClean="0"/>
              <a:t>finciail</a:t>
            </a:r>
            <a:r>
              <a:rPr lang="en-US" b="1" dirty="0" smtClean="0"/>
              <a:t> stained to the elderly,</a:t>
            </a:r>
          </a:p>
          <a:p>
            <a:r>
              <a:rPr lang="en-US" dirty="0" smtClean="0"/>
              <a:t>Responders- </a:t>
            </a:r>
            <a:r>
              <a:rPr lang="en-US" b="1" dirty="0" smtClean="0"/>
              <a:t>elderly also are responders meaning they work in </a:t>
            </a:r>
            <a:r>
              <a:rPr lang="en-US" b="1" dirty="0" err="1" smtClean="0"/>
              <a:t>healht</a:t>
            </a:r>
            <a:r>
              <a:rPr lang="en-US" b="1" dirty="0" smtClean="0"/>
              <a:t> care and provide essential service. This would limit their duties and put strain on the NHS and </a:t>
            </a:r>
            <a:r>
              <a:rPr lang="en-US" b="1" dirty="0" err="1" smtClean="0"/>
              <a:t>vulerable</a:t>
            </a:r>
            <a:r>
              <a:rPr lang="en-US" b="1" dirty="0" smtClean="0"/>
              <a:t> population.</a:t>
            </a:r>
          </a:p>
          <a:p>
            <a:r>
              <a:rPr lang="en-US" dirty="0" smtClean="0"/>
              <a:t>Restrictive </a:t>
            </a:r>
            <a:r>
              <a:rPr lang="mr-IN" dirty="0" smtClean="0"/>
              <a:t>–</a:t>
            </a:r>
            <a:r>
              <a:rPr lang="en-US" dirty="0" smtClean="0"/>
              <a:t> </a:t>
            </a:r>
            <a:r>
              <a:rPr lang="en-US" b="1" dirty="0" smtClean="0"/>
              <a:t>due to strict lockdown </a:t>
            </a:r>
            <a:r>
              <a:rPr lang="en-US" b="1" dirty="0" err="1" smtClean="0"/>
              <a:t>meausres</a:t>
            </a:r>
            <a:r>
              <a:rPr lang="en-US" b="1" dirty="0" smtClean="0"/>
              <a:t>, the vulnerable are most under tight rules due to them being a high risk group. Affecting their day-to-day activities </a:t>
            </a:r>
            <a:r>
              <a:rPr lang="en-US" b="1" dirty="0" err="1" smtClean="0"/>
              <a:t>heaily</a:t>
            </a:r>
            <a:r>
              <a:rPr lang="en-US" b="1" dirty="0" smtClean="0"/>
              <a:t>. </a:t>
            </a:r>
          </a:p>
          <a:p>
            <a:r>
              <a:rPr lang="en-US" dirty="0" smtClean="0"/>
              <a:t>https://</a:t>
            </a:r>
            <a:r>
              <a:rPr lang="en-US" dirty="0" err="1" smtClean="0"/>
              <a:t>www.unece.org</a:t>
            </a:r>
            <a:r>
              <a:rPr lang="en-US" dirty="0" smtClean="0"/>
              <a:t>/info/media/news/population/2020/the-impact-of-the-covid-19-pandemic-on-older-persons/</a:t>
            </a:r>
            <a:r>
              <a:rPr lang="en-US" dirty="0" err="1" smtClean="0"/>
              <a:t>doc.html</a:t>
            </a:r>
            <a:endParaRPr lang="en-US" dirty="0" smtClean="0"/>
          </a:p>
          <a:p>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5</a:t>
            </a:fld>
            <a:endParaRPr lang="en-US"/>
          </a:p>
        </p:txBody>
      </p:sp>
    </p:spTree>
    <p:extLst>
      <p:ext uri="{BB962C8B-B14F-4D97-AF65-F5344CB8AC3E}">
        <p14:creationId xmlns:p14="http://schemas.microsoft.com/office/powerpoint/2010/main" val="14966626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The UK Government implemented a limit of social gatherings of no more than 6 people on 14</a:t>
            </a:r>
            <a:r>
              <a:rPr lang="en-US" sz="1200" baseline="30000" dirty="0" smtClean="0"/>
              <a:t>th</a:t>
            </a:r>
            <a:r>
              <a:rPr lang="en-US" sz="1200" dirty="0" smtClean="0"/>
              <a:t> September 2020. https://</a:t>
            </a:r>
            <a:r>
              <a:rPr lang="en-US" sz="1200" dirty="0" err="1" smtClean="0"/>
              <a:t>www.gov.uk</a:t>
            </a:r>
            <a:r>
              <a:rPr lang="en-US" sz="1200" dirty="0" smtClean="0"/>
              <a:t>/government/news/rule-of-six-comes-into-effect-to-tackle-coronavirus</a:t>
            </a:r>
          </a:p>
          <a:p>
            <a:r>
              <a:rPr lang="en-US" sz="1200" dirty="0" smtClean="0"/>
              <a:t>The rule aims to simplify and </a:t>
            </a:r>
            <a:r>
              <a:rPr lang="en-US" sz="1200" dirty="0" err="1" smtClean="0"/>
              <a:t>strenthens</a:t>
            </a:r>
            <a:r>
              <a:rPr lang="en-US" sz="1200" dirty="0" smtClean="0"/>
              <a:t> the rules of </a:t>
            </a:r>
            <a:r>
              <a:rPr lang="en-US" sz="1200" dirty="0" err="1" smtClean="0"/>
              <a:t>socail</a:t>
            </a:r>
            <a:r>
              <a:rPr lang="en-US" sz="1200" dirty="0" smtClean="0"/>
              <a:t> gatherings,</a:t>
            </a:r>
            <a:r>
              <a:rPr lang="en-US" sz="1200" b="1" u="sng" dirty="0" smtClean="0"/>
              <a:t> easing police </a:t>
            </a:r>
            <a:r>
              <a:rPr lang="en-US" sz="1200" b="1" u="sng" dirty="0" err="1" smtClean="0"/>
              <a:t>enforcment</a:t>
            </a:r>
            <a:r>
              <a:rPr lang="en-US" sz="1200" b="1" u="sng" dirty="0" smtClean="0"/>
              <a:t> and </a:t>
            </a:r>
            <a:r>
              <a:rPr lang="en-US" sz="1200" b="1" u="sng" dirty="0" err="1" smtClean="0"/>
              <a:t>limitting</a:t>
            </a:r>
            <a:r>
              <a:rPr lang="en-US" sz="1200" b="1" u="sng" dirty="0" smtClean="0"/>
              <a:t> the spread of the virus. https://</a:t>
            </a:r>
            <a:r>
              <a:rPr lang="en-US" sz="1200" b="1" u="sng" dirty="0" err="1" smtClean="0"/>
              <a:t>www.gov.uk</a:t>
            </a:r>
            <a:r>
              <a:rPr lang="en-US" sz="1200" b="1" u="sng" dirty="0" smtClean="0"/>
              <a:t>/government/news/rule-of-six-comes-into-effect-to-tackle-coronavirus</a:t>
            </a:r>
          </a:p>
          <a:p>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6</a:t>
            </a:fld>
            <a:endParaRPr lang="en-US"/>
          </a:p>
        </p:txBody>
      </p:sp>
    </p:spTree>
    <p:extLst>
      <p:ext uri="{BB962C8B-B14F-4D97-AF65-F5344CB8AC3E}">
        <p14:creationId xmlns:p14="http://schemas.microsoft.com/office/powerpoint/2010/main" val="41378916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Unsure whether it will be effective as newly implemented </a:t>
            </a:r>
          </a:p>
          <a:p>
            <a:r>
              <a:rPr lang="en-US" dirty="0" smtClean="0"/>
              <a:t>Care homes can only allow one family </a:t>
            </a:r>
            <a:r>
              <a:rPr lang="en-US" dirty="0" err="1" smtClean="0"/>
              <a:t>memebr</a:t>
            </a:r>
            <a:r>
              <a:rPr lang="en-US" dirty="0" smtClean="0"/>
              <a:t> into the home for 30 minutes once or </a:t>
            </a:r>
            <a:r>
              <a:rPr lang="en-US" dirty="0" err="1" smtClean="0"/>
              <a:t>twuce</a:t>
            </a:r>
            <a:r>
              <a:rPr lang="en-US" dirty="0" smtClean="0"/>
              <a:t> per week </a:t>
            </a:r>
          </a:p>
          <a:p>
            <a:r>
              <a:rPr lang="en-US" dirty="0" smtClean="0"/>
              <a:t>New policy lacks evidence based and public query where this guidance has come from and if there is evidence for it. </a:t>
            </a:r>
          </a:p>
          <a:p>
            <a:r>
              <a:rPr lang="en-US" dirty="0" smtClean="0"/>
              <a:t>Police struggle to enforce the new policy https://</a:t>
            </a:r>
            <a:r>
              <a:rPr lang="en-US" dirty="0" err="1" smtClean="0"/>
              <a:t>www.ncbi.nlm.nih.gov</a:t>
            </a:r>
            <a:r>
              <a:rPr lang="en-US" dirty="0" smtClean="0"/>
              <a:t>/</a:t>
            </a:r>
            <a:r>
              <a:rPr lang="en-US" dirty="0" err="1" smtClean="0"/>
              <a:t>pmc</a:t>
            </a:r>
            <a:r>
              <a:rPr lang="en-US" dirty="0" smtClean="0"/>
              <a:t>/articles/PMC7439012/</a:t>
            </a:r>
          </a:p>
          <a:p>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7</a:t>
            </a:fld>
            <a:endParaRPr lang="en-US"/>
          </a:p>
        </p:txBody>
      </p:sp>
    </p:spTree>
    <p:extLst>
      <p:ext uri="{BB962C8B-B14F-4D97-AF65-F5344CB8AC3E}">
        <p14:creationId xmlns:p14="http://schemas.microsoft.com/office/powerpoint/2010/main" val="1720482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https://</a:t>
            </a:r>
            <a:r>
              <a:rPr lang="en-US" dirty="0" err="1" smtClean="0"/>
              <a:t>www.statista.com</a:t>
            </a:r>
            <a:r>
              <a:rPr lang="en-US" dirty="0" smtClean="0"/>
              <a:t>/chart/21079/coronavirus-cases-</a:t>
            </a:r>
            <a:r>
              <a:rPr lang="en-US" dirty="0" err="1" smtClean="0"/>
              <a:t>uk</a:t>
            </a:r>
            <a:r>
              <a:rPr lang="en-US" dirty="0" smtClean="0"/>
              <a:t>/</a:t>
            </a:r>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8</a:t>
            </a:fld>
            <a:endParaRPr lang="en-US"/>
          </a:p>
        </p:txBody>
      </p:sp>
    </p:spTree>
    <p:extLst>
      <p:ext uri="{BB962C8B-B14F-4D97-AF65-F5344CB8AC3E}">
        <p14:creationId xmlns:p14="http://schemas.microsoft.com/office/powerpoint/2010/main" val="10278653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Support systems to enable the elderly to be safe and supported through economic and social measures (WHO, 2020). </a:t>
            </a:r>
          </a:p>
          <a:p>
            <a:endParaRPr lang="en-US" sz="1200" dirty="0" smtClean="0"/>
          </a:p>
          <a:p>
            <a:r>
              <a:rPr lang="en-US" sz="1200" dirty="0" smtClean="0"/>
              <a:t>Reduced outbreak risk in social care settings and high-</a:t>
            </a:r>
            <a:r>
              <a:rPr lang="en-US" sz="1200" dirty="0" err="1" smtClean="0"/>
              <a:t>vulnerabilty</a:t>
            </a:r>
            <a:r>
              <a:rPr lang="en-US" sz="1200" dirty="0" smtClean="0"/>
              <a:t> settings though safeguarding protocol. </a:t>
            </a:r>
            <a:r>
              <a:rPr lang="en-US" sz="1200" b="1" dirty="0" smtClean="0"/>
              <a:t>This included </a:t>
            </a:r>
            <a:r>
              <a:rPr lang="en-US" sz="1200" b="1" dirty="0" err="1" smtClean="0"/>
              <a:t>crossinfection</a:t>
            </a:r>
            <a:r>
              <a:rPr lang="en-US" sz="1200" b="1" dirty="0" smtClean="0"/>
              <a:t> control, triaging where possible and essential Personal Protective Equipment (PPE) in residential care settings to </a:t>
            </a:r>
            <a:r>
              <a:rPr lang="en-US" sz="1200" b="1" dirty="0" err="1" smtClean="0"/>
              <a:t>minimise</a:t>
            </a:r>
            <a:r>
              <a:rPr lang="en-US" sz="1200" b="1" dirty="0" smtClean="0"/>
              <a:t> outbreak risks.  </a:t>
            </a:r>
          </a:p>
          <a:p>
            <a:endParaRPr lang="en-US" sz="1200" b="1" dirty="0" smtClean="0"/>
          </a:p>
          <a:p>
            <a:r>
              <a:rPr lang="en-US" sz="1200" b="1" dirty="0" smtClean="0"/>
              <a:t>NHS </a:t>
            </a:r>
            <a:r>
              <a:rPr lang="en-US" sz="1200" b="1" dirty="0" err="1" smtClean="0"/>
              <a:t>volunary</a:t>
            </a:r>
            <a:r>
              <a:rPr lang="en-US" sz="1200" b="1" dirty="0" smtClean="0"/>
              <a:t> services to provide a </a:t>
            </a:r>
            <a:r>
              <a:rPr lang="en-US" sz="1200" b="1" dirty="0" err="1" smtClean="0"/>
              <a:t>curetsy</a:t>
            </a:r>
            <a:r>
              <a:rPr lang="en-US" sz="1200" b="1" dirty="0" smtClean="0"/>
              <a:t> call to the Vulnerable people to assess </a:t>
            </a:r>
            <a:r>
              <a:rPr lang="en-US" sz="1200" b="1" dirty="0" err="1" smtClean="0"/>
              <a:t>theor</a:t>
            </a:r>
            <a:r>
              <a:rPr lang="en-US" sz="1200" b="1" dirty="0" smtClean="0"/>
              <a:t> living </a:t>
            </a:r>
            <a:r>
              <a:rPr lang="en-US" sz="1200" b="1" dirty="0" err="1" smtClean="0"/>
              <a:t>sitauions</a:t>
            </a:r>
            <a:r>
              <a:rPr lang="en-US" sz="1200" b="1" dirty="0" smtClean="0"/>
              <a:t> and offer support systems such as mental health hotlines. </a:t>
            </a:r>
          </a:p>
          <a:p>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9</a:t>
            </a:fld>
            <a:endParaRPr lang="en-US"/>
          </a:p>
        </p:txBody>
      </p:sp>
    </p:spTree>
    <p:extLst>
      <p:ext uri="{BB962C8B-B14F-4D97-AF65-F5344CB8AC3E}">
        <p14:creationId xmlns:p14="http://schemas.microsoft.com/office/powerpoint/2010/main" val="34851869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12</a:t>
            </a:fld>
            <a:endParaRPr lang="en-US"/>
          </a:p>
        </p:txBody>
      </p:sp>
    </p:spTree>
    <p:extLst>
      <p:ext uri="{BB962C8B-B14F-4D97-AF65-F5344CB8AC3E}">
        <p14:creationId xmlns:p14="http://schemas.microsoft.com/office/powerpoint/2010/main" val="1303193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WHO has implemented a COVID-19 Strategic </a:t>
            </a:r>
            <a:r>
              <a:rPr lang="en-US" sz="1200" b="1" dirty="0" smtClean="0"/>
              <a:t>Preparedness and Response Plan </a:t>
            </a:r>
            <a:r>
              <a:rPr lang="en-US" sz="1200" dirty="0" smtClean="0"/>
              <a:t>that identifies countries that need to take major action against the virus and resources needed to help the them carry out those actions.</a:t>
            </a:r>
          </a:p>
          <a:p>
            <a:endParaRPr lang="en-US" sz="1200" dirty="0" smtClean="0"/>
          </a:p>
          <a:p>
            <a:r>
              <a:rPr lang="en-US" sz="1200" dirty="0" smtClean="0"/>
              <a:t>WHO agency work closely with the </a:t>
            </a:r>
            <a:r>
              <a:rPr lang="en-US" sz="1200" b="1" dirty="0" smtClean="0"/>
              <a:t>government </a:t>
            </a:r>
            <a:r>
              <a:rPr lang="en-US" sz="1200" dirty="0" smtClean="0"/>
              <a:t>to prepare their health systems such as NHS for the ravages of COVID-19, and to respond effectively when cases rise.</a:t>
            </a:r>
          </a:p>
          <a:p>
            <a:endParaRPr lang="en-US" sz="1200" b="1" dirty="0" smtClean="0"/>
          </a:p>
          <a:p>
            <a:r>
              <a:rPr lang="en-US" sz="1200" dirty="0" smtClean="0"/>
              <a:t>The agency networks with numerous medical </a:t>
            </a:r>
            <a:r>
              <a:rPr lang="en-US" sz="1200" b="1" dirty="0" smtClean="0"/>
              <a:t>professionals</a:t>
            </a:r>
            <a:r>
              <a:rPr lang="en-US" sz="1200" dirty="0" smtClean="0"/>
              <a:t> to benefit from expertise including microbiologist and epidemiologist that have detailed knowledge about behaviors of viruses. </a:t>
            </a:r>
            <a:endParaRPr lang="en-US" sz="4000" dirty="0" smtClean="0"/>
          </a:p>
          <a:p>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13</a:t>
            </a:fld>
            <a:endParaRPr lang="en-US"/>
          </a:p>
        </p:txBody>
      </p:sp>
    </p:spTree>
    <p:extLst>
      <p:ext uri="{BB962C8B-B14F-4D97-AF65-F5344CB8AC3E}">
        <p14:creationId xmlns:p14="http://schemas.microsoft.com/office/powerpoint/2010/main" val="30645549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The NHS produced a change to primary Care Medical Services (PCMHS), as services are now being delivered though telephone or video where possible and face-to-face services are being delivered where necessary (NHS, 2020).</a:t>
            </a:r>
          </a:p>
          <a:p>
            <a:endParaRPr lang="en-US" sz="1200" dirty="0" smtClean="0"/>
          </a:p>
          <a:p>
            <a:r>
              <a:rPr lang="en-US" sz="1200" dirty="0" smtClean="0"/>
              <a:t>Due to the spike of the corona virus, nursing students where asked to step forward to help strengthen the frontline staff during the peak of the corona virus as well as clinical staff who had left the NHS (Swift </a:t>
            </a:r>
            <a:r>
              <a:rPr lang="en-US" sz="1200" i="1" dirty="0" smtClean="0"/>
              <a:t>et al, </a:t>
            </a:r>
            <a:r>
              <a:rPr lang="en-US" sz="1200" dirty="0" smtClean="0"/>
              <a:t>2020). More than 18,000 volunteered to help flight </a:t>
            </a:r>
            <a:r>
              <a:rPr lang="en-US" sz="1200" dirty="0" err="1" smtClean="0"/>
              <a:t>aginst</a:t>
            </a:r>
            <a:r>
              <a:rPr lang="en-US" sz="1200" dirty="0" smtClean="0"/>
              <a:t> the corona virus. https://</a:t>
            </a:r>
            <a:r>
              <a:rPr lang="en-US" sz="1200" dirty="0" err="1" smtClean="0"/>
              <a:t>www.england.nhs.uk</a:t>
            </a:r>
            <a:r>
              <a:rPr lang="en-US" sz="1200" dirty="0" smtClean="0"/>
              <a:t>/2020/03/</a:t>
            </a:r>
            <a:r>
              <a:rPr lang="en-US" sz="1200" dirty="0" err="1" smtClean="0"/>
              <a:t>nhs</a:t>
            </a:r>
            <a:r>
              <a:rPr lang="en-US" sz="1200" dirty="0" smtClean="0"/>
              <a:t>-to-open-two-more-new-hospitals-to-fight-coronavirus/</a:t>
            </a:r>
          </a:p>
          <a:p>
            <a:endParaRPr lang="en-US" sz="1200" dirty="0" smtClean="0"/>
          </a:p>
          <a:p>
            <a:r>
              <a:rPr lang="en-US" sz="1200" dirty="0" smtClean="0"/>
              <a:t>The NHS App, known as ‘track and trace’ has now been used amongst the population to update users positive about COVID-19 and allows the user to know is they need to </a:t>
            </a:r>
            <a:r>
              <a:rPr lang="en-US" sz="1200" dirty="0" err="1" smtClean="0"/>
              <a:t>sheild</a:t>
            </a:r>
            <a:r>
              <a:rPr lang="en-US" sz="1200" dirty="0" smtClean="0"/>
              <a:t> because that have been on close contact with a potential COVID-19 individual https://</a:t>
            </a:r>
            <a:r>
              <a:rPr lang="en-US" sz="1200" dirty="0" err="1" smtClean="0"/>
              <a:t>www.nhs.uk</a:t>
            </a:r>
            <a:r>
              <a:rPr lang="en-US" sz="1200" dirty="0" smtClean="0"/>
              <a:t>/using-the-</a:t>
            </a:r>
            <a:r>
              <a:rPr lang="en-US" sz="1200" dirty="0" err="1" smtClean="0"/>
              <a:t>nhs</a:t>
            </a:r>
            <a:r>
              <a:rPr lang="en-US" sz="1200" dirty="0" smtClean="0"/>
              <a:t>/</a:t>
            </a:r>
            <a:r>
              <a:rPr lang="en-US" sz="1200" dirty="0" err="1" smtClean="0"/>
              <a:t>nhs</a:t>
            </a:r>
            <a:r>
              <a:rPr lang="en-US" sz="1200" dirty="0" smtClean="0"/>
              <a:t>-services/the-</a:t>
            </a:r>
            <a:r>
              <a:rPr lang="en-US" sz="1200" dirty="0" err="1" smtClean="0"/>
              <a:t>nhs</a:t>
            </a:r>
            <a:r>
              <a:rPr lang="en-US" sz="1200" dirty="0" smtClean="0"/>
              <a:t>-app/. </a:t>
            </a:r>
          </a:p>
          <a:p>
            <a:endParaRPr lang="en-US" sz="1200" dirty="0" smtClean="0"/>
          </a:p>
          <a:p>
            <a:r>
              <a:rPr lang="en-US" sz="1200" dirty="0" smtClean="0"/>
              <a:t>Prepared theatres for corona patients and rented the NEC, Birmingham, </a:t>
            </a:r>
            <a:r>
              <a:rPr lang="en-US" sz="1200" dirty="0" err="1" smtClean="0"/>
              <a:t>opeining</a:t>
            </a:r>
            <a:r>
              <a:rPr lang="en-US" sz="1200" dirty="0" smtClean="0"/>
              <a:t> 500 beds with in an increase </a:t>
            </a:r>
            <a:r>
              <a:rPr lang="en-US" sz="1200" dirty="0" err="1" smtClean="0"/>
              <a:t>capapcity</a:t>
            </a:r>
            <a:r>
              <a:rPr lang="en-US" sz="1200" dirty="0" smtClean="0"/>
              <a:t> of 2000 if needed. </a:t>
            </a:r>
            <a:endParaRPr lang="en-US" sz="1050" dirty="0" smtClean="0"/>
          </a:p>
          <a:p>
            <a:r>
              <a:rPr lang="en-US" sz="1050" dirty="0" smtClean="0"/>
              <a:t>NHS freed up 33,000 beds </a:t>
            </a:r>
            <a:r>
              <a:rPr lang="en-US" sz="1050" dirty="0" err="1" smtClean="0"/>
              <a:t>aros</a:t>
            </a:r>
            <a:r>
              <a:rPr lang="en-US" sz="1050" dirty="0" smtClean="0"/>
              <a:t> their </a:t>
            </a:r>
            <a:r>
              <a:rPr lang="en-US" sz="1050" dirty="0" err="1" smtClean="0"/>
              <a:t>existign</a:t>
            </a:r>
            <a:r>
              <a:rPr lang="en-US" sz="1050" dirty="0" smtClean="0"/>
              <a:t> NHS </a:t>
            </a:r>
            <a:r>
              <a:rPr lang="en-US" sz="1050" dirty="0" err="1" smtClean="0"/>
              <a:t>hosputals</a:t>
            </a:r>
            <a:r>
              <a:rPr lang="en-US" sz="1050" dirty="0" smtClean="0"/>
              <a:t>, this is </a:t>
            </a:r>
            <a:r>
              <a:rPr lang="en-US" sz="1050" dirty="0" err="1" smtClean="0"/>
              <a:t>equikating</a:t>
            </a:r>
            <a:r>
              <a:rPr lang="en-US" sz="1050" dirty="0" smtClean="0"/>
              <a:t> to 50 new hospitals. https://</a:t>
            </a:r>
            <a:r>
              <a:rPr lang="en-US" sz="1050" dirty="0" err="1" smtClean="0"/>
              <a:t>www.england.nhs.uk</a:t>
            </a:r>
            <a:r>
              <a:rPr lang="en-US" sz="1050" dirty="0" smtClean="0"/>
              <a:t>/2020/03/</a:t>
            </a:r>
            <a:r>
              <a:rPr lang="en-US" sz="1050" dirty="0" err="1" smtClean="0"/>
              <a:t>nhs</a:t>
            </a:r>
            <a:r>
              <a:rPr lang="en-US" sz="1050" dirty="0" smtClean="0"/>
              <a:t>-to-open-two-more-new-hospitals-to-fight-coronavirus/</a:t>
            </a:r>
            <a:endParaRPr lang="en-US" sz="2400" dirty="0" smtClean="0"/>
          </a:p>
          <a:p>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14</a:t>
            </a:fld>
            <a:endParaRPr lang="en-US"/>
          </a:p>
        </p:txBody>
      </p:sp>
    </p:spTree>
    <p:extLst>
      <p:ext uri="{BB962C8B-B14F-4D97-AF65-F5344CB8AC3E}">
        <p14:creationId xmlns:p14="http://schemas.microsoft.com/office/powerpoint/2010/main" val="14593545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smtClean="0"/>
              <a:t>NHS face multiple challenges as they focus on public health, however due to the pandemic, there have been priorities treating COVID-19 positive patients but others do have other conditions but treatment has had to postponed. This poses a threat to the elderly population due to high risk groups requiring treatment or mental health concerns to due self-isolating. </a:t>
            </a:r>
            <a:r>
              <a:rPr lang="en-US" sz="1200" dirty="0" smtClean="0">
                <a:hlinkClick r:id="rId3"/>
              </a:rPr>
              <a:t>https://www.kingsfund.org.uk/blog/2020/04/covid-19-challenges-facing-leaders</a:t>
            </a:r>
            <a:r>
              <a:rPr lang="en-US" sz="1200" dirty="0" smtClean="0"/>
              <a:t> </a:t>
            </a:r>
          </a:p>
          <a:p>
            <a:pPr marL="0" indent="0">
              <a:buNone/>
            </a:pPr>
            <a:r>
              <a:rPr lang="en-US" sz="1200" dirty="0" smtClean="0"/>
              <a:t>Due to the tight financial budget, NHS have been facing a shortage of PPE, meaning protection from staff to patient may be compromised, risking the elderlies exposure to COVID-19. This is demonstrated by increased COVID-19 cases in care home announced by Public Health England (PHE). And concerns that the </a:t>
            </a:r>
            <a:r>
              <a:rPr lang="en-US" sz="1200" dirty="0" err="1" smtClean="0"/>
              <a:t>guidnace</a:t>
            </a:r>
            <a:r>
              <a:rPr lang="en-US" sz="1200" dirty="0" smtClean="0"/>
              <a:t> for care homes was overlooked by the government. https://</a:t>
            </a:r>
            <a:r>
              <a:rPr lang="en-US" sz="1200" dirty="0" err="1" smtClean="0"/>
              <a:t>www.bmj.com</a:t>
            </a:r>
            <a:r>
              <a:rPr lang="en-US" sz="1200" dirty="0" smtClean="0"/>
              <a:t>/content/369/bmj.m1858</a:t>
            </a:r>
          </a:p>
          <a:p>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16</a:t>
            </a:fld>
            <a:endParaRPr lang="en-US"/>
          </a:p>
        </p:txBody>
      </p:sp>
    </p:spTree>
    <p:extLst>
      <p:ext uri="{BB962C8B-B14F-4D97-AF65-F5344CB8AC3E}">
        <p14:creationId xmlns:p14="http://schemas.microsoft.com/office/powerpoint/2010/main" val="3828714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As disease control is essential for WHO, it is recommended that global health security should be identified clearly as one of WHOs core functions.</a:t>
            </a:r>
          </a:p>
          <a:p>
            <a:r>
              <a:rPr lang="en-US" sz="1200" dirty="0" smtClean="0"/>
              <a:t>NHS App should be mandatory for public to enter enclosed buildings to trace potential virus interaction. Re-opened business should have to register their business for track and trace to allow them to reopen. </a:t>
            </a:r>
          </a:p>
          <a:p>
            <a:r>
              <a:rPr lang="en-US" sz="1200" dirty="0" smtClean="0"/>
              <a:t>Faster testing for patients and staff. England's Quality Commission was asked to lead testing for care home workers, however their workers were faced with travelling 100km to get to their nearest testing site. https://</a:t>
            </a:r>
            <a:r>
              <a:rPr lang="en-US" sz="1200" dirty="0" err="1" smtClean="0"/>
              <a:t>www.nationalcareforum.org.uk</a:t>
            </a:r>
            <a:r>
              <a:rPr lang="en-US" sz="1200" dirty="0" smtClean="0"/>
              <a:t>/</a:t>
            </a:r>
            <a:r>
              <a:rPr lang="en-US" sz="1200" dirty="0" err="1" smtClean="0"/>
              <a:t>ncf</a:t>
            </a:r>
            <a:r>
              <a:rPr lang="en-US" sz="1200" dirty="0" smtClean="0"/>
              <a:t>-press-releases/only-25-of-eligible-care-home-staff-tested</a:t>
            </a:r>
          </a:p>
          <a:p>
            <a:pPr marL="0" marR="0" indent="0" algn="l" defTabSz="4572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17</a:t>
            </a:fld>
            <a:endParaRPr lang="en-US"/>
          </a:p>
        </p:txBody>
      </p:sp>
    </p:spTree>
    <p:extLst>
      <p:ext uri="{BB962C8B-B14F-4D97-AF65-F5344CB8AC3E}">
        <p14:creationId xmlns:p14="http://schemas.microsoft.com/office/powerpoint/2010/main" val="2572144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19</a:t>
            </a:fld>
            <a:endParaRPr lang="en-US"/>
          </a:p>
        </p:txBody>
      </p:sp>
    </p:spTree>
    <p:extLst>
      <p:ext uri="{BB962C8B-B14F-4D97-AF65-F5344CB8AC3E}">
        <p14:creationId xmlns:p14="http://schemas.microsoft.com/office/powerpoint/2010/main" val="34382489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20</a:t>
            </a:fld>
            <a:endParaRPr lang="en-US"/>
          </a:p>
        </p:txBody>
      </p:sp>
    </p:spTree>
    <p:extLst>
      <p:ext uri="{BB962C8B-B14F-4D97-AF65-F5344CB8AC3E}">
        <p14:creationId xmlns:p14="http://schemas.microsoft.com/office/powerpoint/2010/main" val="34382489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21</a:t>
            </a:fld>
            <a:endParaRPr lang="en-US"/>
          </a:p>
        </p:txBody>
      </p:sp>
    </p:spTree>
    <p:extLst>
      <p:ext uri="{BB962C8B-B14F-4D97-AF65-F5344CB8AC3E}">
        <p14:creationId xmlns:p14="http://schemas.microsoft.com/office/powerpoint/2010/main" val="34382489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3B166DD-8C99-4342-9E58-C269CF7D73A8}" type="slidenum">
              <a:rPr lang="en-US" smtClean="0"/>
              <a:t>22</a:t>
            </a:fld>
            <a:endParaRPr lang="en-US"/>
          </a:p>
        </p:txBody>
      </p:sp>
    </p:spTree>
    <p:extLst>
      <p:ext uri="{BB962C8B-B14F-4D97-AF65-F5344CB8AC3E}">
        <p14:creationId xmlns:p14="http://schemas.microsoft.com/office/powerpoint/2010/main" val="3438248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17D7775C-D793-3D47-9B52-EB98CA3B8ACA}" type="datetimeFigureOut">
              <a:rPr lang="en-US" smtClean="0"/>
              <a:t>15/10/20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extLst>
      <p:ext uri="{BB962C8B-B14F-4D97-AF65-F5344CB8AC3E}">
        <p14:creationId xmlns:p14="http://schemas.microsoft.com/office/powerpoint/2010/main" val="40631914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7D7775C-D793-3D47-9B52-EB98CA3B8ACA}" type="datetimeFigureOut">
              <a:rPr lang="en-US" smtClean="0"/>
              <a:t>15/10/20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1816235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7D7775C-D793-3D47-9B52-EB98CA3B8ACA}" type="datetimeFigureOut">
              <a:rPr lang="en-US" smtClean="0"/>
              <a:t>15/10/20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37801944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17D7775C-D793-3D47-9B52-EB98CA3B8ACA}" type="datetimeFigureOut">
              <a:rPr lang="en-US" smtClean="0"/>
              <a:t>15/10/20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510598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17D7775C-D793-3D47-9B52-EB98CA3B8ACA}" type="datetimeFigureOut">
              <a:rPr lang="en-US" smtClean="0"/>
              <a:t>15/10/20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4093770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17D7775C-D793-3D47-9B52-EB98CA3B8ACA}" type="datetimeFigureOut">
              <a:rPr lang="en-US" smtClean="0"/>
              <a:t>15/10/20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3412645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D7775C-D793-3D47-9B52-EB98CA3B8ACA}" type="datetimeFigureOut">
              <a:rPr lang="en-US" smtClean="0"/>
              <a:t>15/10/20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152180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7D7775C-D793-3D47-9B52-EB98CA3B8ACA}" type="datetimeFigureOut">
              <a:rPr lang="en-US" smtClean="0"/>
              <a:t>15/10/20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extLst>
      <p:ext uri="{BB962C8B-B14F-4D97-AF65-F5344CB8AC3E}">
        <p14:creationId xmlns:p14="http://schemas.microsoft.com/office/powerpoint/2010/main" val="1008822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7D7775C-D793-3D47-9B52-EB98CA3B8ACA}" type="datetimeFigureOut">
              <a:rPr lang="en-US" smtClean="0"/>
              <a:t>15/10/20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3117286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7D7775C-D793-3D47-9B52-EB98CA3B8ACA}" type="datetimeFigureOut">
              <a:rPr lang="en-US" smtClean="0"/>
              <a:t>15/10/20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574154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7D7775C-D793-3D47-9B52-EB98CA3B8ACA}" type="datetimeFigureOut">
              <a:rPr lang="en-US" smtClean="0"/>
              <a:t>15/10/20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80D526-A89D-F542-83FF-416A4742EE32}" type="slidenum">
              <a:rPr lang="en-US" smtClean="0"/>
              <a:t>‹#›</a:t>
            </a:fld>
            <a:endParaRPr lang="en-US"/>
          </a:p>
        </p:txBody>
      </p:sp>
    </p:spTree>
    <p:extLst>
      <p:ext uri="{BB962C8B-B14F-4D97-AF65-F5344CB8AC3E}">
        <p14:creationId xmlns:p14="http://schemas.microsoft.com/office/powerpoint/2010/main" val="372622986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D7775C-D793-3D47-9B52-EB98CA3B8ACA}" type="datetimeFigureOut">
              <a:rPr lang="en-US" smtClean="0"/>
              <a:t>15/10/20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80D526-A89D-F542-83FF-416A4742EE32}" type="slidenum">
              <a:rPr lang="en-US" smtClean="0"/>
              <a:t>‹#›</a:t>
            </a:fld>
            <a:endParaRPr lang="en-US"/>
          </a:p>
        </p:txBody>
      </p:sp>
    </p:spTree>
    <p:extLst>
      <p:ext uri="{BB962C8B-B14F-4D97-AF65-F5344CB8AC3E}">
        <p14:creationId xmlns:p14="http://schemas.microsoft.com/office/powerpoint/2010/main" val="2918200034"/>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2.jpg"/><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3.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image" Target="../media/image4.pn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jpg"/><Relationship Id="rId3"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1.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3907" y="381134"/>
            <a:ext cx="7772400" cy="1470025"/>
          </a:xfrm>
          <a:solidFill>
            <a:schemeClr val="tx2">
              <a:lumMod val="40000"/>
              <a:lumOff val="60000"/>
            </a:schemeClr>
          </a:solidFill>
          <a:ln>
            <a:solidFill>
              <a:srgbClr val="1F497D"/>
            </a:solidFill>
          </a:ln>
          <a:effectLst>
            <a:glow rad="63500">
              <a:schemeClr val="accent1">
                <a:satMod val="175000"/>
                <a:alpha val="40000"/>
              </a:schemeClr>
            </a:glow>
          </a:effectLst>
        </p:spPr>
        <p:txBody>
          <a:bodyPr/>
          <a:lstStyle/>
          <a:p>
            <a:r>
              <a:rPr lang="en-US" dirty="0" smtClean="0"/>
              <a:t>COVID-19 Policies relating to the elderly population </a:t>
            </a:r>
            <a:endParaRPr lang="en-US" dirty="0"/>
          </a:p>
        </p:txBody>
      </p:sp>
      <p:sp>
        <p:nvSpPr>
          <p:cNvPr id="3" name="Subtitle 2"/>
          <p:cNvSpPr>
            <a:spLocks noGrp="1"/>
          </p:cNvSpPr>
          <p:nvPr>
            <p:ph type="subTitle" idx="1"/>
          </p:nvPr>
        </p:nvSpPr>
        <p:spPr>
          <a:xfrm>
            <a:off x="-770978" y="2328307"/>
            <a:ext cx="6400800" cy="1752600"/>
          </a:xfrm>
        </p:spPr>
        <p:txBody>
          <a:bodyPr/>
          <a:lstStyle/>
          <a:p>
            <a:r>
              <a:rPr lang="en-US" dirty="0" smtClean="0"/>
              <a:t>1. Shielding Policy</a:t>
            </a:r>
          </a:p>
          <a:p>
            <a:r>
              <a:rPr lang="en-US" dirty="0" smtClean="0"/>
              <a:t>2. Rule of 6 Policy</a:t>
            </a:r>
            <a:endParaRPr lang="en-US" dirty="0"/>
          </a:p>
        </p:txBody>
      </p:sp>
      <p:sp>
        <p:nvSpPr>
          <p:cNvPr id="6" name="TextBox 5"/>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1651968522"/>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sz="5400"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1. Shielding</a:t>
            </a:r>
            <a:endParaRPr lang="en-US" sz="54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
        <p:nvSpPr>
          <p:cNvPr id="3" name="Content Placeholder 2"/>
          <p:cNvSpPr>
            <a:spLocks noGrp="1"/>
          </p:cNvSpPr>
          <p:nvPr>
            <p:ph idx="1"/>
          </p:nvPr>
        </p:nvSpPr>
        <p:spPr/>
        <p:txBody>
          <a:bodyPr>
            <a:normAutofit/>
          </a:bodyPr>
          <a:lstStyle/>
          <a:p>
            <a:r>
              <a:rPr lang="en-US" sz="1400" dirty="0" smtClean="0"/>
              <a:t>On 16</a:t>
            </a:r>
            <a:r>
              <a:rPr lang="en-US" sz="1400" baseline="30000" dirty="0" smtClean="0"/>
              <a:t>th</a:t>
            </a:r>
            <a:r>
              <a:rPr lang="en-US" sz="1400" dirty="0" smtClean="0"/>
              <a:t> March 2020, the Prime Minister announced the vulnerable should stay shielded for 12 weeks (GOV, 2020). </a:t>
            </a:r>
          </a:p>
          <a:p>
            <a:endParaRPr lang="en-US" sz="1400" dirty="0"/>
          </a:p>
          <a:p>
            <a:r>
              <a:rPr lang="en-US" sz="1400" dirty="0" smtClean="0"/>
              <a:t>According to (GOV, 2020) proximately 2.2 million people in the UK were advised to shield at home to protect themselves that came effective on 6 July 2020. </a:t>
            </a:r>
          </a:p>
          <a:p>
            <a:endParaRPr lang="en-US" sz="1400" dirty="0" smtClean="0"/>
          </a:p>
          <a:p>
            <a:r>
              <a:rPr lang="en-US" sz="1400" dirty="0" smtClean="0"/>
              <a:t>Shielding is by definition the protection of those highest risk from a severe illness/ disease </a:t>
            </a:r>
            <a:r>
              <a:rPr lang="en-US" sz="1400" dirty="0"/>
              <a:t>(Birch, 2020</a:t>
            </a:r>
            <a:r>
              <a:rPr lang="en-US" sz="1400" dirty="0" smtClean="0"/>
              <a:t>). </a:t>
            </a:r>
          </a:p>
          <a:p>
            <a:endParaRPr lang="en-US" sz="1400" dirty="0" smtClean="0"/>
          </a:p>
          <a:p>
            <a:r>
              <a:rPr lang="en-US" sz="1400" dirty="0" smtClean="0"/>
              <a:t>Recent changes allow those who are shielding to leave their homes as long as 2-metre distance can be contained within public areas (Birch, 2020).</a:t>
            </a:r>
            <a:endParaRPr lang="en-US" sz="1400" b="1" dirty="0"/>
          </a:p>
        </p:txBody>
      </p:sp>
      <p:pic>
        <p:nvPicPr>
          <p:cNvPr id="4" name="Picture 3" descr="shielding.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315782"/>
            <a:ext cx="1930857" cy="1542218"/>
          </a:xfrm>
          <a:prstGeom prst="rect">
            <a:avLst/>
          </a:prstGeom>
        </p:spPr>
      </p:pic>
      <p:sp>
        <p:nvSpPr>
          <p:cNvPr id="5" name="TextBox 4"/>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1641518329"/>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sz="4800"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16000" endPos="50000" dist="5000" dir="5400000" sy="-100000" rotWithShape="0"/>
                </a:effectLst>
              </a:rPr>
              <a:t>Impact and importance of Shieling for the Elderly</a:t>
            </a:r>
            <a:endParaRPr lang="en-US" sz="48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16000" endPos="50000" dist="5000" dir="5400000" sy="-100000" rotWithShape="0"/>
              </a:effectLst>
            </a:endParaRPr>
          </a:p>
        </p:txBody>
      </p:sp>
      <p:sp>
        <p:nvSpPr>
          <p:cNvPr id="3" name="Content Placeholder 2"/>
          <p:cNvSpPr>
            <a:spLocks noGrp="1"/>
          </p:cNvSpPr>
          <p:nvPr>
            <p:ph idx="1"/>
          </p:nvPr>
        </p:nvSpPr>
        <p:spPr>
          <a:xfrm>
            <a:off x="179010" y="2071914"/>
            <a:ext cx="8229600" cy="3370943"/>
          </a:xfrm>
        </p:spPr>
        <p:txBody>
          <a:bodyPr>
            <a:noAutofit/>
          </a:bodyPr>
          <a:lstStyle/>
          <a:p>
            <a:r>
              <a:rPr lang="en-US" sz="2000" dirty="0" smtClean="0"/>
              <a:t>Increased risk of Covid-19</a:t>
            </a:r>
          </a:p>
          <a:p>
            <a:endParaRPr lang="en-US" sz="2000" dirty="0" smtClean="0"/>
          </a:p>
          <a:p>
            <a:r>
              <a:rPr lang="en-US" sz="2000" dirty="0" smtClean="0"/>
              <a:t>Evidence of COVID-19 fatality rate increases &gt;60 years of age</a:t>
            </a:r>
          </a:p>
          <a:p>
            <a:endParaRPr lang="en-US" sz="2000" dirty="0" smtClean="0"/>
          </a:p>
          <a:p>
            <a:r>
              <a:rPr lang="en-US" sz="2000" dirty="0" smtClean="0"/>
              <a:t>Social distancing and quartering measures proven the most effective</a:t>
            </a:r>
          </a:p>
          <a:p>
            <a:endParaRPr lang="en-US" sz="2000" dirty="0" smtClean="0"/>
          </a:p>
          <a:p>
            <a:r>
              <a:rPr lang="en-US" sz="2000" dirty="0" smtClean="0"/>
              <a:t>The mortality rate of the elderly population over 80 </a:t>
            </a:r>
            <a:r>
              <a:rPr lang="en-US" sz="2000" dirty="0"/>
              <a:t>currently sore at 15% </a:t>
            </a:r>
            <a:endParaRPr lang="en-US" sz="2000" dirty="0" smtClean="0"/>
          </a:p>
          <a:p>
            <a:endParaRPr lang="en-US" sz="2000" dirty="0"/>
          </a:p>
          <a:p>
            <a:endParaRPr lang="en-US" sz="2000" dirty="0" smtClean="0"/>
          </a:p>
          <a:p>
            <a:endParaRPr lang="en-US" sz="2000" dirty="0"/>
          </a:p>
          <a:p>
            <a:pPr marL="0" indent="0">
              <a:buNone/>
            </a:pPr>
            <a:r>
              <a:rPr lang="en-US" sz="2000" dirty="0" smtClean="0"/>
              <a:t>(</a:t>
            </a:r>
            <a:r>
              <a:rPr lang="en-US" sz="2000" dirty="0"/>
              <a:t>WHO, </a:t>
            </a:r>
            <a:r>
              <a:rPr lang="en-US" sz="2000" dirty="0" smtClean="0"/>
              <a:t>2020</a:t>
            </a:r>
            <a:r>
              <a:rPr lang="en-US" sz="2000" dirty="0"/>
              <a:t>)</a:t>
            </a:r>
          </a:p>
        </p:txBody>
      </p:sp>
      <p:sp>
        <p:nvSpPr>
          <p:cNvPr id="5" name="TextBox 4"/>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5552328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1499630" y="145143"/>
            <a:ext cx="5975047" cy="5975047"/>
          </a:xfrm>
          <a:prstGeom prst="rect">
            <a:avLst/>
          </a:prstGeom>
        </p:spPr>
      </p:pic>
      <p:sp>
        <p:nvSpPr>
          <p:cNvPr id="5" name="TextBox 4"/>
          <p:cNvSpPr txBox="1"/>
          <p:nvPr/>
        </p:nvSpPr>
        <p:spPr>
          <a:xfrm>
            <a:off x="1288143" y="6241146"/>
            <a:ext cx="6186534" cy="369332"/>
          </a:xfrm>
          <a:prstGeom prst="rect">
            <a:avLst/>
          </a:prstGeom>
          <a:solidFill>
            <a:schemeClr val="bg1"/>
          </a:solidFill>
          <a:ln>
            <a:solidFill>
              <a:schemeClr val="tx2"/>
            </a:solidFill>
          </a:ln>
          <a:effectLst>
            <a:reflection blurRad="6350" stA="52000" endA="300" endPos="35000" dir="5400000" sy="-100000" algn="bl" rotWithShape="0"/>
          </a:effectLst>
        </p:spPr>
        <p:txBody>
          <a:bodyPr wrap="none" rtlCol="0">
            <a:spAutoFit/>
          </a:bodyPr>
          <a:lstStyle/>
          <a:p>
            <a:r>
              <a:rPr lang="en-US" dirty="0" smtClean="0"/>
              <a:t>Correlation between age and risk of COVID-19 (McCarthy, 2020).</a:t>
            </a:r>
            <a:endParaRPr lang="en-US" dirty="0"/>
          </a:p>
        </p:txBody>
      </p:sp>
      <p:sp>
        <p:nvSpPr>
          <p:cNvPr id="6" name="TextBox 5"/>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691305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14000" endPos="50000" dist="5000" dir="5400000" sy="-100000" rotWithShape="0"/>
                </a:effectLst>
              </a:rPr>
              <a:t>Limitations of the policy on the Elderly</a:t>
            </a:r>
            <a:endPar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14000" endPos="50000" dist="5000" dir="5400000" sy="-100000" rotWithShape="0"/>
              </a:effectLst>
            </a:endParaRPr>
          </a:p>
        </p:txBody>
      </p:sp>
      <p:sp>
        <p:nvSpPr>
          <p:cNvPr id="3" name="Content Placeholder 2"/>
          <p:cNvSpPr>
            <a:spLocks noGrp="1"/>
          </p:cNvSpPr>
          <p:nvPr>
            <p:ph idx="1"/>
          </p:nvPr>
        </p:nvSpPr>
        <p:spPr/>
        <p:txBody>
          <a:bodyPr>
            <a:noAutofit/>
          </a:bodyPr>
          <a:lstStyle/>
          <a:p>
            <a:pPr marL="0" indent="0">
              <a:buNone/>
            </a:pPr>
            <a:r>
              <a:rPr lang="en-US" sz="1200" b="1" dirty="0" smtClean="0"/>
              <a:t>Life and Death-</a:t>
            </a:r>
          </a:p>
          <a:p>
            <a:pPr>
              <a:buFont typeface="Wingdings" charset="2"/>
              <a:buChar char="Ø"/>
            </a:pPr>
            <a:r>
              <a:rPr lang="en-US" sz="1200" dirty="0" smtClean="0"/>
              <a:t>Fatality rates in the elderly are x5 higher (Clark </a:t>
            </a:r>
            <a:r>
              <a:rPr lang="en-US" sz="1200" i="1" dirty="0" smtClean="0"/>
              <a:t>et al.</a:t>
            </a:r>
            <a:r>
              <a:rPr lang="en-US" sz="1200" dirty="0" smtClean="0"/>
              <a:t>, 2020).</a:t>
            </a:r>
          </a:p>
          <a:p>
            <a:pPr>
              <a:buFont typeface="Wingdings" charset="2"/>
              <a:buChar char="Ø"/>
            </a:pPr>
            <a:r>
              <a:rPr lang="en-US" sz="1200" dirty="0" smtClean="0"/>
              <a:t> 66% of the elderly population have underlying conditions </a:t>
            </a:r>
            <a:r>
              <a:rPr lang="en-US" sz="1200" dirty="0"/>
              <a:t>(Clark </a:t>
            </a:r>
            <a:r>
              <a:rPr lang="en-US" sz="1200" i="1" dirty="0"/>
              <a:t>et al.</a:t>
            </a:r>
            <a:r>
              <a:rPr lang="en-US" sz="1200" dirty="0"/>
              <a:t>, 2020)</a:t>
            </a:r>
            <a:r>
              <a:rPr lang="en-US" sz="1200" dirty="0" smtClean="0"/>
              <a:t>.</a:t>
            </a:r>
          </a:p>
          <a:p>
            <a:pPr>
              <a:buFont typeface="Wingdings" charset="2"/>
              <a:buChar char="Ø"/>
            </a:pPr>
            <a:endParaRPr lang="en-US" sz="1200" dirty="0" smtClean="0"/>
          </a:p>
          <a:p>
            <a:pPr marL="0" indent="0">
              <a:buNone/>
            </a:pPr>
            <a:r>
              <a:rPr lang="en-US" sz="1200" b="1" dirty="0" smtClean="0"/>
              <a:t>Mental Health</a:t>
            </a:r>
            <a:r>
              <a:rPr lang="en-US" sz="1200" dirty="0" smtClean="0"/>
              <a:t>-</a:t>
            </a:r>
          </a:p>
          <a:p>
            <a:pPr>
              <a:buFont typeface="Wingdings" charset="2"/>
              <a:buChar char="Ø"/>
            </a:pPr>
            <a:r>
              <a:rPr lang="en-US" sz="1200" dirty="0" smtClean="0"/>
              <a:t>Physical distancing creates isolation (Wu, 2020)</a:t>
            </a:r>
          </a:p>
          <a:p>
            <a:pPr marL="0" indent="0">
              <a:buNone/>
            </a:pPr>
            <a:endParaRPr lang="en-US" sz="1200" dirty="0" smtClean="0"/>
          </a:p>
          <a:p>
            <a:pPr marL="0" indent="0">
              <a:buNone/>
            </a:pPr>
            <a:r>
              <a:rPr lang="en-US" sz="1200" b="1" dirty="0" smtClean="0"/>
              <a:t>Vulnerability</a:t>
            </a:r>
            <a:r>
              <a:rPr lang="en-US" sz="1200" dirty="0" smtClean="0"/>
              <a:t>- </a:t>
            </a:r>
          </a:p>
          <a:p>
            <a:pPr>
              <a:buFont typeface="Wingdings" charset="2"/>
              <a:buChar char="Ø"/>
            </a:pPr>
            <a:r>
              <a:rPr lang="en-US" sz="1200" dirty="0"/>
              <a:t>E</a:t>
            </a:r>
            <a:r>
              <a:rPr lang="en-US" sz="1200" dirty="0" smtClean="0"/>
              <a:t>lderly women care for elderly relatives, increasing their risk of infection (WHO, 2015). </a:t>
            </a:r>
          </a:p>
          <a:p>
            <a:pPr marL="0" indent="0">
              <a:buNone/>
            </a:pPr>
            <a:endParaRPr lang="en-US" sz="1200" b="1" dirty="0"/>
          </a:p>
          <a:p>
            <a:pPr marL="0" indent="0">
              <a:buNone/>
            </a:pPr>
            <a:r>
              <a:rPr lang="en-US" sz="1200" b="1" dirty="0" smtClean="0"/>
              <a:t>Abuse and Neglect</a:t>
            </a:r>
            <a:r>
              <a:rPr lang="en-US" sz="1200" dirty="0" smtClean="0"/>
              <a:t>-</a:t>
            </a:r>
          </a:p>
          <a:p>
            <a:pPr>
              <a:buFont typeface="Wingdings" charset="2"/>
              <a:buChar char="Ø"/>
            </a:pPr>
            <a:r>
              <a:rPr lang="en-US" sz="1200" dirty="0" smtClean="0"/>
              <a:t> In 2017, 1 in 6 elderly people experienced abuse (</a:t>
            </a:r>
            <a:r>
              <a:rPr lang="en-US" sz="1200" dirty="0" err="1" smtClean="0"/>
              <a:t>Piri</a:t>
            </a:r>
            <a:r>
              <a:rPr lang="en-US" sz="1200" dirty="0" smtClean="0"/>
              <a:t> </a:t>
            </a:r>
            <a:r>
              <a:rPr lang="en-US" sz="1200" i="1" dirty="0" smtClean="0"/>
              <a:t>et al., </a:t>
            </a:r>
            <a:r>
              <a:rPr lang="en-US" sz="1200" dirty="0" smtClean="0"/>
              <a:t>2018). </a:t>
            </a:r>
          </a:p>
          <a:p>
            <a:pPr marL="0" indent="0">
              <a:buNone/>
            </a:pPr>
            <a:endParaRPr lang="en-US" sz="1200" b="1" dirty="0" smtClean="0"/>
          </a:p>
          <a:p>
            <a:pPr marL="0" indent="0">
              <a:buNone/>
            </a:pPr>
            <a:r>
              <a:rPr lang="en-US" sz="1200" b="1" dirty="0" smtClean="0"/>
              <a:t>Economic well-being</a:t>
            </a:r>
            <a:r>
              <a:rPr lang="en-US" sz="1200" dirty="0" smtClean="0"/>
              <a:t>- </a:t>
            </a:r>
          </a:p>
          <a:p>
            <a:pPr>
              <a:buFont typeface="Wingdings" charset="2"/>
              <a:buChar char="Ø"/>
            </a:pPr>
            <a:r>
              <a:rPr lang="en-US" sz="1200" dirty="0" smtClean="0"/>
              <a:t>35% of the population in the UK say they don</a:t>
            </a:r>
            <a:r>
              <a:rPr lang="mr-IN" sz="1200" dirty="0" smtClean="0"/>
              <a:t>’</a:t>
            </a:r>
            <a:r>
              <a:rPr lang="en-US" sz="1200" dirty="0" smtClean="0"/>
              <a:t>t have a pension (</a:t>
            </a:r>
            <a:r>
              <a:rPr lang="en-US" sz="1200" dirty="0" err="1" smtClean="0"/>
              <a:t>Finder.com</a:t>
            </a:r>
            <a:r>
              <a:rPr lang="en-US" sz="1200" dirty="0" smtClean="0"/>
              <a:t>, 2020).</a:t>
            </a:r>
          </a:p>
          <a:p>
            <a:pPr marL="0" indent="0">
              <a:buNone/>
            </a:pPr>
            <a:endParaRPr lang="en-US" sz="1200" dirty="0" smtClean="0"/>
          </a:p>
          <a:p>
            <a:pPr marL="0" indent="0">
              <a:buNone/>
            </a:pPr>
            <a:r>
              <a:rPr lang="en-US" sz="1200" b="1" dirty="0" smtClean="0"/>
              <a:t>Restrictive</a:t>
            </a:r>
            <a:r>
              <a:rPr lang="en-US" sz="1200" dirty="0" smtClean="0"/>
              <a:t> </a:t>
            </a:r>
            <a:r>
              <a:rPr lang="mr-IN" sz="1200" dirty="0" smtClean="0"/>
              <a:t>–</a:t>
            </a:r>
            <a:endParaRPr lang="en-GB" sz="1200" dirty="0" smtClean="0"/>
          </a:p>
          <a:p>
            <a:pPr>
              <a:buFont typeface="Wingdings" charset="2"/>
              <a:buChar char="Ø"/>
            </a:pPr>
            <a:r>
              <a:rPr lang="en-GB" sz="1200" dirty="0" smtClean="0"/>
              <a:t>Increase rules for the vulnerable and elderly leading to restrictive day to day activities </a:t>
            </a:r>
            <a:r>
              <a:rPr lang="en-US" sz="1200" dirty="0" smtClean="0"/>
              <a:t>(</a:t>
            </a:r>
            <a:r>
              <a:rPr lang="en-US" sz="1200" dirty="0"/>
              <a:t>Clark </a:t>
            </a:r>
            <a:r>
              <a:rPr lang="en-US" sz="1200" i="1" dirty="0"/>
              <a:t>et al.</a:t>
            </a:r>
            <a:r>
              <a:rPr lang="en-US" sz="1200" dirty="0"/>
              <a:t>, 2020)</a:t>
            </a:r>
            <a:r>
              <a:rPr lang="en-US" sz="1200" dirty="0" smtClean="0"/>
              <a:t>.</a:t>
            </a:r>
          </a:p>
          <a:p>
            <a:pPr marL="0" indent="0">
              <a:buNone/>
            </a:pPr>
            <a:endParaRPr lang="en-US" sz="1200" b="1" dirty="0" smtClean="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15860023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sz="5400"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2. Rule of 6</a:t>
            </a:r>
            <a:endParaRPr lang="en-US" sz="54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
        <p:nvSpPr>
          <p:cNvPr id="3" name="Content Placeholder 2"/>
          <p:cNvSpPr>
            <a:spLocks noGrp="1"/>
          </p:cNvSpPr>
          <p:nvPr>
            <p:ph idx="1"/>
          </p:nvPr>
        </p:nvSpPr>
        <p:spPr/>
        <p:txBody>
          <a:bodyPr>
            <a:normAutofit/>
          </a:bodyPr>
          <a:lstStyle/>
          <a:p>
            <a:r>
              <a:rPr lang="en-US" sz="1600" dirty="0" smtClean="0"/>
              <a:t>The UK Government implemented a limit of social gatherings of no more than 6 people on 14</a:t>
            </a:r>
            <a:r>
              <a:rPr lang="en-US" sz="1600" baseline="30000" dirty="0" smtClean="0"/>
              <a:t>th</a:t>
            </a:r>
            <a:r>
              <a:rPr lang="en-US" sz="1600" dirty="0" smtClean="0"/>
              <a:t> September 2020 (GOV, 2020). </a:t>
            </a:r>
          </a:p>
          <a:p>
            <a:pPr marL="0" indent="0">
              <a:buNone/>
            </a:pPr>
            <a:endParaRPr lang="en-US" sz="1600" dirty="0" smtClean="0"/>
          </a:p>
          <a:p>
            <a:r>
              <a:rPr lang="en-US" sz="1600" dirty="0" smtClean="0"/>
              <a:t>The rule aims to simplify and strengthens the rules of social gatherings,</a:t>
            </a:r>
            <a:r>
              <a:rPr lang="en-US" sz="1600" b="1" u="sng" dirty="0" smtClean="0"/>
              <a:t> </a:t>
            </a:r>
            <a:r>
              <a:rPr lang="en-US" sz="1600" dirty="0" smtClean="0"/>
              <a:t>easing police enforcement and limiting the spread of the virus (GOV, 2020)</a:t>
            </a:r>
          </a:p>
          <a:p>
            <a:endParaRPr lang="en-US" sz="1600" b="1" u="sng" dirty="0" smtClean="0"/>
          </a:p>
          <a:p>
            <a:r>
              <a:rPr lang="en-US" sz="1600" dirty="0" smtClean="0"/>
              <a:t>Up to 15 people can attend wedding ceremonies (</a:t>
            </a:r>
            <a:r>
              <a:rPr lang="en-US" sz="1600" dirty="0" err="1" smtClean="0"/>
              <a:t>InstituteforGovernment</a:t>
            </a:r>
            <a:r>
              <a:rPr lang="en-US" sz="1600" dirty="0" smtClean="0"/>
              <a:t>, 2020)</a:t>
            </a:r>
          </a:p>
          <a:p>
            <a:pPr marL="0" indent="0">
              <a:buNone/>
            </a:pPr>
            <a:endParaRPr lang="en-US" sz="1600" dirty="0"/>
          </a:p>
          <a:p>
            <a:r>
              <a:rPr lang="en-US" sz="1600" dirty="0" smtClean="0"/>
              <a:t>Funerals are restricted to 30 people </a:t>
            </a:r>
            <a:r>
              <a:rPr lang="en-US" sz="1600" dirty="0"/>
              <a:t>(</a:t>
            </a:r>
            <a:r>
              <a:rPr lang="en-US" sz="1600" dirty="0" err="1"/>
              <a:t>InstituteforGovernment</a:t>
            </a:r>
            <a:r>
              <a:rPr lang="en-US" sz="1600" dirty="0"/>
              <a:t>, 2020</a:t>
            </a:r>
            <a:r>
              <a:rPr lang="en-US" sz="1600" dirty="0" smtClean="0"/>
              <a:t>).</a:t>
            </a:r>
            <a:endParaRPr lang="en-US" sz="1600" dirty="0"/>
          </a:p>
          <a:p>
            <a:endParaRPr lang="en-US" sz="1600"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1767936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17000" endPos="50000" dist="5000" dir="5400000" sy="-100000" rotWithShape="0"/>
                </a:effectLst>
              </a:rPr>
              <a:t>Limitations</a:t>
            </a:r>
            <a:endPar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17000" endPos="50000" dist="5000" dir="5400000" sy="-100000" rotWithShape="0"/>
              </a:effectLst>
            </a:endParaRPr>
          </a:p>
        </p:txBody>
      </p:sp>
      <p:sp>
        <p:nvSpPr>
          <p:cNvPr id="3" name="Content Placeholder 2"/>
          <p:cNvSpPr>
            <a:spLocks noGrp="1"/>
          </p:cNvSpPr>
          <p:nvPr>
            <p:ph idx="1"/>
          </p:nvPr>
        </p:nvSpPr>
        <p:spPr/>
        <p:txBody>
          <a:bodyPr>
            <a:normAutofit/>
          </a:bodyPr>
          <a:lstStyle/>
          <a:p>
            <a:r>
              <a:rPr lang="en-US" sz="1400" dirty="0" smtClean="0"/>
              <a:t>Unsure whether it will be effective as newly implemented </a:t>
            </a:r>
            <a:r>
              <a:rPr lang="en-US" sz="1400" dirty="0"/>
              <a:t>(</a:t>
            </a:r>
            <a:r>
              <a:rPr lang="en-US" sz="1400" dirty="0" err="1"/>
              <a:t>Dergiades</a:t>
            </a:r>
            <a:r>
              <a:rPr lang="en-US" sz="1400" dirty="0"/>
              <a:t>, </a:t>
            </a:r>
            <a:r>
              <a:rPr lang="en-US" sz="1400" dirty="0" err="1"/>
              <a:t>Milas</a:t>
            </a:r>
            <a:r>
              <a:rPr lang="en-US" sz="1400" dirty="0"/>
              <a:t> and </a:t>
            </a:r>
            <a:r>
              <a:rPr lang="en-US" sz="1400" dirty="0" err="1"/>
              <a:t>Panagiotidis</a:t>
            </a:r>
            <a:r>
              <a:rPr lang="en-US" sz="1400" dirty="0"/>
              <a:t>, 2020</a:t>
            </a:r>
            <a:r>
              <a:rPr lang="en-US" sz="1400" dirty="0" smtClean="0"/>
              <a:t>).</a:t>
            </a:r>
          </a:p>
          <a:p>
            <a:endParaRPr lang="en-US" sz="1400" dirty="0" smtClean="0"/>
          </a:p>
          <a:p>
            <a:r>
              <a:rPr lang="en-US" sz="1400" dirty="0" smtClean="0"/>
              <a:t>Care homes can only allow one family member into the home for 30 minutes once or twice per week (</a:t>
            </a:r>
            <a:r>
              <a:rPr lang="en-US" sz="1400" dirty="0" err="1" smtClean="0"/>
              <a:t>Alzheimers.org.uk</a:t>
            </a:r>
            <a:r>
              <a:rPr lang="en-US" sz="1400" dirty="0" smtClean="0"/>
              <a:t>, 2020).</a:t>
            </a:r>
          </a:p>
          <a:p>
            <a:endParaRPr lang="en-US" sz="1400" dirty="0" smtClean="0"/>
          </a:p>
          <a:p>
            <a:r>
              <a:rPr lang="en-US" sz="1400" dirty="0" smtClean="0"/>
              <a:t>New policy lacks evidence based and public query where this guidance has come from and if there is evidence for it </a:t>
            </a:r>
            <a:r>
              <a:rPr lang="en-US" sz="1400" dirty="0"/>
              <a:t>(</a:t>
            </a:r>
            <a:r>
              <a:rPr lang="en-US" sz="1400" dirty="0" err="1"/>
              <a:t>Dergiades</a:t>
            </a:r>
            <a:r>
              <a:rPr lang="en-US" sz="1400" dirty="0"/>
              <a:t>, </a:t>
            </a:r>
            <a:r>
              <a:rPr lang="en-US" sz="1400" dirty="0" err="1"/>
              <a:t>Milas</a:t>
            </a:r>
            <a:r>
              <a:rPr lang="en-US" sz="1400" dirty="0"/>
              <a:t> and </a:t>
            </a:r>
            <a:r>
              <a:rPr lang="en-US" sz="1400" dirty="0" err="1"/>
              <a:t>Panagiotidis</a:t>
            </a:r>
            <a:r>
              <a:rPr lang="en-US" sz="1400" dirty="0"/>
              <a:t>, 2020</a:t>
            </a:r>
            <a:r>
              <a:rPr lang="en-US" sz="1400" dirty="0" smtClean="0"/>
              <a:t>).</a:t>
            </a:r>
            <a:endParaRPr lang="en-US" sz="1400" dirty="0"/>
          </a:p>
          <a:p>
            <a:endParaRPr lang="en-US" sz="1400" dirty="0" smtClean="0"/>
          </a:p>
          <a:p>
            <a:r>
              <a:rPr lang="en-US" sz="1400" dirty="0" smtClean="0"/>
              <a:t>Police struggle to enforce the new policy (</a:t>
            </a:r>
            <a:r>
              <a:rPr lang="en-US" sz="1400" dirty="0" err="1" smtClean="0"/>
              <a:t>Laugs</a:t>
            </a:r>
            <a:r>
              <a:rPr lang="en-US" sz="1400" dirty="0" smtClean="0"/>
              <a:t> and </a:t>
            </a:r>
            <a:r>
              <a:rPr lang="en-US" sz="1400" dirty="0" err="1" smtClean="0"/>
              <a:t>Waseem</a:t>
            </a:r>
            <a:r>
              <a:rPr lang="en-US" sz="1400" dirty="0" smtClean="0"/>
              <a:t>, 2020).</a:t>
            </a:r>
            <a:endParaRPr lang="en-US" sz="1400"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3216213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9000"/>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1554239" y="0"/>
            <a:ext cx="6029475" cy="6029475"/>
          </a:xfrm>
          <a:prstGeom prst="rect">
            <a:avLst/>
          </a:prstGeom>
        </p:spPr>
      </p:pic>
      <p:sp>
        <p:nvSpPr>
          <p:cNvPr id="5" name="TextBox 4"/>
          <p:cNvSpPr txBox="1"/>
          <p:nvPr/>
        </p:nvSpPr>
        <p:spPr>
          <a:xfrm>
            <a:off x="604761" y="6047616"/>
            <a:ext cx="7813525" cy="769441"/>
          </a:xfrm>
          <a:prstGeom prst="rect">
            <a:avLst/>
          </a:prstGeom>
          <a:solidFill>
            <a:srgbClr val="FFFFFF"/>
          </a:solidFill>
        </p:spPr>
        <p:txBody>
          <a:bodyPr wrap="square" rtlCol="0">
            <a:spAutoFit/>
          </a:bodyPr>
          <a:lstStyle/>
          <a:p>
            <a:r>
              <a:rPr lang="en-US" sz="1400" dirty="0" smtClean="0"/>
              <a:t>Data of Corona </a:t>
            </a:r>
            <a:r>
              <a:rPr lang="en-US" sz="1400" dirty="0"/>
              <a:t>c</a:t>
            </a:r>
            <a:r>
              <a:rPr lang="en-US" sz="1400" dirty="0" smtClean="0"/>
              <a:t>ases increasing on a upward trend. 23,000 reported on 4 October that includes the 16 thousand cases missed due to a spreadsheet error and possibly 50,000 possible contacts not being traced (Armstrong, 2020)</a:t>
            </a:r>
            <a:r>
              <a:rPr lang="en-US" sz="1600" dirty="0" smtClean="0"/>
              <a:t>.  </a:t>
            </a:r>
            <a:endParaRPr lang="en-US" sz="1600" dirty="0"/>
          </a:p>
        </p:txBody>
      </p:sp>
    </p:spTree>
    <p:extLst>
      <p:ext uri="{BB962C8B-B14F-4D97-AF65-F5344CB8AC3E}">
        <p14:creationId xmlns:p14="http://schemas.microsoft.com/office/powerpoint/2010/main" val="261826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20000" endPos="50000" dist="5000" dir="5400000" sy="-100000" rotWithShape="0"/>
                </a:effectLst>
              </a:rPr>
              <a:t>Solutions to overcome limitations</a:t>
            </a:r>
            <a:endPar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20000" endPos="50000" dist="5000" dir="5400000" sy="-100000" rotWithShape="0"/>
              </a:effectLst>
            </a:endParaRPr>
          </a:p>
        </p:txBody>
      </p:sp>
      <p:sp>
        <p:nvSpPr>
          <p:cNvPr id="3" name="Content Placeholder 2"/>
          <p:cNvSpPr>
            <a:spLocks noGrp="1"/>
          </p:cNvSpPr>
          <p:nvPr>
            <p:ph idx="1"/>
          </p:nvPr>
        </p:nvSpPr>
        <p:spPr/>
        <p:txBody>
          <a:bodyPr>
            <a:normAutofit/>
          </a:bodyPr>
          <a:lstStyle/>
          <a:p>
            <a:r>
              <a:rPr lang="en-US" sz="1600" dirty="0" smtClean="0"/>
              <a:t>Support systems to enable the elderly to be safe</a:t>
            </a:r>
            <a:r>
              <a:rPr lang="en-US" sz="1600" dirty="0"/>
              <a:t> </a:t>
            </a:r>
            <a:r>
              <a:rPr lang="en-US" sz="1600" dirty="0" smtClean="0"/>
              <a:t>and supported through economic and </a:t>
            </a:r>
            <a:r>
              <a:rPr lang="en-US" sz="1600" dirty="0"/>
              <a:t>social measures (WHO, 2020). </a:t>
            </a:r>
            <a:endParaRPr lang="en-US" sz="1600" dirty="0" smtClean="0"/>
          </a:p>
          <a:p>
            <a:endParaRPr lang="en-US" sz="1600" dirty="0" smtClean="0"/>
          </a:p>
          <a:p>
            <a:r>
              <a:rPr lang="en-US" sz="1600" dirty="0" smtClean="0"/>
              <a:t>Reduced outbreak risk in social care settings and high-vulnerability settings though safeguarding protocol. </a:t>
            </a:r>
          </a:p>
          <a:p>
            <a:endParaRPr lang="en-US" sz="1600" dirty="0"/>
          </a:p>
          <a:p>
            <a:r>
              <a:rPr lang="en-US" sz="1600" dirty="0" smtClean="0"/>
              <a:t>NHS voluntary services to provide a courtesy call to the </a:t>
            </a:r>
            <a:r>
              <a:rPr lang="en-US" sz="1600" dirty="0"/>
              <a:t>v</a:t>
            </a:r>
            <a:r>
              <a:rPr lang="en-US" sz="1600" dirty="0" smtClean="0"/>
              <a:t>ulnerable people to assess theory living situations and offer support systems such as mental health hotlines. </a:t>
            </a:r>
            <a:endParaRPr lang="en-US" sz="1600"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2063140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3907" y="344848"/>
            <a:ext cx="7772400" cy="1470025"/>
          </a:xfrm>
          <a:solidFill>
            <a:srgbClr val="8EB4E3"/>
          </a:solidFill>
          <a:ln>
            <a:solidFill>
              <a:srgbClr val="1F497D"/>
            </a:solidFill>
          </a:ln>
          <a:effectLst>
            <a:glow rad="63500">
              <a:schemeClr val="accent1">
                <a:satMod val="175000"/>
                <a:alpha val="40000"/>
              </a:schemeClr>
            </a:glow>
            <a:outerShdw blurRad="50800" dist="38100" dir="2700000" algn="tl" rotWithShape="0">
              <a:prstClr val="black">
                <a:alpha val="40000"/>
              </a:prstClr>
            </a:outerShdw>
          </a:effectLst>
        </p:spPr>
        <p:txBody>
          <a:bodyPr/>
          <a:lstStyle/>
          <a:p>
            <a:r>
              <a:rPr lang="en-US" dirty="0" smtClean="0"/>
              <a:t>COVID-19 Agencies relating to the elderly population </a:t>
            </a:r>
            <a:endParaRPr lang="en-US" dirty="0"/>
          </a:p>
        </p:txBody>
      </p:sp>
      <p:sp>
        <p:nvSpPr>
          <p:cNvPr id="3" name="Subtitle 2"/>
          <p:cNvSpPr>
            <a:spLocks noGrp="1"/>
          </p:cNvSpPr>
          <p:nvPr>
            <p:ph type="subTitle" idx="1"/>
          </p:nvPr>
        </p:nvSpPr>
        <p:spPr>
          <a:xfrm>
            <a:off x="124922" y="2312892"/>
            <a:ext cx="6400800" cy="1752600"/>
          </a:xfrm>
        </p:spPr>
        <p:txBody>
          <a:bodyPr/>
          <a:lstStyle/>
          <a:p>
            <a:r>
              <a:rPr lang="en-US" dirty="0" smtClean="0"/>
              <a:t>1. WHO (World Health Organization)</a:t>
            </a:r>
          </a:p>
          <a:p>
            <a:r>
              <a:rPr lang="en-US" dirty="0" smtClean="0"/>
              <a:t>2. NHS (National Health Servic</a:t>
            </a:r>
            <a:r>
              <a:rPr lang="en-US" dirty="0" smtClean="0">
                <a:solidFill>
                  <a:schemeClr val="bg1"/>
                </a:solidFill>
              </a:rPr>
              <a:t>e)</a:t>
            </a:r>
            <a:endParaRPr lang="en-US" dirty="0">
              <a:solidFill>
                <a:schemeClr val="bg1"/>
              </a:solidFill>
            </a:endParaRPr>
          </a:p>
        </p:txBody>
      </p:sp>
      <p:pic>
        <p:nvPicPr>
          <p:cNvPr id="4" name="Picture 3" descr="WH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3907" y="3826047"/>
            <a:ext cx="1401089" cy="1431319"/>
          </a:xfrm>
          <a:prstGeom prst="rect">
            <a:avLst/>
          </a:prstGeom>
        </p:spPr>
      </p:pic>
      <p:pic>
        <p:nvPicPr>
          <p:cNvPr id="5" name="Picture 4" descr="nHS.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53703" y="4296070"/>
            <a:ext cx="2099673" cy="961296"/>
          </a:xfrm>
          <a:prstGeom prst="rect">
            <a:avLst/>
          </a:prstGeom>
        </p:spPr>
      </p:pic>
      <p:sp>
        <p:nvSpPr>
          <p:cNvPr id="6" name="TextBox 5"/>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113387899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sz="4800"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The role</a:t>
            </a:r>
            <a:endParaRPr lang="en-US" sz="48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
        <p:nvSpPr>
          <p:cNvPr id="3" name="Content Placeholder 2"/>
          <p:cNvSpPr>
            <a:spLocks noGrp="1"/>
          </p:cNvSpPr>
          <p:nvPr>
            <p:ph idx="1"/>
          </p:nvPr>
        </p:nvSpPr>
        <p:spPr>
          <a:xfrm>
            <a:off x="549275" y="1764696"/>
            <a:ext cx="8042276" cy="4343400"/>
          </a:xfrm>
        </p:spPr>
        <p:txBody>
          <a:bodyPr>
            <a:normAutofit/>
          </a:bodyPr>
          <a:lstStyle/>
          <a:p>
            <a:pPr marL="0" indent="0">
              <a:buNone/>
            </a:pPr>
            <a:r>
              <a:rPr lang="en-US" b="1" dirty="0" smtClean="0"/>
              <a:t>WHO</a:t>
            </a:r>
          </a:p>
          <a:p>
            <a:pPr>
              <a:lnSpc>
                <a:spcPct val="130000"/>
              </a:lnSpc>
            </a:pPr>
            <a:r>
              <a:rPr lang="en-US" sz="1400" dirty="0" smtClean="0"/>
              <a:t>WHO came into effect on 7</a:t>
            </a:r>
            <a:r>
              <a:rPr lang="en-US" sz="1400" baseline="30000" dirty="0" smtClean="0"/>
              <a:t>th</a:t>
            </a:r>
            <a:r>
              <a:rPr lang="en-US" sz="1400" dirty="0" smtClean="0"/>
              <a:t> April 1948, that is now celebrated as </a:t>
            </a:r>
            <a:r>
              <a:rPr lang="en-US" sz="1400" b="1" dirty="0" smtClean="0"/>
              <a:t>World Health Day.</a:t>
            </a:r>
          </a:p>
          <a:p>
            <a:pPr>
              <a:lnSpc>
                <a:spcPct val="130000"/>
              </a:lnSpc>
            </a:pPr>
            <a:r>
              <a:rPr lang="en-US" sz="1400" dirty="0"/>
              <a:t>P</a:t>
            </a:r>
            <a:r>
              <a:rPr lang="en-US" sz="1400" dirty="0" smtClean="0"/>
              <a:t>rovides</a:t>
            </a:r>
            <a:r>
              <a:rPr lang="en-US" sz="1400" b="1" dirty="0" smtClean="0"/>
              <a:t> leadership</a:t>
            </a:r>
            <a:r>
              <a:rPr lang="en-US" sz="1400" dirty="0" smtClean="0"/>
              <a:t> on critical health matters through networking and engaging in partnerships where appropriate (WHO,2020).</a:t>
            </a:r>
          </a:p>
          <a:p>
            <a:pPr>
              <a:lnSpc>
                <a:spcPct val="130000"/>
              </a:lnSpc>
            </a:pPr>
            <a:r>
              <a:rPr lang="en-US" sz="1400" dirty="0" smtClean="0"/>
              <a:t>Articulates </a:t>
            </a:r>
            <a:r>
              <a:rPr lang="en-US" sz="1400" b="1" dirty="0" smtClean="0"/>
              <a:t>evidence-based research </a:t>
            </a:r>
            <a:r>
              <a:rPr lang="en-US" sz="1400" dirty="0" smtClean="0"/>
              <a:t>policy </a:t>
            </a:r>
            <a:r>
              <a:rPr lang="en-US" sz="1400" dirty="0" smtClean="0"/>
              <a:t>options (WHO,2020)</a:t>
            </a:r>
            <a:endParaRPr lang="en-US" sz="1400" dirty="0" smtClean="0"/>
          </a:p>
          <a:p>
            <a:pPr>
              <a:lnSpc>
                <a:spcPct val="130000"/>
              </a:lnSpc>
            </a:pPr>
            <a:r>
              <a:rPr lang="en-US" sz="1400" dirty="0" smtClean="0"/>
              <a:t>Provides support, </a:t>
            </a:r>
            <a:r>
              <a:rPr lang="en-US" sz="1400" dirty="0" err="1" smtClean="0"/>
              <a:t>catalyses</a:t>
            </a:r>
            <a:r>
              <a:rPr lang="en-US" sz="1400" dirty="0" smtClean="0"/>
              <a:t> changes, monitors health situations </a:t>
            </a:r>
            <a:r>
              <a:rPr lang="en-US" sz="1400" b="1" dirty="0" smtClean="0"/>
              <a:t>assessing health </a:t>
            </a:r>
            <a:r>
              <a:rPr lang="en-US" sz="1400" b="1" dirty="0" smtClean="0"/>
              <a:t>trends</a:t>
            </a:r>
            <a:r>
              <a:rPr lang="en-US" sz="1400" dirty="0"/>
              <a:t> </a:t>
            </a:r>
            <a:r>
              <a:rPr lang="en-US" sz="1400" dirty="0" smtClean="0"/>
              <a:t>(Hope,2010).</a:t>
            </a:r>
            <a:endParaRPr lang="en-US" sz="1400" dirty="0" smtClean="0"/>
          </a:p>
          <a:p>
            <a:pPr>
              <a:lnSpc>
                <a:spcPct val="130000"/>
              </a:lnSpc>
            </a:pPr>
            <a:r>
              <a:rPr lang="en-US" sz="1400" dirty="0" smtClean="0"/>
              <a:t>To develop global </a:t>
            </a:r>
            <a:r>
              <a:rPr lang="en-US" sz="1400" b="1" dirty="0" smtClean="0"/>
              <a:t>partnership </a:t>
            </a:r>
            <a:r>
              <a:rPr lang="en-US" sz="1400" dirty="0" smtClean="0"/>
              <a:t>(Hope, 2010).</a:t>
            </a:r>
            <a:endParaRPr lang="en-US" sz="1800" dirty="0"/>
          </a:p>
          <a:p>
            <a:endParaRPr lang="en-US" sz="1400"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2955385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sz="4800"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The role</a:t>
            </a:r>
            <a:endParaRPr lang="en-US" sz="48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sp>
        <p:nvSpPr>
          <p:cNvPr id="3" name="Content Placeholder 2"/>
          <p:cNvSpPr>
            <a:spLocks noGrp="1"/>
          </p:cNvSpPr>
          <p:nvPr>
            <p:ph idx="1"/>
          </p:nvPr>
        </p:nvSpPr>
        <p:spPr>
          <a:xfrm>
            <a:off x="549275" y="1244601"/>
            <a:ext cx="8042276" cy="4343400"/>
          </a:xfrm>
        </p:spPr>
        <p:txBody>
          <a:bodyPr>
            <a:normAutofit/>
          </a:bodyPr>
          <a:lstStyle/>
          <a:p>
            <a:pPr marL="0" indent="0">
              <a:buNone/>
            </a:pPr>
            <a:endParaRPr lang="en-US" sz="1800" dirty="0"/>
          </a:p>
          <a:p>
            <a:pPr marL="0" indent="0">
              <a:buNone/>
            </a:pPr>
            <a:r>
              <a:rPr lang="en-US" dirty="0" smtClean="0"/>
              <a:t>NHS</a:t>
            </a:r>
          </a:p>
          <a:p>
            <a:r>
              <a:rPr lang="en-US" sz="1400" dirty="0" smtClean="0"/>
              <a:t>In 1948 the NHS was set up to provide the UK public with </a:t>
            </a:r>
            <a:r>
              <a:rPr lang="en-US" sz="1400" b="1" dirty="0" smtClean="0"/>
              <a:t>healthcare </a:t>
            </a:r>
            <a:r>
              <a:rPr lang="en-US" sz="1400" dirty="0" err="1" smtClean="0"/>
              <a:t>personalised</a:t>
            </a:r>
            <a:r>
              <a:rPr lang="en-US" sz="1400" dirty="0" smtClean="0"/>
              <a:t> to their needs, rather than their ability to </a:t>
            </a:r>
            <a:r>
              <a:rPr lang="en-US" sz="1400" dirty="0" smtClean="0"/>
              <a:t>pay (NHS, 2020).</a:t>
            </a:r>
          </a:p>
          <a:p>
            <a:pPr marL="0" indent="0">
              <a:buNone/>
            </a:pPr>
            <a:r>
              <a:rPr lang="en-US" sz="1400" dirty="0" smtClean="0"/>
              <a:t> </a:t>
            </a:r>
          </a:p>
          <a:p>
            <a:r>
              <a:rPr lang="en-US" sz="1400" dirty="0" smtClean="0"/>
              <a:t>They </a:t>
            </a:r>
            <a:r>
              <a:rPr lang="en-US" sz="1400" dirty="0" smtClean="0"/>
              <a:t>are the direct provider of healthcare, building prevention and action on social determinants into services and pathways for the </a:t>
            </a:r>
            <a:r>
              <a:rPr lang="en-US" sz="1400" dirty="0" smtClean="0"/>
              <a:t>public (</a:t>
            </a:r>
            <a:r>
              <a:rPr lang="en-US" sz="1400" dirty="0" err="1" smtClean="0"/>
              <a:t>Allwood</a:t>
            </a:r>
            <a:r>
              <a:rPr lang="en-US" sz="1400" dirty="0" smtClean="0"/>
              <a:t>, 2019).</a:t>
            </a:r>
          </a:p>
          <a:p>
            <a:pPr marL="0" indent="0">
              <a:buNone/>
            </a:pPr>
            <a:endParaRPr lang="en-US" sz="1400" dirty="0" smtClean="0"/>
          </a:p>
          <a:p>
            <a:r>
              <a:rPr lang="en-US" sz="1400" dirty="0" smtClean="0"/>
              <a:t>The consensus of the NHS focuses of ill-health prevention by assessing population health </a:t>
            </a:r>
            <a:r>
              <a:rPr lang="en-US" sz="1400" dirty="0" smtClean="0"/>
              <a:t>challenges. </a:t>
            </a:r>
            <a:r>
              <a:rPr lang="en-US" sz="1400" dirty="0" smtClean="0"/>
              <a:t>This principal has been a focal point in the </a:t>
            </a:r>
            <a:r>
              <a:rPr lang="en-US" sz="1400" b="1" dirty="0" smtClean="0"/>
              <a:t>NHS Long Term </a:t>
            </a:r>
            <a:r>
              <a:rPr lang="en-US" sz="1400" b="1" dirty="0" smtClean="0"/>
              <a:t>Plan</a:t>
            </a:r>
            <a:r>
              <a:rPr lang="en-US" sz="1400" dirty="0"/>
              <a:t> </a:t>
            </a:r>
            <a:r>
              <a:rPr lang="en-US" sz="1400" dirty="0" smtClean="0"/>
              <a:t>(</a:t>
            </a:r>
            <a:r>
              <a:rPr lang="en-US" sz="1400" dirty="0" err="1" smtClean="0"/>
              <a:t>FPH.org.uk</a:t>
            </a:r>
            <a:r>
              <a:rPr lang="en-US" sz="1400" dirty="0" smtClean="0"/>
              <a:t>, 2018).  </a:t>
            </a:r>
            <a:endParaRPr lang="en-US" sz="1400" dirty="0" smtClean="0"/>
          </a:p>
          <a:p>
            <a:endParaRPr lang="en-US" sz="1400"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760145755"/>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26000" endPos="50000" dist="5000" dir="5400000" sy="-100000" rotWithShape="0"/>
                </a:effectLst>
              </a:rPr>
              <a:t>Evaluation on the Roles</a:t>
            </a:r>
            <a:endPar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26000" endPos="50000" dist="5000" dir="5400000" sy="-100000" rotWithShape="0"/>
              </a:effectLst>
            </a:endParaRPr>
          </a:p>
        </p:txBody>
      </p:sp>
      <p:sp>
        <p:nvSpPr>
          <p:cNvPr id="3" name="Content Placeholder 2"/>
          <p:cNvSpPr>
            <a:spLocks noGrp="1"/>
          </p:cNvSpPr>
          <p:nvPr>
            <p:ph idx="1"/>
          </p:nvPr>
        </p:nvSpPr>
        <p:spPr>
          <a:xfrm>
            <a:off x="282575" y="1444532"/>
            <a:ext cx="8042276" cy="4343400"/>
          </a:xfrm>
        </p:spPr>
        <p:txBody>
          <a:bodyPr>
            <a:normAutofit/>
          </a:bodyPr>
          <a:lstStyle/>
          <a:p>
            <a:pPr marL="0" indent="0">
              <a:buNone/>
            </a:pPr>
            <a:r>
              <a:rPr lang="en-US" sz="2400" dirty="0" smtClean="0"/>
              <a:t>1. World </a:t>
            </a:r>
            <a:r>
              <a:rPr lang="en-US" sz="2400" dirty="0" smtClean="0"/>
              <a:t>Health Organizations role on COVID-</a:t>
            </a:r>
            <a:r>
              <a:rPr lang="en-US" sz="2400" dirty="0" smtClean="0"/>
              <a:t>19</a:t>
            </a:r>
          </a:p>
          <a:p>
            <a:pPr marL="0" indent="0">
              <a:buNone/>
            </a:pPr>
            <a:endParaRPr lang="en-US" sz="2400" dirty="0" smtClean="0"/>
          </a:p>
          <a:p>
            <a:r>
              <a:rPr lang="en-US" sz="1200" b="1" dirty="0" smtClean="0"/>
              <a:t>Preparedness </a:t>
            </a:r>
            <a:r>
              <a:rPr lang="en-US" sz="1200" b="1" dirty="0" smtClean="0"/>
              <a:t>and Response Plan </a:t>
            </a:r>
            <a:r>
              <a:rPr lang="mr-IN" sz="1200" dirty="0" smtClean="0"/>
              <a:t>–</a:t>
            </a:r>
            <a:r>
              <a:rPr lang="en-US" sz="1200" dirty="0" smtClean="0"/>
              <a:t> identified countries that need to take major action in the pandemic.</a:t>
            </a:r>
          </a:p>
          <a:p>
            <a:endParaRPr lang="en-US" sz="1200" dirty="0" smtClean="0"/>
          </a:p>
          <a:p>
            <a:endParaRPr lang="en-US" sz="1200" dirty="0" smtClean="0"/>
          </a:p>
          <a:p>
            <a:r>
              <a:rPr lang="en-US" sz="1200" b="1" dirty="0" smtClean="0"/>
              <a:t>Work with Governments </a:t>
            </a:r>
            <a:r>
              <a:rPr lang="mr-IN" sz="1200" dirty="0" smtClean="0"/>
              <a:t>–</a:t>
            </a:r>
            <a:r>
              <a:rPr lang="en-US" sz="1200" dirty="0" smtClean="0"/>
              <a:t> to prepare for global spread and prevention of the virus. </a:t>
            </a:r>
          </a:p>
          <a:p>
            <a:endParaRPr lang="en-US" sz="1200" b="1" dirty="0" smtClean="0"/>
          </a:p>
          <a:p>
            <a:endParaRPr lang="en-US" sz="1200" b="1" dirty="0" smtClean="0"/>
          </a:p>
          <a:p>
            <a:r>
              <a:rPr lang="en-US" sz="1200" b="1" dirty="0" smtClean="0"/>
              <a:t>Works with professions- </a:t>
            </a:r>
            <a:r>
              <a:rPr lang="en-US" sz="1200" dirty="0"/>
              <a:t>including microbiologist and epidemiologist that have detailed knowledge about behaviors of </a:t>
            </a:r>
            <a:r>
              <a:rPr lang="en-US" sz="1200" dirty="0" smtClean="0"/>
              <a:t>viruses.</a:t>
            </a:r>
            <a:endParaRPr lang="en-US" sz="1200" b="1" dirty="0"/>
          </a:p>
          <a:p>
            <a:pPr marL="0" indent="0">
              <a:buNone/>
            </a:pPr>
            <a:endParaRPr lang="en-US" sz="1050" dirty="0" smtClean="0"/>
          </a:p>
          <a:p>
            <a:endParaRPr lang="en-US" sz="1050" dirty="0" smtClean="0"/>
          </a:p>
          <a:p>
            <a:pPr marL="0" indent="0">
              <a:buNone/>
            </a:pPr>
            <a:endParaRPr lang="en-US" sz="2400" dirty="0" smtClean="0"/>
          </a:p>
          <a:p>
            <a:pPr marL="0" indent="0">
              <a:buNone/>
            </a:pPr>
            <a:endParaRPr lang="en-US" sz="2400" dirty="0" smtClean="0"/>
          </a:p>
          <a:p>
            <a:endParaRPr lang="en-US"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3180456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34000" endPos="50000" dist="5000" dir="5400000" sy="-100000" rotWithShape="0"/>
                </a:effectLst>
              </a:rPr>
              <a:t>Evaluation on the Roles</a:t>
            </a:r>
            <a:endPar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34000" endPos="50000" dist="5000" dir="5400000" sy="-100000" rotWithShape="0"/>
              </a:effectLst>
            </a:endParaRPr>
          </a:p>
        </p:txBody>
      </p:sp>
      <p:sp>
        <p:nvSpPr>
          <p:cNvPr id="3" name="Content Placeholder 2"/>
          <p:cNvSpPr>
            <a:spLocks noGrp="1"/>
          </p:cNvSpPr>
          <p:nvPr>
            <p:ph idx="1"/>
          </p:nvPr>
        </p:nvSpPr>
        <p:spPr>
          <a:xfrm>
            <a:off x="282575" y="1444532"/>
            <a:ext cx="8042276" cy="4343400"/>
          </a:xfrm>
        </p:spPr>
        <p:txBody>
          <a:bodyPr>
            <a:normAutofit/>
          </a:bodyPr>
          <a:lstStyle/>
          <a:p>
            <a:pPr marL="457200" indent="-457200">
              <a:buAutoNum type="arabicPeriod" startAt="2"/>
            </a:pPr>
            <a:r>
              <a:rPr lang="en-US" sz="2400" dirty="0" smtClean="0"/>
              <a:t>National </a:t>
            </a:r>
            <a:r>
              <a:rPr lang="en-US" sz="2400" dirty="0" smtClean="0"/>
              <a:t>Health Service (NHS</a:t>
            </a:r>
            <a:r>
              <a:rPr lang="en-US" sz="2400" dirty="0" smtClean="0"/>
              <a:t>)</a:t>
            </a:r>
          </a:p>
          <a:p>
            <a:pPr marL="0" indent="0">
              <a:buNone/>
            </a:pPr>
            <a:endParaRPr lang="en-US" sz="2400" dirty="0" smtClean="0"/>
          </a:p>
          <a:p>
            <a:r>
              <a:rPr lang="en-US" sz="1200" dirty="0" smtClean="0"/>
              <a:t>NHS produced </a:t>
            </a:r>
            <a:r>
              <a:rPr lang="en-US" sz="1200" b="1" dirty="0" smtClean="0"/>
              <a:t>primary </a:t>
            </a:r>
            <a:r>
              <a:rPr lang="en-US" sz="1200" b="1" dirty="0" smtClean="0"/>
              <a:t>Care Medical Services (PCMHS)</a:t>
            </a:r>
            <a:r>
              <a:rPr lang="en-US" sz="1200" dirty="0" smtClean="0"/>
              <a:t>, as services are now being delivered though telephone or </a:t>
            </a:r>
            <a:r>
              <a:rPr lang="en-US" sz="1200" dirty="0" smtClean="0"/>
              <a:t>video </a:t>
            </a:r>
            <a:r>
              <a:rPr lang="en-US" sz="1200" dirty="0" smtClean="0"/>
              <a:t>(NHS, 2020).</a:t>
            </a:r>
          </a:p>
          <a:p>
            <a:endParaRPr lang="en-US" sz="1200" dirty="0" smtClean="0"/>
          </a:p>
          <a:p>
            <a:r>
              <a:rPr lang="en-US" sz="1200" b="1" dirty="0" smtClean="0"/>
              <a:t>Frontline staff - </a:t>
            </a:r>
            <a:r>
              <a:rPr lang="en-US" sz="1200" dirty="0" smtClean="0"/>
              <a:t>students </a:t>
            </a:r>
            <a:r>
              <a:rPr lang="en-US" sz="1200" dirty="0" smtClean="0"/>
              <a:t>where asked to step forward to help strengthen the frontline staff during the peak of the corona virus as well as clinical staff who had left the </a:t>
            </a:r>
            <a:r>
              <a:rPr lang="en-US" sz="1200" dirty="0"/>
              <a:t>NHS </a:t>
            </a:r>
            <a:r>
              <a:rPr lang="en-US" sz="1200" dirty="0" smtClean="0"/>
              <a:t>(Swift </a:t>
            </a:r>
            <a:r>
              <a:rPr lang="en-US" sz="1200" i="1" dirty="0" smtClean="0"/>
              <a:t>et al, </a:t>
            </a:r>
            <a:r>
              <a:rPr lang="en-US" sz="1200" dirty="0" smtClean="0"/>
              <a:t>2020)</a:t>
            </a:r>
            <a:r>
              <a:rPr lang="en-US" sz="1200" dirty="0" smtClean="0"/>
              <a:t>. More than 18,000 volunteered to help flight against the </a:t>
            </a:r>
            <a:r>
              <a:rPr lang="en-US" sz="1200" dirty="0"/>
              <a:t>corona </a:t>
            </a:r>
            <a:r>
              <a:rPr lang="en-US" sz="1200" dirty="0" smtClean="0"/>
              <a:t>virus (NHS, 2020).</a:t>
            </a:r>
            <a:endParaRPr lang="en-US" sz="1200" dirty="0"/>
          </a:p>
          <a:p>
            <a:endParaRPr lang="en-US" sz="1200" dirty="0"/>
          </a:p>
          <a:p>
            <a:r>
              <a:rPr lang="en-US" sz="1200" b="1" dirty="0" smtClean="0"/>
              <a:t>The NHS App, known as ‘track and trace’ </a:t>
            </a:r>
            <a:r>
              <a:rPr lang="en-US" sz="1200" b="1" dirty="0" smtClean="0"/>
              <a:t>- </a:t>
            </a:r>
            <a:r>
              <a:rPr lang="en-US" sz="1200" dirty="0" smtClean="0"/>
              <a:t>has </a:t>
            </a:r>
            <a:r>
              <a:rPr lang="en-US" sz="1200" dirty="0" smtClean="0"/>
              <a:t>now been used amongst the population to update users positive about COVID-19 and allows the user to know is they need to </a:t>
            </a:r>
            <a:r>
              <a:rPr lang="en-US" sz="1200" dirty="0" smtClean="0"/>
              <a:t>shield (NHS, 2020).</a:t>
            </a:r>
          </a:p>
          <a:p>
            <a:endParaRPr lang="en-US" sz="1200" dirty="0" smtClean="0"/>
          </a:p>
          <a:p>
            <a:r>
              <a:rPr lang="en-US" sz="1200" dirty="0" smtClean="0"/>
              <a:t>Prepared theatres for corona patients and rented the NEC, Birmingham, opening 500 beds with in an increase capacity of 2000 if needed (NHS, 2020)</a:t>
            </a:r>
          </a:p>
          <a:p>
            <a:endParaRPr lang="en-US" sz="1050" dirty="0"/>
          </a:p>
          <a:p>
            <a:r>
              <a:rPr lang="en-US" sz="1050" dirty="0" smtClean="0"/>
              <a:t>NHS freed up 33,000 beds across  their existing NHS hospitals, this is equating to 50 new hospitals (NHS, 2020).</a:t>
            </a:r>
            <a:endParaRPr lang="en-US"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1963925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34000" endPos="50000" dist="5000" dir="5400000" sy="-100000" rotWithShape="0"/>
                </a:effectLst>
              </a:rPr>
              <a:t>Barriers and Limitations</a:t>
            </a:r>
            <a:endPar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34000" endPos="50000" dist="5000" dir="5400000" sy="-100000" rotWithShape="0"/>
              </a:effectLst>
            </a:endParaRPr>
          </a:p>
        </p:txBody>
      </p:sp>
      <p:sp>
        <p:nvSpPr>
          <p:cNvPr id="3" name="Content Placeholder 2"/>
          <p:cNvSpPr>
            <a:spLocks noGrp="1"/>
          </p:cNvSpPr>
          <p:nvPr>
            <p:ph idx="1"/>
          </p:nvPr>
        </p:nvSpPr>
        <p:spPr>
          <a:xfrm>
            <a:off x="549275" y="1600200"/>
            <a:ext cx="8042276" cy="4902199"/>
          </a:xfrm>
        </p:spPr>
        <p:txBody>
          <a:bodyPr>
            <a:normAutofit/>
          </a:bodyPr>
          <a:lstStyle/>
          <a:p>
            <a:pPr marL="0" indent="0">
              <a:buNone/>
            </a:pPr>
            <a:r>
              <a:rPr lang="en-US" sz="2400" b="1" dirty="0" smtClean="0"/>
              <a:t>WHO</a:t>
            </a:r>
          </a:p>
          <a:p>
            <a:pPr marL="0" indent="0">
              <a:buNone/>
            </a:pPr>
            <a:endParaRPr lang="en-US" sz="2400" b="1" dirty="0" smtClean="0"/>
          </a:p>
          <a:p>
            <a:r>
              <a:rPr lang="en-US" sz="1400" dirty="0" smtClean="0"/>
              <a:t>Combatting disease outbreaks has been of international importance but has not been mentioned explicitly as a main remit. This does not show WHOs value of disease prevention</a:t>
            </a:r>
            <a:r>
              <a:rPr lang="en-US" sz="1400" dirty="0" smtClean="0"/>
              <a:t>.</a:t>
            </a:r>
          </a:p>
          <a:p>
            <a:pPr marL="0" indent="0">
              <a:buNone/>
            </a:pPr>
            <a:endParaRPr lang="en-US" sz="1400" dirty="0"/>
          </a:p>
          <a:p>
            <a:pPr marL="0" indent="0">
              <a:buNone/>
            </a:pPr>
            <a:endParaRPr lang="en-US" sz="1400" dirty="0" smtClean="0"/>
          </a:p>
          <a:p>
            <a:r>
              <a:rPr lang="en-US" sz="1400" dirty="0" smtClean="0"/>
              <a:t>During the pandemic, WHO have has great difficulty to get all 194 member states to comply with guidance set. WHO advised testing however the UK response has also to develop their won strategies and are now facing a crisis, which have made the elderly more </a:t>
            </a:r>
            <a:r>
              <a:rPr lang="en-US" sz="1400" dirty="0" smtClean="0"/>
              <a:t>vulnerable (</a:t>
            </a:r>
            <a:r>
              <a:rPr lang="en-US" sz="1400" dirty="0" err="1" smtClean="0"/>
              <a:t>Nickson</a:t>
            </a:r>
            <a:r>
              <a:rPr lang="en-US" sz="1400" dirty="0" smtClean="0"/>
              <a:t>, 2020). </a:t>
            </a:r>
          </a:p>
          <a:p>
            <a:pPr marL="0" indent="0">
              <a:buNone/>
            </a:pPr>
            <a:endParaRPr lang="en-US" sz="1400" dirty="0"/>
          </a:p>
          <a:p>
            <a:r>
              <a:rPr lang="en-US" sz="1400" dirty="0" smtClean="0"/>
              <a:t>WHO (2020)  states the approach of herd immunity is considered to be unethical and problematic to let the virus spread though populations without protection form any ages or conditions. </a:t>
            </a:r>
            <a:endParaRPr lang="en-US" sz="1400" dirty="0" smtClean="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3255538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34000" endPos="50000" dist="5000" dir="5400000" sy="-100000" rotWithShape="0"/>
                </a:effectLst>
              </a:rPr>
              <a:t>Barriers and Limitations</a:t>
            </a:r>
            <a:endPar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34000" endPos="50000" dist="5000" dir="5400000" sy="-100000" rotWithShape="0"/>
              </a:effectLst>
            </a:endParaRPr>
          </a:p>
        </p:txBody>
      </p:sp>
      <p:sp>
        <p:nvSpPr>
          <p:cNvPr id="3" name="Content Placeholder 2"/>
          <p:cNvSpPr>
            <a:spLocks noGrp="1"/>
          </p:cNvSpPr>
          <p:nvPr>
            <p:ph idx="1"/>
          </p:nvPr>
        </p:nvSpPr>
        <p:spPr>
          <a:xfrm>
            <a:off x="549275" y="1600200"/>
            <a:ext cx="8042276" cy="4902199"/>
          </a:xfrm>
        </p:spPr>
        <p:txBody>
          <a:bodyPr>
            <a:normAutofit/>
          </a:bodyPr>
          <a:lstStyle/>
          <a:p>
            <a:pPr marL="0" indent="0">
              <a:buNone/>
            </a:pPr>
            <a:endParaRPr lang="en-US" sz="1400" dirty="0" smtClean="0"/>
          </a:p>
          <a:p>
            <a:pPr marL="0" indent="0">
              <a:buNone/>
            </a:pPr>
            <a:r>
              <a:rPr lang="en-US" sz="2000" b="1" dirty="0" smtClean="0"/>
              <a:t>NHS</a:t>
            </a:r>
          </a:p>
          <a:p>
            <a:pPr marL="0" indent="0">
              <a:buNone/>
            </a:pPr>
            <a:endParaRPr lang="en-US" sz="2000" b="1" dirty="0" smtClean="0"/>
          </a:p>
          <a:p>
            <a:r>
              <a:rPr lang="en-US" sz="1200" dirty="0" smtClean="0"/>
              <a:t>NHS- no choice to free up space for corona patients (Murray, 2020).</a:t>
            </a:r>
          </a:p>
          <a:p>
            <a:endParaRPr lang="en-US" sz="1200" dirty="0" smtClean="0"/>
          </a:p>
          <a:p>
            <a:r>
              <a:rPr lang="en-US" sz="1200" dirty="0" smtClean="0"/>
              <a:t>Postpone cancer treatments, however NHS are now focusing on Cancer patients and getting back to normal according to </a:t>
            </a:r>
            <a:r>
              <a:rPr lang="en-US" sz="1200" dirty="0" err="1" smtClean="0"/>
              <a:t>CancerResearchUk</a:t>
            </a:r>
            <a:r>
              <a:rPr lang="en-US" sz="1200" dirty="0" smtClean="0"/>
              <a:t> (2020).</a:t>
            </a:r>
          </a:p>
          <a:p>
            <a:endParaRPr lang="en-US" sz="1200" dirty="0" smtClean="0"/>
          </a:p>
          <a:p>
            <a:endParaRPr lang="en-US" sz="1200" dirty="0"/>
          </a:p>
          <a:p>
            <a:r>
              <a:rPr lang="en-US" sz="1200" dirty="0" smtClean="0"/>
              <a:t>Facing a train of back log treatments (Murray, 2020)</a:t>
            </a:r>
          </a:p>
          <a:p>
            <a:endParaRPr lang="en-US" sz="1200" dirty="0"/>
          </a:p>
          <a:p>
            <a:endParaRPr lang="en-US" sz="1200" dirty="0" smtClean="0"/>
          </a:p>
          <a:p>
            <a:r>
              <a:rPr lang="en-US" sz="1200" dirty="0" smtClean="0"/>
              <a:t>Due to the tight financial budget, NHS have been facing a shortage of PPE, meaning protection from staff to patient may be compromised, risking the elderlies exposure to COVID-</a:t>
            </a:r>
            <a:r>
              <a:rPr lang="en-US" sz="1200" dirty="0" smtClean="0"/>
              <a:t>19 (Carter, 2020). </a:t>
            </a:r>
            <a:endParaRPr lang="en-US" sz="1200"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1363549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36000" endPos="50000" dist="5000" dir="5400000" sy="-100000" rotWithShape="0"/>
                </a:effectLst>
              </a:rPr>
              <a:t>R</a:t>
            </a:r>
            <a:r>
              <a:rPr lang="en-US"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36000" endPos="50000" dist="5000" dir="5400000" sy="-100000" rotWithShape="0"/>
                </a:effectLst>
              </a:rPr>
              <a:t>ecommendations</a:t>
            </a:r>
            <a:endPar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36000" endPos="50000" dist="5000" dir="5400000" sy="-100000" rotWithShape="0"/>
              </a:effectLst>
            </a:endParaRPr>
          </a:p>
        </p:txBody>
      </p:sp>
      <p:sp>
        <p:nvSpPr>
          <p:cNvPr id="3" name="Content Placeholder 2"/>
          <p:cNvSpPr>
            <a:spLocks noGrp="1"/>
          </p:cNvSpPr>
          <p:nvPr>
            <p:ph idx="1"/>
          </p:nvPr>
        </p:nvSpPr>
        <p:spPr/>
        <p:txBody>
          <a:bodyPr>
            <a:normAutofit/>
          </a:bodyPr>
          <a:lstStyle/>
          <a:p>
            <a:r>
              <a:rPr lang="en-US" sz="1800" dirty="0" smtClean="0"/>
              <a:t>As disease control is essential for WHO, it is recommended that global health security should be identified clearly as one of WHOs core functions</a:t>
            </a:r>
            <a:r>
              <a:rPr lang="en-US" sz="1800" dirty="0" smtClean="0"/>
              <a:t>.</a:t>
            </a:r>
          </a:p>
          <a:p>
            <a:endParaRPr lang="en-US" sz="1800" dirty="0" smtClean="0"/>
          </a:p>
          <a:p>
            <a:r>
              <a:rPr lang="en-US" sz="1800" dirty="0" smtClean="0"/>
              <a:t>NHS App should be mandatory for public to enter enclosed buildings to trace potential virus interaction. Re-opened business should have to register their business for track and trace to allow them to reopen. </a:t>
            </a:r>
            <a:endParaRPr lang="en-US" sz="1800" dirty="0" smtClean="0"/>
          </a:p>
          <a:p>
            <a:endParaRPr lang="en-US" sz="1800" dirty="0" smtClean="0"/>
          </a:p>
          <a:p>
            <a:r>
              <a:rPr lang="en-US" sz="1800" dirty="0" smtClean="0"/>
              <a:t>Faster testing for patients and staff. England's Quality Commission was asked to lead testing for care home workers, however their workers were faced with travelling 100km to get to their nearest testing </a:t>
            </a:r>
            <a:r>
              <a:rPr lang="en-US" sz="1800" dirty="0" smtClean="0"/>
              <a:t>site</a:t>
            </a:r>
            <a:r>
              <a:rPr lang="en-US" sz="1800" dirty="0"/>
              <a:t> </a:t>
            </a:r>
            <a:r>
              <a:rPr lang="en-US" sz="1800" dirty="0" smtClean="0"/>
              <a:t>(NCF, 2020). </a:t>
            </a:r>
            <a:endParaRPr lang="en-US" sz="1800"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35141929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en-US"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45000" endPos="50000" dist="5000" dir="5400000" sy="-100000" rotWithShape="0"/>
                </a:effectLst>
              </a:rPr>
              <a:t>Conclusions</a:t>
            </a:r>
            <a:endParaRPr lang="en-US"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45000" endPos="50000" dist="5000" dir="5400000" sy="-100000" rotWithShape="0"/>
              </a:effectLst>
            </a:endParaRPr>
          </a:p>
        </p:txBody>
      </p:sp>
      <p:sp>
        <p:nvSpPr>
          <p:cNvPr id="3" name="Content Placeholder 2"/>
          <p:cNvSpPr>
            <a:spLocks noGrp="1"/>
          </p:cNvSpPr>
          <p:nvPr>
            <p:ph idx="1"/>
          </p:nvPr>
        </p:nvSpPr>
        <p:spPr/>
        <p:txBody>
          <a:bodyPr>
            <a:normAutofit/>
          </a:bodyPr>
          <a:lstStyle/>
          <a:p>
            <a:r>
              <a:rPr lang="en-US" sz="2000" dirty="0" smtClean="0"/>
              <a:t>Although there are leadership agencies such as WHO to help regulate disease prevention, they face challenges on whether their advise is complied with as different countries set up their own regulations threatening the containment of the virus, effecting the elderly.</a:t>
            </a:r>
          </a:p>
          <a:p>
            <a:pPr marL="0" indent="0">
              <a:buNone/>
            </a:pPr>
            <a:endParaRPr lang="en-US" sz="2000" dirty="0" smtClean="0"/>
          </a:p>
          <a:p>
            <a:r>
              <a:rPr lang="en-US" sz="2000" dirty="0" smtClean="0"/>
              <a:t>NHS face conflictions by deferring one treatment for a COVID-19 patient which can directly affect the elderly as cancer treatments, and diagnosis has had to be postponed.</a:t>
            </a:r>
          </a:p>
          <a:p>
            <a:endParaRPr lang="en-US" sz="2000" dirty="0"/>
          </a:p>
          <a:p>
            <a:r>
              <a:rPr lang="en-US" sz="2000" dirty="0" smtClean="0"/>
              <a:t>The NHS had faced a lack of PPE in care homes whilst cases increased, this is thought to be due to the global shortage of PPE. </a:t>
            </a:r>
            <a:endParaRPr lang="en-US" sz="2000"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3204539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376664" y="1209907"/>
            <a:ext cx="8229600" cy="4525963"/>
          </a:xfrm>
        </p:spPr>
        <p:txBody>
          <a:bodyPr>
            <a:normAutofit fontScale="92500" lnSpcReduction="20000"/>
          </a:bodyPr>
          <a:lstStyle/>
          <a:p>
            <a:pPr marL="0" indent="0">
              <a:buNone/>
            </a:pPr>
            <a:r>
              <a:rPr lang="en-US" sz="1100" dirty="0" err="1"/>
              <a:t>Allwood</a:t>
            </a:r>
            <a:r>
              <a:rPr lang="en-US" sz="1100" dirty="0"/>
              <a:t>, D. (2020). </a:t>
            </a:r>
            <a:r>
              <a:rPr lang="en-US" sz="1100" i="1" dirty="0"/>
              <a:t>The art of the possible: The role of the NHS in improving health.</a:t>
            </a:r>
            <a:r>
              <a:rPr lang="en-US" sz="1100" dirty="0"/>
              <a:t> The Health Foundation. [Online]. Available at: https://www.health.org.uk/news-and-comment/blogs/the-art-of-the-possible-the-role-of-the-nhs-in-improving-health. (Accessed 14 October 2020).</a:t>
            </a:r>
            <a:endParaRPr lang="en-GB" sz="1100" dirty="0"/>
          </a:p>
          <a:p>
            <a:pPr marL="0" indent="0">
              <a:buNone/>
            </a:pPr>
            <a:r>
              <a:rPr lang="en-US" sz="1100" dirty="0"/>
              <a:t> </a:t>
            </a:r>
            <a:endParaRPr lang="en-GB" sz="1100" dirty="0"/>
          </a:p>
          <a:p>
            <a:pPr marL="0" indent="0">
              <a:buNone/>
            </a:pPr>
            <a:r>
              <a:rPr lang="en-US" sz="1100" dirty="0"/>
              <a:t>Armstrong, R. (2020). </a:t>
            </a:r>
            <a:r>
              <a:rPr lang="en-US" sz="1100" i="1" dirty="0"/>
              <a:t>Daily UK Covid-19 Cases. </a:t>
            </a:r>
            <a:r>
              <a:rPr lang="en-US" sz="1100" dirty="0" err="1"/>
              <a:t>Statistica</a:t>
            </a:r>
            <a:r>
              <a:rPr lang="en-US" sz="1100" dirty="0"/>
              <a:t>. [Online]. Available at: https://www.statista.com/chart/21079/coronavirus-cases-uk/. (Accessed 14 October 2020). </a:t>
            </a:r>
            <a:endParaRPr lang="en-GB" sz="1100" dirty="0"/>
          </a:p>
          <a:p>
            <a:pPr marL="0" indent="0">
              <a:buNone/>
            </a:pPr>
            <a:r>
              <a:rPr lang="en-US" sz="1100" dirty="0"/>
              <a:t> </a:t>
            </a:r>
            <a:endParaRPr lang="en-GB" sz="1100" dirty="0"/>
          </a:p>
          <a:p>
            <a:pPr marL="0" indent="0">
              <a:buNone/>
            </a:pPr>
            <a:r>
              <a:rPr lang="en-GB" sz="1100" dirty="0"/>
              <a:t> </a:t>
            </a:r>
          </a:p>
          <a:p>
            <a:pPr marL="0" indent="0">
              <a:buNone/>
            </a:pPr>
            <a:r>
              <a:rPr lang="en-US" sz="1100" dirty="0" err="1"/>
              <a:t>Alzheimers.org.uk</a:t>
            </a:r>
            <a:r>
              <a:rPr lang="en-US" sz="1100" dirty="0"/>
              <a:t>. (2020). </a:t>
            </a:r>
            <a:r>
              <a:rPr lang="en-US" sz="1100" i="1" dirty="0"/>
              <a:t>Coronavirus restrictions in care homes: ’Bit by bit, Mum in forgetting who I am’  </a:t>
            </a:r>
            <a:r>
              <a:rPr lang="en-US" sz="1100" dirty="0"/>
              <a:t>[Online]. Available at: https://</a:t>
            </a:r>
            <a:r>
              <a:rPr lang="en-US" sz="1100" dirty="0" err="1"/>
              <a:t>www.alzheimers.org.uk</a:t>
            </a:r>
            <a:r>
              <a:rPr lang="en-US" sz="1100" dirty="0"/>
              <a:t>/blog/coronavirus-care-home-restrictions-mum-forgetting-me. (Accessed 14 October 2020).</a:t>
            </a:r>
            <a:endParaRPr lang="en-GB" sz="1100" dirty="0"/>
          </a:p>
          <a:p>
            <a:pPr marL="0" indent="0">
              <a:buNone/>
            </a:pPr>
            <a:r>
              <a:rPr lang="en-GB" sz="1100" dirty="0"/>
              <a:t> </a:t>
            </a:r>
          </a:p>
          <a:p>
            <a:pPr marL="0" indent="0">
              <a:buNone/>
            </a:pPr>
            <a:r>
              <a:rPr lang="en-US" sz="1100" dirty="0"/>
              <a:t>Birch, C. (2020). </a:t>
            </a:r>
            <a:r>
              <a:rPr lang="en-US" sz="1100" i="1" dirty="0"/>
              <a:t>Coronavirus: What does shielding mean?. </a:t>
            </a:r>
            <a:r>
              <a:rPr lang="en-US" sz="1100" dirty="0"/>
              <a:t>[Online]. Available at: https://</a:t>
            </a:r>
            <a:r>
              <a:rPr lang="en-US" sz="1100" dirty="0" err="1"/>
              <a:t>healthwatchrochdale.org.uk</a:t>
            </a:r>
            <a:r>
              <a:rPr lang="en-US" sz="1100" dirty="0"/>
              <a:t>/news/2020-04-28/coronavirus-what-does-shielding-mean. (Accessed 8 October). </a:t>
            </a:r>
            <a:endParaRPr lang="en-GB" sz="1100" dirty="0"/>
          </a:p>
          <a:p>
            <a:pPr marL="0" indent="0">
              <a:buNone/>
            </a:pPr>
            <a:r>
              <a:rPr lang="en-US" sz="1100" dirty="0"/>
              <a:t> </a:t>
            </a:r>
            <a:endParaRPr lang="en-GB" sz="1100" dirty="0"/>
          </a:p>
          <a:p>
            <a:pPr marL="0" indent="0">
              <a:buNone/>
            </a:pPr>
            <a:r>
              <a:rPr lang="en-US" sz="1100" dirty="0" err="1"/>
              <a:t>Cancerresearchuk</a:t>
            </a:r>
            <a:r>
              <a:rPr lang="en-US" sz="1100" dirty="0"/>
              <a:t>. (2020). Coronavirus (COVID-19). And cancer treatments. [Online]. Available at: https://www.cancerresearchuk.org/about-cancer/cancer-in-general/coronavirus/cancer-treatment. (Accessed 14 October 2020).</a:t>
            </a:r>
            <a:endParaRPr lang="en-GB" sz="1100" dirty="0"/>
          </a:p>
          <a:p>
            <a:pPr marL="0" indent="0">
              <a:buNone/>
            </a:pPr>
            <a:r>
              <a:rPr lang="en-US" sz="1100" dirty="0"/>
              <a:t> </a:t>
            </a:r>
            <a:endParaRPr lang="en-GB" sz="1100" dirty="0"/>
          </a:p>
          <a:p>
            <a:pPr marL="0" indent="0">
              <a:buNone/>
            </a:pPr>
            <a:r>
              <a:rPr lang="en-GB" sz="1100" dirty="0"/>
              <a:t>Carter, R. (2020). Covid-19: The support UK care homes need to survive. </a:t>
            </a:r>
            <a:r>
              <a:rPr lang="en-GB" sz="1100" i="1" dirty="0"/>
              <a:t>BMJ</a:t>
            </a:r>
            <a:r>
              <a:rPr lang="en-GB" sz="1100" dirty="0"/>
              <a:t>, </a:t>
            </a:r>
            <a:r>
              <a:rPr lang="en-GB" sz="1100" i="1" dirty="0"/>
              <a:t>369</a:t>
            </a:r>
            <a:r>
              <a:rPr lang="en-GB" sz="1100" dirty="0"/>
              <a:t>.</a:t>
            </a:r>
          </a:p>
          <a:p>
            <a:pPr marL="0" indent="0">
              <a:buNone/>
            </a:pPr>
            <a:r>
              <a:rPr lang="en-US" sz="1100" dirty="0"/>
              <a:t> </a:t>
            </a:r>
            <a:endParaRPr lang="en-GB" sz="1100" dirty="0"/>
          </a:p>
          <a:p>
            <a:pPr marL="0" indent="0">
              <a:buNone/>
            </a:pPr>
            <a:r>
              <a:rPr lang="en-GB" sz="1100" dirty="0"/>
              <a:t> </a:t>
            </a:r>
          </a:p>
          <a:p>
            <a:pPr marL="0" indent="0">
              <a:buNone/>
            </a:pPr>
            <a:r>
              <a:rPr lang="en-US" sz="1100" dirty="0"/>
              <a:t>Clark, A., </a:t>
            </a:r>
            <a:r>
              <a:rPr lang="en-US" sz="1100" dirty="0" err="1"/>
              <a:t>Jit</a:t>
            </a:r>
            <a:r>
              <a:rPr lang="en-US" sz="1100" dirty="0"/>
              <a:t>, M., Warren-Gash, C., Guthrie, B., Wang, H. H., Mercer, S. W., Sanderson, C., McKee, M., </a:t>
            </a:r>
            <a:r>
              <a:rPr lang="en-US" sz="1100" dirty="0" err="1"/>
              <a:t>Troeger</a:t>
            </a:r>
            <a:r>
              <a:rPr lang="en-US" sz="1100" dirty="0"/>
              <a:t>, C., </a:t>
            </a:r>
            <a:r>
              <a:rPr lang="en-US" sz="1100" dirty="0" err="1"/>
              <a:t>Ong</a:t>
            </a:r>
            <a:r>
              <a:rPr lang="en-US" sz="1100" dirty="0"/>
              <a:t>, K., </a:t>
            </a:r>
            <a:r>
              <a:rPr lang="en-US" sz="1100" dirty="0" err="1"/>
              <a:t>Checchi</a:t>
            </a:r>
            <a:r>
              <a:rPr lang="en-US" sz="1100" dirty="0"/>
              <a:t>, F., </a:t>
            </a:r>
            <a:r>
              <a:rPr lang="en-US" sz="1100" dirty="0" err="1"/>
              <a:t>Perel</a:t>
            </a:r>
            <a:r>
              <a:rPr lang="en-US" sz="1100" dirty="0"/>
              <a:t>, P., Joseph, S., Banerjee, A., Gibbs, H. and </a:t>
            </a:r>
            <a:r>
              <a:rPr lang="en-US" sz="1100" dirty="0" err="1"/>
              <a:t>Eggo</a:t>
            </a:r>
            <a:r>
              <a:rPr lang="en-US" sz="1100" dirty="0"/>
              <a:t>, R. M. (2020). Global, regional, and national estimates of the population at increased risk of severe COVID-19 due to underlying health conditions in 2020: a </a:t>
            </a:r>
            <a:r>
              <a:rPr lang="en-US" sz="1100" dirty="0" err="1"/>
              <a:t>modelling</a:t>
            </a:r>
            <a:r>
              <a:rPr lang="en-US" sz="1100" dirty="0"/>
              <a:t> study. </a:t>
            </a:r>
            <a:r>
              <a:rPr lang="en-US" sz="1100" i="1" dirty="0"/>
              <a:t>Centre for mathematical </a:t>
            </a:r>
            <a:r>
              <a:rPr lang="en-US" sz="1100" i="1" dirty="0" err="1"/>
              <a:t>modelling</a:t>
            </a:r>
            <a:r>
              <a:rPr lang="en-US" sz="1100" i="1" dirty="0"/>
              <a:t> of infectious diseases. </a:t>
            </a:r>
            <a:r>
              <a:rPr lang="en-US" sz="1100" dirty="0"/>
              <a:t>[Online]. Available at: https://</a:t>
            </a:r>
            <a:r>
              <a:rPr lang="en-US" sz="1100" dirty="0" err="1"/>
              <a:t>cmmid.github.io</a:t>
            </a:r>
            <a:r>
              <a:rPr lang="en-US" sz="1100" dirty="0"/>
              <a:t>/topics/covid19/</a:t>
            </a:r>
            <a:r>
              <a:rPr lang="en-US" sz="1100" dirty="0" err="1"/>
              <a:t>Global_risk_factors.html</a:t>
            </a:r>
            <a:r>
              <a:rPr lang="en-US" sz="1100" dirty="0"/>
              <a:t>. (Accessed: 13 October 2020).</a:t>
            </a:r>
            <a:endParaRPr lang="en-GB" sz="1100" dirty="0"/>
          </a:p>
          <a:p>
            <a:pPr marL="0" indent="0">
              <a:buNone/>
            </a:pPr>
            <a:r>
              <a:rPr lang="en-GB" sz="1100" dirty="0"/>
              <a:t> </a:t>
            </a:r>
          </a:p>
          <a:p>
            <a:pPr marL="0" indent="0">
              <a:buNone/>
            </a:pPr>
            <a:r>
              <a:rPr lang="en-US" sz="1100" dirty="0" err="1"/>
              <a:t>Dergiades</a:t>
            </a:r>
            <a:r>
              <a:rPr lang="en-US" sz="1100" dirty="0"/>
              <a:t>, T.., </a:t>
            </a:r>
            <a:r>
              <a:rPr lang="en-US" sz="1100" dirty="0" err="1"/>
              <a:t>Milas</a:t>
            </a:r>
            <a:r>
              <a:rPr lang="en-US" sz="1100" dirty="0"/>
              <a:t>, C. and </a:t>
            </a:r>
            <a:r>
              <a:rPr lang="en-US" sz="1100" dirty="0" err="1"/>
              <a:t>Panagiotidis</a:t>
            </a:r>
            <a:r>
              <a:rPr lang="en-US" sz="1100" dirty="0"/>
              <a:t>. T. (2020). Effectiveness of </a:t>
            </a:r>
            <a:r>
              <a:rPr lang="en-US" sz="1100" dirty="0" err="1"/>
              <a:t>Governemnt</a:t>
            </a:r>
            <a:r>
              <a:rPr lang="en-US" sz="1100" dirty="0"/>
              <a:t> Policies in Response to the COVID-19 Outbreak. </a:t>
            </a:r>
            <a:r>
              <a:rPr lang="en-US" sz="1100" i="1" dirty="0"/>
              <a:t>SSRN. </a:t>
            </a:r>
            <a:r>
              <a:rPr lang="en-US" sz="1100" dirty="0"/>
              <a:t>3602004.</a:t>
            </a:r>
            <a:endParaRPr lang="en-GB" sz="1100" dirty="0"/>
          </a:p>
          <a:p>
            <a:pPr marL="0" indent="0">
              <a:buNone/>
            </a:pPr>
            <a:r>
              <a:rPr lang="en-GB" sz="1100" dirty="0"/>
              <a:t> </a:t>
            </a:r>
          </a:p>
          <a:p>
            <a:pPr marL="0" indent="0">
              <a:buNone/>
            </a:pPr>
            <a:r>
              <a:rPr lang="en-US" sz="1100" dirty="0" err="1"/>
              <a:t>Finder.com</a:t>
            </a:r>
            <a:r>
              <a:rPr lang="en-US" sz="1100" dirty="0"/>
              <a:t>. (2020) </a:t>
            </a:r>
            <a:r>
              <a:rPr lang="en-US" sz="1100" i="1" dirty="0"/>
              <a:t>Pension Statistics. </a:t>
            </a:r>
            <a:r>
              <a:rPr lang="en-US" sz="1100" dirty="0"/>
              <a:t> [Online]. Available at: https://</a:t>
            </a:r>
            <a:r>
              <a:rPr lang="en-US" sz="1100" dirty="0" err="1"/>
              <a:t>www.finder.com</a:t>
            </a:r>
            <a:r>
              <a:rPr lang="en-US" sz="1100" dirty="0"/>
              <a:t>/</a:t>
            </a:r>
            <a:r>
              <a:rPr lang="en-US" sz="1100" dirty="0" err="1"/>
              <a:t>uk</a:t>
            </a:r>
            <a:r>
              <a:rPr lang="en-US" sz="1100" dirty="0"/>
              <a:t>/pension-statistics. (Accessed: 14 October).</a:t>
            </a:r>
            <a:endParaRPr lang="en-GB" sz="1100" dirty="0"/>
          </a:p>
          <a:p>
            <a:pPr marL="0" indent="0">
              <a:buNone/>
            </a:pPr>
            <a:r>
              <a:rPr lang="en-US" sz="1100" dirty="0"/>
              <a:t> </a:t>
            </a:r>
            <a:endParaRPr lang="en-GB" sz="1100" dirty="0"/>
          </a:p>
          <a:p>
            <a:pPr marL="0" indent="0">
              <a:buNone/>
            </a:pPr>
            <a:r>
              <a:rPr lang="en-US" sz="1100" dirty="0" err="1"/>
              <a:t>FPH.org.uk</a:t>
            </a:r>
            <a:r>
              <a:rPr lang="en-US" sz="1100" dirty="0"/>
              <a:t>. (2018). </a:t>
            </a:r>
            <a:r>
              <a:rPr lang="en-US" sz="1100" i="1" dirty="0"/>
              <a:t>The Role of the NHS in Prevention.</a:t>
            </a:r>
            <a:r>
              <a:rPr lang="en-US" sz="1100" dirty="0"/>
              <a:t> Faculty of Public </a:t>
            </a:r>
            <a:r>
              <a:rPr lang="en-US" sz="1100" dirty="0" smtClean="0"/>
              <a:t>Health. </a:t>
            </a:r>
            <a:r>
              <a:rPr lang="en-US" sz="1100" dirty="0"/>
              <a:t>[Online]. Available at: https://www.fph.org.uk/media/2226/fph-the-role-of-the-nhs-in-prevention-discussion-paper-final.pdf. (Accessed 14 October 2020). </a:t>
            </a:r>
            <a:endParaRPr lang="en-GB" sz="1100" dirty="0"/>
          </a:p>
          <a:p>
            <a:r>
              <a:rPr lang="en-GB" sz="1100" dirty="0"/>
              <a:t> </a:t>
            </a:r>
          </a:p>
          <a:p>
            <a:endParaRPr lang="en-US" sz="1100"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21399643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7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376664" y="1209907"/>
            <a:ext cx="8229600" cy="4525963"/>
          </a:xfrm>
        </p:spPr>
        <p:txBody>
          <a:bodyPr>
            <a:normAutofit fontScale="85000" lnSpcReduction="20000"/>
          </a:bodyPr>
          <a:lstStyle/>
          <a:p>
            <a:pPr marL="0" indent="0">
              <a:buNone/>
            </a:pPr>
            <a:r>
              <a:rPr lang="en-US" sz="1050" dirty="0"/>
              <a:t>GOV. (2020). </a:t>
            </a:r>
            <a:r>
              <a:rPr lang="en-US" sz="1050" i="1" dirty="0"/>
              <a:t>Plans to ease guidance for over 2 million shielding. </a:t>
            </a:r>
            <a:r>
              <a:rPr lang="en-US" sz="1050" dirty="0"/>
              <a:t>[Online]. Available at: https://</a:t>
            </a:r>
            <a:r>
              <a:rPr lang="en-US" sz="1050" dirty="0" err="1"/>
              <a:t>www.gov.uk</a:t>
            </a:r>
            <a:r>
              <a:rPr lang="en-US" sz="1050" dirty="0"/>
              <a:t>/government/news/plans-to-ease-guidance-for-over-2-million-shielding. (Accessed 6 October 2020).</a:t>
            </a:r>
            <a:endParaRPr lang="en-GB" sz="1050" dirty="0"/>
          </a:p>
          <a:p>
            <a:pPr marL="0" indent="0">
              <a:buNone/>
            </a:pPr>
            <a:r>
              <a:rPr lang="en-GB" sz="1050" dirty="0"/>
              <a:t> </a:t>
            </a:r>
          </a:p>
          <a:p>
            <a:pPr marL="0" indent="0">
              <a:buNone/>
            </a:pPr>
            <a:r>
              <a:rPr lang="en-US" sz="1050" dirty="0"/>
              <a:t>GOV. (2020). </a:t>
            </a:r>
            <a:r>
              <a:rPr lang="en-US" sz="1050" i="1" dirty="0"/>
              <a:t>Prime Minister’s Statement On Corona Virus (COVID-19):16 March 2020. </a:t>
            </a:r>
            <a:r>
              <a:rPr lang="en-US" sz="1050" dirty="0"/>
              <a:t>[Online]. GOV.CO.UK. Available </a:t>
            </a:r>
            <a:r>
              <a:rPr lang="en-US" sz="1050" dirty="0" err="1"/>
              <a:t>at:https</a:t>
            </a:r>
            <a:r>
              <a:rPr lang="en-US" sz="1050" dirty="0"/>
              <a:t>://</a:t>
            </a:r>
            <a:r>
              <a:rPr lang="en-US" sz="1050" dirty="0" err="1"/>
              <a:t>www.gov.uk</a:t>
            </a:r>
            <a:r>
              <a:rPr lang="en-US" sz="1050" dirty="0"/>
              <a:t>/government/speeches/pm-statement-on-coronavirus-16-march-2020 (Accessed: 10 October 2020). </a:t>
            </a:r>
            <a:endParaRPr lang="en-GB" sz="1050" dirty="0"/>
          </a:p>
          <a:p>
            <a:pPr marL="0" indent="0">
              <a:buNone/>
            </a:pPr>
            <a:r>
              <a:rPr lang="en-GB" sz="1050" dirty="0"/>
              <a:t> </a:t>
            </a:r>
          </a:p>
          <a:p>
            <a:pPr marL="0" indent="0">
              <a:buNone/>
            </a:pPr>
            <a:r>
              <a:rPr lang="en-US" sz="1050" dirty="0"/>
              <a:t>GOV. (2020). Rule of six come into effect to tackle coronavirus. [Online]. Available at: https://</a:t>
            </a:r>
            <a:r>
              <a:rPr lang="en-US" sz="1050" dirty="0" err="1"/>
              <a:t>www.gov.uk</a:t>
            </a:r>
            <a:r>
              <a:rPr lang="en-US" sz="1050" dirty="0"/>
              <a:t>/government/news/rule-of-six-comes-into-effect-to-tackle-coronavirus. (Accessed 14 October 2020).</a:t>
            </a:r>
            <a:endParaRPr lang="en-GB" sz="1050" dirty="0"/>
          </a:p>
          <a:p>
            <a:pPr marL="0" indent="0">
              <a:buNone/>
            </a:pPr>
            <a:r>
              <a:rPr lang="en-GB" sz="1050" dirty="0"/>
              <a:t> </a:t>
            </a:r>
          </a:p>
          <a:p>
            <a:pPr marL="0" indent="0">
              <a:buNone/>
            </a:pPr>
            <a:r>
              <a:rPr lang="en-US" sz="1050" dirty="0"/>
              <a:t>Hope, J. (2010). </a:t>
            </a:r>
            <a:r>
              <a:rPr lang="en-US" sz="1050" i="1" dirty="0"/>
              <a:t>What Are The Main Functions of the World Health Organization? </a:t>
            </a:r>
            <a:r>
              <a:rPr lang="en-US" sz="1050" dirty="0"/>
              <a:t>[Online] E-International Relations. Available </a:t>
            </a:r>
            <a:r>
              <a:rPr lang="en-US" sz="1050" dirty="0" err="1"/>
              <a:t>at:https</a:t>
            </a:r>
            <a:r>
              <a:rPr lang="en-US" sz="1050" dirty="0"/>
              <a:t>://</a:t>
            </a:r>
            <a:r>
              <a:rPr lang="en-US" sz="1050" dirty="0" err="1"/>
              <a:t>www.e-ir.info</a:t>
            </a:r>
            <a:r>
              <a:rPr lang="en-US" sz="1050" dirty="0"/>
              <a:t>/2010/11/08/what-are-the-main-functions-of-the-world-health-organization/#_ftnref17. (Accessed 05 October 2020).</a:t>
            </a:r>
            <a:endParaRPr lang="en-GB" sz="1050" dirty="0"/>
          </a:p>
          <a:p>
            <a:pPr marL="0" indent="0">
              <a:buNone/>
            </a:pPr>
            <a:r>
              <a:rPr lang="en-GB" sz="1050" dirty="0"/>
              <a:t> </a:t>
            </a:r>
          </a:p>
          <a:p>
            <a:pPr marL="0" indent="0">
              <a:buNone/>
            </a:pPr>
            <a:r>
              <a:rPr lang="en-US" sz="1050" dirty="0" err="1"/>
              <a:t>InstituteforGovernment</a:t>
            </a:r>
            <a:r>
              <a:rPr lang="en-US" sz="1050" dirty="0"/>
              <a:t>. (2020). </a:t>
            </a:r>
            <a:r>
              <a:rPr lang="en-US" sz="1050" i="1" dirty="0"/>
              <a:t>Coronavirus lockdown rules in each part of the UK</a:t>
            </a:r>
            <a:r>
              <a:rPr lang="en-US" sz="1050" dirty="0"/>
              <a:t>. Institute for Government. [Online]. Available at: https://</a:t>
            </a:r>
            <a:r>
              <a:rPr lang="en-US" sz="1050" dirty="0" err="1"/>
              <a:t>www.instituteforgovernment.org.uk</a:t>
            </a:r>
            <a:r>
              <a:rPr lang="en-US" sz="1050" dirty="0"/>
              <a:t>/explainers/coronavirus-lockdown-rules-four-nations-</a:t>
            </a:r>
            <a:r>
              <a:rPr lang="en-US" sz="1050" dirty="0" err="1"/>
              <a:t>uk</a:t>
            </a:r>
            <a:r>
              <a:rPr lang="en-US" sz="1050" dirty="0"/>
              <a:t>. (Accessed 14 October 2020). </a:t>
            </a:r>
            <a:endParaRPr lang="en-GB" sz="1050" dirty="0"/>
          </a:p>
          <a:p>
            <a:pPr marL="0" indent="0">
              <a:buNone/>
            </a:pPr>
            <a:r>
              <a:rPr lang="en-GB" sz="1050" dirty="0"/>
              <a:t> </a:t>
            </a:r>
          </a:p>
          <a:p>
            <a:pPr marL="0" indent="0">
              <a:buNone/>
            </a:pPr>
            <a:r>
              <a:rPr lang="en-US" sz="1050" dirty="0" err="1"/>
              <a:t>Laufs</a:t>
            </a:r>
            <a:r>
              <a:rPr lang="en-US" sz="1050" dirty="0"/>
              <a:t>, J. and </a:t>
            </a:r>
            <a:r>
              <a:rPr lang="en-US" sz="1050" dirty="0" err="1"/>
              <a:t>Waseem</a:t>
            </a:r>
            <a:r>
              <a:rPr lang="en-US" sz="1050" dirty="0"/>
              <a:t>, Z. (2020). Policing in pandemics: A systematic review and the best practices for police response to COVID-19. </a:t>
            </a:r>
            <a:r>
              <a:rPr lang="en-US" sz="1050" i="1" dirty="0"/>
              <a:t>International journal of disaster risk reduction. </a:t>
            </a:r>
            <a:r>
              <a:rPr lang="en-US" sz="1050" dirty="0"/>
              <a:t>101812. </a:t>
            </a:r>
            <a:endParaRPr lang="en-GB" sz="1050" dirty="0"/>
          </a:p>
          <a:p>
            <a:pPr marL="0" indent="0">
              <a:buNone/>
            </a:pPr>
            <a:r>
              <a:rPr lang="en-GB" sz="1050" dirty="0"/>
              <a:t> </a:t>
            </a:r>
          </a:p>
          <a:p>
            <a:pPr marL="0" indent="0">
              <a:buNone/>
            </a:pPr>
            <a:r>
              <a:rPr lang="en-US" sz="1050" dirty="0"/>
              <a:t>McCarthy, C. (2020). </a:t>
            </a:r>
            <a:r>
              <a:rPr lang="en-US" sz="1050" i="1" dirty="0"/>
              <a:t>Study: Elderly Most At Risk From The Coronavirus. </a:t>
            </a:r>
            <a:r>
              <a:rPr lang="en-US" sz="1050" dirty="0" err="1"/>
              <a:t>Statistica</a:t>
            </a:r>
            <a:r>
              <a:rPr lang="en-US" sz="1050" dirty="0"/>
              <a:t>. [Online]. Available at: https://</a:t>
            </a:r>
            <a:r>
              <a:rPr lang="en-US" sz="1050" dirty="0" err="1"/>
              <a:t>www.statista.com</a:t>
            </a:r>
            <a:r>
              <a:rPr lang="en-US" sz="1050" dirty="0"/>
              <a:t>/chart/20860/coronavirus-fatality-rate-by-age/. (Accessed 14 Octover2020).</a:t>
            </a:r>
            <a:endParaRPr lang="en-GB" sz="1050" dirty="0"/>
          </a:p>
          <a:p>
            <a:pPr marL="0" indent="0">
              <a:buNone/>
            </a:pPr>
            <a:r>
              <a:rPr lang="en-US" sz="1050" dirty="0"/>
              <a:t> </a:t>
            </a:r>
            <a:endParaRPr lang="en-GB" sz="1050" dirty="0"/>
          </a:p>
          <a:p>
            <a:pPr marL="0" indent="0">
              <a:buNone/>
            </a:pPr>
            <a:r>
              <a:rPr lang="en-US" sz="1050" dirty="0"/>
              <a:t>Murray, R. (2020). </a:t>
            </a:r>
            <a:r>
              <a:rPr lang="en-US" sz="1050" i="1" dirty="0"/>
              <a:t>Leading through and beyond Covid-19: what challenged are leaders facing.</a:t>
            </a:r>
            <a:r>
              <a:rPr lang="en-US" sz="1050" dirty="0"/>
              <a:t> </a:t>
            </a:r>
            <a:r>
              <a:rPr lang="en-US" sz="1050" dirty="0" err="1"/>
              <a:t>TheKingsFund</a:t>
            </a:r>
            <a:r>
              <a:rPr lang="en-US" sz="1050" dirty="0"/>
              <a:t>. [Online]. Available at: https://www.kingsfund.org.uk/blog/2020/04/covid-19-challenges-facing-leaders. (Accessed 14 October 2020). </a:t>
            </a:r>
            <a:endParaRPr lang="en-GB" sz="1050" dirty="0"/>
          </a:p>
          <a:p>
            <a:pPr marL="0" indent="0">
              <a:buNone/>
            </a:pPr>
            <a:r>
              <a:rPr lang="en-US" sz="1050" dirty="0"/>
              <a:t> </a:t>
            </a:r>
            <a:endParaRPr lang="en-GB" sz="1050" dirty="0"/>
          </a:p>
          <a:p>
            <a:pPr marL="0" indent="0">
              <a:buNone/>
            </a:pPr>
            <a:r>
              <a:rPr lang="en-US" sz="1050" dirty="0"/>
              <a:t>NCF. (2020). </a:t>
            </a:r>
            <a:r>
              <a:rPr lang="en-US" sz="1050" i="1" dirty="0"/>
              <a:t>Only 25% of eligible care home staff tested.</a:t>
            </a:r>
            <a:r>
              <a:rPr lang="en-US" sz="1050" dirty="0"/>
              <a:t> The National Care Forum. [Online]. Available at: https://www.nationalcareforum.org.uk/ncf-press-releases/only-25-of-eligible-care-home-staff-tested. (Accessed 14 October 2020).</a:t>
            </a:r>
            <a:endParaRPr lang="en-GB" sz="1050" dirty="0"/>
          </a:p>
          <a:p>
            <a:pPr marL="0" indent="0">
              <a:buNone/>
            </a:pPr>
            <a:r>
              <a:rPr lang="en-GB" sz="1050" dirty="0"/>
              <a:t> </a:t>
            </a:r>
          </a:p>
          <a:p>
            <a:pPr marL="0" indent="0">
              <a:buNone/>
            </a:pPr>
            <a:r>
              <a:rPr lang="en-US" sz="1050" dirty="0"/>
              <a:t>NHS. (2020). </a:t>
            </a:r>
            <a:r>
              <a:rPr lang="en-US" sz="1050" i="1" dirty="0"/>
              <a:t>About the NHS. </a:t>
            </a:r>
            <a:r>
              <a:rPr lang="en-US" sz="1050" dirty="0"/>
              <a:t>[Online]. Available at: https://</a:t>
            </a:r>
            <a:r>
              <a:rPr lang="en-US" sz="1050" dirty="0" err="1"/>
              <a:t>www.stepintothenhs.nhs.uk</a:t>
            </a:r>
            <a:r>
              <a:rPr lang="en-US" sz="1050" dirty="0"/>
              <a:t>/about-the-</a:t>
            </a:r>
            <a:r>
              <a:rPr lang="en-US" sz="1050" dirty="0" err="1"/>
              <a:t>nhs</a:t>
            </a:r>
            <a:r>
              <a:rPr lang="en-US" sz="1050" dirty="0"/>
              <a:t>. (Online). https://</a:t>
            </a:r>
            <a:r>
              <a:rPr lang="en-US" sz="1050" dirty="0" err="1"/>
              <a:t>www.stepintothenhs.nhs.uk</a:t>
            </a:r>
            <a:r>
              <a:rPr lang="en-US" sz="1050" dirty="0"/>
              <a:t>/about-the-</a:t>
            </a:r>
            <a:r>
              <a:rPr lang="en-US" sz="1050" dirty="0" err="1"/>
              <a:t>nhs</a:t>
            </a:r>
            <a:r>
              <a:rPr lang="en-US" sz="1050" dirty="0"/>
              <a:t>. (Accessed 9 October 2020). </a:t>
            </a:r>
            <a:endParaRPr lang="en-GB" sz="1050" dirty="0"/>
          </a:p>
          <a:p>
            <a:pPr marL="0" indent="0">
              <a:buNone/>
            </a:pPr>
            <a:r>
              <a:rPr lang="en-GB" sz="1050" dirty="0"/>
              <a:t> </a:t>
            </a:r>
          </a:p>
          <a:p>
            <a:pPr marL="0" indent="0">
              <a:buNone/>
            </a:pPr>
            <a:r>
              <a:rPr lang="en-US" sz="1050" dirty="0"/>
              <a:t>NHS. (2020). </a:t>
            </a:r>
            <a:r>
              <a:rPr lang="en-US" sz="1050" i="1" dirty="0"/>
              <a:t>Coronavirus Guidance For GPs And Referrers </a:t>
            </a:r>
            <a:r>
              <a:rPr lang="en-GB" sz="1050" i="1" dirty="0"/>
              <a:t>–</a:t>
            </a:r>
            <a:r>
              <a:rPr lang="en-US" sz="1050" i="1" dirty="0"/>
              <a:t> West London NHS Trust</a:t>
            </a:r>
            <a:r>
              <a:rPr lang="en-US" sz="1050" dirty="0"/>
              <a:t>. [online]. Available </a:t>
            </a:r>
            <a:r>
              <a:rPr lang="en-US" sz="1050" dirty="0" err="1"/>
              <a:t>at:https</a:t>
            </a:r>
            <a:r>
              <a:rPr lang="en-US" sz="1050" dirty="0"/>
              <a:t>://</a:t>
            </a:r>
            <a:r>
              <a:rPr lang="en-US" sz="1050" dirty="0" err="1"/>
              <a:t>westlondon.nhs.uk</a:t>
            </a:r>
            <a:r>
              <a:rPr lang="en-US" sz="1050" dirty="0"/>
              <a:t>/coronavirus-guidance-for-</a:t>
            </a:r>
            <a:r>
              <a:rPr lang="en-US" sz="1050" dirty="0" err="1"/>
              <a:t>gps</a:t>
            </a:r>
            <a:r>
              <a:rPr lang="en-US" sz="1050" dirty="0"/>
              <a:t>-and-referrers/ (Accessed 8 October 2020).</a:t>
            </a:r>
            <a:endParaRPr lang="en-GB" sz="1050" dirty="0"/>
          </a:p>
          <a:p>
            <a:pPr marL="0" indent="0">
              <a:buNone/>
            </a:pPr>
            <a:r>
              <a:rPr lang="en-GB" sz="1100" dirty="0"/>
              <a:t> </a:t>
            </a:r>
          </a:p>
          <a:p>
            <a:endParaRPr lang="en-US" sz="1100"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19306113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5000"/>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376664" y="1209907"/>
            <a:ext cx="8229600" cy="4525963"/>
          </a:xfrm>
        </p:spPr>
        <p:txBody>
          <a:bodyPr>
            <a:normAutofit fontScale="92500" lnSpcReduction="20000"/>
          </a:bodyPr>
          <a:lstStyle/>
          <a:p>
            <a:pPr marL="0" indent="0">
              <a:buNone/>
            </a:pPr>
            <a:r>
              <a:rPr lang="en-GB" sz="1100" dirty="0"/>
              <a:t> </a:t>
            </a:r>
          </a:p>
          <a:p>
            <a:pPr marL="0" indent="0">
              <a:buNone/>
            </a:pPr>
            <a:r>
              <a:rPr lang="en-GB" sz="1100" i="1" dirty="0"/>
              <a:t>NHS. (2020). NHS to open two new Hospitals to fight corona virus. NHS. [Online]. Available at: </a:t>
            </a:r>
            <a:r>
              <a:rPr lang="en-US" sz="1100" i="1" dirty="0"/>
              <a:t>https://www.england.nhs.uk/2020/03/nhs-to-open-two-more-new-hospitals-to-fight-coronavirus/. (Accessed 14 October 2020).</a:t>
            </a:r>
            <a:endParaRPr lang="en-GB" sz="1100" i="1" dirty="0"/>
          </a:p>
          <a:p>
            <a:pPr marL="0" indent="0">
              <a:buNone/>
            </a:pPr>
            <a:r>
              <a:rPr lang="en-US" sz="1100" i="1" dirty="0"/>
              <a:t> </a:t>
            </a:r>
            <a:endParaRPr lang="en-GB" sz="1100" i="1" dirty="0"/>
          </a:p>
          <a:p>
            <a:pPr marL="0" indent="0">
              <a:buNone/>
            </a:pPr>
            <a:r>
              <a:rPr lang="en-US" sz="1100" i="1" dirty="0"/>
              <a:t>NHS. (2020). The NHS App. NHS. [Online]. </a:t>
            </a:r>
            <a:r>
              <a:rPr lang="en-US" sz="1100" i="1" dirty="0" err="1"/>
              <a:t>Availble</a:t>
            </a:r>
            <a:r>
              <a:rPr lang="en-US" sz="1100" i="1" dirty="0"/>
              <a:t> at: </a:t>
            </a:r>
            <a:r>
              <a:rPr lang="en-GB" sz="1100" i="1" dirty="0"/>
              <a:t>https://</a:t>
            </a:r>
            <a:r>
              <a:rPr lang="en-GB" sz="1100" i="1" dirty="0" err="1"/>
              <a:t>www.nhs.uk</a:t>
            </a:r>
            <a:r>
              <a:rPr lang="en-GB" sz="1100" i="1" dirty="0"/>
              <a:t>/using-the-</a:t>
            </a:r>
            <a:r>
              <a:rPr lang="en-GB" sz="1100" i="1" dirty="0" err="1"/>
              <a:t>nhs</a:t>
            </a:r>
            <a:r>
              <a:rPr lang="en-GB" sz="1100" i="1" dirty="0"/>
              <a:t>/</a:t>
            </a:r>
            <a:r>
              <a:rPr lang="en-GB" sz="1100" i="1" dirty="0" err="1"/>
              <a:t>nhs</a:t>
            </a:r>
            <a:r>
              <a:rPr lang="en-GB" sz="1100" i="1" dirty="0"/>
              <a:t>-services/the-</a:t>
            </a:r>
            <a:r>
              <a:rPr lang="en-GB" sz="1100" i="1" dirty="0" err="1"/>
              <a:t>nhs</a:t>
            </a:r>
            <a:r>
              <a:rPr lang="en-GB" sz="1100" i="1" dirty="0"/>
              <a:t>-app/. (Accessed 14 October 2020).</a:t>
            </a:r>
          </a:p>
          <a:p>
            <a:pPr marL="0" indent="0">
              <a:buNone/>
            </a:pPr>
            <a:r>
              <a:rPr lang="en-GB" sz="1100" i="1" dirty="0"/>
              <a:t> </a:t>
            </a:r>
          </a:p>
          <a:p>
            <a:pPr marL="0" indent="0">
              <a:buNone/>
            </a:pPr>
            <a:r>
              <a:rPr lang="en-GB" sz="1100" i="1" dirty="0" err="1"/>
              <a:t>Nickson</a:t>
            </a:r>
            <a:r>
              <a:rPr lang="en-GB" sz="1100" i="1" dirty="0"/>
              <a:t>, S. (2020). The early pandemic response offers the government lessons for the next phase. Institute For Government. [Online]. Available at: https://www.instituteforgovernment.org.uk/blog/early-pandemic-response-lessons. (Accessed 14 October 2020).</a:t>
            </a:r>
          </a:p>
          <a:p>
            <a:pPr marL="0" indent="0">
              <a:buNone/>
            </a:pPr>
            <a:r>
              <a:rPr lang="en-US" sz="1100" i="1" dirty="0"/>
              <a:t> </a:t>
            </a:r>
            <a:endParaRPr lang="en-GB" sz="1100" i="1" dirty="0"/>
          </a:p>
          <a:p>
            <a:pPr marL="0" indent="0">
              <a:buNone/>
            </a:pPr>
            <a:r>
              <a:rPr lang="en-GB" sz="1100" i="1" dirty="0"/>
              <a:t> </a:t>
            </a:r>
          </a:p>
          <a:p>
            <a:pPr marL="0" indent="0">
              <a:buNone/>
            </a:pPr>
            <a:r>
              <a:rPr lang="en-GB" sz="1100" i="1" dirty="0"/>
              <a:t> </a:t>
            </a:r>
          </a:p>
          <a:p>
            <a:pPr marL="0" indent="0">
              <a:buNone/>
            </a:pPr>
            <a:r>
              <a:rPr lang="en-US" sz="1100" i="1" dirty="0" err="1"/>
              <a:t>Piri</a:t>
            </a:r>
            <a:r>
              <a:rPr lang="en-US" sz="1100" i="1" dirty="0"/>
              <a:t>, N., </a:t>
            </a:r>
            <a:r>
              <a:rPr lang="en-US" sz="1100" i="1" dirty="0" err="1"/>
              <a:t>Tanjani</a:t>
            </a:r>
            <a:r>
              <a:rPr lang="en-US" sz="1100" i="1" dirty="0"/>
              <a:t>, P. T., </a:t>
            </a:r>
            <a:r>
              <a:rPr lang="en-US" sz="1100" i="1" dirty="0" err="1"/>
              <a:t>Khodkarim</a:t>
            </a:r>
            <a:r>
              <a:rPr lang="en-US" sz="1100" i="1" dirty="0"/>
              <a:t>, S., </a:t>
            </a:r>
            <a:r>
              <a:rPr lang="en-US" sz="1100" i="1" dirty="0" err="1"/>
              <a:t>Etamad</a:t>
            </a:r>
            <a:r>
              <a:rPr lang="en-US" sz="1100" i="1" dirty="0"/>
              <a:t>, K. (2018). Domestic elder abuse and association factors in elderly women in Tehran, Iran. Epidemiology and Health, 40(1). </a:t>
            </a:r>
            <a:endParaRPr lang="en-GB" sz="1100" i="1" dirty="0"/>
          </a:p>
          <a:p>
            <a:pPr marL="0" indent="0">
              <a:buNone/>
            </a:pPr>
            <a:r>
              <a:rPr lang="en-GB" sz="1100" i="1" dirty="0"/>
              <a:t> </a:t>
            </a:r>
          </a:p>
          <a:p>
            <a:pPr marL="0" indent="0">
              <a:buNone/>
            </a:pPr>
            <a:r>
              <a:rPr lang="en-US" sz="1100" i="1" dirty="0"/>
              <a:t>Swift, A., Banks, L., </a:t>
            </a:r>
            <a:r>
              <a:rPr lang="en-US" sz="1100" i="1" dirty="0" err="1"/>
              <a:t>Baleswaran</a:t>
            </a:r>
            <a:r>
              <a:rPr lang="en-US" sz="1100" i="1" dirty="0"/>
              <a:t>, A., Cooke, N., Little. C., McGrath, L., </a:t>
            </a:r>
            <a:r>
              <a:rPr lang="en-US" sz="1100" i="1" dirty="0" err="1"/>
              <a:t>Meechan</a:t>
            </a:r>
            <a:r>
              <a:rPr lang="en-US" sz="1100" i="1" dirty="0"/>
              <a:t>-Rogers. R., </a:t>
            </a:r>
            <a:r>
              <a:rPr lang="en-US" sz="1100" i="1" dirty="0" err="1"/>
              <a:t>Neve</a:t>
            </a:r>
            <a:r>
              <a:rPr lang="en-US" sz="1100" i="1" dirty="0"/>
              <a:t>, A., Rees, H., Tomlinson, A. and Williams, G.(2020). COVID-19 and student nurses: A view from England. Wiley Public Emergency Collection.</a:t>
            </a:r>
            <a:endParaRPr lang="en-GB" sz="1100" i="1" dirty="0"/>
          </a:p>
          <a:p>
            <a:pPr marL="0" indent="0">
              <a:buNone/>
            </a:pPr>
            <a:r>
              <a:rPr lang="en-US" sz="1100" i="1" dirty="0"/>
              <a:t> </a:t>
            </a:r>
            <a:endParaRPr lang="en-GB" sz="1100" i="1" dirty="0"/>
          </a:p>
          <a:p>
            <a:pPr marL="0" indent="0">
              <a:buNone/>
            </a:pPr>
            <a:r>
              <a:rPr lang="en-US" sz="1100" i="1" dirty="0"/>
              <a:t>WHO. (2020). Coronavirus disease (COVID-19): Herd immunity, Lockdowns and Covid-19. WHO. [Online]. Available at: https://www.who.int/news-room/q-a-detail/herd-immunity-lockdowns-and-covid-19. (Accessed 14 October 2020).</a:t>
            </a:r>
            <a:endParaRPr lang="en-GB" sz="1100" i="1" dirty="0"/>
          </a:p>
          <a:p>
            <a:pPr marL="0" indent="0">
              <a:buNone/>
            </a:pPr>
            <a:r>
              <a:rPr lang="en-GB" sz="1100" i="1" dirty="0"/>
              <a:t> </a:t>
            </a:r>
          </a:p>
          <a:p>
            <a:pPr marL="0" indent="0">
              <a:buNone/>
            </a:pPr>
            <a:r>
              <a:rPr lang="en-US" sz="1100" i="1" dirty="0"/>
              <a:t>WHO. (2020). COVID-19 STRATEGY UPDATE. [Online]. Available at: https://</a:t>
            </a:r>
            <a:r>
              <a:rPr lang="en-US" sz="1100" i="1" dirty="0" err="1"/>
              <a:t>www.who.int</a:t>
            </a:r>
            <a:r>
              <a:rPr lang="en-US" sz="1100" i="1" dirty="0"/>
              <a:t>/docs/default-source/</a:t>
            </a:r>
            <a:r>
              <a:rPr lang="en-US" sz="1100" i="1" dirty="0" err="1"/>
              <a:t>coronaviruse</a:t>
            </a:r>
            <a:r>
              <a:rPr lang="en-US" sz="1100" i="1" dirty="0"/>
              <a:t>/covid-strategy-update-14april2020.pdf?sfvrsn=29da3ba0_19. (Accessed 10 October 2020).</a:t>
            </a:r>
            <a:endParaRPr lang="en-GB" sz="1100" i="1" dirty="0"/>
          </a:p>
          <a:p>
            <a:pPr marL="0" indent="0">
              <a:buNone/>
            </a:pPr>
            <a:r>
              <a:rPr lang="en-GB" sz="1100" i="1" dirty="0"/>
              <a:t> </a:t>
            </a:r>
          </a:p>
          <a:p>
            <a:pPr marL="0" indent="0">
              <a:buNone/>
            </a:pPr>
            <a:r>
              <a:rPr lang="en-US" sz="1100" i="1" dirty="0"/>
              <a:t>WHO. (2020). The role of WHO In Public Health. [online]. Available </a:t>
            </a:r>
            <a:r>
              <a:rPr lang="en-US" sz="1100" i="1" dirty="0" err="1"/>
              <a:t>at:https</a:t>
            </a:r>
            <a:r>
              <a:rPr lang="en-US" sz="1100" i="1" dirty="0"/>
              <a:t>://</a:t>
            </a:r>
            <a:r>
              <a:rPr lang="en-US" sz="1100" i="1" dirty="0" err="1"/>
              <a:t>www.who.int</a:t>
            </a:r>
            <a:r>
              <a:rPr lang="en-US" sz="1100" i="1" dirty="0"/>
              <a:t>/about/role/en/. (Accessed 8 October 2020).</a:t>
            </a:r>
            <a:endParaRPr lang="en-GB" sz="1100" i="1" dirty="0"/>
          </a:p>
          <a:p>
            <a:pPr marL="0" indent="0">
              <a:buNone/>
            </a:pPr>
            <a:r>
              <a:rPr lang="en-GB" sz="1100" i="1" dirty="0"/>
              <a:t> </a:t>
            </a:r>
          </a:p>
          <a:p>
            <a:pPr marL="0" indent="0">
              <a:buNone/>
            </a:pPr>
            <a:r>
              <a:rPr lang="en-US" sz="1100" i="1" dirty="0"/>
              <a:t>WHO. (2015). World report on ageing and health. [Online]. Available at: https://</a:t>
            </a:r>
            <a:r>
              <a:rPr lang="en-US" sz="1100" i="1" dirty="0" err="1"/>
              <a:t>apps.who.int</a:t>
            </a:r>
            <a:r>
              <a:rPr lang="en-US" sz="1100" i="1" dirty="0"/>
              <a:t>/iris/handle/10665/186463 . (Accessed 14 October 2020).</a:t>
            </a:r>
            <a:endParaRPr lang="en-GB" sz="1100" i="1" dirty="0"/>
          </a:p>
          <a:p>
            <a:pPr marL="0" indent="0">
              <a:buNone/>
            </a:pPr>
            <a:r>
              <a:rPr lang="en-GB" sz="1100" i="1" dirty="0"/>
              <a:t> </a:t>
            </a:r>
          </a:p>
          <a:p>
            <a:pPr marL="0" indent="0">
              <a:buNone/>
            </a:pPr>
            <a:r>
              <a:rPr lang="en-US" sz="1100" i="1" dirty="0"/>
              <a:t>Wu, B. (2020). Social isolation and loneliness among older in the context of COVID-19: a global challenge. Global Health Research and policy, 5(1), pp.1-3. </a:t>
            </a:r>
            <a:endParaRPr lang="en-GB" sz="1100" i="1" dirty="0"/>
          </a:p>
          <a:p>
            <a:pPr marL="0" indent="0">
              <a:buNone/>
            </a:pPr>
            <a:r>
              <a:rPr lang="en-US" sz="1100" dirty="0"/>
              <a:t> </a:t>
            </a:r>
            <a:endParaRPr lang="en-GB" sz="1100" dirty="0"/>
          </a:p>
          <a:p>
            <a:endParaRPr lang="en-US" sz="1100"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23579119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394" y="1417638"/>
            <a:ext cx="8229600" cy="1143000"/>
          </a:xfrm>
        </p:spPr>
        <p:txBody>
          <a:bodyPr/>
          <a:lstStyle/>
          <a:p>
            <a:r>
              <a:rPr lang="en-US" dirty="0" smtClean="0"/>
              <a:t>Thank you </a:t>
            </a:r>
            <a:endParaRPr lang="en-US" dirty="0"/>
          </a:p>
        </p:txBody>
      </p:sp>
      <p:sp>
        <p:nvSpPr>
          <p:cNvPr id="4" name="TextBox 3"/>
          <p:cNvSpPr txBox="1"/>
          <p:nvPr/>
        </p:nvSpPr>
        <p:spPr>
          <a:xfrm>
            <a:off x="0" y="6596390"/>
            <a:ext cx="1560286" cy="261610"/>
          </a:xfrm>
          <a:prstGeom prst="rect">
            <a:avLst/>
          </a:prstGeom>
          <a:noFill/>
        </p:spPr>
        <p:txBody>
          <a:bodyPr wrap="square" rtlCol="0">
            <a:spAutoFit/>
          </a:bodyPr>
          <a:lstStyle/>
          <a:p>
            <a:r>
              <a:rPr lang="en-US" sz="1100" dirty="0" smtClean="0"/>
              <a:t>James </a:t>
            </a:r>
            <a:r>
              <a:rPr lang="en-US" sz="1100" dirty="0" err="1" smtClean="0"/>
              <a:t>Sahonta</a:t>
            </a:r>
            <a:r>
              <a:rPr lang="en-US" sz="1100" dirty="0" smtClean="0"/>
              <a:t> 1715427</a:t>
            </a:r>
            <a:endParaRPr lang="en-US" sz="1100" dirty="0"/>
          </a:p>
        </p:txBody>
      </p:sp>
    </p:spTree>
    <p:extLst>
      <p:ext uri="{BB962C8B-B14F-4D97-AF65-F5344CB8AC3E}">
        <p14:creationId xmlns:p14="http://schemas.microsoft.com/office/powerpoint/2010/main" val="23579119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Black .thmx</Template>
  <TotalTime>1276</TotalTime>
  <Words>2960</Words>
  <Application>Microsoft Macintosh PowerPoint</Application>
  <PresentationFormat>On-screen Show (4:3)</PresentationFormat>
  <Paragraphs>302</Paragraphs>
  <Slides>22</Slides>
  <Notes>17</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COVID-19 Policies relating to the elderly population </vt:lpstr>
      <vt:lpstr>1. Shielding</vt:lpstr>
      <vt:lpstr>Impact and importance of Shieling for the Elderly</vt:lpstr>
      <vt:lpstr>PowerPoint Presentation</vt:lpstr>
      <vt:lpstr>Limitations of the policy on the Elderly</vt:lpstr>
      <vt:lpstr>2. Rule of 6</vt:lpstr>
      <vt:lpstr>Limitations</vt:lpstr>
      <vt:lpstr>PowerPoint Presentation</vt:lpstr>
      <vt:lpstr>Solutions to overcome limitations</vt:lpstr>
      <vt:lpstr>COVID-19 Agencies relating to the elderly population </vt:lpstr>
      <vt:lpstr>The role</vt:lpstr>
      <vt:lpstr>The role</vt:lpstr>
      <vt:lpstr>Evaluation on the Roles</vt:lpstr>
      <vt:lpstr>Evaluation on the Roles</vt:lpstr>
      <vt:lpstr>Barriers and Limitations</vt:lpstr>
      <vt:lpstr>Barriers and Limitations</vt:lpstr>
      <vt:lpstr>Recommendations</vt:lpstr>
      <vt:lpstr>Conclusions</vt:lpstr>
      <vt:lpstr>References</vt:lpstr>
      <vt:lpstr>References</vt:lpstr>
      <vt:lpstr>References</vt:lpstr>
      <vt:lpstr>Thank you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Nghiem</dc:creator>
  <cp:lastModifiedBy>David Nghiem</cp:lastModifiedBy>
  <cp:revision>49</cp:revision>
  <dcterms:created xsi:type="dcterms:W3CDTF">2020-10-13T07:51:17Z</dcterms:created>
  <dcterms:modified xsi:type="dcterms:W3CDTF">2020-10-16T13:57:19Z</dcterms:modified>
</cp:coreProperties>
</file>