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Lst>
  <p:sldSz cx="43891200" cy="32918400"/>
  <p:notesSz cx="6858000" cy="9144000"/>
  <p:embeddedFontLst>
    <p:embeddedFont>
      <p:font typeface="Gordita" panose="020B0604020202020204" charset="0"/>
      <p:regular r:id="rId3"/>
    </p:embeddedFont>
    <p:embeddedFont>
      <p:font typeface="Gordita Bold" panose="020B0604020202020204" charset="0"/>
      <p:regular r:id="rId4"/>
      <p:bold r:id="rId5"/>
    </p:embeddedFont>
    <p:embeddedFont>
      <p:font typeface="Gordita Bold Italics" panose="020B0604020202020204" charset="0"/>
      <p:regular r:id="rId6"/>
      <p:bold r:id="rId7"/>
      <p:italic r:id="rId8"/>
      <p:boldItalic r:id="rId9"/>
    </p:embeddedFont>
    <p:embeddedFont>
      <p:font typeface="Gordita Italics" panose="020B0604020202020204" charset="0"/>
      <p:regular r:id="rId10"/>
      <p:italic r:id="rId1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8456" autoAdjust="0"/>
    <p:restoredTop sz="93774" autoAdjust="0"/>
  </p:normalViewPr>
  <p:slideViewPr>
    <p:cSldViewPr>
      <p:cViewPr varScale="1">
        <p:scale>
          <a:sx n="15" d="100"/>
          <a:sy n="15" d="100"/>
        </p:scale>
        <p:origin x="10" y="25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6.fntdata"/><Relationship Id="rId13" Type="http://schemas.openxmlformats.org/officeDocument/2006/relationships/viewProps" Target="viewProps.xml"/><Relationship Id="rId3" Type="http://schemas.openxmlformats.org/officeDocument/2006/relationships/font" Target="fonts/font1.fntdata"/><Relationship Id="rId7" Type="http://schemas.openxmlformats.org/officeDocument/2006/relationships/font" Target="fonts/font5.fntdata"/><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4.fntdata"/><Relationship Id="rId11" Type="http://schemas.openxmlformats.org/officeDocument/2006/relationships/font" Target="fonts/font9.fntdata"/><Relationship Id="rId5" Type="http://schemas.openxmlformats.org/officeDocument/2006/relationships/font" Target="fonts/font3.fntdata"/><Relationship Id="rId15" Type="http://schemas.openxmlformats.org/officeDocument/2006/relationships/tableStyles" Target="tableStyles.xml"/><Relationship Id="rId10" Type="http://schemas.openxmlformats.org/officeDocument/2006/relationships/font" Target="fonts/font8.fntdata"/><Relationship Id="rId4" Type="http://schemas.openxmlformats.org/officeDocument/2006/relationships/font" Target="fonts/font2.fntdata"/><Relationship Id="rId9" Type="http://schemas.openxmlformats.org/officeDocument/2006/relationships/font" Target="fonts/font7.fntdata"/><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2/13/2026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92667" y="383253"/>
            <a:ext cx="43114757" cy="32151895"/>
            <a:chOff x="0" y="0"/>
            <a:chExt cx="3548540" cy="2646246"/>
          </a:xfrm>
        </p:grpSpPr>
        <p:sp>
          <p:nvSpPr>
            <p:cNvPr id="3" name="Freeform 3"/>
            <p:cNvSpPr/>
            <p:nvPr/>
          </p:nvSpPr>
          <p:spPr>
            <a:xfrm>
              <a:off x="0" y="0"/>
              <a:ext cx="3548540" cy="2646246"/>
            </a:xfrm>
            <a:custGeom>
              <a:avLst/>
              <a:gdLst/>
              <a:ahLst/>
              <a:cxnLst/>
              <a:rect l="l" t="t" r="r" b="b"/>
              <a:pathLst>
                <a:path w="3548540" h="2646246">
                  <a:moveTo>
                    <a:pt x="0" y="0"/>
                  </a:moveTo>
                  <a:lnTo>
                    <a:pt x="3548540" y="0"/>
                  </a:lnTo>
                  <a:lnTo>
                    <a:pt x="3548540" y="2646246"/>
                  </a:lnTo>
                  <a:lnTo>
                    <a:pt x="0" y="2646246"/>
                  </a:lnTo>
                  <a:close/>
                </a:path>
              </a:pathLst>
            </a:custGeom>
            <a:ln w="38100" cap="sq">
              <a:solidFill>
                <a:srgbClr val="000000"/>
              </a:solidFill>
              <a:prstDash val="solid"/>
              <a:miter/>
            </a:ln>
          </p:spPr>
          <p:txBody>
            <a:bodyPr/>
            <a:lstStyle/>
            <a:p>
              <a:endParaRPr lang="en-GB"/>
            </a:p>
          </p:txBody>
        </p:sp>
        <p:sp>
          <p:nvSpPr>
            <p:cNvPr id="4" name="TextBox 4"/>
            <p:cNvSpPr txBox="1"/>
            <p:nvPr/>
          </p:nvSpPr>
          <p:spPr>
            <a:xfrm>
              <a:off x="0" y="-95250"/>
              <a:ext cx="3548540" cy="2741496"/>
            </a:xfrm>
            <a:prstGeom prst="rect">
              <a:avLst/>
            </a:prstGeom>
          </p:spPr>
          <p:txBody>
            <a:bodyPr lIns="50800" tIns="50800" rIns="50800" bIns="50800" rtlCol="0" anchor="ctr"/>
            <a:lstStyle/>
            <a:p>
              <a:pPr algn="ctr">
                <a:lnSpc>
                  <a:spcPts val="6509"/>
                </a:lnSpc>
              </a:pPr>
              <a:endParaRPr/>
            </a:p>
          </p:txBody>
        </p:sp>
      </p:grpSp>
      <p:grpSp>
        <p:nvGrpSpPr>
          <p:cNvPr id="5" name="Group 5"/>
          <p:cNvGrpSpPr/>
          <p:nvPr/>
        </p:nvGrpSpPr>
        <p:grpSpPr>
          <a:xfrm>
            <a:off x="388221" y="4963557"/>
            <a:ext cx="43114757" cy="1282922"/>
            <a:chOff x="0" y="0"/>
            <a:chExt cx="4731386" cy="140787"/>
          </a:xfrm>
        </p:grpSpPr>
        <p:sp>
          <p:nvSpPr>
            <p:cNvPr id="6" name="Freeform 6"/>
            <p:cNvSpPr/>
            <p:nvPr/>
          </p:nvSpPr>
          <p:spPr>
            <a:xfrm>
              <a:off x="0" y="0"/>
              <a:ext cx="4731386" cy="140787"/>
            </a:xfrm>
            <a:custGeom>
              <a:avLst/>
              <a:gdLst/>
              <a:ahLst/>
              <a:cxnLst/>
              <a:rect l="l" t="t" r="r" b="b"/>
              <a:pathLst>
                <a:path w="4731386" h="140787">
                  <a:moveTo>
                    <a:pt x="0" y="0"/>
                  </a:moveTo>
                  <a:lnTo>
                    <a:pt x="4731386" y="0"/>
                  </a:lnTo>
                  <a:lnTo>
                    <a:pt x="4731386" y="140787"/>
                  </a:lnTo>
                  <a:lnTo>
                    <a:pt x="0" y="140787"/>
                  </a:lnTo>
                  <a:close/>
                </a:path>
              </a:pathLst>
            </a:custGeom>
            <a:solidFill>
              <a:srgbClr val="D32745"/>
            </a:solidFill>
          </p:spPr>
          <p:txBody>
            <a:bodyPr/>
            <a:lstStyle/>
            <a:p>
              <a:endParaRPr lang="en-GB"/>
            </a:p>
          </p:txBody>
        </p:sp>
        <p:sp>
          <p:nvSpPr>
            <p:cNvPr id="7" name="TextBox 7"/>
            <p:cNvSpPr txBox="1"/>
            <p:nvPr/>
          </p:nvSpPr>
          <p:spPr>
            <a:xfrm>
              <a:off x="0" y="-76200"/>
              <a:ext cx="4731386" cy="216987"/>
            </a:xfrm>
            <a:prstGeom prst="rect">
              <a:avLst/>
            </a:prstGeom>
          </p:spPr>
          <p:txBody>
            <a:bodyPr lIns="38100" tIns="38100" rIns="38100" bIns="38100" rtlCol="0" anchor="ctr"/>
            <a:lstStyle/>
            <a:p>
              <a:pPr algn="ctr">
                <a:lnSpc>
                  <a:spcPts val="5599"/>
                </a:lnSpc>
              </a:pPr>
              <a:endParaRPr/>
            </a:p>
          </p:txBody>
        </p:sp>
      </p:grpSp>
      <p:sp>
        <p:nvSpPr>
          <p:cNvPr id="8" name="AutoShape 8"/>
          <p:cNvSpPr/>
          <p:nvPr/>
        </p:nvSpPr>
        <p:spPr>
          <a:xfrm flipH="1">
            <a:off x="13296306" y="6265529"/>
            <a:ext cx="0" cy="22321198"/>
          </a:xfrm>
          <a:prstGeom prst="line">
            <a:avLst/>
          </a:prstGeom>
          <a:ln w="38100" cap="flat">
            <a:solidFill>
              <a:srgbClr val="000000"/>
            </a:solidFill>
            <a:prstDash val="solid"/>
            <a:headEnd type="none" w="sm" len="sm"/>
            <a:tailEnd type="none" w="sm" len="sm"/>
          </a:ln>
        </p:spPr>
        <p:txBody>
          <a:bodyPr/>
          <a:lstStyle/>
          <a:p>
            <a:endParaRPr lang="en-GB"/>
          </a:p>
        </p:txBody>
      </p:sp>
      <p:sp>
        <p:nvSpPr>
          <p:cNvPr id="9" name="AutoShape 9"/>
          <p:cNvSpPr/>
          <p:nvPr/>
        </p:nvSpPr>
        <p:spPr>
          <a:xfrm>
            <a:off x="26296159" y="6246479"/>
            <a:ext cx="85421" cy="15191766"/>
          </a:xfrm>
          <a:prstGeom prst="line">
            <a:avLst/>
          </a:prstGeom>
          <a:ln w="38100" cap="flat">
            <a:solidFill>
              <a:srgbClr val="000000"/>
            </a:solidFill>
            <a:prstDash val="solid"/>
            <a:headEnd type="none" w="sm" len="sm"/>
            <a:tailEnd type="none" w="sm" len="sm"/>
          </a:ln>
        </p:spPr>
        <p:txBody>
          <a:bodyPr/>
          <a:lstStyle/>
          <a:p>
            <a:endParaRPr lang="en-GB"/>
          </a:p>
        </p:txBody>
      </p:sp>
      <p:sp>
        <p:nvSpPr>
          <p:cNvPr id="10" name="Freeform 10"/>
          <p:cNvSpPr/>
          <p:nvPr/>
        </p:nvSpPr>
        <p:spPr>
          <a:xfrm>
            <a:off x="534609" y="527489"/>
            <a:ext cx="10484933" cy="4283668"/>
          </a:xfrm>
          <a:custGeom>
            <a:avLst/>
            <a:gdLst/>
            <a:ahLst/>
            <a:cxnLst/>
            <a:rect l="l" t="t" r="r" b="b"/>
            <a:pathLst>
              <a:path w="10484933" h="4283668">
                <a:moveTo>
                  <a:pt x="0" y="0"/>
                </a:moveTo>
                <a:lnTo>
                  <a:pt x="10484932" y="0"/>
                </a:lnTo>
                <a:lnTo>
                  <a:pt x="10484932" y="4283668"/>
                </a:lnTo>
                <a:lnTo>
                  <a:pt x="0" y="4283668"/>
                </a:lnTo>
                <a:lnTo>
                  <a:pt x="0" y="0"/>
                </a:lnTo>
                <a:close/>
              </a:path>
            </a:pathLst>
          </a:custGeom>
          <a:blipFill>
            <a:blip r:embed="rId2"/>
            <a:stretch>
              <a:fillRect t="-8139" b="-14243"/>
            </a:stretch>
          </a:blipFill>
        </p:spPr>
        <p:txBody>
          <a:bodyPr/>
          <a:lstStyle/>
          <a:p>
            <a:endParaRPr lang="en-GB"/>
          </a:p>
        </p:txBody>
      </p:sp>
      <p:sp>
        <p:nvSpPr>
          <p:cNvPr id="11" name="AutoShape 11"/>
          <p:cNvSpPr/>
          <p:nvPr/>
        </p:nvSpPr>
        <p:spPr>
          <a:xfrm flipH="1">
            <a:off x="13296306" y="21438246"/>
            <a:ext cx="30111118" cy="0"/>
          </a:xfrm>
          <a:prstGeom prst="line">
            <a:avLst/>
          </a:prstGeom>
          <a:ln w="38100" cap="flat">
            <a:solidFill>
              <a:srgbClr val="000000"/>
            </a:solidFill>
            <a:prstDash val="solid"/>
            <a:headEnd type="none" w="sm" len="sm"/>
            <a:tailEnd type="none" w="sm" len="sm"/>
          </a:ln>
        </p:spPr>
        <p:txBody>
          <a:bodyPr/>
          <a:lstStyle/>
          <a:p>
            <a:endParaRPr lang="en-GB"/>
          </a:p>
        </p:txBody>
      </p:sp>
      <p:sp>
        <p:nvSpPr>
          <p:cNvPr id="12" name="AutoShape 12"/>
          <p:cNvSpPr/>
          <p:nvPr/>
        </p:nvSpPr>
        <p:spPr>
          <a:xfrm flipH="1">
            <a:off x="292667" y="28862953"/>
            <a:ext cx="27586056" cy="0"/>
          </a:xfrm>
          <a:prstGeom prst="line">
            <a:avLst/>
          </a:prstGeom>
          <a:ln w="38100" cap="flat">
            <a:solidFill>
              <a:srgbClr val="000000"/>
            </a:solidFill>
            <a:prstDash val="solid"/>
            <a:headEnd type="none" w="sm" len="sm"/>
            <a:tailEnd type="none" w="sm" len="sm"/>
          </a:ln>
        </p:spPr>
        <p:txBody>
          <a:bodyPr/>
          <a:lstStyle/>
          <a:p>
            <a:endParaRPr lang="en-GB"/>
          </a:p>
        </p:txBody>
      </p:sp>
      <p:sp>
        <p:nvSpPr>
          <p:cNvPr id="13" name="AutoShape 13"/>
          <p:cNvSpPr/>
          <p:nvPr/>
        </p:nvSpPr>
        <p:spPr>
          <a:xfrm flipH="1">
            <a:off x="27878723" y="28862953"/>
            <a:ext cx="0" cy="3518881"/>
          </a:xfrm>
          <a:prstGeom prst="line">
            <a:avLst/>
          </a:prstGeom>
          <a:ln w="38100" cap="flat">
            <a:solidFill>
              <a:srgbClr val="000000"/>
            </a:solidFill>
            <a:prstDash val="solid"/>
            <a:headEnd type="none" w="sm" len="sm"/>
            <a:tailEnd type="none" w="sm" len="sm"/>
          </a:ln>
        </p:spPr>
        <p:txBody>
          <a:bodyPr/>
          <a:lstStyle/>
          <a:p>
            <a:endParaRPr lang="en-GB"/>
          </a:p>
        </p:txBody>
      </p:sp>
      <p:sp>
        <p:nvSpPr>
          <p:cNvPr id="14" name="Freeform 14"/>
          <p:cNvSpPr/>
          <p:nvPr/>
        </p:nvSpPr>
        <p:spPr>
          <a:xfrm>
            <a:off x="26692408" y="8145130"/>
            <a:ext cx="7431137" cy="7431137"/>
          </a:xfrm>
          <a:custGeom>
            <a:avLst/>
            <a:gdLst/>
            <a:ahLst/>
            <a:cxnLst/>
            <a:rect l="l" t="t" r="r" b="b"/>
            <a:pathLst>
              <a:path w="7431137" h="7431137">
                <a:moveTo>
                  <a:pt x="0" y="0"/>
                </a:moveTo>
                <a:lnTo>
                  <a:pt x="7431137" y="0"/>
                </a:lnTo>
                <a:lnTo>
                  <a:pt x="7431137" y="7431137"/>
                </a:lnTo>
                <a:lnTo>
                  <a:pt x="0" y="7431137"/>
                </a:lnTo>
                <a:lnTo>
                  <a:pt x="0" y="0"/>
                </a:lnTo>
                <a:close/>
              </a:path>
            </a:pathLst>
          </a:custGeom>
          <a:blipFill>
            <a:blip r:embed="rId3"/>
            <a:stretch>
              <a:fillRect/>
            </a:stretch>
          </a:blipFill>
        </p:spPr>
        <p:txBody>
          <a:bodyPr/>
          <a:lstStyle/>
          <a:p>
            <a:endParaRPr lang="en-GB"/>
          </a:p>
        </p:txBody>
      </p:sp>
      <p:sp>
        <p:nvSpPr>
          <p:cNvPr id="15" name="Freeform 15"/>
          <p:cNvSpPr/>
          <p:nvPr/>
        </p:nvSpPr>
        <p:spPr>
          <a:xfrm>
            <a:off x="13655283" y="21732225"/>
            <a:ext cx="11950878" cy="6523579"/>
          </a:xfrm>
          <a:custGeom>
            <a:avLst/>
            <a:gdLst/>
            <a:ahLst/>
            <a:cxnLst/>
            <a:rect l="l" t="t" r="r" b="b"/>
            <a:pathLst>
              <a:path w="11950878" h="6523579">
                <a:moveTo>
                  <a:pt x="0" y="0"/>
                </a:moveTo>
                <a:lnTo>
                  <a:pt x="11950878" y="0"/>
                </a:lnTo>
                <a:lnTo>
                  <a:pt x="11950878" y="6523579"/>
                </a:lnTo>
                <a:lnTo>
                  <a:pt x="0" y="6523579"/>
                </a:lnTo>
                <a:lnTo>
                  <a:pt x="0" y="0"/>
                </a:lnTo>
                <a:close/>
              </a:path>
            </a:pathLst>
          </a:custGeom>
          <a:blipFill>
            <a:blip r:embed="rId4"/>
            <a:stretch>
              <a:fillRect t="-18698" b="-18698"/>
            </a:stretch>
          </a:blipFill>
        </p:spPr>
        <p:txBody>
          <a:bodyPr/>
          <a:lstStyle/>
          <a:p>
            <a:endParaRPr lang="en-GB"/>
          </a:p>
        </p:txBody>
      </p:sp>
      <p:sp>
        <p:nvSpPr>
          <p:cNvPr id="16" name="TextBox 16"/>
          <p:cNvSpPr txBox="1"/>
          <p:nvPr/>
        </p:nvSpPr>
        <p:spPr>
          <a:xfrm>
            <a:off x="13521939" y="8242018"/>
            <a:ext cx="12217565" cy="12971145"/>
          </a:xfrm>
          <a:prstGeom prst="rect">
            <a:avLst/>
          </a:prstGeom>
        </p:spPr>
        <p:txBody>
          <a:bodyPr lIns="0" tIns="0" rIns="0" bIns="0" rtlCol="0" anchor="t">
            <a:spAutoFit/>
          </a:bodyPr>
          <a:lstStyle/>
          <a:p>
            <a:pPr marL="712468" lvl="1" indent="-356234" algn="l">
              <a:lnSpc>
                <a:spcPts val="4949"/>
              </a:lnSpc>
              <a:buFont typeface="Arial"/>
              <a:buChar char="•"/>
            </a:pPr>
            <a:r>
              <a:rPr lang="en-US" sz="3299" b="1" i="1">
                <a:solidFill>
                  <a:srgbClr val="000001"/>
                </a:solidFill>
                <a:latin typeface="Gordita Bold Italics"/>
                <a:ea typeface="Gordita Bold Italics"/>
                <a:cs typeface="Gordita Bold Italics"/>
                <a:sym typeface="Gordita Bold Italics"/>
              </a:rPr>
              <a:t>Self-Regulation</a:t>
            </a:r>
          </a:p>
          <a:p>
            <a:pPr algn="l">
              <a:lnSpc>
                <a:spcPts val="4949"/>
              </a:lnSpc>
            </a:pPr>
            <a:r>
              <a:rPr lang="en-US" sz="3299">
                <a:solidFill>
                  <a:srgbClr val="000001"/>
                </a:solidFill>
                <a:latin typeface="Gordita"/>
                <a:ea typeface="Gordita"/>
                <a:cs typeface="Gordita"/>
                <a:sym typeface="Gordita"/>
              </a:rPr>
              <a:t> This involves controlling reactions and staying calm under pressure. Instead of reacting with frustration, a student can stay composed and focus on solutions.</a:t>
            </a:r>
          </a:p>
          <a:p>
            <a:pPr marL="712468" lvl="1" indent="-356234" algn="l">
              <a:lnSpc>
                <a:spcPts val="4949"/>
              </a:lnSpc>
              <a:buFont typeface="Arial"/>
              <a:buChar char="•"/>
            </a:pPr>
            <a:r>
              <a:rPr lang="en-US" sz="3299" b="1" i="1">
                <a:solidFill>
                  <a:srgbClr val="000001"/>
                </a:solidFill>
                <a:latin typeface="Gordita Bold Italics"/>
                <a:ea typeface="Gordita Bold Italics"/>
                <a:cs typeface="Gordita Bold Italics"/>
                <a:sym typeface="Gordita Bold Italics"/>
              </a:rPr>
              <a:t>Motivation</a:t>
            </a:r>
          </a:p>
          <a:p>
            <a:pPr algn="l">
              <a:lnSpc>
                <a:spcPts val="4949"/>
              </a:lnSpc>
            </a:pPr>
            <a:r>
              <a:rPr lang="en-US" sz="3299">
                <a:solidFill>
                  <a:srgbClr val="000001"/>
                </a:solidFill>
                <a:latin typeface="Gordita"/>
                <a:ea typeface="Gordita"/>
                <a:cs typeface="Gordita"/>
                <a:sym typeface="Gordita"/>
              </a:rPr>
              <a:t> Emotional intelligence includes inner drive and resilience. A student can use poor results as motivation to improve rather than feeling discouraged.</a:t>
            </a:r>
          </a:p>
          <a:p>
            <a:pPr marL="712468" lvl="1" indent="-356234" algn="l">
              <a:lnSpc>
                <a:spcPts val="4949"/>
              </a:lnSpc>
              <a:buFont typeface="Arial"/>
              <a:buChar char="•"/>
            </a:pPr>
            <a:r>
              <a:rPr lang="en-US" sz="3299" b="1" i="1">
                <a:solidFill>
                  <a:srgbClr val="000001"/>
                </a:solidFill>
                <a:latin typeface="Gordita Bold Italics"/>
                <a:ea typeface="Gordita Bold Italics"/>
                <a:cs typeface="Gordita Bold Italics"/>
                <a:sym typeface="Gordita Bold Italics"/>
              </a:rPr>
              <a:t>Self-Awareness</a:t>
            </a:r>
          </a:p>
          <a:p>
            <a:pPr algn="l">
              <a:lnSpc>
                <a:spcPts val="4949"/>
              </a:lnSpc>
            </a:pPr>
            <a:r>
              <a:rPr lang="en-US" sz="3299">
                <a:solidFill>
                  <a:srgbClr val="000001"/>
                </a:solidFill>
                <a:latin typeface="Gordita"/>
                <a:ea typeface="Gordita"/>
                <a:cs typeface="Gordita"/>
                <a:sym typeface="Gordita"/>
              </a:rPr>
              <a:t> Recognising one’s emotions and triggers is the foundation of emotional intelligence. For example, noticing exam stress helps a student plan and manage emotions effectively.</a:t>
            </a:r>
          </a:p>
          <a:p>
            <a:pPr marL="712468" lvl="1" indent="-356234" algn="l">
              <a:lnSpc>
                <a:spcPts val="4949"/>
              </a:lnSpc>
              <a:buFont typeface="Arial"/>
              <a:buChar char="•"/>
            </a:pPr>
            <a:r>
              <a:rPr lang="en-US" sz="3299" b="1" i="1">
                <a:solidFill>
                  <a:srgbClr val="000001"/>
                </a:solidFill>
                <a:latin typeface="Gordita Bold Italics"/>
                <a:ea typeface="Gordita Bold Italics"/>
                <a:cs typeface="Gordita Bold Italics"/>
                <a:sym typeface="Gordita Bold Italics"/>
              </a:rPr>
              <a:t>Empathy</a:t>
            </a:r>
          </a:p>
          <a:p>
            <a:pPr algn="l">
              <a:lnSpc>
                <a:spcPts val="4949"/>
              </a:lnSpc>
            </a:pPr>
            <a:r>
              <a:rPr lang="en-US" sz="3299">
                <a:solidFill>
                  <a:srgbClr val="000001"/>
                </a:solidFill>
                <a:latin typeface="Gordita"/>
                <a:ea typeface="Gordita"/>
                <a:cs typeface="Gordita"/>
                <a:sym typeface="Gordita"/>
              </a:rPr>
              <a:t> Empathy means understanding others’ emotions. For example, supporting a stressed classmate improves relationships and teamwork.</a:t>
            </a:r>
          </a:p>
          <a:p>
            <a:pPr marL="712468" lvl="1" indent="-356234" algn="l">
              <a:lnSpc>
                <a:spcPts val="4949"/>
              </a:lnSpc>
              <a:buFont typeface="Arial"/>
              <a:buChar char="•"/>
            </a:pPr>
            <a:r>
              <a:rPr lang="en-US" sz="3299" b="1" i="1">
                <a:solidFill>
                  <a:srgbClr val="000001"/>
                </a:solidFill>
                <a:latin typeface="Gordita Bold Italics"/>
                <a:ea typeface="Gordita Bold Italics"/>
                <a:cs typeface="Gordita Bold Italics"/>
                <a:sym typeface="Gordita Bold Italics"/>
              </a:rPr>
              <a:t>Social Skills</a:t>
            </a:r>
          </a:p>
          <a:p>
            <a:pPr algn="l">
              <a:lnSpc>
                <a:spcPts val="4949"/>
              </a:lnSpc>
            </a:pPr>
            <a:r>
              <a:rPr lang="en-US" sz="3299">
                <a:solidFill>
                  <a:srgbClr val="000001"/>
                </a:solidFill>
                <a:latin typeface="Gordita"/>
                <a:ea typeface="Gordita"/>
                <a:cs typeface="Gordita"/>
                <a:sym typeface="Gordita"/>
              </a:rPr>
              <a:t>These involve communication and teamwork. Listening, sharing ideas, and resolving conflicts help students collaborate effectively.</a:t>
            </a:r>
          </a:p>
        </p:txBody>
      </p:sp>
      <p:sp>
        <p:nvSpPr>
          <p:cNvPr id="18" name="TextBox 18"/>
          <p:cNvSpPr txBox="1"/>
          <p:nvPr/>
        </p:nvSpPr>
        <p:spPr>
          <a:xfrm>
            <a:off x="659666" y="7360053"/>
            <a:ext cx="12455666" cy="9256395"/>
          </a:xfrm>
          <a:prstGeom prst="rect">
            <a:avLst/>
          </a:prstGeom>
        </p:spPr>
        <p:txBody>
          <a:bodyPr lIns="0" tIns="0" rIns="0" bIns="0" rtlCol="0" anchor="t">
            <a:spAutoFit/>
          </a:bodyPr>
          <a:lstStyle/>
          <a:p>
            <a:pPr marL="712468" lvl="1" indent="-356234" algn="l">
              <a:lnSpc>
                <a:spcPts val="4949"/>
              </a:lnSpc>
              <a:buFont typeface="Arial"/>
              <a:buChar char="•"/>
            </a:pPr>
            <a:r>
              <a:rPr lang="en-US" sz="3299" dirty="0">
                <a:solidFill>
                  <a:srgbClr val="000001"/>
                </a:solidFill>
                <a:latin typeface="Gordita"/>
                <a:ea typeface="Gordita"/>
                <a:cs typeface="Gordita"/>
                <a:sym typeface="Gordita"/>
              </a:rPr>
              <a:t>Emotional Intelligence (EI) is the capacity to identify, comprehend, and control feelings as well as be in a position to identify and react appropriately towards others and their feelings (Maldonado and Márquez, 2023). </a:t>
            </a:r>
          </a:p>
          <a:p>
            <a:pPr marL="712468" lvl="1" indent="-356234" algn="l">
              <a:lnSpc>
                <a:spcPts val="4949"/>
              </a:lnSpc>
              <a:buFont typeface="Arial"/>
              <a:buChar char="•"/>
            </a:pPr>
            <a:r>
              <a:rPr lang="en-US" sz="3299" dirty="0">
                <a:solidFill>
                  <a:srgbClr val="000001"/>
                </a:solidFill>
                <a:latin typeface="Gordita"/>
                <a:ea typeface="Gordita"/>
                <a:cs typeface="Gordita"/>
                <a:sym typeface="Gordita"/>
              </a:rPr>
              <a:t>Daniel Goleman argues that in order to perceive the emotional states of other people, one should know how he/she feels, which is why self-awareness is the cornerstone of emotional intelligence. </a:t>
            </a:r>
          </a:p>
          <a:p>
            <a:pPr marL="712468" lvl="1" indent="-356234" algn="l">
              <a:lnSpc>
                <a:spcPts val="4949"/>
              </a:lnSpc>
              <a:buFont typeface="Arial"/>
              <a:buChar char="•"/>
            </a:pPr>
            <a:r>
              <a:rPr lang="en-US" sz="3299" dirty="0">
                <a:solidFill>
                  <a:srgbClr val="000001"/>
                </a:solidFill>
                <a:latin typeface="Gordita"/>
                <a:ea typeface="Gordita"/>
                <a:cs typeface="Gordita"/>
                <a:sym typeface="Gordita"/>
              </a:rPr>
              <a:t>Academic achievement and personal development could not be achieved without developing EI.</a:t>
            </a:r>
          </a:p>
          <a:p>
            <a:pPr marL="712468" lvl="1" indent="-356234" algn="l">
              <a:lnSpc>
                <a:spcPts val="4949"/>
              </a:lnSpc>
              <a:buFont typeface="Arial"/>
              <a:buChar char="•"/>
            </a:pPr>
            <a:r>
              <a:rPr lang="en-US" sz="3299" dirty="0">
                <a:solidFill>
                  <a:srgbClr val="000001"/>
                </a:solidFill>
                <a:latin typeface="Gordita"/>
                <a:ea typeface="Gordita"/>
                <a:cs typeface="Gordita"/>
                <a:sym typeface="Gordita"/>
              </a:rPr>
              <a:t>This poster is aimed at critically investigating how the desire to know and control oneself can help a person to increase emotional intelligence and achieve better academic results and growth.</a:t>
            </a:r>
          </a:p>
        </p:txBody>
      </p:sp>
      <p:sp>
        <p:nvSpPr>
          <p:cNvPr id="19" name="TextBox 19"/>
          <p:cNvSpPr txBox="1"/>
          <p:nvPr/>
        </p:nvSpPr>
        <p:spPr>
          <a:xfrm>
            <a:off x="2496790" y="6322679"/>
            <a:ext cx="7178820" cy="679450"/>
          </a:xfrm>
          <a:prstGeom prst="rect">
            <a:avLst/>
          </a:prstGeom>
        </p:spPr>
        <p:txBody>
          <a:bodyPr lIns="0" tIns="0" rIns="0" bIns="0" rtlCol="0" anchor="t">
            <a:spAutoFit/>
          </a:bodyPr>
          <a:lstStyle/>
          <a:p>
            <a:pPr algn="ctr">
              <a:lnSpc>
                <a:spcPts val="5599"/>
              </a:lnSpc>
            </a:pPr>
            <a:r>
              <a:rPr lang="en-US" sz="3999" b="1" spc="179">
                <a:solidFill>
                  <a:srgbClr val="D32745"/>
                </a:solidFill>
                <a:latin typeface="Gordita Bold"/>
                <a:ea typeface="Gordita Bold"/>
                <a:cs typeface="Gordita Bold"/>
                <a:sym typeface="Gordita Bold"/>
              </a:rPr>
              <a:t>INTRODUCTION</a:t>
            </a:r>
          </a:p>
        </p:txBody>
      </p:sp>
      <p:sp>
        <p:nvSpPr>
          <p:cNvPr id="20" name="TextBox 20"/>
          <p:cNvSpPr txBox="1"/>
          <p:nvPr/>
        </p:nvSpPr>
        <p:spPr>
          <a:xfrm>
            <a:off x="659666" y="16883148"/>
            <a:ext cx="11801099" cy="1251585"/>
          </a:xfrm>
          <a:prstGeom prst="rect">
            <a:avLst/>
          </a:prstGeom>
        </p:spPr>
        <p:txBody>
          <a:bodyPr lIns="0" tIns="0" rIns="0" bIns="0" rtlCol="0" anchor="t">
            <a:spAutoFit/>
          </a:bodyPr>
          <a:lstStyle/>
          <a:p>
            <a:pPr algn="ctr">
              <a:lnSpc>
                <a:spcPts val="5040"/>
              </a:lnSpc>
            </a:pPr>
            <a:r>
              <a:rPr lang="en-US" sz="3600" b="1" spc="162">
                <a:solidFill>
                  <a:srgbClr val="D32745"/>
                </a:solidFill>
                <a:latin typeface="Gordita Bold"/>
                <a:ea typeface="Gordita Bold"/>
                <a:cs typeface="Gordita Bold"/>
                <a:sym typeface="Gordita Bold"/>
              </a:rPr>
              <a:t>SECTION 2 — METHOD  </a:t>
            </a:r>
            <a:r>
              <a:rPr lang="en-US" sz="3600" b="1" i="1" spc="162">
                <a:solidFill>
                  <a:srgbClr val="D32745"/>
                </a:solidFill>
                <a:latin typeface="Gordita Bold Italics"/>
                <a:ea typeface="Gordita Bold Italics"/>
                <a:cs typeface="Gordita Bold Italics"/>
                <a:sym typeface="Gordita Bold Italics"/>
              </a:rPr>
              <a:t>(HOW POSTER WAS RESEARCHED)</a:t>
            </a:r>
          </a:p>
        </p:txBody>
      </p:sp>
      <p:sp>
        <p:nvSpPr>
          <p:cNvPr id="21" name="TextBox 21"/>
          <p:cNvSpPr txBox="1"/>
          <p:nvPr/>
        </p:nvSpPr>
        <p:spPr>
          <a:xfrm>
            <a:off x="11470527" y="941282"/>
            <a:ext cx="23747372" cy="3469825"/>
          </a:xfrm>
          <a:prstGeom prst="rect">
            <a:avLst/>
          </a:prstGeom>
        </p:spPr>
        <p:txBody>
          <a:bodyPr lIns="0" tIns="0" rIns="0" bIns="0" rtlCol="0" anchor="t">
            <a:spAutoFit/>
          </a:bodyPr>
          <a:lstStyle/>
          <a:p>
            <a:pPr algn="l">
              <a:lnSpc>
                <a:spcPts val="9118"/>
              </a:lnSpc>
            </a:pPr>
            <a:r>
              <a:rPr lang="en-US" sz="7929" b="1">
                <a:solidFill>
                  <a:srgbClr val="000000"/>
                </a:solidFill>
                <a:latin typeface="Gordita Bold"/>
                <a:ea typeface="Gordita Bold"/>
                <a:cs typeface="Gordita Bold"/>
                <a:sym typeface="Gordita Bold"/>
              </a:rPr>
              <a:t>DEVELOPING EMOTIONAL INTELLIGENCE THROUGH SELF-AWARENESS AND MINDFULNESS</a:t>
            </a:r>
          </a:p>
        </p:txBody>
      </p:sp>
      <p:sp>
        <p:nvSpPr>
          <p:cNvPr id="22" name="TextBox 22"/>
          <p:cNvSpPr txBox="1"/>
          <p:nvPr/>
        </p:nvSpPr>
        <p:spPr>
          <a:xfrm>
            <a:off x="659666" y="5055743"/>
            <a:ext cx="14466614" cy="827534"/>
          </a:xfrm>
          <a:prstGeom prst="rect">
            <a:avLst/>
          </a:prstGeom>
        </p:spPr>
        <p:txBody>
          <a:bodyPr wrap="square" lIns="0" tIns="0" rIns="0" bIns="0" rtlCol="0" anchor="t">
            <a:spAutoFit/>
          </a:bodyPr>
          <a:lstStyle/>
          <a:p>
            <a:pPr algn="l">
              <a:lnSpc>
                <a:spcPts val="6999"/>
              </a:lnSpc>
            </a:pPr>
            <a:r>
              <a:rPr lang="en-US" sz="4999" spc="199" dirty="0">
                <a:solidFill>
                  <a:srgbClr val="FFFFFF"/>
                </a:solidFill>
                <a:latin typeface="Gordita"/>
                <a:ea typeface="Gordita"/>
                <a:cs typeface="Gordita"/>
                <a:sym typeface="Gordita"/>
              </a:rPr>
              <a:t>Student Name: Daniel Stoican</a:t>
            </a:r>
          </a:p>
        </p:txBody>
      </p:sp>
      <p:sp>
        <p:nvSpPr>
          <p:cNvPr id="23" name="TextBox 23"/>
          <p:cNvSpPr txBox="1"/>
          <p:nvPr/>
        </p:nvSpPr>
        <p:spPr>
          <a:xfrm>
            <a:off x="4472327" y="29101078"/>
            <a:ext cx="23504742" cy="3328034"/>
          </a:xfrm>
          <a:prstGeom prst="rect">
            <a:avLst/>
          </a:prstGeom>
        </p:spPr>
        <p:txBody>
          <a:bodyPr lIns="0" tIns="0" rIns="0" bIns="0" rtlCol="0" anchor="t">
            <a:spAutoFit/>
          </a:bodyPr>
          <a:lstStyle/>
          <a:p>
            <a:pPr algn="l">
              <a:lnSpc>
                <a:spcPts val="2940"/>
              </a:lnSpc>
            </a:pPr>
            <a:r>
              <a:rPr lang="en-US" sz="2100">
                <a:solidFill>
                  <a:srgbClr val="000001"/>
                </a:solidFill>
                <a:latin typeface="Gordita"/>
                <a:ea typeface="Gordita"/>
                <a:cs typeface="Gordita"/>
                <a:sym typeface="Gordita"/>
              </a:rPr>
              <a:t>Evanish, J. (2019) How to Improve Your Emotional Intelligence to Become a Better Leader, Get Lighthouse. Available at: https://getlighthouse.com/blog/how-to-improve-emotional-intelligence/.</a:t>
            </a:r>
          </a:p>
          <a:p>
            <a:pPr algn="l">
              <a:lnSpc>
                <a:spcPts val="2940"/>
              </a:lnSpc>
            </a:pPr>
            <a:r>
              <a:rPr lang="en-US" sz="2100">
                <a:solidFill>
                  <a:srgbClr val="000001"/>
                </a:solidFill>
                <a:latin typeface="Gordita"/>
                <a:ea typeface="Gordita"/>
                <a:cs typeface="Gordita"/>
                <a:sym typeface="Gordita"/>
              </a:rPr>
              <a:t>Frank, M. (2023) What Is Emotional Intelligence and How Can It Help Us Succeed in Our Education and Career? | UMGC, University of Maryland Global Campus. Available at: https://www.umgc.edu/blog/emotional-intelligence-helps-succeed-education-career.</a:t>
            </a:r>
          </a:p>
          <a:p>
            <a:pPr algn="l">
              <a:lnSpc>
                <a:spcPts val="2940"/>
              </a:lnSpc>
            </a:pPr>
            <a:r>
              <a:rPr lang="en-US" sz="2100">
                <a:solidFill>
                  <a:srgbClr val="000001"/>
                </a:solidFill>
                <a:latin typeface="Gordita"/>
                <a:ea typeface="Gordita"/>
                <a:cs typeface="Gordita"/>
                <a:sym typeface="Gordita"/>
              </a:rPr>
              <a:t>Maldonado, I.C. and Márquez, M.-D.B. (2023) ‘Emotional intelligence, leadership, and work teams: a hybrid literature review’, Heliyon, 9(10), pp. 1–19. Available at: https://doi.org/10.1016/j.heliyon.2023.e20356.</a:t>
            </a:r>
          </a:p>
          <a:p>
            <a:pPr algn="l">
              <a:lnSpc>
                <a:spcPts val="2940"/>
              </a:lnSpc>
            </a:pPr>
            <a:r>
              <a:rPr lang="en-US" sz="2100">
                <a:solidFill>
                  <a:srgbClr val="000001"/>
                </a:solidFill>
                <a:latin typeface="Gordita"/>
                <a:ea typeface="Gordita"/>
                <a:cs typeface="Gordita"/>
                <a:sym typeface="Gordita"/>
              </a:rPr>
              <a:t>Rivers, S.E., Handley-Miner, I.J., Mayer, J.D. and Caruso, D.R. (2020) Emotional Intelligence. 2nd edn, Cambridge University Press. 2nd edn. Edited by R.J. Sternberg. Cambridge: Cambridge University Press. Available at: https://www.cambridge.org/core/services/aop-cambridge-core/content/view/35BECAF5F4BF696CE17F80B84C88CCDD.</a:t>
            </a:r>
          </a:p>
        </p:txBody>
      </p:sp>
      <p:sp>
        <p:nvSpPr>
          <p:cNvPr id="24" name="TextBox 24"/>
          <p:cNvSpPr txBox="1"/>
          <p:nvPr/>
        </p:nvSpPr>
        <p:spPr>
          <a:xfrm rot="-728200">
            <a:off x="535669" y="29397205"/>
            <a:ext cx="3906221" cy="679450"/>
          </a:xfrm>
          <a:prstGeom prst="rect">
            <a:avLst/>
          </a:prstGeom>
        </p:spPr>
        <p:txBody>
          <a:bodyPr lIns="0" tIns="0" rIns="0" bIns="0" rtlCol="0" anchor="t">
            <a:spAutoFit/>
          </a:bodyPr>
          <a:lstStyle/>
          <a:p>
            <a:pPr algn="l">
              <a:lnSpc>
                <a:spcPts val="5599"/>
              </a:lnSpc>
            </a:pPr>
            <a:r>
              <a:rPr lang="en-US" sz="3999" b="1" spc="179">
                <a:solidFill>
                  <a:srgbClr val="D32745"/>
                </a:solidFill>
                <a:latin typeface="Gordita Bold"/>
                <a:ea typeface="Gordita Bold"/>
                <a:cs typeface="Gordita Bold"/>
                <a:sym typeface="Gordita Bold"/>
              </a:rPr>
              <a:t>REFERENCES</a:t>
            </a:r>
          </a:p>
        </p:txBody>
      </p:sp>
      <p:sp>
        <p:nvSpPr>
          <p:cNvPr id="25" name="TextBox 25"/>
          <p:cNvSpPr txBox="1"/>
          <p:nvPr/>
        </p:nvSpPr>
        <p:spPr>
          <a:xfrm>
            <a:off x="16224698" y="5139880"/>
            <a:ext cx="8402753" cy="844551"/>
          </a:xfrm>
          <a:prstGeom prst="rect">
            <a:avLst/>
          </a:prstGeom>
        </p:spPr>
        <p:txBody>
          <a:bodyPr lIns="0" tIns="0" rIns="0" bIns="0" rtlCol="0" anchor="t">
            <a:spAutoFit/>
          </a:bodyPr>
          <a:lstStyle/>
          <a:p>
            <a:pPr algn="ctr">
              <a:lnSpc>
                <a:spcPts val="6999"/>
              </a:lnSpc>
            </a:pPr>
            <a:r>
              <a:rPr lang="en-US" sz="4999" spc="199" dirty="0">
                <a:solidFill>
                  <a:srgbClr val="FFFFFF"/>
                </a:solidFill>
                <a:latin typeface="Gordita"/>
                <a:ea typeface="Gordita"/>
                <a:cs typeface="Gordita"/>
                <a:sym typeface="Gordita"/>
              </a:rPr>
              <a:t>Student ID: 2228042</a:t>
            </a:r>
          </a:p>
        </p:txBody>
      </p:sp>
      <p:sp>
        <p:nvSpPr>
          <p:cNvPr id="26" name="TextBox 26"/>
          <p:cNvSpPr txBox="1"/>
          <p:nvPr/>
        </p:nvSpPr>
        <p:spPr>
          <a:xfrm>
            <a:off x="32352440" y="5139880"/>
            <a:ext cx="10184164" cy="844551"/>
          </a:xfrm>
          <a:prstGeom prst="rect">
            <a:avLst/>
          </a:prstGeom>
        </p:spPr>
        <p:txBody>
          <a:bodyPr lIns="0" tIns="0" rIns="0" bIns="0" rtlCol="0" anchor="t">
            <a:spAutoFit/>
          </a:bodyPr>
          <a:lstStyle/>
          <a:p>
            <a:pPr algn="l">
              <a:lnSpc>
                <a:spcPts val="6999"/>
              </a:lnSpc>
            </a:pPr>
            <a:r>
              <a:rPr lang="en-US" sz="4999" spc="199">
                <a:solidFill>
                  <a:srgbClr val="FFFFFF"/>
                </a:solidFill>
                <a:latin typeface="Gordita"/>
                <a:ea typeface="Gordita"/>
                <a:cs typeface="Gordita"/>
                <a:sym typeface="Gordita"/>
              </a:rPr>
              <a:t>Module Code:  LCLM5006</a:t>
            </a:r>
          </a:p>
        </p:txBody>
      </p:sp>
      <p:sp>
        <p:nvSpPr>
          <p:cNvPr id="27" name="TextBox 27"/>
          <p:cNvSpPr txBox="1"/>
          <p:nvPr/>
        </p:nvSpPr>
        <p:spPr>
          <a:xfrm>
            <a:off x="659666" y="18401239"/>
            <a:ext cx="12217565" cy="9854565"/>
          </a:xfrm>
          <a:prstGeom prst="rect">
            <a:avLst/>
          </a:prstGeom>
        </p:spPr>
        <p:txBody>
          <a:bodyPr lIns="0" tIns="0" rIns="0" bIns="0" rtlCol="0" anchor="t">
            <a:spAutoFit/>
          </a:bodyPr>
          <a:lstStyle/>
          <a:p>
            <a:pPr marL="669289" lvl="1" indent="-334645" algn="l">
              <a:lnSpc>
                <a:spcPts val="4649"/>
              </a:lnSpc>
              <a:buFont typeface="Arial"/>
              <a:buChar char="•"/>
            </a:pPr>
            <a:r>
              <a:rPr lang="en-US" sz="3099">
                <a:solidFill>
                  <a:srgbClr val="000001"/>
                </a:solidFill>
                <a:latin typeface="Gordita"/>
                <a:ea typeface="Gordita"/>
                <a:cs typeface="Gordita"/>
                <a:sym typeface="Gordita"/>
              </a:rPr>
              <a:t>The creation of this poster was based on the review of the existing academic sources, such as books and peer-reviewed journal articles on emotional intelligence and mindfulness. </a:t>
            </a:r>
          </a:p>
          <a:p>
            <a:pPr marL="669289" lvl="1" indent="-334645" algn="l">
              <a:lnSpc>
                <a:spcPts val="4649"/>
              </a:lnSpc>
              <a:buFont typeface="Arial"/>
              <a:buChar char="•"/>
            </a:pPr>
            <a:r>
              <a:rPr lang="en-US" sz="3099">
                <a:solidFill>
                  <a:srgbClr val="000001"/>
                </a:solidFill>
                <a:latin typeface="Gordita"/>
                <a:ea typeface="Gordita"/>
                <a:cs typeface="Gordita"/>
                <a:sym typeface="Gordita"/>
              </a:rPr>
              <a:t>The fundamental elements of emotional intelligence and the application of emotional intelligence in practice have been learned with the help of key theoretical frameworks, especially the Emotional Intelligence model created by Goleman and the ability model by Mayer-Salovey (Rivers et al., 2020). </a:t>
            </a:r>
          </a:p>
          <a:p>
            <a:pPr marL="669289" lvl="1" indent="-334645" algn="l">
              <a:lnSpc>
                <a:spcPts val="4649"/>
              </a:lnSpc>
              <a:buFont typeface="Arial"/>
              <a:buChar char="•"/>
            </a:pPr>
            <a:r>
              <a:rPr lang="en-US" sz="3099">
                <a:solidFill>
                  <a:srgbClr val="000001"/>
                </a:solidFill>
                <a:latin typeface="Gordita"/>
                <a:ea typeface="Gordita"/>
                <a:cs typeface="Gordita"/>
                <a:sym typeface="Gordita"/>
              </a:rPr>
              <a:t>Theories of mindfulness were studied to understand the role of awareness and focus on the current experiences in controlling emotions. </a:t>
            </a:r>
          </a:p>
          <a:p>
            <a:pPr marL="669289" lvl="1" indent="-334645" algn="l">
              <a:lnSpc>
                <a:spcPts val="4649"/>
              </a:lnSpc>
              <a:buFont typeface="Arial"/>
              <a:buChar char="•"/>
            </a:pPr>
            <a:r>
              <a:rPr lang="en-US" sz="3099">
                <a:solidFill>
                  <a:srgbClr val="000001"/>
                </a:solidFill>
                <a:latin typeface="Gordita"/>
                <a:ea typeface="Gordita"/>
                <a:cs typeface="Gordita"/>
                <a:sym typeface="Gordita"/>
              </a:rPr>
              <a:t>Moreover, it has been approached through a reflective method with reference to the academic experiences of people as they developed emotional reactions, self-control and learning about mindfulness as a student.</a:t>
            </a:r>
          </a:p>
        </p:txBody>
      </p:sp>
      <p:sp>
        <p:nvSpPr>
          <p:cNvPr id="28" name="TextBox 28"/>
          <p:cNvSpPr txBox="1"/>
          <p:nvPr/>
        </p:nvSpPr>
        <p:spPr>
          <a:xfrm>
            <a:off x="13730172" y="6562443"/>
            <a:ext cx="11801099" cy="1384300"/>
          </a:xfrm>
          <a:prstGeom prst="rect">
            <a:avLst/>
          </a:prstGeom>
        </p:spPr>
        <p:txBody>
          <a:bodyPr lIns="0" tIns="0" rIns="0" bIns="0" rtlCol="0" anchor="t">
            <a:spAutoFit/>
          </a:bodyPr>
          <a:lstStyle/>
          <a:p>
            <a:pPr algn="ctr">
              <a:lnSpc>
                <a:spcPts val="5599"/>
              </a:lnSpc>
            </a:pPr>
            <a:r>
              <a:rPr lang="en-US" sz="3999" b="1" spc="179">
                <a:solidFill>
                  <a:srgbClr val="D32745"/>
                </a:solidFill>
                <a:latin typeface="Gordita Bold"/>
                <a:ea typeface="Gordita Bold"/>
                <a:cs typeface="Gordita Bold"/>
                <a:sym typeface="Gordita Bold"/>
              </a:rPr>
              <a:t>SECTION 3  - Q1: HOW TO DEVELOP EMOTIONAL INTELLIGENCE</a:t>
            </a:r>
          </a:p>
        </p:txBody>
      </p:sp>
      <p:sp>
        <p:nvSpPr>
          <p:cNvPr id="29" name="TextBox 29"/>
          <p:cNvSpPr txBox="1"/>
          <p:nvPr/>
        </p:nvSpPr>
        <p:spPr>
          <a:xfrm>
            <a:off x="29049237" y="6465554"/>
            <a:ext cx="13259769" cy="1384300"/>
          </a:xfrm>
          <a:prstGeom prst="rect">
            <a:avLst/>
          </a:prstGeom>
        </p:spPr>
        <p:txBody>
          <a:bodyPr lIns="0" tIns="0" rIns="0" bIns="0" rtlCol="0" anchor="t">
            <a:spAutoFit/>
          </a:bodyPr>
          <a:lstStyle/>
          <a:p>
            <a:pPr algn="ctr">
              <a:lnSpc>
                <a:spcPts val="5599"/>
              </a:lnSpc>
            </a:pPr>
            <a:r>
              <a:rPr lang="en-US" sz="3999" b="1" spc="179">
                <a:solidFill>
                  <a:srgbClr val="D32745"/>
                </a:solidFill>
                <a:latin typeface="Gordita Bold"/>
                <a:ea typeface="Gordita Bold"/>
                <a:cs typeface="Gordita Bold"/>
                <a:sym typeface="Gordita Bold"/>
              </a:rPr>
              <a:t>SECTION 4 — Q2: PERSONAL REFLECTION (EMOTIONS &amp; MINDFULNESS AS A STUDENT)</a:t>
            </a:r>
          </a:p>
        </p:txBody>
      </p:sp>
      <p:sp>
        <p:nvSpPr>
          <p:cNvPr id="30" name="TextBox 30"/>
          <p:cNvSpPr txBox="1"/>
          <p:nvPr/>
        </p:nvSpPr>
        <p:spPr>
          <a:xfrm>
            <a:off x="34701595" y="8799860"/>
            <a:ext cx="8139042" cy="7399020"/>
          </a:xfrm>
          <a:prstGeom prst="rect">
            <a:avLst/>
          </a:prstGeom>
        </p:spPr>
        <p:txBody>
          <a:bodyPr lIns="0" tIns="0" rIns="0" bIns="0" rtlCol="0" anchor="t">
            <a:spAutoFit/>
          </a:bodyPr>
          <a:lstStyle/>
          <a:p>
            <a:pPr marL="712468" lvl="1" indent="-356234" algn="l">
              <a:lnSpc>
                <a:spcPts val="4949"/>
              </a:lnSpc>
              <a:buFont typeface="Arial"/>
              <a:buChar char="•"/>
            </a:pPr>
            <a:r>
              <a:rPr lang="en-US" sz="3299">
                <a:solidFill>
                  <a:srgbClr val="000001"/>
                </a:solidFill>
                <a:latin typeface="Gordita"/>
                <a:ea typeface="Gordita"/>
                <a:cs typeface="Gordita"/>
                <a:sym typeface="Gordita"/>
              </a:rPr>
              <a:t>As a student, I often face emotional challenges such as stress from deadlines, academic pressure, and occasional frustration.</a:t>
            </a:r>
          </a:p>
          <a:p>
            <a:pPr marL="712468" lvl="1" indent="-356234" algn="l">
              <a:lnSpc>
                <a:spcPts val="4949"/>
              </a:lnSpc>
              <a:buFont typeface="Arial"/>
              <a:buChar char="•"/>
            </a:pPr>
            <a:r>
              <a:rPr lang="en-US" sz="3299">
                <a:solidFill>
                  <a:srgbClr val="000001"/>
                </a:solidFill>
                <a:latin typeface="Gordita"/>
                <a:ea typeface="Gordita"/>
                <a:cs typeface="Gordita"/>
                <a:sym typeface="Gordita"/>
              </a:rPr>
              <a:t>To manage these emotions, I practise pausing before reacting, thinking rationally, and planning tasks effectively.  </a:t>
            </a:r>
          </a:p>
          <a:p>
            <a:pPr marL="712468" lvl="1" indent="-356234" algn="l">
              <a:lnSpc>
                <a:spcPts val="4949"/>
              </a:lnSpc>
              <a:buFont typeface="Arial"/>
              <a:buChar char="•"/>
            </a:pPr>
            <a:r>
              <a:rPr lang="en-US" sz="3299">
                <a:solidFill>
                  <a:srgbClr val="000001"/>
                </a:solidFill>
                <a:latin typeface="Gordita"/>
                <a:ea typeface="Gordita"/>
                <a:cs typeface="Gordita"/>
                <a:sym typeface="Gordita"/>
              </a:rPr>
              <a:t>This may help me stay calm and focused. I also use mindfulness techniques such as self-reflection, staying present.</a:t>
            </a:r>
          </a:p>
        </p:txBody>
      </p:sp>
      <p:sp>
        <p:nvSpPr>
          <p:cNvPr id="31" name="TextBox 31"/>
          <p:cNvSpPr txBox="1"/>
          <p:nvPr/>
        </p:nvSpPr>
        <p:spPr>
          <a:xfrm>
            <a:off x="26562554" y="16861453"/>
            <a:ext cx="16278083" cy="4303395"/>
          </a:xfrm>
          <a:prstGeom prst="rect">
            <a:avLst/>
          </a:prstGeom>
        </p:spPr>
        <p:txBody>
          <a:bodyPr lIns="0" tIns="0" rIns="0" bIns="0" rtlCol="0" anchor="t">
            <a:spAutoFit/>
          </a:bodyPr>
          <a:lstStyle/>
          <a:p>
            <a:pPr marL="712468" lvl="1" indent="-356234" algn="l">
              <a:lnSpc>
                <a:spcPts val="4949"/>
              </a:lnSpc>
              <a:buFont typeface="Arial"/>
              <a:buChar char="•"/>
            </a:pPr>
            <a:r>
              <a:rPr lang="en-US" sz="3299">
                <a:solidFill>
                  <a:srgbClr val="000001"/>
                </a:solidFill>
                <a:latin typeface="Gordita"/>
                <a:ea typeface="Gordita"/>
                <a:cs typeface="Gordita"/>
                <a:sym typeface="Gordita"/>
              </a:rPr>
              <a:t>This maintains emotional awareness to better understand and control my feelings. </a:t>
            </a:r>
          </a:p>
          <a:p>
            <a:pPr marL="712468" lvl="1" indent="-356234" algn="l">
              <a:lnSpc>
                <a:spcPts val="4949"/>
              </a:lnSpc>
              <a:buFont typeface="Arial"/>
              <a:buChar char="•"/>
            </a:pPr>
            <a:r>
              <a:rPr lang="en-US" sz="3299">
                <a:solidFill>
                  <a:srgbClr val="000001"/>
                </a:solidFill>
                <a:latin typeface="Gordita"/>
                <a:ea typeface="Gordita"/>
                <a:cs typeface="Gordita"/>
                <a:sym typeface="Gordita"/>
              </a:rPr>
              <a:t>Over time, these practices have improved my emotional intelligence by helping me manage stress, remain focused, and respond to challenges more positively and effectively.</a:t>
            </a:r>
          </a:p>
          <a:p>
            <a:pPr marL="712468" lvl="1" indent="-356234" algn="l">
              <a:lnSpc>
                <a:spcPts val="4949"/>
              </a:lnSpc>
              <a:buFont typeface="Arial"/>
              <a:buChar char="•"/>
            </a:pPr>
            <a:r>
              <a:rPr lang="en-US" sz="3299">
                <a:solidFill>
                  <a:srgbClr val="000001"/>
                </a:solidFill>
                <a:latin typeface="Gordita"/>
                <a:ea typeface="Gordita"/>
                <a:cs typeface="Gordita"/>
                <a:sym typeface="Gordita"/>
              </a:rPr>
              <a:t>This continuous self-improvement has strengthened my confidence, resilience, and overall academic performance.</a:t>
            </a:r>
          </a:p>
        </p:txBody>
      </p:sp>
      <p:sp>
        <p:nvSpPr>
          <p:cNvPr id="32" name="TextBox 32"/>
          <p:cNvSpPr txBox="1"/>
          <p:nvPr/>
        </p:nvSpPr>
        <p:spPr>
          <a:xfrm>
            <a:off x="26692408" y="15694055"/>
            <a:ext cx="7301282" cy="933450"/>
          </a:xfrm>
          <a:prstGeom prst="rect">
            <a:avLst/>
          </a:prstGeom>
        </p:spPr>
        <p:txBody>
          <a:bodyPr lIns="0" tIns="0" rIns="0" bIns="0" rtlCol="0" anchor="t">
            <a:spAutoFit/>
          </a:bodyPr>
          <a:lstStyle/>
          <a:p>
            <a:pPr algn="ctr">
              <a:lnSpc>
                <a:spcPts val="3750"/>
              </a:lnSpc>
            </a:pPr>
            <a:r>
              <a:rPr lang="en-US" sz="2500" i="1">
                <a:solidFill>
                  <a:srgbClr val="000001"/>
                </a:solidFill>
                <a:latin typeface="Gordita Italics"/>
                <a:ea typeface="Gordita Italics"/>
                <a:cs typeface="Gordita Italics"/>
                <a:sym typeface="Gordita Italics"/>
              </a:rPr>
              <a:t>Figure: Emotional Intelligence for Leaders; Source: (Evanish, 2019)</a:t>
            </a:r>
          </a:p>
        </p:txBody>
      </p:sp>
      <p:sp>
        <p:nvSpPr>
          <p:cNvPr id="33" name="TextBox 33"/>
          <p:cNvSpPr txBox="1"/>
          <p:nvPr/>
        </p:nvSpPr>
        <p:spPr>
          <a:xfrm>
            <a:off x="15935423" y="27750979"/>
            <a:ext cx="7301282" cy="457200"/>
          </a:xfrm>
          <a:prstGeom prst="rect">
            <a:avLst/>
          </a:prstGeom>
        </p:spPr>
        <p:txBody>
          <a:bodyPr lIns="0" tIns="0" rIns="0" bIns="0" rtlCol="0" anchor="t">
            <a:spAutoFit/>
          </a:bodyPr>
          <a:lstStyle/>
          <a:p>
            <a:pPr algn="ctr">
              <a:lnSpc>
                <a:spcPts val="3750"/>
              </a:lnSpc>
            </a:pPr>
            <a:r>
              <a:rPr lang="en-US" sz="2500" i="1">
                <a:solidFill>
                  <a:srgbClr val="000001"/>
                </a:solidFill>
                <a:latin typeface="Gordita Italics"/>
                <a:ea typeface="Gordita Italics"/>
                <a:cs typeface="Gordita Italics"/>
                <a:sym typeface="Gordita Italics"/>
              </a:rPr>
              <a:t>Source: (Frank, 2023)</a:t>
            </a:r>
          </a:p>
        </p:txBody>
      </p:sp>
      <p:sp>
        <p:nvSpPr>
          <p:cNvPr id="34" name="TextBox 34"/>
          <p:cNvSpPr txBox="1"/>
          <p:nvPr/>
        </p:nvSpPr>
        <p:spPr>
          <a:xfrm>
            <a:off x="28588015" y="21571596"/>
            <a:ext cx="13259769" cy="1384300"/>
          </a:xfrm>
          <a:prstGeom prst="rect">
            <a:avLst/>
          </a:prstGeom>
        </p:spPr>
        <p:txBody>
          <a:bodyPr lIns="0" tIns="0" rIns="0" bIns="0" rtlCol="0" anchor="t">
            <a:spAutoFit/>
          </a:bodyPr>
          <a:lstStyle/>
          <a:p>
            <a:pPr algn="ctr">
              <a:lnSpc>
                <a:spcPts val="5599"/>
              </a:lnSpc>
            </a:pPr>
            <a:r>
              <a:rPr lang="en-US" sz="3999" b="1" spc="179">
                <a:solidFill>
                  <a:srgbClr val="D32745"/>
                </a:solidFill>
                <a:latin typeface="Gordita Bold"/>
                <a:ea typeface="Gordita Bold"/>
                <a:cs typeface="Gordita Bold"/>
                <a:sym typeface="Gordita Bold"/>
              </a:rPr>
              <a:t>SECTION 5 — SUCCESS FACTORS IN STUDIES &amp; ACTIONS TAKEN</a:t>
            </a:r>
          </a:p>
        </p:txBody>
      </p:sp>
      <p:graphicFrame>
        <p:nvGraphicFramePr>
          <p:cNvPr id="35" name="Table 34">
            <a:extLst>
              <a:ext uri="{FF2B5EF4-FFF2-40B4-BE49-F238E27FC236}">
                <a16:creationId xmlns:a16="http://schemas.microsoft.com/office/drawing/2014/main" id="{95510751-C0FF-03F9-4CA8-7013AF6FFDF8}"/>
              </a:ext>
            </a:extLst>
          </p:cNvPr>
          <p:cNvGraphicFramePr>
            <a:graphicFrameLocks noGrp="1"/>
          </p:cNvGraphicFramePr>
          <p:nvPr>
            <p:extLst>
              <p:ext uri="{D42A27DB-BD31-4B8C-83A1-F6EECF244321}">
                <p14:modId xmlns:p14="http://schemas.microsoft.com/office/powerpoint/2010/main" val="2968991925"/>
              </p:ext>
            </p:extLst>
          </p:nvPr>
        </p:nvGraphicFramePr>
        <p:xfrm>
          <a:off x="28588528" y="23354904"/>
          <a:ext cx="13857342" cy="8450318"/>
        </p:xfrm>
        <a:graphic>
          <a:graphicData uri="http://schemas.openxmlformats.org/drawingml/2006/table">
            <a:tbl>
              <a:tblPr/>
              <a:tblGrid>
                <a:gridCol w="6082472">
                  <a:extLst>
                    <a:ext uri="{9D8B030D-6E8A-4147-A177-3AD203B41FA5}">
                      <a16:colId xmlns:a16="http://schemas.microsoft.com/office/drawing/2014/main" val="1517232704"/>
                    </a:ext>
                  </a:extLst>
                </a:gridCol>
                <a:gridCol w="7774870">
                  <a:extLst>
                    <a:ext uri="{9D8B030D-6E8A-4147-A177-3AD203B41FA5}">
                      <a16:colId xmlns:a16="http://schemas.microsoft.com/office/drawing/2014/main" val="311051694"/>
                    </a:ext>
                  </a:extLst>
                </a:gridCol>
              </a:tblGrid>
              <a:tr h="1707992">
                <a:tc>
                  <a:txBody>
                    <a:bodyPr/>
                    <a:lstStyle/>
                    <a:p>
                      <a:pPr>
                        <a:buNone/>
                      </a:pPr>
                      <a:r>
                        <a:rPr lang="en-GB" sz="4000" b="1">
                          <a:solidFill>
                            <a:srgbClr val="FFFFFF"/>
                          </a:solidFill>
                          <a:effectLst/>
                        </a:rPr>
                        <a:t>Success Factors</a:t>
                      </a:r>
                    </a:p>
                  </a:txBody>
                  <a:tcPr marL="47684" marR="47684" marT="23842" marB="23842"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C2201B"/>
                    </a:solidFill>
                  </a:tcPr>
                </a:tc>
                <a:tc>
                  <a:txBody>
                    <a:bodyPr/>
                    <a:lstStyle/>
                    <a:p>
                      <a:pPr>
                        <a:buNone/>
                      </a:pPr>
                      <a:r>
                        <a:rPr lang="en-GB" sz="4000" b="1">
                          <a:solidFill>
                            <a:srgbClr val="FFFFFF"/>
                          </a:solidFill>
                          <a:effectLst/>
                        </a:rPr>
                        <a:t>Actions Taken to Overcome EI Challenges</a:t>
                      </a:r>
                    </a:p>
                  </a:txBody>
                  <a:tcPr marL="47684" marR="47684" marT="23842" marB="23842"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C2201B"/>
                    </a:solidFill>
                  </a:tcPr>
                </a:tc>
                <a:extLst>
                  <a:ext uri="{0D108BD9-81ED-4DB2-BD59-A6C34878D82A}">
                    <a16:rowId xmlns:a16="http://schemas.microsoft.com/office/drawing/2014/main" val="1025978411"/>
                  </a:ext>
                </a:extLst>
              </a:tr>
              <a:tr h="1338092">
                <a:tc>
                  <a:txBody>
                    <a:bodyPr/>
                    <a:lstStyle/>
                    <a:p>
                      <a:pPr>
                        <a:buNone/>
                      </a:pPr>
                      <a:r>
                        <a:rPr lang="en-GB" sz="4000" b="1">
                          <a:effectLst/>
                        </a:rPr>
                        <a:t>Time Management</a:t>
                      </a:r>
                    </a:p>
                  </a:txBody>
                  <a:tcPr marL="47684" marR="47684" marT="23842" marB="23842"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FBFBFB"/>
                    </a:solidFill>
                  </a:tcPr>
                </a:tc>
                <a:tc>
                  <a:txBody>
                    <a:bodyPr/>
                    <a:lstStyle/>
                    <a:p>
                      <a:pPr>
                        <a:buNone/>
                      </a:pPr>
                      <a:r>
                        <a:rPr lang="en-GB" sz="4000">
                          <a:effectLst/>
                        </a:rPr>
                        <a:t>Planning and prioritising tasks using schedules and deadlines</a:t>
                      </a:r>
                    </a:p>
                  </a:txBody>
                  <a:tcPr marL="47684" marR="47684" marT="23842" marB="23842"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FBFBFB"/>
                    </a:solidFill>
                  </a:tcPr>
                </a:tc>
                <a:extLst>
                  <a:ext uri="{0D108BD9-81ED-4DB2-BD59-A6C34878D82A}">
                    <a16:rowId xmlns:a16="http://schemas.microsoft.com/office/drawing/2014/main" val="3196088500"/>
                  </a:ext>
                </a:extLst>
              </a:tr>
              <a:tr h="1304464">
                <a:tc>
                  <a:txBody>
                    <a:bodyPr/>
                    <a:lstStyle/>
                    <a:p>
                      <a:pPr>
                        <a:buNone/>
                      </a:pPr>
                      <a:r>
                        <a:rPr lang="en-GB" sz="4000" b="1">
                          <a:effectLst/>
                        </a:rPr>
                        <a:t>Emotional Control</a:t>
                      </a:r>
                    </a:p>
                  </a:txBody>
                  <a:tcPr marL="47684" marR="47684" marT="23842" marB="23842"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FBFBFB"/>
                    </a:solidFill>
                  </a:tcPr>
                </a:tc>
                <a:tc>
                  <a:txBody>
                    <a:bodyPr/>
                    <a:lstStyle/>
                    <a:p>
                      <a:pPr>
                        <a:buNone/>
                      </a:pPr>
                      <a:r>
                        <a:rPr lang="en-GB" sz="4000">
                          <a:effectLst/>
                        </a:rPr>
                        <a:t>Practising mindfulness and improving emotional awareness</a:t>
                      </a:r>
                    </a:p>
                  </a:txBody>
                  <a:tcPr marL="47684" marR="47684" marT="23842" marB="23842"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FBFBFB"/>
                    </a:solidFill>
                  </a:tcPr>
                </a:tc>
                <a:extLst>
                  <a:ext uri="{0D108BD9-81ED-4DB2-BD59-A6C34878D82A}">
                    <a16:rowId xmlns:a16="http://schemas.microsoft.com/office/drawing/2014/main" val="3517826053"/>
                  </a:ext>
                </a:extLst>
              </a:tr>
              <a:tr h="1304464">
                <a:tc>
                  <a:txBody>
                    <a:bodyPr/>
                    <a:lstStyle/>
                    <a:p>
                      <a:pPr>
                        <a:buNone/>
                      </a:pPr>
                      <a:r>
                        <a:rPr lang="en-GB" sz="4000" b="1">
                          <a:effectLst/>
                        </a:rPr>
                        <a:t>Stress Management</a:t>
                      </a:r>
                    </a:p>
                  </a:txBody>
                  <a:tcPr marL="47684" marR="47684" marT="23842" marB="23842"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FBFBFB"/>
                    </a:solidFill>
                  </a:tcPr>
                </a:tc>
                <a:tc>
                  <a:txBody>
                    <a:bodyPr/>
                    <a:lstStyle/>
                    <a:p>
                      <a:pPr>
                        <a:buNone/>
                      </a:pPr>
                      <a:r>
                        <a:rPr lang="en-GB" sz="4000">
                          <a:effectLst/>
                        </a:rPr>
                        <a:t>Managing stress calmly and avoiding emotional reactions</a:t>
                      </a:r>
                    </a:p>
                  </a:txBody>
                  <a:tcPr marL="47684" marR="47684" marT="23842" marB="23842"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FBFBFB"/>
                    </a:solidFill>
                  </a:tcPr>
                </a:tc>
                <a:extLst>
                  <a:ext uri="{0D108BD9-81ED-4DB2-BD59-A6C34878D82A}">
                    <a16:rowId xmlns:a16="http://schemas.microsoft.com/office/drawing/2014/main" val="1083024239"/>
                  </a:ext>
                </a:extLst>
              </a:tr>
              <a:tr h="1289078">
                <a:tc>
                  <a:txBody>
                    <a:bodyPr/>
                    <a:lstStyle/>
                    <a:p>
                      <a:pPr>
                        <a:buNone/>
                      </a:pPr>
                      <a:r>
                        <a:rPr lang="en-GB" sz="4000" b="1">
                          <a:effectLst/>
                        </a:rPr>
                        <a:t>Motivation &amp; Resilience</a:t>
                      </a:r>
                    </a:p>
                  </a:txBody>
                  <a:tcPr marL="47684" marR="47684" marT="23842" marB="23842"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FBFBFB"/>
                    </a:solidFill>
                  </a:tcPr>
                </a:tc>
                <a:tc>
                  <a:txBody>
                    <a:bodyPr/>
                    <a:lstStyle/>
                    <a:p>
                      <a:pPr>
                        <a:buNone/>
                      </a:pPr>
                      <a:r>
                        <a:rPr lang="en-GB" sz="4000" dirty="0">
                          <a:effectLst/>
                        </a:rPr>
                        <a:t>Maintaining focus and staying self-motivated despite challenges</a:t>
                      </a:r>
                    </a:p>
                  </a:txBody>
                  <a:tcPr marL="47684" marR="47684" marT="23842" marB="23842"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FBFBFB"/>
                    </a:solidFill>
                  </a:tcPr>
                </a:tc>
                <a:extLst>
                  <a:ext uri="{0D108BD9-81ED-4DB2-BD59-A6C34878D82A}">
                    <a16:rowId xmlns:a16="http://schemas.microsoft.com/office/drawing/2014/main" val="35247972"/>
                  </a:ext>
                </a:extLst>
              </a:tr>
              <a:tr h="1506228">
                <a:tc>
                  <a:txBody>
                    <a:bodyPr/>
                    <a:lstStyle/>
                    <a:p>
                      <a:pPr>
                        <a:buNone/>
                      </a:pPr>
                      <a:r>
                        <a:rPr lang="en-GB" sz="4000" b="1">
                          <a:effectLst/>
                        </a:rPr>
                        <a:t>Positive Mindset &amp; Discipline</a:t>
                      </a:r>
                    </a:p>
                  </a:txBody>
                  <a:tcPr marL="47684" marR="47684" marT="23842" marB="23842"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FBFBFB"/>
                    </a:solidFill>
                  </a:tcPr>
                </a:tc>
                <a:tc>
                  <a:txBody>
                    <a:bodyPr/>
                    <a:lstStyle/>
                    <a:p>
                      <a:pPr>
                        <a:buNone/>
                      </a:pPr>
                      <a:r>
                        <a:rPr lang="en-GB" sz="4000" dirty="0">
                          <a:effectLst/>
                        </a:rPr>
                        <a:t>Developing consistent study habits and a positive attitude</a:t>
                      </a:r>
                    </a:p>
                  </a:txBody>
                  <a:tcPr marL="47684" marR="47684" marT="23842" marB="23842"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FBFBFB"/>
                    </a:solidFill>
                  </a:tcPr>
                </a:tc>
                <a:extLst>
                  <a:ext uri="{0D108BD9-81ED-4DB2-BD59-A6C34878D82A}">
                    <a16:rowId xmlns:a16="http://schemas.microsoft.com/office/drawing/2014/main" val="3741877132"/>
                  </a:ext>
                </a:extLst>
              </a:tr>
            </a:tbl>
          </a:graphicData>
        </a:graphic>
      </p:graphicFrame>
      <p:sp>
        <p:nvSpPr>
          <p:cNvPr id="36" name="Rectangle 1">
            <a:extLst>
              <a:ext uri="{FF2B5EF4-FFF2-40B4-BE49-F238E27FC236}">
                <a16:creationId xmlns:a16="http://schemas.microsoft.com/office/drawing/2014/main" id="{7898D38F-9CDD-E7DB-AAE4-1AA34A37180D}"/>
              </a:ext>
            </a:extLst>
          </p:cNvPr>
          <p:cNvSpPr>
            <a:spLocks noChangeArrowheads="1"/>
          </p:cNvSpPr>
          <p:nvPr/>
        </p:nvSpPr>
        <p:spPr bwMode="auto">
          <a:xfrm>
            <a:off x="28588015" y="23354903"/>
            <a:ext cx="141723268"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PK"/>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855</Words>
  <Application>Microsoft Office PowerPoint</Application>
  <PresentationFormat>Custom</PresentationFormat>
  <Paragraphs>52</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Gordita Italics</vt:lpstr>
      <vt:lpstr>Arial</vt:lpstr>
      <vt:lpstr>Gordita Bold</vt:lpstr>
      <vt:lpstr>Calibri</vt:lpstr>
      <vt:lpstr>Gordita Bold Italics</vt:lpstr>
      <vt:lpstr>Gordita</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poster</dc:title>
  <dc:creator>My PC</dc:creator>
  <cp:lastModifiedBy>j w</cp:lastModifiedBy>
  <cp:revision>4</cp:revision>
  <dcterms:created xsi:type="dcterms:W3CDTF">2006-08-16T00:00:00Z</dcterms:created>
  <dcterms:modified xsi:type="dcterms:W3CDTF">2026-02-13T17:37:45Z</dcterms:modified>
  <dc:identifier>DAGYyOzpPHw</dc:identifier>
</cp:coreProperties>
</file>