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2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Badrun Nahar (2122374)" initials="BN(" lastIdx="1" clrIdx="0">
    <p:extLst>
      <p:ext uri="{19B8F6BF-5375-455C-9EA6-DF929625EA0E}">
        <p15:presenceInfo xmlns:p15="http://schemas.microsoft.com/office/powerpoint/2012/main" userId="Badrun Nahar (2122374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734" autoAdjust="0"/>
    <p:restoredTop sz="94660"/>
  </p:normalViewPr>
  <p:slideViewPr>
    <p:cSldViewPr snapToGrid="0">
      <p:cViewPr varScale="1">
        <p:scale>
          <a:sx n="86" d="100"/>
          <a:sy n="86" d="100"/>
        </p:scale>
        <p:origin x="571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412A8-1F9C-4A5F-A890-C8A22A2DB96D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76E22-E323-443E-9AD7-78722BEAA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11313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412A8-1F9C-4A5F-A890-C8A22A2DB96D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76E22-E323-443E-9AD7-78722BEAA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6998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412A8-1F9C-4A5F-A890-C8A22A2DB96D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76E22-E323-443E-9AD7-78722BEAA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88517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412A8-1F9C-4A5F-A890-C8A22A2DB96D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76E22-E323-443E-9AD7-78722BEAA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40893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412A8-1F9C-4A5F-A890-C8A22A2DB96D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76E22-E323-443E-9AD7-78722BEAA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9639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412A8-1F9C-4A5F-A890-C8A22A2DB96D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76E22-E323-443E-9AD7-78722BEAA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75822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412A8-1F9C-4A5F-A890-C8A22A2DB96D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76E22-E323-443E-9AD7-78722BEAA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05841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412A8-1F9C-4A5F-A890-C8A22A2DB96D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76E22-E323-443E-9AD7-78722BEAA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9316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412A8-1F9C-4A5F-A890-C8A22A2DB96D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76E22-E323-443E-9AD7-78722BEAA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35267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412A8-1F9C-4A5F-A890-C8A22A2DB96D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76E22-E323-443E-9AD7-78722BEAA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84146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412A8-1F9C-4A5F-A890-C8A22A2DB96D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76E22-E323-443E-9AD7-78722BEAA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15361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412A8-1F9C-4A5F-A890-C8A22A2DB96D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76E22-E323-443E-9AD7-78722BEAAB8D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523054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412A8-1F9C-4A5F-A890-C8A22A2DB96D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76E22-E323-443E-9AD7-78722BEAA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7975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412A8-1F9C-4A5F-A890-C8A22A2DB96D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76E22-E323-443E-9AD7-78722BEAA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71950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412A8-1F9C-4A5F-A890-C8A22A2DB96D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76E22-E323-443E-9AD7-78722BEAA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332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412A8-1F9C-4A5F-A890-C8A22A2DB96D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76E22-E323-443E-9AD7-78722BEAA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09080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412A8-1F9C-4A5F-A890-C8A22A2DB96D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76E22-E323-443E-9AD7-78722BEAA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843053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9CB6D8-31C8-AA76-3217-D64DD5296A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815BFB-6AF2-08C6-AE7E-9989288F38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B67F70-4E22-65A3-A9CB-545D1E0ADC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F7D6EA-6076-5D2C-02DC-A4FB131702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412A8-1F9C-4A5F-A890-C8A22A2DB96D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5BE5A-D36B-EEB4-12A7-EB4DA4F94F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4F3C20-C10C-9F93-8882-D5C181DB73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76E22-E323-443E-9AD7-78722BEAA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6554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CD2412A8-1F9C-4A5F-A890-C8A22A2DB96D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84076E22-E323-443E-9AD7-78722BEAA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9555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54" r:id="rId2"/>
    <p:sldLayoutId id="2147483755" r:id="rId3"/>
    <p:sldLayoutId id="2147483756" r:id="rId4"/>
    <p:sldLayoutId id="2147483757" r:id="rId5"/>
    <p:sldLayoutId id="2147483758" r:id="rId6"/>
    <p:sldLayoutId id="2147483759" r:id="rId7"/>
    <p:sldLayoutId id="2147483760" r:id="rId8"/>
    <p:sldLayoutId id="2147483761" r:id="rId9"/>
    <p:sldLayoutId id="2147483762" r:id="rId10"/>
    <p:sldLayoutId id="2147483763" r:id="rId11"/>
    <p:sldLayoutId id="2147483764" r:id="rId12"/>
    <p:sldLayoutId id="2147483765" r:id="rId13"/>
    <p:sldLayoutId id="2147483766" r:id="rId14"/>
    <p:sldLayoutId id="2147483767" r:id="rId15"/>
    <p:sldLayoutId id="2147483768" r:id="rId16"/>
    <p:sldLayoutId id="2147483769" r:id="rId17"/>
    <p:sldLayoutId id="2147483770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adeitateitlovedit.com/" TargetMode="External"/><Relationship Id="rId7" Type="http://schemas.openxmlformats.org/officeDocument/2006/relationships/hyperlink" Target="http://www.vinepair.com/" TargetMode="External"/><Relationship Id="rId2" Type="http://schemas.openxmlformats.org/officeDocument/2006/relationships/hyperlink" Target="http://www.hansonatthechelsea.co.uk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illerandcarter.co.uk/" TargetMode="External"/><Relationship Id="rId5" Type="http://schemas.openxmlformats.org/officeDocument/2006/relationships/hyperlink" Target="http://www.tripadvisor.co.uk/" TargetMode="External"/><Relationship Id="rId4" Type="http://schemas.openxmlformats.org/officeDocument/2006/relationships/hyperlink" Target="http://www.winefolly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3115206-D98B-B8E0-FD59-D521BCB418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14" y="155930"/>
            <a:ext cx="10773052" cy="1068618"/>
          </a:xfrm>
        </p:spPr>
        <p:txBody>
          <a:bodyPr>
            <a:normAutofit/>
          </a:bodyPr>
          <a:lstStyle/>
          <a:p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Taste of Swansea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200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Trinity Hotel</a:t>
            </a:r>
            <a:br>
              <a:rPr lang="en-GB" sz="1200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200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Opening Times 5.30pm – 10.30pm</a:t>
            </a:r>
            <a:br>
              <a:rPr lang="en-GB" sz="1200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200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01239 218877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1200" dirty="0">
              <a:latin typeface="Arial Black" panose="020B0A040201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CDF91CE-8836-8C46-C6FF-6C607379AF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1942" y="1224548"/>
            <a:ext cx="5874058" cy="5477522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1000" dirty="0">
                <a:latin typeface="Arial Black" panose="020B0A04020102020204" pitchFamily="34" charset="0"/>
                <a:cs typeface="Arial" panose="020B0604020202020204" pitchFamily="34" charset="0"/>
              </a:rPr>
              <a:t>Main menu </a:t>
            </a:r>
          </a:p>
          <a:p>
            <a:pPr marL="0" indent="0">
              <a:buNone/>
            </a:pPr>
            <a:r>
              <a:rPr lang="en-GB" sz="1000" b="1" dirty="0">
                <a:latin typeface="Arial Black" panose="020B0A04020102020204" pitchFamily="34" charset="0"/>
                <a:cs typeface="Arial" panose="020B0604020202020204" pitchFamily="34" charset="0"/>
              </a:rPr>
              <a:t>Starters</a:t>
            </a:r>
          </a:p>
          <a:p>
            <a:pPr marL="0" indent="0">
              <a:buNone/>
            </a:pPr>
            <a:r>
              <a:rPr lang="en-GB" sz="900" b="1" cap="none" dirty="0">
                <a:latin typeface="Arial" panose="020B0604020202020204" pitchFamily="34" charset="0"/>
                <a:cs typeface="Arial" panose="020B0604020202020204" pitchFamily="34" charset="0"/>
              </a:rPr>
              <a:t>01. Club Salad </a:t>
            </a:r>
            <a:r>
              <a:rPr lang="en-GB" sz="900" b="1" cap="none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with bacon, ham, hard boiled eggs, croutons, mixed leaves and ranch dressing        </a:t>
            </a:r>
            <a:r>
              <a:rPr lang="en-GB" sz="900" b="1" i="1" cap="none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£7.95                                                                            </a:t>
            </a:r>
          </a:p>
          <a:p>
            <a:pPr marL="0" indent="0">
              <a:buNone/>
            </a:pPr>
            <a:r>
              <a:rPr lang="en-GB" sz="900" b="1" cap="none" dirty="0">
                <a:latin typeface="Arial" panose="020B0604020202020204" pitchFamily="34" charset="0"/>
                <a:cs typeface="Arial" panose="020B0604020202020204" pitchFamily="34" charset="0"/>
              </a:rPr>
              <a:t>02. Tuscan white bean soup with garlic &amp; chilli oil croute (v, gf)                                                             £5.95                                                  </a:t>
            </a:r>
          </a:p>
          <a:p>
            <a:pPr marL="0" indent="0">
              <a:buNone/>
            </a:pPr>
            <a:r>
              <a:rPr lang="en-GB" sz="900" b="1" cap="none" dirty="0">
                <a:latin typeface="Arial" panose="020B0604020202020204" pitchFamily="34" charset="0"/>
                <a:cs typeface="Arial" panose="020B0604020202020204" pitchFamily="34" charset="0"/>
              </a:rPr>
              <a:t>03. Prawn Cocktail served on a bed of Iceberg lettuce, diced tomato and cucumber finished with        Marie Rose Sauce                                                                                                                                          £8.95</a:t>
            </a:r>
          </a:p>
          <a:p>
            <a:pPr marL="0" indent="0">
              <a:buNone/>
            </a:pPr>
            <a:r>
              <a:rPr lang="en-GB" sz="900" b="1" cap="none" dirty="0">
                <a:latin typeface="Arial" panose="020B0604020202020204" pitchFamily="34" charset="0"/>
                <a:cs typeface="Arial" panose="020B0604020202020204" pitchFamily="34" charset="0"/>
              </a:rPr>
              <a:t>04. Crayfish and Papaya Cocktail served on a bed of lettuce with cucumber and croutons and tomato and mayonnaise dressing                                                                                                                            £8.95</a:t>
            </a:r>
          </a:p>
          <a:p>
            <a:pPr marL="0" indent="0">
              <a:buNone/>
            </a:pPr>
            <a:r>
              <a:rPr lang="en-GB" sz="900" b="1" cap="none" dirty="0">
                <a:latin typeface="Arial" panose="020B0604020202020204" pitchFamily="34" charset="0"/>
                <a:cs typeface="Arial" panose="020B0604020202020204" pitchFamily="34" charset="0"/>
              </a:rPr>
              <a:t>05. Vegetable Terrine served with zucchini, lettuce and sweet balsamic dressing (v)                          £6.95</a:t>
            </a:r>
          </a:p>
          <a:p>
            <a:pPr marL="0" indent="0">
              <a:buNone/>
            </a:pPr>
            <a:r>
              <a:rPr lang="en-GB" sz="1000" b="1" cap="none" dirty="0">
                <a:latin typeface="Arial Black" panose="020B0A04020102020204" pitchFamily="34" charset="0"/>
                <a:cs typeface="Arial" panose="020B0604020202020204" pitchFamily="34" charset="0"/>
              </a:rPr>
              <a:t>Mains</a:t>
            </a:r>
            <a:r>
              <a:rPr lang="en-GB" sz="1000" b="1" i="1" cap="none" dirty="0">
                <a:latin typeface="Arial Black" panose="020B0A040201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900" b="1" cap="none" dirty="0">
                <a:latin typeface="Arial" panose="020B0604020202020204" pitchFamily="34" charset="0"/>
                <a:cs typeface="Arial" panose="020B0604020202020204" pitchFamily="34" charset="0"/>
              </a:rPr>
              <a:t>06. Fresh Cod in Batter with hand cut chips, tartare sauce and peas                                                     £15.95</a:t>
            </a:r>
          </a:p>
          <a:p>
            <a:pPr marL="0" indent="0">
              <a:buNone/>
            </a:pPr>
            <a:r>
              <a:rPr lang="en-GB" sz="900" b="1" cap="none" dirty="0">
                <a:latin typeface="Arial" panose="020B0604020202020204" pitchFamily="34" charset="0"/>
                <a:cs typeface="Arial" panose="020B0604020202020204" pitchFamily="34" charset="0"/>
              </a:rPr>
              <a:t>07. Locally caught Lobster serve in a Cheesy Thermidor Sauce                                                             £29.95                                           pairing with Chardonnay, Bouchard France</a:t>
            </a:r>
          </a:p>
          <a:p>
            <a:pPr marL="0" indent="0">
              <a:buNone/>
            </a:pPr>
            <a:r>
              <a:rPr lang="en-GB" sz="900" b="1" cap="none" dirty="0">
                <a:latin typeface="Arial" panose="020B0604020202020204" pitchFamily="34" charset="0"/>
                <a:cs typeface="Arial" panose="020B0604020202020204" pitchFamily="34" charset="0"/>
              </a:rPr>
              <a:t>09. 16oz T-Bone Steak served with Spanish </a:t>
            </a:r>
            <a:r>
              <a:rPr lang="en-GB" sz="900" b="1" cap="none" dirty="0" err="1">
                <a:latin typeface="Arial" panose="020B0604020202020204" pitchFamily="34" charset="0"/>
                <a:cs typeface="Arial" panose="020B0604020202020204" pitchFamily="34" charset="0"/>
              </a:rPr>
              <a:t>Pisto</a:t>
            </a:r>
            <a:r>
              <a:rPr lang="en-GB" sz="900" b="1" cap="none" dirty="0">
                <a:latin typeface="Arial" panose="020B0604020202020204" pitchFamily="34" charset="0"/>
                <a:cs typeface="Arial" panose="020B0604020202020204" pitchFamily="34" charset="0"/>
              </a:rPr>
              <a:t> &amp; Thyme Roasted Tomato                                       £29.95                              pairing with Pinot Grigio, Organic </a:t>
            </a:r>
            <a:r>
              <a:rPr lang="en-GB" sz="900" b="1" cap="none" dirty="0" err="1">
                <a:latin typeface="Arial" panose="020B0604020202020204" pitchFamily="34" charset="0"/>
                <a:cs typeface="Arial" panose="020B0604020202020204" pitchFamily="34" charset="0"/>
              </a:rPr>
              <a:t>Vinuva</a:t>
            </a:r>
            <a:r>
              <a:rPr lang="en-GB" sz="900" b="1" cap="none" dirty="0">
                <a:latin typeface="Arial" panose="020B0604020202020204" pitchFamily="34" charset="0"/>
                <a:cs typeface="Arial" panose="020B0604020202020204" pitchFamily="34" charset="0"/>
              </a:rPr>
              <a:t> Italy </a:t>
            </a:r>
          </a:p>
          <a:p>
            <a:pPr marL="0" indent="0">
              <a:buNone/>
            </a:pPr>
            <a:r>
              <a:rPr lang="en-GB" sz="900" b="1" cap="none" dirty="0">
                <a:latin typeface="Arial" panose="020B0604020202020204" pitchFamily="34" charset="0"/>
                <a:cs typeface="Arial" panose="020B0604020202020204" pitchFamily="34" charset="0"/>
              </a:rPr>
              <a:t>11. Roast portobello mushroom stuffed with roast </a:t>
            </a:r>
            <a:r>
              <a:rPr lang="en-GB" sz="900" b="1" cap="none">
                <a:latin typeface="Arial" panose="020B0604020202020204" pitchFamily="34" charset="0"/>
                <a:cs typeface="Arial" panose="020B0604020202020204" pitchFamily="34" charset="0"/>
              </a:rPr>
              <a:t>red pepper, </a:t>
            </a:r>
            <a:r>
              <a:rPr lang="en-GB" sz="900" b="1" cap="none" dirty="0">
                <a:latin typeface="Arial" panose="020B0604020202020204" pitchFamily="34" charset="0"/>
                <a:cs typeface="Arial" panose="020B0604020202020204" pitchFamily="34" charset="0"/>
              </a:rPr>
              <a:t>olives &amp; feta served with rocket &amp; balsamic (V</a:t>
            </a:r>
            <a:r>
              <a:rPr lang="en-GB" sz="900" b="1" cap="none">
                <a:latin typeface="Arial" panose="020B0604020202020204" pitchFamily="34" charset="0"/>
                <a:cs typeface="Arial" panose="020B0604020202020204" pitchFamily="34" charset="0"/>
              </a:rPr>
              <a:t>)                                                                                                                                                  </a:t>
            </a:r>
            <a:r>
              <a:rPr lang="en-GB" sz="900" b="1" cap="none" dirty="0">
                <a:latin typeface="Arial" panose="020B0604020202020204" pitchFamily="34" charset="0"/>
                <a:cs typeface="Arial" panose="020B0604020202020204" pitchFamily="34" charset="0"/>
              </a:rPr>
              <a:t>£12.95</a:t>
            </a:r>
          </a:p>
          <a:p>
            <a:pPr marL="0" indent="0">
              <a:buNone/>
            </a:pPr>
            <a:r>
              <a:rPr lang="en-GB" sz="900" b="1" cap="none" dirty="0">
                <a:latin typeface="Arial" panose="020B0604020202020204" pitchFamily="34" charset="0"/>
                <a:cs typeface="Arial" panose="020B0604020202020204" pitchFamily="34" charset="0"/>
              </a:rPr>
              <a:t>12. Buttermilk chicken boneless half chicken, sweetcorn sauce, dauphinoise potato, broccoli, chicken dripping gravy (gf)                                                                                                                                        £16.95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C373858-1345-DCEC-BE91-25678E4775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4268" y="1358282"/>
            <a:ext cx="5675790" cy="5086905"/>
          </a:xfrm>
        </p:spPr>
        <p:txBody>
          <a:bodyPr>
            <a:normAutofit fontScale="32500" lnSpcReduction="20000"/>
          </a:bodyPr>
          <a:lstStyle/>
          <a:p>
            <a:pPr marL="0" indent="0" algn="ctr">
              <a:buNone/>
            </a:pPr>
            <a:r>
              <a:rPr lang="en-GB" sz="3100" b="1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DRINKS</a:t>
            </a:r>
            <a:r>
              <a:rPr lang="en-GB" sz="3100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MENU</a:t>
            </a:r>
            <a:endParaRPr lang="en-GB" sz="3100" b="1" dirty="0">
              <a:latin typeface="Arial Black" panose="020B0A040201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3100" b="1" cap="none" dirty="0">
                <a:latin typeface="Arial Black" panose="020B0A040201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WHITE</a:t>
            </a:r>
          </a:p>
          <a:p>
            <a:pPr marL="0" indent="0">
              <a:buNone/>
            </a:pPr>
            <a:r>
              <a:rPr lang="en-GB" sz="2800" b="1" cap="none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01.Pinot Grigio Organic, </a:t>
            </a:r>
            <a:r>
              <a:rPr lang="en-GB" sz="2800" b="1" cap="none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Vinuva</a:t>
            </a:r>
            <a:r>
              <a:rPr lang="en-GB" sz="2800" b="1" cap="none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Italy                                                                                                                            dry, hints of ripe apple                                                                                                           £21.95</a:t>
            </a:r>
          </a:p>
          <a:p>
            <a:pPr marL="0" indent="0">
              <a:buNone/>
            </a:pPr>
            <a:r>
              <a:rPr lang="en-GB" sz="2800" b="1" cap="none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02.Cherin Blanc, Bespoke South Africa                                                                                                                                fruity, melon, peach and citrus                                                                                              £24.95</a:t>
            </a:r>
          </a:p>
          <a:p>
            <a:pPr marL="0" indent="0">
              <a:buNone/>
            </a:pPr>
            <a:r>
              <a:rPr lang="en-GB" sz="2800" b="1" cap="none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03. Chardonnay, Bouchard France                                                                                                                                  dry, Floral, vanilla and Honey                                                                                                £23.95</a:t>
            </a:r>
          </a:p>
          <a:p>
            <a:pPr marL="0" indent="0">
              <a:buNone/>
            </a:pPr>
            <a:r>
              <a:rPr lang="en-GB" sz="3100" b="1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Red</a:t>
            </a:r>
          </a:p>
          <a:p>
            <a:pPr marL="0" indent="0">
              <a:buNone/>
            </a:pPr>
            <a:r>
              <a:rPr lang="en-GB" sz="2800" b="1" cap="none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04.Merlot, Monte Verde Chile medium,                                                                                                                       rich chocolate and plum                                                                                                         £22.95</a:t>
            </a:r>
            <a:endParaRPr lang="en-GB" sz="2800" b="1" cap="none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8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05. P</a:t>
            </a:r>
            <a:r>
              <a:rPr lang="en-GB" sz="2800" b="1" cap="none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inotage, Reign of Terror                                                                                                                                warming, figs and blackberry                                                                                                 £23.95</a:t>
            </a:r>
          </a:p>
          <a:p>
            <a:pPr marL="0" indent="0">
              <a:buNone/>
            </a:pPr>
            <a:r>
              <a:rPr lang="en-GB" sz="2800" b="1" cap="none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06. Cabernet Sauvignon Angus The Bull                                                                                                                 intense, ripe black fruits and spice                                                                                       £23.95   </a:t>
            </a:r>
          </a:p>
          <a:p>
            <a:pPr marL="0" indent="0">
              <a:buNone/>
            </a:pPr>
            <a:endParaRPr lang="en-GB" sz="2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100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Food allergy, please notify a member of staff if you have any allergies before placing an order</a:t>
            </a:r>
          </a:p>
          <a:p>
            <a:endParaRPr lang="en-GB" sz="3100" dirty="0">
              <a:effectLst/>
              <a:latin typeface="Arial Black" panose="020B0A040201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3100" cap="none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 </a:t>
            </a:r>
            <a:r>
              <a:rPr lang="en-GB" sz="3100" cap="none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food.gov.uk/ratings to find out the food hygiene rating of our business or ask us for our food hygiene rating when you order </a:t>
            </a:r>
          </a:p>
          <a:p>
            <a:endParaRPr lang="en-GB" sz="2300" dirty="0">
              <a:effectLst/>
              <a:latin typeface="Arial Black" panose="020B0A040201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79239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5A92B6E-B594-CDCA-8E22-D513B961F6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6484" y="381000"/>
            <a:ext cx="4528416" cy="754380"/>
          </a:xfrm>
        </p:spPr>
        <p:txBody>
          <a:bodyPr>
            <a:normAutofit/>
          </a:bodyPr>
          <a:lstStyle/>
          <a:p>
            <a:pPr algn="l"/>
            <a:r>
              <a:rPr lang="en-GB" sz="1000" dirty="0">
                <a:latin typeface="Arial Black" panose="020B0A04020102020204" pitchFamily="34" charset="0"/>
              </a:rPr>
              <a:t>Soft drinks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B5274E0E-E2C2-56D2-4DEC-C0192B6D94A9}"/>
              </a:ext>
            </a:extLst>
          </p:cNvPr>
          <p:cNvSpPr>
            <a:spLocks noGrp="1"/>
          </p:cNvSpPr>
          <p:nvPr>
            <p:ph type="pic" idx="1"/>
          </p:nvPr>
        </p:nvSpPr>
        <p:spPr/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119EA1CB-48C2-9409-74B7-85615A2C0F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9500" y="1295083"/>
            <a:ext cx="5934949" cy="4377548"/>
          </a:xfrm>
        </p:spPr>
        <p:txBody>
          <a:bodyPr>
            <a:noAutofit/>
          </a:bodyPr>
          <a:lstStyle/>
          <a:p>
            <a:pPr algn="l"/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Coke                                                                                                                    £1.95</a:t>
            </a:r>
          </a:p>
          <a:p>
            <a:pPr algn="l"/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Pepsi                                                                                                                    £1.95</a:t>
            </a:r>
          </a:p>
          <a:p>
            <a:pPr algn="l"/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Sprite                                                                                                                  £1.95</a:t>
            </a:r>
          </a:p>
          <a:p>
            <a:pPr algn="l"/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Fanta                                                                                                                   £1.95</a:t>
            </a:r>
          </a:p>
          <a:p>
            <a:pPr algn="l"/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J20                                                                                                                         £2.25</a:t>
            </a:r>
          </a:p>
          <a:p>
            <a:pPr algn="l"/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Orange juice                                                                                                   £2.50</a:t>
            </a:r>
          </a:p>
          <a:p>
            <a:pPr algn="l"/>
            <a:endParaRPr lang="en-GB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000" b="1" dirty="0">
                <a:latin typeface="Arial Black" panose="020B0A04020102020204" pitchFamily="34" charset="0"/>
                <a:cs typeface="Arial" panose="020B0604020202020204" pitchFamily="34" charset="0"/>
              </a:rPr>
              <a:t>Hot drinks  </a:t>
            </a:r>
          </a:p>
          <a:p>
            <a:pPr algn="l"/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Tea                                                                                                                       £2.25</a:t>
            </a:r>
          </a:p>
          <a:p>
            <a:pPr algn="l"/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Coffee                                                                                                               £2.75</a:t>
            </a:r>
          </a:p>
          <a:p>
            <a:pPr algn="l"/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Latte                                                                                                                  £2.75</a:t>
            </a:r>
          </a:p>
          <a:p>
            <a:pPr algn="l"/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Cappuccino                                                                                                     £2.95</a:t>
            </a:r>
          </a:p>
          <a:p>
            <a:pPr algn="l"/>
            <a:endParaRPr lang="en-GB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</a:t>
            </a:r>
          </a:p>
        </p:txBody>
      </p:sp>
      <p:pic>
        <p:nvPicPr>
          <p:cNvPr id="1026" name="Picture 2" descr="Image result for uber eats logo">
            <a:extLst>
              <a:ext uri="{FF2B5EF4-FFF2-40B4-BE49-F238E27FC236}">
                <a16:creationId xmlns:a16="http://schemas.microsoft.com/office/drawing/2014/main" id="{EC389492-2046-B473-44EC-96A19DF2CC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5982" y="4847245"/>
            <a:ext cx="800100" cy="800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ood Hygiene Rating Scheme | Food Standards Agency">
            <a:extLst>
              <a:ext uri="{FF2B5EF4-FFF2-40B4-BE49-F238E27FC236}">
                <a16:creationId xmlns:a16="http://schemas.microsoft.com/office/drawing/2014/main" id="{C57170C8-B51A-E739-9938-6C702E3D22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81712" y="4756995"/>
            <a:ext cx="1345531" cy="884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Printable We Accept Credit Cards Sign – Free Printable Signs">
            <a:extLst>
              <a:ext uri="{FF2B5EF4-FFF2-40B4-BE49-F238E27FC236}">
                <a16:creationId xmlns:a16="http://schemas.microsoft.com/office/drawing/2014/main" id="{CA9F9443-E31B-BB08-1662-45918DDE12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4848" y="3050072"/>
            <a:ext cx="1122997" cy="867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AAE08093-FCE6-E344-747D-199EA57EBE31}"/>
              </a:ext>
            </a:extLst>
          </p:cNvPr>
          <p:cNvSpPr/>
          <p:nvPr/>
        </p:nvSpPr>
        <p:spPr>
          <a:xfrm>
            <a:off x="8169849" y="1199705"/>
            <a:ext cx="1615736" cy="204671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54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11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Fully Licensed and air conditioned</a:t>
            </a:r>
          </a:p>
          <a:p>
            <a:pPr algn="ctr"/>
            <a:endParaRPr lang="en-US" sz="11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1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Take away available </a:t>
            </a:r>
          </a:p>
          <a:p>
            <a:pPr algn="ctr"/>
            <a:endParaRPr lang="en-US" sz="1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1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1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40" name="Picture 16" descr="Tripadvisor: Over a billion reviews &amp; contributions for Hotels,  Attractions, Restaurants, and more">
            <a:extLst>
              <a:ext uri="{FF2B5EF4-FFF2-40B4-BE49-F238E27FC236}">
                <a16:creationId xmlns:a16="http://schemas.microsoft.com/office/drawing/2014/main" id="{6787C2CB-57CA-45D1-0C54-3EAE809279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7845" y="4032221"/>
            <a:ext cx="975857" cy="655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Facebook logo and symbol, meaning, history, PNG">
            <a:extLst>
              <a:ext uri="{FF2B5EF4-FFF2-40B4-BE49-F238E27FC236}">
                <a16:creationId xmlns:a16="http://schemas.microsoft.com/office/drawing/2014/main" id="{CCB3D326-0631-64DB-3E01-92F169483B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1613" y="3934372"/>
            <a:ext cx="961548" cy="683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Image result for just eat logo">
            <a:extLst>
              <a:ext uri="{FF2B5EF4-FFF2-40B4-BE49-F238E27FC236}">
                <a16:creationId xmlns:a16="http://schemas.microsoft.com/office/drawing/2014/main" id="{040E9E7C-DE46-37F3-C15C-B035F321EE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19971" y="4091363"/>
            <a:ext cx="515493" cy="515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Image result for sea food restaurant logo">
            <a:extLst>
              <a:ext uri="{FF2B5EF4-FFF2-40B4-BE49-F238E27FC236}">
                <a16:creationId xmlns:a16="http://schemas.microsoft.com/office/drawing/2014/main" id="{B05FCA5E-D286-802F-AFAE-1DB6763DFB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3162" y="799009"/>
            <a:ext cx="786367" cy="535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73487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5B2E94A-CF6A-4FD1-5929-A6A201A1BF23}"/>
              </a:ext>
            </a:extLst>
          </p:cNvPr>
          <p:cNvSpPr txBox="1"/>
          <p:nvPr/>
        </p:nvSpPr>
        <p:spPr>
          <a:xfrm>
            <a:off x="1165193" y="750137"/>
            <a:ext cx="10207102" cy="60016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References</a:t>
            </a:r>
          </a:p>
          <a:p>
            <a:endParaRPr lang="en-GB" dirty="0">
              <a:latin typeface="Arial Black" panose="020B0A040201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400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Hanson At The Chelsea available at </a:t>
            </a:r>
            <a:r>
              <a:rPr lang="en-GB" sz="1400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www.hansonatthechelsea.co.uk</a:t>
            </a:r>
            <a:r>
              <a:rPr lang="en-GB" sz="1400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i="1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–                                          accessed June 2022</a:t>
            </a:r>
          </a:p>
          <a:p>
            <a:endParaRPr lang="en-GB" sz="1400" i="1" dirty="0">
              <a:latin typeface="Arial Black" panose="020B0A040201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400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Scarlets food blog available at </a:t>
            </a:r>
            <a:r>
              <a:rPr lang="en-GB" sz="1400" i="1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www.madeitateitlovedit.com</a:t>
            </a:r>
            <a:r>
              <a:rPr lang="en-GB" sz="1400" i="1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– </a:t>
            </a:r>
          </a:p>
          <a:p>
            <a:r>
              <a:rPr lang="en-GB" sz="1400" i="1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accessed June 2022</a:t>
            </a:r>
          </a:p>
          <a:p>
            <a:endParaRPr lang="en-GB" sz="1400" dirty="0">
              <a:latin typeface="Arial Black" panose="020B0A040201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400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Folly Enterprise Wine pairing information available at </a:t>
            </a:r>
            <a:r>
              <a:rPr lang="en-GB" sz="1400" i="1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www.winefolly.com</a:t>
            </a:r>
            <a:r>
              <a:rPr lang="en-GB" sz="1400" i="1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–                                  accessed June 2022</a:t>
            </a:r>
          </a:p>
          <a:p>
            <a:endParaRPr lang="en-GB" sz="1400" dirty="0">
              <a:latin typeface="Arial Black" panose="020B0A040201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400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Seafood Restaurants is Swansea available at </a:t>
            </a:r>
            <a:r>
              <a:rPr lang="en-GB" sz="1400" i="1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www.tripadvisor.co.uk</a:t>
            </a:r>
            <a:r>
              <a:rPr lang="en-GB" sz="1400" i="1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– </a:t>
            </a:r>
          </a:p>
          <a:p>
            <a:r>
              <a:rPr lang="en-GB" sz="1400" i="1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accessed June 2022</a:t>
            </a:r>
          </a:p>
          <a:p>
            <a:endParaRPr lang="en-GB" sz="1400" i="1" dirty="0">
              <a:latin typeface="Arial Black" panose="020B0A040201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400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Menu ideas available at</a:t>
            </a:r>
            <a:r>
              <a:rPr lang="en-GB" sz="1400" i="1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i="1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www.millerandcarter.co.uk</a:t>
            </a:r>
            <a:endParaRPr lang="en-GB" sz="1400" i="1" dirty="0">
              <a:latin typeface="Arial Black" panose="020B0A040201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400" i="1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accessed June 2022</a:t>
            </a:r>
          </a:p>
          <a:p>
            <a:endParaRPr lang="en-GB" sz="1400" dirty="0">
              <a:latin typeface="Arial Black" panose="020B0A040201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400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Wine Information at </a:t>
            </a:r>
            <a:r>
              <a:rPr lang="en-GB" sz="1400" i="1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www.vinepair.com</a:t>
            </a:r>
            <a:r>
              <a:rPr lang="en-GB" sz="1400" i="1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–                                                                                                        accessed June 2022</a:t>
            </a:r>
          </a:p>
          <a:p>
            <a:endParaRPr lang="en-GB" sz="1400" i="1" dirty="0">
              <a:latin typeface="Arial Black" panose="020B0A040201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400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Goldstein (2010), </a:t>
            </a:r>
            <a:r>
              <a:rPr lang="en-GB" sz="1400" i="1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Daring Pairings, A Master sommelier matches Distinctive wines with </a:t>
            </a:r>
            <a:r>
              <a:rPr lang="en-GB" sz="1400" i="1" dirty="0" err="1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receipes</a:t>
            </a:r>
            <a:r>
              <a:rPr lang="en-GB" sz="1400" i="1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from his </a:t>
            </a:r>
            <a:r>
              <a:rPr lang="en-GB" sz="1400" i="1" dirty="0" err="1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favorite</a:t>
            </a:r>
            <a:r>
              <a:rPr lang="en-GB" sz="1400" i="1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chef</a:t>
            </a:r>
          </a:p>
          <a:p>
            <a:endParaRPr lang="en-GB" i="1" dirty="0">
              <a:latin typeface="Arial Black" panose="020B0A040201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400" i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i="1" dirty="0">
              <a:latin typeface="Arial Black" panose="020B0A040201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i="1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</a:t>
            </a:r>
          </a:p>
        </p:txBody>
      </p:sp>
    </p:spTree>
    <p:extLst>
      <p:ext uri="{BB962C8B-B14F-4D97-AF65-F5344CB8AC3E}">
        <p14:creationId xmlns:p14="http://schemas.microsoft.com/office/powerpoint/2010/main" val="3059560809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291</TotalTime>
  <Words>532</Words>
  <Application>Microsoft Office PowerPoint</Application>
  <PresentationFormat>Widescreen</PresentationFormat>
  <Paragraphs>71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Arial Black</vt:lpstr>
      <vt:lpstr>Calibri</vt:lpstr>
      <vt:lpstr>Tw Cen MT</vt:lpstr>
      <vt:lpstr>Droplet</vt:lpstr>
      <vt:lpstr>Taste of Swansea Trinity Hotel Opening Times 5.30pm – 10.30pm 01239 218877 </vt:lpstr>
      <vt:lpstr>Soft drinks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Taste of Swansea Trinity Hotel</dc:title>
  <dc:creator>Badrun Nahar (2122374)</dc:creator>
  <cp:lastModifiedBy>Badrun Nahar (2122374)</cp:lastModifiedBy>
  <cp:revision>12</cp:revision>
  <dcterms:created xsi:type="dcterms:W3CDTF">2022-06-15T20:00:20Z</dcterms:created>
  <dcterms:modified xsi:type="dcterms:W3CDTF">2022-06-17T07:52:35Z</dcterms:modified>
</cp:coreProperties>
</file>