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handoutMasterIdLst>
    <p:handoutMasterId r:id="rId22"/>
  </p:handoutMasterIdLst>
  <p:sldIdLst>
    <p:sldId id="378" r:id="rId2"/>
    <p:sldId id="428" r:id="rId3"/>
    <p:sldId id="338" r:id="rId4"/>
    <p:sldId id="332" r:id="rId5"/>
    <p:sldId id="333" r:id="rId6"/>
    <p:sldId id="322" r:id="rId7"/>
    <p:sldId id="320" r:id="rId8"/>
    <p:sldId id="372" r:id="rId9"/>
    <p:sldId id="371" r:id="rId10"/>
    <p:sldId id="373" r:id="rId11"/>
    <p:sldId id="374" r:id="rId12"/>
    <p:sldId id="376" r:id="rId13"/>
    <p:sldId id="375" r:id="rId14"/>
    <p:sldId id="370" r:id="rId15"/>
    <p:sldId id="436" r:id="rId16"/>
    <p:sldId id="434" r:id="rId17"/>
    <p:sldId id="435" r:id="rId18"/>
    <p:sldId id="439" r:id="rId19"/>
    <p:sldId id="440" r:id="rId20"/>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a:srgbClr val="FFFF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957" autoAdjust="0"/>
  </p:normalViewPr>
  <p:slideViewPr>
    <p:cSldViewPr>
      <p:cViewPr varScale="1">
        <p:scale>
          <a:sx n="61" d="100"/>
          <a:sy n="61" d="100"/>
        </p:scale>
        <p:origin x="-1614" y="-84"/>
      </p:cViewPr>
      <p:guideLst>
        <p:guide orient="horz" pos="2160"/>
        <p:guide pos="2880"/>
      </p:guideLst>
    </p:cSldViewPr>
  </p:slideViewPr>
  <p:notesTextViewPr>
    <p:cViewPr>
      <p:scale>
        <a:sx n="100" d="100"/>
        <a:sy n="100" d="100"/>
      </p:scale>
      <p:origin x="0" y="0"/>
    </p:cViewPr>
  </p:notesTextViewPr>
  <p:sorterViewPr>
    <p:cViewPr>
      <p:scale>
        <a:sx n="50" d="100"/>
        <a:sy n="50"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37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vl1pPr>
          </a:lstStyle>
          <a:p>
            <a:pPr>
              <a:defRPr/>
            </a:pPr>
            <a:endParaRPr lang="en-GB"/>
          </a:p>
        </p:txBody>
      </p:sp>
      <p:sp>
        <p:nvSpPr>
          <p:cNvPr id="58371"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vl1pPr>
          </a:lstStyle>
          <a:p>
            <a:pPr>
              <a:defRPr/>
            </a:pPr>
            <a:fld id="{D5CFC6B6-EF55-483B-AC40-CBD6F9665C24}" type="datetimeFigureOut">
              <a:rPr lang="en-GB"/>
              <a:pPr>
                <a:defRPr/>
              </a:pPr>
              <a:t>07/10/2020</a:t>
            </a:fld>
            <a:endParaRPr lang="en-GB"/>
          </a:p>
        </p:txBody>
      </p:sp>
      <p:sp>
        <p:nvSpPr>
          <p:cNvPr id="58372"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vl1pPr>
          </a:lstStyle>
          <a:p>
            <a:pPr>
              <a:defRPr/>
            </a:pPr>
            <a:endParaRPr lang="en-GB"/>
          </a:p>
        </p:txBody>
      </p:sp>
      <p:sp>
        <p:nvSpPr>
          <p:cNvPr id="58373"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pPr>
              <a:defRPr/>
            </a:pPr>
            <a:fld id="{61ABCBB5-5E06-42DA-ADD0-9EF45C965A9A}"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cs typeface="+mn-cs"/>
              </a:defRPr>
            </a:lvl1pPr>
          </a:lstStyle>
          <a:p>
            <a:pPr>
              <a:defRPr/>
            </a:pPr>
            <a:fld id="{049A561F-7503-4619-92CE-2131BF7AC745}" type="datetimeFigureOut">
              <a:rPr lang="en-US"/>
              <a:pPr>
                <a:defRPr/>
              </a:pPr>
              <a:t>10/7/2020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cs typeface="+mn-cs"/>
              </a:defRPr>
            </a:lvl1pPr>
          </a:lstStyle>
          <a:p>
            <a:pPr>
              <a:defRPr/>
            </a:pPr>
            <a:fld id="{708E4399-3377-4A5F-8EDC-F04EC2359D9D}"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en.wikipedia.org/wiki/Israel" TargetMode="External"/><Relationship Id="rId2" Type="http://schemas.openxmlformats.org/officeDocument/2006/relationships/slide" Target="../slides/slide13.xml"/><Relationship Id="rId1" Type="http://schemas.openxmlformats.org/officeDocument/2006/relationships/notesMaster" Target="../notesMasters/notesMaster1.xml"/><Relationship Id="rId5" Type="http://schemas.openxmlformats.org/officeDocument/2006/relationships/hyperlink" Target="http://en.wikipedia.org/wiki/Yad_Vashem" TargetMode="External"/><Relationship Id="rId4" Type="http://schemas.openxmlformats.org/officeDocument/2006/relationships/hyperlink" Target="http://en.wikipedia.org/wiki/Museum"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bwMode="auto">
          <a:noFill/>
          <a:ln>
            <a:solidFill>
              <a:srgbClr val="000000"/>
            </a:solidFill>
            <a:miter lim="800000"/>
            <a:headEnd/>
            <a:tailEnd/>
          </a:ln>
        </p:spPr>
      </p:sp>
      <p:sp>
        <p:nvSpPr>
          <p:cNvPr id="8192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The memorial was originally dedicated on 10 October, 1986 as a 12-meter high column. In 10 increments over the span of seven years it was then lowered into the ground: 1 Sept. 1987, 23 Oct. 1988, 6 Sept. 1989, 22 Febr. 1990, 4 Dec. 1990, 27 Sept. 1991, 7 Jul. 1992. With the tenth and final sinking on 10 Nov. 1993 the column disappeared into the ground.</a:t>
            </a:r>
          </a:p>
          <a:p>
            <a:pPr eaLnBrk="1" hangingPunct="1">
              <a:spcBef>
                <a:spcPct val="0"/>
              </a:spcBef>
            </a:pPr>
            <a:endParaRPr lang="en-GB" smtClean="0"/>
          </a:p>
        </p:txBody>
      </p:sp>
      <p:sp>
        <p:nvSpPr>
          <p:cNvPr id="3277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A97E1261-9ADE-48F3-92B9-615A3394F9A4}" type="slidenum">
              <a:rPr lang="en-GB" smtClean="0"/>
              <a:pPr>
                <a:defRPr/>
              </a:pPr>
              <a:t>4</a:t>
            </a:fld>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bwMode="auto">
          <a:noFill/>
          <a:ln>
            <a:solidFill>
              <a:srgbClr val="000000"/>
            </a:solidFill>
            <a:miter lim="800000"/>
            <a:headEnd/>
            <a:tailEnd/>
          </a:ln>
        </p:spPr>
      </p:sp>
      <p:sp>
        <p:nvSpPr>
          <p:cNvPr id="8294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over 70,000 signatures inscribed onto its surface</a:t>
            </a:r>
          </a:p>
          <a:p>
            <a:pPr eaLnBrk="1" hangingPunct="1">
              <a:spcBef>
                <a:spcPct val="0"/>
              </a:spcBef>
            </a:pPr>
            <a:r>
              <a:rPr lang="en-GB" smtClean="0"/>
              <a:t>Saarbrucken – countermonument with 2146 paving slabs inscribed with the name of all pre-1933 German Jewish cemeteries </a:t>
            </a:r>
          </a:p>
        </p:txBody>
      </p:sp>
      <p:sp>
        <p:nvSpPr>
          <p:cNvPr id="3379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6D39EE64-A2E4-4D8D-8FAB-DC59AB65D8C2}" type="slidenum">
              <a:rPr lang="en-GB" smtClean="0"/>
              <a:pPr>
                <a:defRPr/>
              </a:pPr>
              <a:t>5</a:t>
            </a:fld>
            <a:endParaRPr lang="en-GB"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bwMode="auto">
          <a:noFill/>
          <a:ln>
            <a:solidFill>
              <a:srgbClr val="000000"/>
            </a:solidFill>
            <a:miter lim="800000"/>
            <a:headEnd/>
            <a:tailEnd/>
          </a:ln>
        </p:spPr>
      </p:sp>
      <p:sp>
        <p:nvSpPr>
          <p:cNvPr id="8397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3584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9F0F0B06-6EDF-46C1-9340-E42BA41D45AC}" type="slidenum">
              <a:rPr lang="en-GB" smtClean="0"/>
              <a:pPr>
                <a:defRPr/>
              </a:pPr>
              <a:t>7</a:t>
            </a:fld>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bwMode="auto">
          <a:noFill/>
          <a:ln>
            <a:solidFill>
              <a:srgbClr val="000000"/>
            </a:solidFill>
            <a:miter lim="800000"/>
            <a:headEnd/>
            <a:tailEnd/>
          </a:ln>
        </p:spPr>
      </p:sp>
      <p:sp>
        <p:nvSpPr>
          <p:cNvPr id="8499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3686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BFD77C2D-58D3-4B5D-A655-F9D81BB2812F}" type="slidenum">
              <a:rPr lang="en-GB" smtClean="0"/>
              <a:pPr>
                <a:defRPr/>
              </a:pPr>
              <a:t>8</a:t>
            </a:fld>
            <a:endParaRPr lang="en-GB"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p:spPr>
      </p:sp>
      <p:sp>
        <p:nvSpPr>
          <p:cNvPr id="8601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378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C772AAA2-6C40-4571-982B-7F2C218451E7}" type="slidenum">
              <a:rPr lang="en-GB" smtClean="0"/>
              <a:pPr>
                <a:defRPr/>
              </a:pPr>
              <a:t>9</a:t>
            </a:fld>
            <a:endParaRPr lang="en-GB"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bwMode="auto">
          <a:noFill/>
          <a:ln>
            <a:solidFill>
              <a:srgbClr val="000000"/>
            </a:solidFill>
            <a:miter lim="800000"/>
            <a:headEnd/>
            <a:tailEnd/>
          </a:ln>
        </p:spPr>
      </p:sp>
      <p:sp>
        <p:nvSpPr>
          <p:cNvPr id="8704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3891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C9AAF336-3CC5-4082-A02F-40482D71DB79}" type="slidenum">
              <a:rPr lang="en-GB" smtClean="0"/>
              <a:pPr>
                <a:defRPr/>
              </a:pPr>
              <a:t>10</a:t>
            </a:fld>
            <a:endParaRPr lang="en-GB"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bwMode="auto">
          <a:noFill/>
          <a:ln>
            <a:solidFill>
              <a:srgbClr val="000000"/>
            </a:solidFill>
            <a:miter lim="800000"/>
            <a:headEnd/>
            <a:tailEnd/>
          </a:ln>
        </p:spPr>
      </p:sp>
      <p:sp>
        <p:nvSpPr>
          <p:cNvPr id="8806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3994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237A5217-71BC-46FA-8EA6-79D6CC45AACD}" type="slidenum">
              <a:rPr lang="en-GB" smtClean="0"/>
              <a:pPr>
                <a:defRPr/>
              </a:pPr>
              <a:t>11</a:t>
            </a:fld>
            <a:endParaRPr lang="en-GB"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p:cNvSpPr>
            <a:spLocks noGrp="1" noRot="1" noChangeAspect="1" noTextEdit="1"/>
          </p:cNvSpPr>
          <p:nvPr>
            <p:ph type="sldImg"/>
          </p:nvPr>
        </p:nvSpPr>
        <p:spPr bwMode="auto">
          <a:noFill/>
          <a:ln>
            <a:solidFill>
              <a:srgbClr val="000000"/>
            </a:solidFill>
            <a:miter lim="800000"/>
            <a:headEnd/>
            <a:tailEnd/>
          </a:ln>
        </p:spPr>
      </p:sp>
      <p:sp>
        <p:nvSpPr>
          <p:cNvPr id="890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096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8D46BE99-1AF0-4840-8678-DDE3B6DCCFC8}" type="slidenum">
              <a:rPr lang="en-GB" smtClean="0"/>
              <a:pPr>
                <a:defRPr/>
              </a:pPr>
              <a:t>12</a:t>
            </a:fld>
            <a:endParaRPr lang="en-GB"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bwMode="auto">
          <a:noFill/>
          <a:ln>
            <a:solidFill>
              <a:srgbClr val="000000"/>
            </a:solidFill>
            <a:miter lim="800000"/>
            <a:headEnd/>
            <a:tailEnd/>
          </a:ln>
        </p:spPr>
      </p:sp>
      <p:sp>
        <p:nvSpPr>
          <p:cNvPr id="901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An attached underground "Place of Information" holds the names of all known Jewish Holocaust victims, obtained from the </a:t>
            </a:r>
            <a:r>
              <a:rPr lang="en-GB" smtClean="0">
                <a:hlinkClick r:id="rId3" action="ppaction://hlinkfile" tooltip="Israel"/>
              </a:rPr>
              <a:t>Israeli</a:t>
            </a:r>
            <a:r>
              <a:rPr lang="en-GB" smtClean="0"/>
              <a:t> </a:t>
            </a:r>
            <a:r>
              <a:rPr lang="en-GB" smtClean="0">
                <a:hlinkClick r:id="rId4" action="ppaction://hlinkfile" tooltip="Museum"/>
              </a:rPr>
              <a:t>museum</a:t>
            </a:r>
            <a:r>
              <a:rPr lang="en-GB" smtClean="0"/>
              <a:t> </a:t>
            </a:r>
            <a:r>
              <a:rPr lang="en-GB" smtClean="0">
                <a:hlinkClick r:id="rId5" action="ppaction://hlinkfile" tooltip="Yad Vashem"/>
              </a:rPr>
              <a:t>Yad Vashem</a:t>
            </a:r>
            <a:r>
              <a:rPr lang="en-GB" smtClean="0"/>
              <a:t>.</a:t>
            </a:r>
          </a:p>
        </p:txBody>
      </p:sp>
      <p:sp>
        <p:nvSpPr>
          <p:cNvPr id="4198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8AC800E2-2C7C-4052-A765-5D3297A04D0F}" type="slidenum">
              <a:rPr lang="en-GB" smtClean="0"/>
              <a:pPr>
                <a:defRPr/>
              </a:pPr>
              <a:t>13</a:t>
            </a:fld>
            <a:endParaRPr lang="en-GB"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bwMode="auto">
          <a:noFill/>
          <a:ln>
            <a:solidFill>
              <a:srgbClr val="000000"/>
            </a:solidFill>
            <a:miter lim="800000"/>
            <a:headEnd/>
            <a:tailEnd/>
          </a:ln>
        </p:spPr>
      </p:sp>
      <p:sp>
        <p:nvSpPr>
          <p:cNvPr id="9113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4BD9249E-C945-4070-8264-CD3CA40DFAA4}" type="slidenum">
              <a:rPr lang="en-GB" smtClean="0"/>
              <a:pPr>
                <a:defRPr/>
              </a:pPr>
              <a:t>14</a:t>
            </a:fld>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F3D174F-E73E-4B41-AD14-E149C08B3632}"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2D44464-F240-4D7C-ADD0-23222335CF89}"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08FB4CE7-362A-47EB-A581-B053BCE79CBF}"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56FF899-2643-4AC7-B17B-5EC6241BC87D}"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B63D89E3-8522-43EF-8A3F-D2AA6D486E53}"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7B040719-61C6-46B7-A051-63E00779EFDA}"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8CE3AC1A-048B-46DF-AC3F-2DCE9ED5BB2D}"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461B2B8-F16E-45F3-9DB3-4B002B1E38BA}"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9603C995-43FF-4E0C-83E9-B3ECAE16EF21}"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211C08B-440E-4867-9384-BC3022F2C8C0}"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7020A23-E4AC-4E4A-82C5-0D059D80D255}"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cs typeface="+mn-cs"/>
              </a:defRPr>
            </a:lvl1pPr>
          </a:lstStyle>
          <a:p>
            <a:pPr>
              <a:defRPr/>
            </a:pPr>
            <a:endParaRPr lang="en-US"/>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cs typeface="+mn-cs"/>
              </a:defRPr>
            </a:lvl1pPr>
          </a:lstStyle>
          <a:p>
            <a:pPr>
              <a:defRPr/>
            </a:pPr>
            <a:endParaRPr 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cs typeface="+mn-cs"/>
              </a:defRPr>
            </a:lvl1pPr>
          </a:lstStyle>
          <a:p>
            <a:pPr>
              <a:defRPr/>
            </a:pPr>
            <a:fld id="{A42F8E16-8B7D-4831-B931-EB0195B28D87}"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 Id="rId9"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hyperlink" Target="http://en.wikipedia.org/wiki/Peter_Eisenman"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5.jpeg"/><Relationship Id="rId7" Type="http://schemas.openxmlformats.org/officeDocument/2006/relationships/hyperlink" Target="http://en.wikipedia.org/wiki/Peter_Eisenman"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jpeg"/></Relationships>
</file>

<file path=ppt/slides/_rels/slide1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088" y="1125538"/>
            <a:ext cx="6777037" cy="1446212"/>
          </a:xfrm>
          <a:prstGeom prst="rect">
            <a:avLst/>
          </a:prstGeom>
          <a:noFill/>
        </p:spPr>
        <p:txBody>
          <a:bodyPr wrap="none">
            <a:spAutoFit/>
          </a:bodyPr>
          <a:lstStyle/>
          <a:p>
            <a:pPr>
              <a:defRPr/>
            </a:pPr>
            <a:r>
              <a:rPr lang="en-GB" sz="8800" dirty="0">
                <a:solidFill>
                  <a:schemeClr val="bg1">
                    <a:lumMod val="75000"/>
                  </a:schemeClr>
                </a:solidFill>
                <a:cs typeface="+mn-cs"/>
              </a:rPr>
              <a:t>interpretation</a:t>
            </a:r>
            <a:endParaRPr lang="en-GB" sz="8800" dirty="0">
              <a:solidFill>
                <a:schemeClr val="bg1">
                  <a:lumMod val="75000"/>
                </a:schemeClr>
              </a:solidFill>
              <a:cs typeface="+mn-cs"/>
            </a:endParaRPr>
          </a:p>
        </p:txBody>
      </p:sp>
      <p:sp>
        <p:nvSpPr>
          <p:cNvPr id="3" name="TextBox 2"/>
          <p:cNvSpPr txBox="1"/>
          <p:nvPr/>
        </p:nvSpPr>
        <p:spPr>
          <a:xfrm>
            <a:off x="5572125" y="3786188"/>
            <a:ext cx="2225675" cy="769937"/>
          </a:xfrm>
          <a:prstGeom prst="rect">
            <a:avLst/>
          </a:prstGeom>
          <a:noFill/>
        </p:spPr>
        <p:txBody>
          <a:bodyPr wrap="none">
            <a:spAutoFit/>
          </a:bodyPr>
          <a:lstStyle/>
          <a:p>
            <a:pPr>
              <a:defRPr/>
            </a:pPr>
            <a:r>
              <a:rPr lang="en-GB" sz="4400" dirty="0">
                <a:solidFill>
                  <a:schemeClr val="bg1">
                    <a:lumMod val="85000"/>
                  </a:schemeClr>
                </a:solidFill>
                <a:cs typeface="+mn-cs"/>
              </a:rPr>
              <a:t>heritage</a:t>
            </a:r>
          </a:p>
        </p:txBody>
      </p:sp>
      <p:sp>
        <p:nvSpPr>
          <p:cNvPr id="4" name="TextBox 3"/>
          <p:cNvSpPr txBox="1"/>
          <p:nvPr/>
        </p:nvSpPr>
        <p:spPr>
          <a:xfrm>
            <a:off x="2428875" y="4929188"/>
            <a:ext cx="3794125" cy="769937"/>
          </a:xfrm>
          <a:prstGeom prst="rect">
            <a:avLst/>
          </a:prstGeom>
          <a:noFill/>
        </p:spPr>
        <p:txBody>
          <a:bodyPr wrap="none">
            <a:spAutoFit/>
          </a:bodyPr>
          <a:lstStyle/>
          <a:p>
            <a:pPr>
              <a:defRPr/>
            </a:pPr>
            <a:r>
              <a:rPr lang="en-GB" sz="4400" dirty="0">
                <a:solidFill>
                  <a:schemeClr val="bg2">
                    <a:lumMod val="60000"/>
                    <a:lumOff val="40000"/>
                  </a:schemeClr>
                </a:solidFill>
                <a:cs typeface="+mn-cs"/>
              </a:rPr>
              <a:t>representation</a:t>
            </a:r>
            <a:endParaRPr lang="en-GB" sz="4400" dirty="0">
              <a:solidFill>
                <a:schemeClr val="bg2">
                  <a:lumMod val="60000"/>
                  <a:lumOff val="40000"/>
                </a:schemeClr>
              </a:solidFill>
              <a:cs typeface="+mn-cs"/>
            </a:endParaRPr>
          </a:p>
        </p:txBody>
      </p:sp>
      <p:sp>
        <p:nvSpPr>
          <p:cNvPr id="2053" name="TextBox 5"/>
          <p:cNvSpPr txBox="1">
            <a:spLocks noChangeArrowheads="1"/>
          </p:cNvSpPr>
          <p:nvPr/>
        </p:nvSpPr>
        <p:spPr bwMode="auto">
          <a:xfrm>
            <a:off x="1571625" y="2571750"/>
            <a:ext cx="4627563" cy="1570038"/>
          </a:xfrm>
          <a:prstGeom prst="rect">
            <a:avLst/>
          </a:prstGeom>
          <a:noFill/>
          <a:ln w="9525">
            <a:noFill/>
            <a:miter lim="800000"/>
            <a:headEnd/>
            <a:tailEnd/>
          </a:ln>
        </p:spPr>
        <p:txBody>
          <a:bodyPr wrap="none">
            <a:spAutoFit/>
          </a:bodyPr>
          <a:lstStyle/>
          <a:p>
            <a:r>
              <a:rPr lang="en-GB" sz="9600" b="1">
                <a:solidFill>
                  <a:srgbClr val="C00000"/>
                </a:solidFill>
              </a:rPr>
              <a:t>difficult</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Box 4"/>
          <p:cNvSpPr txBox="1">
            <a:spLocks noChangeArrowheads="1"/>
          </p:cNvSpPr>
          <p:nvPr/>
        </p:nvSpPr>
        <p:spPr bwMode="auto">
          <a:xfrm>
            <a:off x="827088" y="1341438"/>
            <a:ext cx="7848600" cy="3692525"/>
          </a:xfrm>
          <a:prstGeom prst="rect">
            <a:avLst/>
          </a:prstGeom>
          <a:noFill/>
          <a:ln w="9525">
            <a:noFill/>
            <a:miter lim="800000"/>
            <a:headEnd/>
            <a:tailEnd/>
          </a:ln>
        </p:spPr>
        <p:txBody>
          <a:bodyPr>
            <a:spAutoFit/>
          </a:bodyPr>
          <a:lstStyle/>
          <a:p>
            <a:r>
              <a:rPr lang="en-GB" sz="3600">
                <a:solidFill>
                  <a:schemeClr val="bg1"/>
                </a:solidFill>
              </a:rPr>
              <a:t>“</a:t>
            </a:r>
            <a:r>
              <a:rPr lang="en-GB" sz="3600" b="1">
                <a:solidFill>
                  <a:srgbClr val="FFC000"/>
                </a:solidFill>
              </a:rPr>
              <a:t>difficult heritage</a:t>
            </a:r>
            <a:r>
              <a:rPr lang="en-GB" sz="3600">
                <a:solidFill>
                  <a:srgbClr val="FFC000"/>
                </a:solidFill>
              </a:rPr>
              <a:t> </a:t>
            </a:r>
            <a:r>
              <a:rPr lang="en-GB" sz="3600">
                <a:solidFill>
                  <a:schemeClr val="bg1"/>
                </a:solidFill>
              </a:rPr>
              <a:t>is concerned with histories and pasts that do not easily fit with self-identities of the groups of whose pasts or histories they are part.”</a:t>
            </a:r>
          </a:p>
          <a:p>
            <a:endParaRPr lang="en-GB">
              <a:solidFill>
                <a:schemeClr val="bg1"/>
              </a:solidFill>
            </a:endParaRPr>
          </a:p>
          <a:p>
            <a:endParaRPr lang="en-GB">
              <a:solidFill>
                <a:schemeClr val="bg1"/>
              </a:solidFill>
            </a:endParaRPr>
          </a:p>
          <a:p>
            <a:r>
              <a:rPr lang="en-GB">
                <a:solidFill>
                  <a:schemeClr val="bg1"/>
                </a:solidFill>
              </a:rPr>
              <a:t>Sharon Macdonald (ICMAH Annual Conference 2007)</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13" descr="berlin1945-20.jpg"/>
          <p:cNvPicPr>
            <a:picLocks noChangeAspect="1"/>
          </p:cNvPicPr>
          <p:nvPr/>
        </p:nvPicPr>
        <p:blipFill>
          <a:blip r:embed="rId2" cstate="print">
            <a:lum bright="-24000" contrast="-66000"/>
          </a:blip>
          <a:srcRect/>
          <a:stretch>
            <a:fillRect/>
          </a:stretch>
        </p:blipFill>
        <p:spPr bwMode="auto">
          <a:xfrm>
            <a:off x="500063" y="0"/>
            <a:ext cx="8643937" cy="6858000"/>
          </a:xfrm>
          <a:prstGeom prst="rect">
            <a:avLst/>
          </a:prstGeom>
          <a:noFill/>
          <a:ln w="9525">
            <a:noFill/>
            <a:miter lim="800000"/>
            <a:headEnd/>
            <a:tailEnd/>
          </a:ln>
        </p:spPr>
      </p:pic>
      <p:pic>
        <p:nvPicPr>
          <p:cNvPr id="30723" name="Picture 3" descr="Berlin - WH PoW 01"/>
          <p:cNvPicPr>
            <a:picLocks noChangeAspect="1" noChangeArrowheads="1"/>
          </p:cNvPicPr>
          <p:nvPr/>
        </p:nvPicPr>
        <p:blipFill>
          <a:blip r:embed="rId3" cstate="print"/>
          <a:srcRect/>
          <a:stretch>
            <a:fillRect/>
          </a:stretch>
        </p:blipFill>
        <p:spPr bwMode="auto">
          <a:xfrm>
            <a:off x="0" y="0"/>
            <a:ext cx="1214438" cy="881063"/>
          </a:xfrm>
          <a:prstGeom prst="rect">
            <a:avLst/>
          </a:prstGeom>
          <a:noFill/>
          <a:ln w="9525">
            <a:noFill/>
            <a:miter lim="800000"/>
            <a:headEnd/>
            <a:tailEnd/>
          </a:ln>
        </p:spPr>
      </p:pic>
      <p:pic>
        <p:nvPicPr>
          <p:cNvPr id="30724" name="Picture 4" descr="Brandenburg gate Berlin 1945 08"/>
          <p:cNvPicPr>
            <a:picLocks noChangeAspect="1" noChangeArrowheads="1"/>
          </p:cNvPicPr>
          <p:nvPr/>
        </p:nvPicPr>
        <p:blipFill>
          <a:blip r:embed="rId4" cstate="print"/>
          <a:srcRect/>
          <a:stretch>
            <a:fillRect/>
          </a:stretch>
        </p:blipFill>
        <p:spPr bwMode="auto">
          <a:xfrm>
            <a:off x="0" y="857250"/>
            <a:ext cx="1214438" cy="1376363"/>
          </a:xfrm>
          <a:prstGeom prst="rect">
            <a:avLst/>
          </a:prstGeom>
          <a:noFill/>
          <a:ln w="9525">
            <a:noFill/>
            <a:miter lim="800000"/>
            <a:headEnd/>
            <a:tailEnd/>
          </a:ln>
        </p:spPr>
      </p:pic>
      <p:pic>
        <p:nvPicPr>
          <p:cNvPr id="30725" name="Picture 5" descr="captureD67"/>
          <p:cNvPicPr>
            <a:picLocks noChangeAspect="1" noChangeArrowheads="1"/>
          </p:cNvPicPr>
          <p:nvPr/>
        </p:nvPicPr>
        <p:blipFill>
          <a:blip r:embed="rId5" cstate="print"/>
          <a:srcRect/>
          <a:stretch>
            <a:fillRect/>
          </a:stretch>
        </p:blipFill>
        <p:spPr bwMode="auto">
          <a:xfrm>
            <a:off x="0" y="5786438"/>
            <a:ext cx="1214438" cy="1071562"/>
          </a:xfrm>
          <a:prstGeom prst="rect">
            <a:avLst/>
          </a:prstGeom>
          <a:noFill/>
          <a:ln w="9525">
            <a:noFill/>
            <a:miter lim="800000"/>
            <a:headEnd/>
            <a:tailEnd/>
          </a:ln>
        </p:spPr>
      </p:pic>
      <p:pic>
        <p:nvPicPr>
          <p:cNvPr id="30726" name="Picture 6" descr="captureD72"/>
          <p:cNvPicPr>
            <a:picLocks noChangeAspect="1" noChangeArrowheads="1"/>
          </p:cNvPicPr>
          <p:nvPr/>
        </p:nvPicPr>
        <p:blipFill>
          <a:blip r:embed="rId6" cstate="print"/>
          <a:srcRect/>
          <a:stretch>
            <a:fillRect/>
          </a:stretch>
        </p:blipFill>
        <p:spPr bwMode="auto">
          <a:xfrm>
            <a:off x="0" y="3071813"/>
            <a:ext cx="1214438" cy="955675"/>
          </a:xfrm>
          <a:prstGeom prst="rect">
            <a:avLst/>
          </a:prstGeom>
          <a:noFill/>
          <a:ln w="9525">
            <a:noFill/>
            <a:miter lim="800000"/>
            <a:headEnd/>
            <a:tailEnd/>
          </a:ln>
        </p:spPr>
      </p:pic>
      <p:pic>
        <p:nvPicPr>
          <p:cNvPr id="30727" name="Picture 7" descr="vlcsnap-150053"/>
          <p:cNvPicPr>
            <a:picLocks noChangeAspect="1" noChangeArrowheads="1"/>
          </p:cNvPicPr>
          <p:nvPr/>
        </p:nvPicPr>
        <p:blipFill>
          <a:blip r:embed="rId7" cstate="print"/>
          <a:srcRect/>
          <a:stretch>
            <a:fillRect/>
          </a:stretch>
        </p:blipFill>
        <p:spPr bwMode="auto">
          <a:xfrm>
            <a:off x="0" y="2214563"/>
            <a:ext cx="1214438" cy="911225"/>
          </a:xfrm>
          <a:prstGeom prst="rect">
            <a:avLst/>
          </a:prstGeom>
          <a:noFill/>
          <a:ln w="9525">
            <a:noFill/>
            <a:miter lim="800000"/>
            <a:headEnd/>
            <a:tailEnd/>
          </a:ln>
        </p:spPr>
      </p:pic>
      <p:pic>
        <p:nvPicPr>
          <p:cNvPr id="30728" name="Picture 9" descr="captureD129"/>
          <p:cNvPicPr>
            <a:picLocks noChangeAspect="1" noChangeArrowheads="1"/>
          </p:cNvPicPr>
          <p:nvPr/>
        </p:nvPicPr>
        <p:blipFill>
          <a:blip r:embed="rId8" cstate="print"/>
          <a:srcRect/>
          <a:stretch>
            <a:fillRect/>
          </a:stretch>
        </p:blipFill>
        <p:spPr bwMode="auto">
          <a:xfrm>
            <a:off x="0" y="3929063"/>
            <a:ext cx="1216025" cy="928687"/>
          </a:xfrm>
          <a:prstGeom prst="rect">
            <a:avLst/>
          </a:prstGeom>
          <a:noFill/>
          <a:ln w="9525">
            <a:noFill/>
            <a:miter lim="800000"/>
            <a:headEnd/>
            <a:tailEnd/>
          </a:ln>
        </p:spPr>
      </p:pic>
      <p:pic>
        <p:nvPicPr>
          <p:cNvPr id="30729" name="Picture 13" descr="vlcsnap-54420"/>
          <p:cNvPicPr>
            <a:picLocks noChangeAspect="1" noChangeArrowheads="1"/>
          </p:cNvPicPr>
          <p:nvPr/>
        </p:nvPicPr>
        <p:blipFill>
          <a:blip r:embed="rId9" cstate="print"/>
          <a:srcRect/>
          <a:stretch>
            <a:fillRect/>
          </a:stretch>
        </p:blipFill>
        <p:spPr bwMode="auto">
          <a:xfrm>
            <a:off x="0" y="4857750"/>
            <a:ext cx="1214438" cy="955675"/>
          </a:xfrm>
          <a:prstGeom prst="rect">
            <a:avLst/>
          </a:prstGeom>
          <a:noFill/>
          <a:ln w="9525">
            <a:noFill/>
            <a:miter lim="800000"/>
            <a:headEnd/>
            <a:tailEnd/>
          </a:ln>
        </p:spPr>
      </p:pic>
      <p:sp>
        <p:nvSpPr>
          <p:cNvPr id="30730" name="TextBox 11"/>
          <p:cNvSpPr txBox="1">
            <a:spLocks noChangeArrowheads="1"/>
          </p:cNvSpPr>
          <p:nvPr/>
        </p:nvSpPr>
        <p:spPr bwMode="auto">
          <a:xfrm>
            <a:off x="1571625" y="928688"/>
            <a:ext cx="7358063" cy="6062662"/>
          </a:xfrm>
          <a:prstGeom prst="rect">
            <a:avLst/>
          </a:prstGeom>
          <a:noFill/>
          <a:ln w="9525">
            <a:noFill/>
            <a:miter lim="800000"/>
            <a:headEnd/>
            <a:tailEnd/>
          </a:ln>
        </p:spPr>
        <p:txBody>
          <a:bodyPr>
            <a:spAutoFit/>
          </a:bodyPr>
          <a:lstStyle/>
          <a:p>
            <a:pPr algn="r"/>
            <a:r>
              <a:rPr lang="en-GB" sz="4000" b="1">
                <a:solidFill>
                  <a:srgbClr val="FFFF00"/>
                </a:solidFill>
              </a:rPr>
              <a:t>vergangenheitsbewältigung</a:t>
            </a:r>
          </a:p>
          <a:p>
            <a:pPr algn="r"/>
            <a:endParaRPr lang="en-GB">
              <a:solidFill>
                <a:schemeClr val="bg1"/>
              </a:solidFill>
            </a:endParaRPr>
          </a:p>
          <a:p>
            <a:pPr algn="r"/>
            <a:endParaRPr lang="en-GB">
              <a:solidFill>
                <a:schemeClr val="bg1"/>
              </a:solidFill>
            </a:endParaRPr>
          </a:p>
          <a:p>
            <a:pPr algn="r"/>
            <a:r>
              <a:rPr lang="en-GB" sz="2400">
                <a:solidFill>
                  <a:schemeClr val="bg1"/>
                </a:solidFill>
              </a:rPr>
              <a:t>a composite word that describes processes of dealing with the past </a:t>
            </a:r>
          </a:p>
          <a:p>
            <a:endParaRPr lang="en-GB" sz="2400" b="1" i="1">
              <a:solidFill>
                <a:schemeClr val="bg1"/>
              </a:solidFill>
            </a:endParaRPr>
          </a:p>
          <a:p>
            <a:r>
              <a:rPr lang="en-GB" sz="2400" b="1" i="1">
                <a:solidFill>
                  <a:srgbClr val="FFFF00"/>
                </a:solidFill>
              </a:rPr>
              <a:t>Vergangenheit</a:t>
            </a:r>
            <a:r>
              <a:rPr lang="en-GB" sz="2400" b="1">
                <a:solidFill>
                  <a:srgbClr val="FF0000"/>
                </a:solidFill>
              </a:rPr>
              <a:t> </a:t>
            </a:r>
            <a:r>
              <a:rPr lang="en-GB" sz="2400" b="1">
                <a:solidFill>
                  <a:schemeClr val="bg1"/>
                </a:solidFill>
              </a:rPr>
              <a:t>= past</a:t>
            </a:r>
            <a:r>
              <a:rPr lang="en-GB" sz="2400">
                <a:solidFill>
                  <a:schemeClr val="bg1"/>
                </a:solidFill>
              </a:rPr>
              <a:t>; </a:t>
            </a:r>
          </a:p>
          <a:p>
            <a:r>
              <a:rPr lang="en-GB" sz="2400" b="1" i="1">
                <a:solidFill>
                  <a:srgbClr val="FFFF00"/>
                </a:solidFill>
              </a:rPr>
              <a:t>Bewältigung</a:t>
            </a:r>
            <a:r>
              <a:rPr lang="en-GB" sz="2400" b="1">
                <a:solidFill>
                  <a:schemeClr val="bg1"/>
                </a:solidFill>
              </a:rPr>
              <a:t> = coming to terms with, mastering</a:t>
            </a:r>
            <a:r>
              <a:rPr lang="en-GB" sz="2400">
                <a:solidFill>
                  <a:schemeClr val="bg1"/>
                </a:solidFill>
              </a:rPr>
              <a:t>, </a:t>
            </a:r>
          </a:p>
          <a:p>
            <a:pPr algn="r"/>
            <a:endParaRPr lang="en-GB" sz="2400">
              <a:solidFill>
                <a:schemeClr val="bg1"/>
              </a:solidFill>
            </a:endParaRPr>
          </a:p>
          <a:p>
            <a:pPr algn="r"/>
            <a:r>
              <a:rPr lang="en-GB" sz="2400">
                <a:solidFill>
                  <a:schemeClr val="bg1"/>
                </a:solidFill>
              </a:rPr>
              <a:t>which is perhaps best translated as</a:t>
            </a:r>
          </a:p>
          <a:p>
            <a:pPr algn="r"/>
            <a:r>
              <a:rPr lang="en-GB" sz="2400">
                <a:solidFill>
                  <a:schemeClr val="bg1"/>
                </a:solidFill>
              </a:rPr>
              <a:t> </a:t>
            </a:r>
          </a:p>
          <a:p>
            <a:r>
              <a:rPr lang="en-GB" sz="2400">
                <a:solidFill>
                  <a:schemeClr val="bg1"/>
                </a:solidFill>
              </a:rPr>
              <a:t>"struggle to come to terms with the past". </a:t>
            </a:r>
          </a:p>
          <a:p>
            <a:pPr algn="r"/>
            <a:endParaRPr lang="en-GB" sz="2400">
              <a:solidFill>
                <a:schemeClr val="bg1"/>
              </a:solidFill>
            </a:endParaRPr>
          </a:p>
          <a:p>
            <a:pPr algn="r"/>
            <a:r>
              <a:rPr lang="en-GB" sz="2400">
                <a:solidFill>
                  <a:schemeClr val="bg1"/>
                </a:solidFill>
              </a:rPr>
              <a:t>The term </a:t>
            </a:r>
            <a:r>
              <a:rPr lang="en-GB" sz="2400" b="1" i="1">
                <a:solidFill>
                  <a:srgbClr val="FFFF00"/>
                </a:solidFill>
              </a:rPr>
              <a:t>Geschichtsaufarbeitung</a:t>
            </a:r>
            <a:r>
              <a:rPr lang="en-GB" sz="2400">
                <a:solidFill>
                  <a:schemeClr val="bg1"/>
                </a:solidFill>
              </a:rPr>
              <a:t> </a:t>
            </a:r>
          </a:p>
          <a:p>
            <a:pPr algn="r"/>
            <a:r>
              <a:rPr lang="en-GB" sz="2400">
                <a:solidFill>
                  <a:schemeClr val="bg1"/>
                </a:solidFill>
              </a:rPr>
              <a:t>(lit. "processing of history") depicts similar processes, but less common.</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1" descr="Hamburg Countermonument 04.jpg"/>
          <p:cNvPicPr>
            <a:picLocks noChangeAspect="1"/>
          </p:cNvPicPr>
          <p:nvPr/>
        </p:nvPicPr>
        <p:blipFill>
          <a:blip r:embed="rId3" cstate="print"/>
          <a:srcRect/>
          <a:stretch>
            <a:fillRect/>
          </a:stretch>
        </p:blipFill>
        <p:spPr bwMode="auto">
          <a:xfrm>
            <a:off x="0" y="0"/>
            <a:ext cx="4500563" cy="6915150"/>
          </a:xfrm>
          <a:prstGeom prst="rect">
            <a:avLst/>
          </a:prstGeom>
          <a:noFill/>
          <a:ln w="9525">
            <a:noFill/>
            <a:miter lim="800000"/>
            <a:headEnd/>
            <a:tailEnd/>
          </a:ln>
        </p:spPr>
      </p:pic>
      <p:sp>
        <p:nvSpPr>
          <p:cNvPr id="31747" name="TextBox 4"/>
          <p:cNvSpPr txBox="1">
            <a:spLocks noChangeArrowheads="1"/>
          </p:cNvSpPr>
          <p:nvPr/>
        </p:nvSpPr>
        <p:spPr bwMode="auto">
          <a:xfrm>
            <a:off x="4786313" y="500063"/>
            <a:ext cx="4143375" cy="5694362"/>
          </a:xfrm>
          <a:prstGeom prst="rect">
            <a:avLst/>
          </a:prstGeom>
          <a:noFill/>
          <a:ln w="9525">
            <a:noFill/>
            <a:miter lim="800000"/>
            <a:headEnd/>
            <a:tailEnd/>
          </a:ln>
        </p:spPr>
        <p:txBody>
          <a:bodyPr>
            <a:spAutoFit/>
          </a:bodyPr>
          <a:lstStyle/>
          <a:p>
            <a:pPr algn="just"/>
            <a:r>
              <a:rPr lang="en-GB" sz="2000">
                <a:solidFill>
                  <a:schemeClr val="bg1"/>
                </a:solidFill>
              </a:rPr>
              <a:t>“We invite the citizens of Hamburg and visitors to the town, to add their names here to ours. In doing so, we commit ourselves to remain vigilant. As more and more names cover this 12 meter tall lead column, it will gradually be lowered into the ground. One day it will have disappeared completely, and the site of the Hamburg monument against fascism will be empty. </a:t>
            </a:r>
          </a:p>
          <a:p>
            <a:pPr algn="just"/>
            <a:endParaRPr lang="en-GB" sz="2000">
              <a:solidFill>
                <a:schemeClr val="bg1"/>
              </a:solidFill>
            </a:endParaRPr>
          </a:p>
          <a:p>
            <a:pPr algn="just"/>
            <a:r>
              <a:rPr lang="en-GB" sz="2000">
                <a:solidFill>
                  <a:schemeClr val="bg1"/>
                </a:solidFill>
              </a:rPr>
              <a:t>In the end, it is only we ourselves who can rise up against injustice.”</a:t>
            </a:r>
          </a:p>
          <a:p>
            <a:endParaRPr lang="en-GB">
              <a:solidFill>
                <a:schemeClr val="bg1"/>
              </a:solidFill>
            </a:endParaRPr>
          </a:p>
          <a:p>
            <a:endParaRPr lang="en-GB">
              <a:solidFill>
                <a:schemeClr val="bg1"/>
              </a:solidFill>
            </a:endParaRPr>
          </a:p>
          <a:p>
            <a:pPr algn="r"/>
            <a:r>
              <a:rPr lang="en-GB" sz="1600">
                <a:solidFill>
                  <a:schemeClr val="bg1"/>
                </a:solidFill>
              </a:rPr>
              <a:t>inscription in </a:t>
            </a:r>
          </a:p>
          <a:p>
            <a:pPr algn="r"/>
            <a:r>
              <a:rPr lang="en-GB" sz="1600">
                <a:solidFill>
                  <a:schemeClr val="bg1"/>
                </a:solidFill>
              </a:rPr>
              <a:t>German, French, English, Russian, Hebrew, Arabic and Turkish</a:t>
            </a:r>
          </a:p>
        </p:txBody>
      </p:sp>
      <p:sp>
        <p:nvSpPr>
          <p:cNvPr id="31748" name="TextBox 3"/>
          <p:cNvSpPr txBox="1">
            <a:spLocks noChangeArrowheads="1"/>
          </p:cNvSpPr>
          <p:nvPr/>
        </p:nvSpPr>
        <p:spPr bwMode="auto">
          <a:xfrm>
            <a:off x="4624388" y="6211888"/>
            <a:ext cx="4519612" cy="646112"/>
          </a:xfrm>
          <a:prstGeom prst="rect">
            <a:avLst/>
          </a:prstGeom>
          <a:noFill/>
          <a:ln w="9525">
            <a:noFill/>
            <a:miter lim="800000"/>
            <a:headEnd/>
            <a:tailEnd/>
          </a:ln>
        </p:spPr>
        <p:txBody>
          <a:bodyPr wrap="none">
            <a:spAutoFit/>
          </a:bodyPr>
          <a:lstStyle/>
          <a:p>
            <a:r>
              <a:rPr lang="en-GB" b="1" i="1">
                <a:solidFill>
                  <a:schemeClr val="bg1"/>
                </a:solidFill>
              </a:rPr>
              <a:t>Jochen Gerz / Esther Shalev-Gerz  </a:t>
            </a:r>
            <a:r>
              <a:rPr lang="en-GB" b="1">
                <a:solidFill>
                  <a:schemeClr val="bg1"/>
                </a:solidFill>
              </a:rPr>
              <a:t>1983</a:t>
            </a:r>
          </a:p>
          <a:p>
            <a:endParaRPr lang="en-GB"/>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1" descr="Hamburg Countermonument 02.jpg"/>
          <p:cNvPicPr>
            <a:picLocks noChangeAspect="1"/>
          </p:cNvPicPr>
          <p:nvPr/>
        </p:nvPicPr>
        <p:blipFill>
          <a:blip r:embed="rId3" cstate="print"/>
          <a:srcRect/>
          <a:stretch>
            <a:fillRect/>
          </a:stretch>
        </p:blipFill>
        <p:spPr bwMode="auto">
          <a:xfrm>
            <a:off x="0" y="0"/>
            <a:ext cx="1500188" cy="2209800"/>
          </a:xfrm>
          <a:prstGeom prst="rect">
            <a:avLst/>
          </a:prstGeom>
          <a:noFill/>
          <a:ln w="9525">
            <a:noFill/>
            <a:miter lim="800000"/>
            <a:headEnd/>
            <a:tailEnd/>
          </a:ln>
        </p:spPr>
      </p:pic>
      <p:pic>
        <p:nvPicPr>
          <p:cNvPr id="32771" name="Picture 2" descr="Hamburg Countermonument 03.jpg"/>
          <p:cNvPicPr>
            <a:picLocks noChangeAspect="1"/>
          </p:cNvPicPr>
          <p:nvPr/>
        </p:nvPicPr>
        <p:blipFill>
          <a:blip r:embed="rId4" cstate="print"/>
          <a:srcRect/>
          <a:stretch>
            <a:fillRect/>
          </a:stretch>
        </p:blipFill>
        <p:spPr bwMode="auto">
          <a:xfrm>
            <a:off x="0" y="2214563"/>
            <a:ext cx="1500188" cy="2786062"/>
          </a:xfrm>
          <a:prstGeom prst="rect">
            <a:avLst/>
          </a:prstGeom>
          <a:noFill/>
          <a:ln w="9525">
            <a:noFill/>
            <a:miter lim="800000"/>
            <a:headEnd/>
            <a:tailEnd/>
          </a:ln>
        </p:spPr>
      </p:pic>
      <p:pic>
        <p:nvPicPr>
          <p:cNvPr id="32772" name="Picture 3" descr="harburgfascism03.jpg"/>
          <p:cNvPicPr>
            <a:picLocks noChangeAspect="1"/>
          </p:cNvPicPr>
          <p:nvPr/>
        </p:nvPicPr>
        <p:blipFill>
          <a:blip r:embed="rId5" cstate="print"/>
          <a:srcRect/>
          <a:stretch>
            <a:fillRect/>
          </a:stretch>
        </p:blipFill>
        <p:spPr bwMode="auto">
          <a:xfrm>
            <a:off x="0" y="5000625"/>
            <a:ext cx="1500188" cy="1857375"/>
          </a:xfrm>
          <a:prstGeom prst="rect">
            <a:avLst/>
          </a:prstGeom>
          <a:noFill/>
          <a:ln w="9525">
            <a:noFill/>
            <a:miter lim="800000"/>
            <a:headEnd/>
            <a:tailEnd/>
          </a:ln>
        </p:spPr>
      </p:pic>
      <p:pic>
        <p:nvPicPr>
          <p:cNvPr id="32773" name="Picture 4" descr="Hamburg Countermonument 05.jpg"/>
          <p:cNvPicPr>
            <a:picLocks noChangeAspect="1"/>
          </p:cNvPicPr>
          <p:nvPr/>
        </p:nvPicPr>
        <p:blipFill>
          <a:blip r:embed="rId6" cstate="print">
            <a:lum bright="-30000" contrast="-2000"/>
          </a:blip>
          <a:srcRect/>
          <a:stretch>
            <a:fillRect/>
          </a:stretch>
        </p:blipFill>
        <p:spPr bwMode="auto">
          <a:xfrm>
            <a:off x="1524000" y="0"/>
            <a:ext cx="7620000" cy="6858000"/>
          </a:xfrm>
          <a:prstGeom prst="rect">
            <a:avLst/>
          </a:prstGeom>
          <a:noFill/>
          <a:ln w="9525">
            <a:noFill/>
            <a:miter lim="800000"/>
            <a:headEnd/>
            <a:tailEnd/>
          </a:ln>
        </p:spPr>
      </p:pic>
      <p:sp>
        <p:nvSpPr>
          <p:cNvPr id="32774" name="TextBox 5"/>
          <p:cNvSpPr txBox="1">
            <a:spLocks noChangeArrowheads="1"/>
          </p:cNvSpPr>
          <p:nvPr/>
        </p:nvSpPr>
        <p:spPr bwMode="auto">
          <a:xfrm>
            <a:off x="1785938" y="1714500"/>
            <a:ext cx="7000875" cy="2738438"/>
          </a:xfrm>
          <a:prstGeom prst="rect">
            <a:avLst/>
          </a:prstGeom>
          <a:noFill/>
          <a:ln w="9525">
            <a:noFill/>
            <a:miter lim="800000"/>
            <a:headEnd/>
            <a:tailEnd/>
          </a:ln>
        </p:spPr>
        <p:txBody>
          <a:bodyPr>
            <a:spAutoFit/>
          </a:bodyPr>
          <a:lstStyle/>
          <a:p>
            <a:pPr algn="r"/>
            <a:r>
              <a:rPr lang="en-GB" sz="2800" b="1">
                <a:solidFill>
                  <a:srgbClr val="FF0000"/>
                </a:solidFill>
              </a:rPr>
              <a:t>Gegen-Denkmal / </a:t>
            </a:r>
            <a:r>
              <a:rPr lang="en-GB" sz="2800" b="1">
                <a:solidFill>
                  <a:schemeClr val="bg1"/>
                </a:solidFill>
              </a:rPr>
              <a:t>/</a:t>
            </a:r>
            <a:r>
              <a:rPr lang="en-GB" sz="2800" b="1">
                <a:solidFill>
                  <a:srgbClr val="FF0000"/>
                </a:solidFill>
              </a:rPr>
              <a:t> </a:t>
            </a:r>
            <a:r>
              <a:rPr lang="en-GB" sz="2800" b="1">
                <a:solidFill>
                  <a:schemeClr val="bg1"/>
                </a:solidFill>
              </a:rPr>
              <a:t>Countermonuments</a:t>
            </a:r>
            <a:r>
              <a:rPr lang="en-GB" sz="2400" b="1">
                <a:solidFill>
                  <a:schemeClr val="bg1"/>
                </a:solidFill>
              </a:rPr>
              <a:t> </a:t>
            </a:r>
          </a:p>
          <a:p>
            <a:pPr algn="r"/>
            <a:r>
              <a:rPr lang="en-GB" sz="2400" b="1">
                <a:solidFill>
                  <a:schemeClr val="bg1"/>
                </a:solidFill>
              </a:rPr>
              <a:t>are meant not only to commemorate, </a:t>
            </a:r>
          </a:p>
          <a:p>
            <a:pPr algn="r"/>
            <a:endParaRPr lang="en-GB" sz="2400" b="1">
              <a:solidFill>
                <a:schemeClr val="bg1"/>
              </a:solidFill>
            </a:endParaRPr>
          </a:p>
          <a:p>
            <a:pPr algn="r"/>
            <a:r>
              <a:rPr lang="en-GB" sz="2400" b="1" i="1">
                <a:solidFill>
                  <a:schemeClr val="bg1"/>
                </a:solidFill>
              </a:rPr>
              <a:t>but also</a:t>
            </a:r>
            <a:r>
              <a:rPr lang="en-GB" sz="2400" b="1">
                <a:solidFill>
                  <a:schemeClr val="bg1"/>
                </a:solidFill>
              </a:rPr>
              <a:t> </a:t>
            </a:r>
          </a:p>
          <a:p>
            <a:pPr algn="r"/>
            <a:endParaRPr lang="en-GB" sz="2400" b="1">
              <a:solidFill>
                <a:schemeClr val="bg1"/>
              </a:solidFill>
            </a:endParaRPr>
          </a:p>
          <a:p>
            <a:pPr algn="r"/>
            <a:r>
              <a:rPr lang="en-GB" sz="2400" b="1">
                <a:solidFill>
                  <a:schemeClr val="bg1"/>
                </a:solidFill>
              </a:rPr>
              <a:t>to reflect the memorial’s unfitting nature </a:t>
            </a:r>
          </a:p>
          <a:p>
            <a:pPr algn="r"/>
            <a:r>
              <a:rPr lang="en-GB" sz="2400" b="1">
                <a:solidFill>
                  <a:schemeClr val="bg1"/>
                </a:solidFill>
              </a:rPr>
              <a:t>and memory’s inevitable limitations</a:t>
            </a:r>
          </a:p>
        </p:txBody>
      </p:sp>
      <p:sp>
        <p:nvSpPr>
          <p:cNvPr id="32775" name="TextBox 6"/>
          <p:cNvSpPr txBox="1">
            <a:spLocks noChangeArrowheads="1"/>
          </p:cNvSpPr>
          <p:nvPr/>
        </p:nvSpPr>
        <p:spPr bwMode="auto">
          <a:xfrm>
            <a:off x="4643438" y="5000625"/>
            <a:ext cx="4041775" cy="338138"/>
          </a:xfrm>
          <a:prstGeom prst="rect">
            <a:avLst/>
          </a:prstGeom>
          <a:noFill/>
          <a:ln w="9525">
            <a:noFill/>
            <a:miter lim="800000"/>
            <a:headEnd/>
            <a:tailEnd/>
          </a:ln>
        </p:spPr>
        <p:txBody>
          <a:bodyPr wrap="none">
            <a:spAutoFit/>
          </a:bodyPr>
          <a:lstStyle/>
          <a:p>
            <a:r>
              <a:rPr lang="en-GB" sz="1600" b="1" i="1">
                <a:solidFill>
                  <a:schemeClr val="bg1"/>
                </a:solidFill>
              </a:rPr>
              <a:t>Jochen Gerz / Esther Shalev-Gerz  </a:t>
            </a:r>
            <a:r>
              <a:rPr lang="en-GB" sz="1600" b="1">
                <a:solidFill>
                  <a:schemeClr val="bg1"/>
                </a:solidFill>
              </a:rPr>
              <a:t>1983</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descr="Berlin- Topography of Terror 01"/>
          <p:cNvPicPr>
            <a:picLocks noChangeAspect="1" noChangeArrowheads="1"/>
          </p:cNvPicPr>
          <p:nvPr/>
        </p:nvPicPr>
        <p:blipFill>
          <a:blip r:embed="rId2" cstate="print">
            <a:lum bright="42000" contrast="-54000"/>
          </a:blip>
          <a:srcRect/>
          <a:stretch>
            <a:fillRect/>
          </a:stretch>
        </p:blipFill>
        <p:spPr bwMode="auto">
          <a:xfrm>
            <a:off x="0" y="0"/>
            <a:ext cx="5286375" cy="6858000"/>
          </a:xfrm>
          <a:prstGeom prst="rect">
            <a:avLst/>
          </a:prstGeom>
          <a:noFill/>
          <a:ln w="9525">
            <a:noFill/>
            <a:miter lim="800000"/>
            <a:headEnd/>
            <a:tailEnd/>
          </a:ln>
        </p:spPr>
      </p:pic>
      <p:pic>
        <p:nvPicPr>
          <p:cNvPr id="56323" name="Picture 3" descr="DSC02016"/>
          <p:cNvPicPr>
            <a:picLocks noChangeAspect="1" noChangeArrowheads="1"/>
          </p:cNvPicPr>
          <p:nvPr/>
        </p:nvPicPr>
        <p:blipFill>
          <a:blip r:embed="rId3" cstate="print"/>
          <a:srcRect/>
          <a:stretch>
            <a:fillRect/>
          </a:stretch>
        </p:blipFill>
        <p:spPr bwMode="auto">
          <a:xfrm>
            <a:off x="5219700" y="0"/>
            <a:ext cx="3924300" cy="2944813"/>
          </a:xfrm>
          <a:prstGeom prst="rect">
            <a:avLst/>
          </a:prstGeom>
          <a:noFill/>
          <a:ln w="9525">
            <a:noFill/>
            <a:miter lim="800000"/>
            <a:headEnd/>
            <a:tailEnd/>
          </a:ln>
        </p:spPr>
      </p:pic>
      <p:pic>
        <p:nvPicPr>
          <p:cNvPr id="56324" name="Picture 4" descr="IMG_1955"/>
          <p:cNvPicPr>
            <a:picLocks noChangeAspect="1" noChangeArrowheads="1"/>
          </p:cNvPicPr>
          <p:nvPr/>
        </p:nvPicPr>
        <p:blipFill>
          <a:blip r:embed="rId4" cstate="print"/>
          <a:srcRect/>
          <a:stretch>
            <a:fillRect/>
          </a:stretch>
        </p:blipFill>
        <p:spPr bwMode="auto">
          <a:xfrm>
            <a:off x="5219700" y="2997200"/>
            <a:ext cx="3924300" cy="3860800"/>
          </a:xfrm>
          <a:prstGeom prst="rect">
            <a:avLst/>
          </a:prstGeom>
          <a:noFill/>
          <a:ln w="9525">
            <a:noFill/>
            <a:miter lim="800000"/>
            <a:headEnd/>
            <a:tailEnd/>
          </a:ln>
        </p:spPr>
      </p:pic>
      <p:sp>
        <p:nvSpPr>
          <p:cNvPr id="56325" name="TextBox 4"/>
          <p:cNvSpPr txBox="1">
            <a:spLocks noChangeArrowheads="1"/>
          </p:cNvSpPr>
          <p:nvPr/>
        </p:nvSpPr>
        <p:spPr bwMode="auto">
          <a:xfrm>
            <a:off x="214313" y="928688"/>
            <a:ext cx="4857750" cy="4554537"/>
          </a:xfrm>
          <a:prstGeom prst="rect">
            <a:avLst/>
          </a:prstGeom>
          <a:noFill/>
          <a:ln w="9525">
            <a:noFill/>
            <a:miter lim="800000"/>
            <a:headEnd/>
            <a:tailEnd/>
          </a:ln>
        </p:spPr>
        <p:txBody>
          <a:bodyPr>
            <a:spAutoFit/>
          </a:bodyPr>
          <a:lstStyle/>
          <a:p>
            <a:r>
              <a:rPr lang="en-GB" sz="2000" b="1"/>
              <a:t>Germany still wrestles with the polar positions of cleansing the Nazi past or mobilizing it as a didactic ruin field.....</a:t>
            </a:r>
          </a:p>
          <a:p>
            <a:endParaRPr lang="en-GB" sz="2000" b="1"/>
          </a:p>
          <a:p>
            <a:endParaRPr lang="en-GB" sz="2000" b="1"/>
          </a:p>
          <a:p>
            <a:endParaRPr lang="en-GB" sz="2000" b="1"/>
          </a:p>
          <a:p>
            <a:endParaRPr lang="en-GB" sz="2000" b="1"/>
          </a:p>
          <a:p>
            <a:r>
              <a:rPr lang="en-GB" sz="2000" b="1"/>
              <a:t>....touring Nazi buildings...may provide the most effective strategy of economic and emotional adjustment so that tourism may represent the ultimate past mastering</a:t>
            </a:r>
          </a:p>
          <a:p>
            <a:endParaRPr lang="en-GB"/>
          </a:p>
          <a:p>
            <a:pPr algn="r"/>
            <a:r>
              <a:rPr lang="en-GB" sz="1600"/>
              <a:t>Lynn Meskell 2002</a:t>
            </a:r>
          </a:p>
          <a:p>
            <a:pPr algn="r"/>
            <a:r>
              <a:rPr lang="en-GB" sz="1600" i="1"/>
              <a:t>Negative Heritage &amp; Past Mastering in Archaeology</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6" descr="Libeskind’s 1998 Jewish Museum Berlin.png"/>
          <p:cNvPicPr>
            <a:picLocks noChangeAspect="1"/>
          </p:cNvPicPr>
          <p:nvPr/>
        </p:nvPicPr>
        <p:blipFill>
          <a:blip r:embed="rId3" cstate="print">
            <a:lum bright="-18000" contrast="-46000"/>
          </a:blip>
          <a:srcRect/>
          <a:stretch>
            <a:fillRect/>
          </a:stretch>
        </p:blipFill>
        <p:spPr bwMode="auto">
          <a:xfrm>
            <a:off x="0" y="0"/>
            <a:ext cx="9144000" cy="6858000"/>
          </a:xfrm>
          <a:prstGeom prst="rect">
            <a:avLst/>
          </a:prstGeom>
          <a:noFill/>
          <a:ln w="9525">
            <a:noFill/>
            <a:miter lim="800000"/>
            <a:headEnd/>
            <a:tailEnd/>
          </a:ln>
        </p:spPr>
      </p:pic>
      <p:sp>
        <p:nvSpPr>
          <p:cNvPr id="57347" name="TextBox 5"/>
          <p:cNvSpPr txBox="1">
            <a:spLocks noChangeArrowheads="1"/>
          </p:cNvSpPr>
          <p:nvPr/>
        </p:nvSpPr>
        <p:spPr bwMode="auto">
          <a:xfrm>
            <a:off x="3857625" y="0"/>
            <a:ext cx="5286375" cy="3754438"/>
          </a:xfrm>
          <a:prstGeom prst="rect">
            <a:avLst/>
          </a:prstGeom>
          <a:noFill/>
          <a:ln w="9525">
            <a:noFill/>
            <a:miter lim="800000"/>
            <a:headEnd/>
            <a:tailEnd/>
          </a:ln>
        </p:spPr>
        <p:txBody>
          <a:bodyPr>
            <a:spAutoFit/>
          </a:bodyPr>
          <a:lstStyle/>
          <a:p>
            <a:r>
              <a:rPr lang="en-US" sz="2000" b="1">
                <a:solidFill>
                  <a:schemeClr val="bg1"/>
                </a:solidFill>
              </a:rPr>
              <a:t>Daniel Libeskind’s 1998 Jewish Museum extension to the Berlin Museum</a:t>
            </a:r>
            <a:endParaRPr lang="en-GB" b="1">
              <a:solidFill>
                <a:schemeClr val="bg1"/>
              </a:solidFill>
            </a:endParaRPr>
          </a:p>
          <a:p>
            <a:endParaRPr lang="en-GB" b="1">
              <a:solidFill>
                <a:schemeClr val="bg1"/>
              </a:solidFill>
            </a:endParaRPr>
          </a:p>
          <a:p>
            <a:endParaRPr lang="en-GB" b="1">
              <a:solidFill>
                <a:schemeClr val="bg1"/>
              </a:solidFill>
            </a:endParaRPr>
          </a:p>
          <a:p>
            <a:r>
              <a:rPr lang="en-GB" b="1">
                <a:solidFill>
                  <a:schemeClr val="bg1"/>
                </a:solidFill>
              </a:rPr>
              <a:t>"</a:t>
            </a:r>
            <a:r>
              <a:rPr lang="en-GB" b="1" i="1">
                <a:solidFill>
                  <a:schemeClr val="bg1"/>
                </a:solidFill>
              </a:rPr>
              <a:t>The official name of the project is 'Jewish Museum' but I have named it 'Between the Lines' because for me it is about two lines of thinking, organization and relationship. One is a straight line, but broken into many fragments, the other is a tortuous line, but continuing indefinitely.</a:t>
            </a:r>
            <a:r>
              <a:rPr lang="en-GB" b="1">
                <a:solidFill>
                  <a:schemeClr val="bg1"/>
                </a:solidFill>
              </a:rPr>
              <a:t>" </a:t>
            </a:r>
          </a:p>
          <a:p>
            <a:endParaRPr lang="en-GB" b="1">
              <a:solidFill>
                <a:schemeClr val="bg1"/>
              </a:solidFill>
            </a:endParaRPr>
          </a:p>
          <a:p>
            <a:r>
              <a:rPr lang="en-GB" b="1">
                <a:solidFill>
                  <a:schemeClr val="bg1"/>
                </a:solidFill>
              </a:rPr>
              <a:t>(Daniel Libeskind, 1998)</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7" descr="jewish museum.png"/>
          <p:cNvPicPr>
            <a:picLocks noChangeAspect="1"/>
          </p:cNvPicPr>
          <p:nvPr/>
        </p:nvPicPr>
        <p:blipFill>
          <a:blip r:embed="rId3" cstate="print">
            <a:lum bright="-16000" contrast="-52000"/>
          </a:blip>
          <a:srcRect/>
          <a:stretch>
            <a:fillRect/>
          </a:stretch>
        </p:blipFill>
        <p:spPr bwMode="auto">
          <a:xfrm>
            <a:off x="0" y="0"/>
            <a:ext cx="9177338" cy="6858000"/>
          </a:xfrm>
          <a:prstGeom prst="rect">
            <a:avLst/>
          </a:prstGeom>
          <a:noFill/>
          <a:ln w="9525">
            <a:noFill/>
            <a:miter lim="800000"/>
            <a:headEnd/>
            <a:tailEnd/>
          </a:ln>
        </p:spPr>
      </p:pic>
      <p:sp>
        <p:nvSpPr>
          <p:cNvPr id="58371" name="TextBox 3"/>
          <p:cNvSpPr txBox="1">
            <a:spLocks noChangeArrowheads="1"/>
          </p:cNvSpPr>
          <p:nvPr/>
        </p:nvSpPr>
        <p:spPr bwMode="auto">
          <a:xfrm>
            <a:off x="357188" y="214313"/>
            <a:ext cx="8501062" cy="1754187"/>
          </a:xfrm>
          <a:prstGeom prst="rect">
            <a:avLst/>
          </a:prstGeom>
          <a:noFill/>
          <a:ln w="9525">
            <a:noFill/>
            <a:miter lim="800000"/>
            <a:headEnd/>
            <a:tailEnd/>
          </a:ln>
        </p:spPr>
        <p:txBody>
          <a:bodyPr>
            <a:spAutoFit/>
          </a:bodyPr>
          <a:lstStyle/>
          <a:p>
            <a:r>
              <a:rPr lang="en-GB">
                <a:solidFill>
                  <a:schemeClr val="bg1"/>
                </a:solidFill>
              </a:rPr>
              <a:t>An underground passageway links the Old Building with the Libeskind Building which has no official entrance</a:t>
            </a:r>
          </a:p>
          <a:p>
            <a:endParaRPr lang="en-GB">
              <a:solidFill>
                <a:schemeClr val="bg1"/>
              </a:solidFill>
            </a:endParaRPr>
          </a:p>
          <a:p>
            <a:r>
              <a:rPr lang="en-GB">
                <a:solidFill>
                  <a:schemeClr val="bg1"/>
                </a:solidFill>
              </a:rPr>
              <a:t>ahead of them lies a path system made up of three axes symbolizing three realities in the history of German Jews</a:t>
            </a:r>
          </a:p>
          <a:p>
            <a:endParaRPr lang="en-GB">
              <a:solidFill>
                <a:schemeClr val="bg1"/>
              </a:solidFill>
            </a:endParaRPr>
          </a:p>
        </p:txBody>
      </p:sp>
      <p:sp>
        <p:nvSpPr>
          <p:cNvPr id="58372" name="TextBox 5"/>
          <p:cNvSpPr txBox="1">
            <a:spLocks noChangeArrowheads="1"/>
          </p:cNvSpPr>
          <p:nvPr/>
        </p:nvSpPr>
        <p:spPr bwMode="auto">
          <a:xfrm>
            <a:off x="4071938" y="2714625"/>
            <a:ext cx="4929187" cy="3970338"/>
          </a:xfrm>
          <a:prstGeom prst="rect">
            <a:avLst/>
          </a:prstGeom>
          <a:noFill/>
          <a:ln w="9525">
            <a:noFill/>
            <a:miter lim="800000"/>
            <a:headEnd/>
            <a:tailEnd/>
          </a:ln>
        </p:spPr>
        <p:txBody>
          <a:bodyPr>
            <a:spAutoFit/>
          </a:bodyPr>
          <a:lstStyle/>
          <a:p>
            <a:r>
              <a:rPr lang="en-US" b="1">
                <a:solidFill>
                  <a:schemeClr val="bg1"/>
                </a:solidFill>
              </a:rPr>
              <a:t>“this bulding is not a metaphor – </a:t>
            </a:r>
          </a:p>
          <a:p>
            <a:endParaRPr lang="en-US" b="1">
              <a:solidFill>
                <a:schemeClr val="bg1"/>
              </a:solidFill>
            </a:endParaRPr>
          </a:p>
          <a:p>
            <a:r>
              <a:rPr lang="en-US" b="1">
                <a:solidFill>
                  <a:schemeClr val="bg1"/>
                </a:solidFill>
              </a:rPr>
              <a:t>it does not ‘stand for’ memory of Berlin Jews – </a:t>
            </a:r>
          </a:p>
          <a:p>
            <a:endParaRPr lang="en-US" b="1">
              <a:solidFill>
                <a:schemeClr val="bg1"/>
              </a:solidFill>
            </a:endParaRPr>
          </a:p>
          <a:p>
            <a:r>
              <a:rPr lang="en-US" b="1">
                <a:solidFill>
                  <a:schemeClr val="bg1"/>
                </a:solidFill>
              </a:rPr>
              <a:t>but rather its disturbing and disorientating interiors invite one to explore a single name which remains forgotten…..</a:t>
            </a:r>
          </a:p>
          <a:p>
            <a:endParaRPr lang="en-US" b="1">
              <a:solidFill>
                <a:schemeClr val="bg1"/>
              </a:solidFill>
            </a:endParaRPr>
          </a:p>
          <a:p>
            <a:r>
              <a:rPr lang="en-US" b="1">
                <a:solidFill>
                  <a:schemeClr val="bg1"/>
                </a:solidFill>
              </a:rPr>
              <a:t>……a single piece of music which remains unwritten”</a:t>
            </a:r>
          </a:p>
          <a:p>
            <a:endParaRPr lang="en-GB" b="1">
              <a:solidFill>
                <a:schemeClr val="bg1"/>
              </a:solidFill>
            </a:endParaRPr>
          </a:p>
          <a:p>
            <a:r>
              <a:rPr lang="en-GB" b="1">
                <a:solidFill>
                  <a:schemeClr val="bg1"/>
                </a:solidFill>
              </a:rPr>
              <a:t>(Daniel Libeskind, 1998)</a:t>
            </a:r>
          </a:p>
          <a:p>
            <a:r>
              <a:rPr lang="en-US" b="1">
                <a:solidFill>
                  <a:schemeClr val="bg1"/>
                </a:solidFill>
              </a:rPr>
              <a:t> </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4" descr="Axis continuity.png"/>
          <p:cNvPicPr>
            <a:picLocks noChangeAspect="1"/>
          </p:cNvPicPr>
          <p:nvPr/>
        </p:nvPicPr>
        <p:blipFill>
          <a:blip r:embed="rId3" cstate="print"/>
          <a:srcRect/>
          <a:stretch>
            <a:fillRect/>
          </a:stretch>
        </p:blipFill>
        <p:spPr bwMode="auto">
          <a:xfrm>
            <a:off x="0" y="0"/>
            <a:ext cx="6000750" cy="6891338"/>
          </a:xfrm>
          <a:prstGeom prst="rect">
            <a:avLst/>
          </a:prstGeom>
          <a:noFill/>
          <a:ln w="9525">
            <a:noFill/>
            <a:miter lim="800000"/>
            <a:headEnd/>
            <a:tailEnd/>
          </a:ln>
        </p:spPr>
      </p:pic>
      <p:sp>
        <p:nvSpPr>
          <p:cNvPr id="59395" name="TextBox 3"/>
          <p:cNvSpPr txBox="1">
            <a:spLocks noChangeArrowheads="1"/>
          </p:cNvSpPr>
          <p:nvPr/>
        </p:nvSpPr>
        <p:spPr bwMode="auto">
          <a:xfrm>
            <a:off x="6286500" y="285750"/>
            <a:ext cx="2714625" cy="5632450"/>
          </a:xfrm>
          <a:prstGeom prst="rect">
            <a:avLst/>
          </a:prstGeom>
          <a:noFill/>
          <a:ln w="9525">
            <a:noFill/>
            <a:miter lim="800000"/>
            <a:headEnd/>
            <a:tailEnd/>
          </a:ln>
        </p:spPr>
        <p:txBody>
          <a:bodyPr>
            <a:spAutoFit/>
          </a:bodyPr>
          <a:lstStyle/>
          <a:p>
            <a:r>
              <a:rPr lang="en-GB" b="1">
                <a:solidFill>
                  <a:schemeClr val="bg1"/>
                </a:solidFill>
              </a:rPr>
              <a:t>The first and longest of these axes is the </a:t>
            </a:r>
          </a:p>
          <a:p>
            <a:r>
              <a:rPr lang="en-GB" b="1">
                <a:solidFill>
                  <a:schemeClr val="bg1"/>
                </a:solidFill>
              </a:rPr>
              <a:t>"Axis of Continuity." </a:t>
            </a:r>
          </a:p>
          <a:p>
            <a:endParaRPr lang="en-GB" b="1">
              <a:solidFill>
                <a:schemeClr val="bg1"/>
              </a:solidFill>
            </a:endParaRPr>
          </a:p>
          <a:p>
            <a:endParaRPr lang="en-GB" b="1">
              <a:solidFill>
                <a:schemeClr val="bg1"/>
              </a:solidFill>
            </a:endParaRPr>
          </a:p>
          <a:p>
            <a:r>
              <a:rPr lang="en-GB" b="1">
                <a:solidFill>
                  <a:schemeClr val="bg1"/>
                </a:solidFill>
              </a:rPr>
              <a:t>It connects the Old Building with the main staircase which leads up to the exhibition levels</a:t>
            </a:r>
          </a:p>
          <a:p>
            <a:endParaRPr lang="en-GB" b="1">
              <a:solidFill>
                <a:schemeClr val="bg1"/>
              </a:solidFill>
            </a:endParaRPr>
          </a:p>
          <a:p>
            <a:endParaRPr lang="en-GB" b="1">
              <a:solidFill>
                <a:schemeClr val="bg1"/>
              </a:solidFill>
            </a:endParaRPr>
          </a:p>
          <a:p>
            <a:r>
              <a:rPr lang="en-GB" b="1">
                <a:solidFill>
                  <a:schemeClr val="bg1"/>
                </a:solidFill>
              </a:rPr>
              <a:t>the Axis of Continuity...</a:t>
            </a:r>
          </a:p>
          <a:p>
            <a:endParaRPr lang="en-GB" b="1">
              <a:solidFill>
                <a:schemeClr val="bg1"/>
              </a:solidFill>
            </a:endParaRPr>
          </a:p>
          <a:p>
            <a:r>
              <a:rPr lang="en-GB" b="1">
                <a:solidFill>
                  <a:schemeClr val="bg1"/>
                </a:solidFill>
              </a:rPr>
              <a:t> ...... the continuation of Berlin's history, the connecting path from which the other axes branch off ......</a:t>
            </a:r>
          </a:p>
          <a:p>
            <a:endParaRPr lang="en-GB" b="1">
              <a:solidFill>
                <a:schemeClr val="bg1"/>
              </a:solidFill>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5" descr="Axis of emigration.png"/>
          <p:cNvPicPr>
            <a:picLocks noChangeAspect="1"/>
          </p:cNvPicPr>
          <p:nvPr/>
        </p:nvPicPr>
        <p:blipFill>
          <a:blip r:embed="rId3" cstate="print">
            <a:lum bright="-24000" contrast="-40000"/>
          </a:blip>
          <a:srcRect/>
          <a:stretch>
            <a:fillRect/>
          </a:stretch>
        </p:blipFill>
        <p:spPr bwMode="auto">
          <a:xfrm>
            <a:off x="0" y="0"/>
            <a:ext cx="9144000" cy="6858000"/>
          </a:xfrm>
          <a:prstGeom prst="rect">
            <a:avLst/>
          </a:prstGeom>
          <a:noFill/>
          <a:ln w="9525">
            <a:noFill/>
            <a:miter lim="800000"/>
            <a:headEnd/>
            <a:tailEnd/>
          </a:ln>
        </p:spPr>
      </p:pic>
      <p:sp>
        <p:nvSpPr>
          <p:cNvPr id="60419" name="TextBox 3"/>
          <p:cNvSpPr txBox="1">
            <a:spLocks noChangeArrowheads="1"/>
          </p:cNvSpPr>
          <p:nvPr/>
        </p:nvSpPr>
        <p:spPr bwMode="auto">
          <a:xfrm>
            <a:off x="428625" y="285750"/>
            <a:ext cx="8429625" cy="5908675"/>
          </a:xfrm>
          <a:prstGeom prst="rect">
            <a:avLst/>
          </a:prstGeom>
          <a:noFill/>
          <a:ln w="9525">
            <a:noFill/>
            <a:miter lim="800000"/>
            <a:headEnd/>
            <a:tailEnd/>
          </a:ln>
        </p:spPr>
        <p:txBody>
          <a:bodyPr>
            <a:spAutoFit/>
          </a:bodyPr>
          <a:lstStyle/>
          <a:p>
            <a:r>
              <a:rPr lang="en-GB" b="1">
                <a:solidFill>
                  <a:schemeClr val="bg1"/>
                </a:solidFill>
              </a:rPr>
              <a:t>The "Axis of Emigration" leads outside to daylight and the Garden of Exile</a:t>
            </a: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r>
              <a:rPr lang="en-GB" b="1">
                <a:solidFill>
                  <a:schemeClr val="bg1"/>
                </a:solidFill>
              </a:rPr>
              <a:t>On the way there, the walls are slightly slanted and close in the further one goes, while the floor is uneven and ascends gradually. A heavy door must be opened before the crucial step into the garden can be taken</a:t>
            </a:r>
          </a:p>
        </p:txBody>
      </p:sp>
      <p:sp>
        <p:nvSpPr>
          <p:cNvPr id="60420" name="TextBox 6"/>
          <p:cNvSpPr txBox="1">
            <a:spLocks noChangeArrowheads="1"/>
          </p:cNvSpPr>
          <p:nvPr/>
        </p:nvSpPr>
        <p:spPr bwMode="auto">
          <a:xfrm>
            <a:off x="4214813" y="1643063"/>
            <a:ext cx="3929062" cy="1754187"/>
          </a:xfrm>
          <a:prstGeom prst="rect">
            <a:avLst/>
          </a:prstGeom>
          <a:noFill/>
          <a:ln w="9525">
            <a:noFill/>
            <a:miter lim="800000"/>
            <a:headEnd/>
            <a:tailEnd/>
          </a:ln>
        </p:spPr>
        <p:txBody>
          <a:bodyPr>
            <a:spAutoFit/>
          </a:bodyPr>
          <a:lstStyle/>
          <a:p>
            <a:r>
              <a:rPr lang="en-GB" b="1">
                <a:solidFill>
                  <a:schemeClr val="bg1"/>
                </a:solidFill>
              </a:rPr>
              <a:t>The Garden of Exile attempts </a:t>
            </a:r>
          </a:p>
          <a:p>
            <a:r>
              <a:rPr lang="en-GB" b="1">
                <a:solidFill>
                  <a:schemeClr val="bg1"/>
                </a:solidFill>
              </a:rPr>
              <a:t>"</a:t>
            </a:r>
            <a:r>
              <a:rPr lang="en-GB" b="1" i="1">
                <a:solidFill>
                  <a:schemeClr val="bg1"/>
                </a:solidFill>
              </a:rPr>
              <a:t>to completely disorient the visitor. It represents a shipwreck of history.</a:t>
            </a:r>
            <a:r>
              <a:rPr lang="en-GB" b="1">
                <a:solidFill>
                  <a:schemeClr val="bg1"/>
                </a:solidFill>
              </a:rPr>
              <a:t>" </a:t>
            </a:r>
          </a:p>
          <a:p>
            <a:endParaRPr lang="en-GB" b="1">
              <a:solidFill>
                <a:schemeClr val="bg1"/>
              </a:solidFill>
            </a:endParaRPr>
          </a:p>
          <a:p>
            <a:r>
              <a:rPr lang="en-GB" b="1">
                <a:solidFill>
                  <a:schemeClr val="bg1"/>
                </a:solidFill>
              </a:rPr>
              <a:t>(Daniel Libeskind, 1999)</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extBox 3"/>
          <p:cNvSpPr txBox="1">
            <a:spLocks noChangeArrowheads="1"/>
          </p:cNvSpPr>
          <p:nvPr/>
        </p:nvSpPr>
        <p:spPr bwMode="auto">
          <a:xfrm>
            <a:off x="5357813" y="285750"/>
            <a:ext cx="3643312" cy="6186488"/>
          </a:xfrm>
          <a:prstGeom prst="rect">
            <a:avLst/>
          </a:prstGeom>
          <a:noFill/>
          <a:ln w="9525">
            <a:noFill/>
            <a:miter lim="800000"/>
            <a:headEnd/>
            <a:tailEnd/>
          </a:ln>
        </p:spPr>
        <p:txBody>
          <a:bodyPr>
            <a:spAutoFit/>
          </a:bodyPr>
          <a:lstStyle/>
          <a:p>
            <a:r>
              <a:rPr lang="en-GB" b="1">
                <a:solidFill>
                  <a:schemeClr val="bg1"/>
                </a:solidFill>
              </a:rPr>
              <a:t>The "Axis of the Holocaust" </a:t>
            </a:r>
          </a:p>
          <a:p>
            <a:r>
              <a:rPr lang="en-GB" b="1">
                <a:solidFill>
                  <a:schemeClr val="bg1"/>
                </a:solidFill>
              </a:rPr>
              <a:t>.........is a dead end.......</a:t>
            </a:r>
          </a:p>
          <a:p>
            <a:endParaRPr lang="en-GB" b="1">
              <a:solidFill>
                <a:schemeClr val="bg1"/>
              </a:solidFill>
            </a:endParaRPr>
          </a:p>
          <a:p>
            <a:endParaRPr lang="en-GB" b="1">
              <a:solidFill>
                <a:schemeClr val="bg1"/>
              </a:solidFill>
            </a:endParaRPr>
          </a:p>
          <a:p>
            <a:r>
              <a:rPr lang="en-GB" b="1">
                <a:solidFill>
                  <a:schemeClr val="bg1"/>
                </a:solidFill>
              </a:rPr>
              <a:t>......it becomes ever narrower and darker and ends at the Holocaust Tower</a:t>
            </a:r>
          </a:p>
          <a:p>
            <a:endParaRPr lang="en-GB" b="1">
              <a:solidFill>
                <a:schemeClr val="bg1"/>
              </a:solidFill>
            </a:endParaRPr>
          </a:p>
          <a:p>
            <a:endParaRPr lang="en-GB" b="1">
              <a:solidFill>
                <a:schemeClr val="bg1"/>
              </a:solidFill>
            </a:endParaRPr>
          </a:p>
          <a:p>
            <a:endParaRPr lang="en-GB" b="1">
              <a:solidFill>
                <a:schemeClr val="bg1"/>
              </a:solidFill>
            </a:endParaRPr>
          </a:p>
          <a:p>
            <a:r>
              <a:rPr lang="en-GB" b="1">
                <a:solidFill>
                  <a:schemeClr val="bg1"/>
                </a:solidFill>
              </a:rPr>
              <a:t>The glass cases on the way display documents and personal possessions testifying to the private and public life of their owners who were killed</a:t>
            </a:r>
          </a:p>
          <a:p>
            <a:endParaRPr lang="en-GB" b="1">
              <a:solidFill>
                <a:schemeClr val="bg1"/>
              </a:solidFill>
            </a:endParaRPr>
          </a:p>
          <a:p>
            <a:r>
              <a:rPr lang="en-GB" b="1">
                <a:solidFill>
                  <a:schemeClr val="bg1"/>
                </a:solidFill>
              </a:rPr>
              <a:t>All three of the underground axes intersect, symbolizing the connection between the three realities of Jewish life in Germany</a:t>
            </a:r>
          </a:p>
        </p:txBody>
      </p:sp>
      <p:pic>
        <p:nvPicPr>
          <p:cNvPr id="61443" name="Picture 5" descr="Axis of the holocaust.png"/>
          <p:cNvPicPr>
            <a:picLocks noChangeAspect="1"/>
          </p:cNvPicPr>
          <p:nvPr/>
        </p:nvPicPr>
        <p:blipFill>
          <a:blip r:embed="rId3" cstate="print"/>
          <a:srcRect/>
          <a:stretch>
            <a:fillRect/>
          </a:stretch>
        </p:blipFill>
        <p:spPr bwMode="auto">
          <a:xfrm>
            <a:off x="0" y="0"/>
            <a:ext cx="3857625" cy="6858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4" descr="memory void - israeli artist Menashe Kadishman - Shalekhet - fallen leaves - 10,000 faces.png"/>
          <p:cNvPicPr>
            <a:picLocks noChangeAspect="1"/>
          </p:cNvPicPr>
          <p:nvPr/>
        </p:nvPicPr>
        <p:blipFill>
          <a:blip r:embed="rId3" cstate="print"/>
          <a:srcRect/>
          <a:stretch>
            <a:fillRect/>
          </a:stretch>
        </p:blipFill>
        <p:spPr bwMode="auto">
          <a:xfrm>
            <a:off x="0" y="0"/>
            <a:ext cx="9271000" cy="5214938"/>
          </a:xfrm>
          <a:prstGeom prst="rect">
            <a:avLst/>
          </a:prstGeom>
          <a:noFill/>
          <a:ln w="9525">
            <a:noFill/>
            <a:miter lim="800000"/>
            <a:headEnd/>
            <a:tailEnd/>
          </a:ln>
        </p:spPr>
      </p:pic>
      <p:sp>
        <p:nvSpPr>
          <p:cNvPr id="62467" name="TextBox 3"/>
          <p:cNvSpPr txBox="1">
            <a:spLocks noChangeArrowheads="1"/>
          </p:cNvSpPr>
          <p:nvPr/>
        </p:nvSpPr>
        <p:spPr bwMode="auto">
          <a:xfrm>
            <a:off x="3214688" y="5500688"/>
            <a:ext cx="4500562" cy="1016000"/>
          </a:xfrm>
          <a:prstGeom prst="rect">
            <a:avLst/>
          </a:prstGeom>
          <a:noFill/>
          <a:ln w="9525">
            <a:noFill/>
            <a:miter lim="800000"/>
            <a:headEnd/>
            <a:tailEnd/>
          </a:ln>
        </p:spPr>
        <p:txBody>
          <a:bodyPr>
            <a:spAutoFit/>
          </a:bodyPr>
          <a:lstStyle/>
          <a:p>
            <a:r>
              <a:rPr lang="en-GB" sz="2400" b="1" i="1">
                <a:solidFill>
                  <a:schemeClr val="bg1"/>
                </a:solidFill>
              </a:rPr>
              <a:t>memory void</a:t>
            </a:r>
          </a:p>
          <a:p>
            <a:r>
              <a:rPr lang="en-GB" b="1">
                <a:solidFill>
                  <a:schemeClr val="bg1"/>
                </a:solidFill>
              </a:rPr>
              <a:t> israeli artist Menashe Kadishman – </a:t>
            </a:r>
            <a:r>
              <a:rPr lang="en-GB" b="1" i="1">
                <a:solidFill>
                  <a:schemeClr val="bg1"/>
                </a:solidFill>
              </a:rPr>
              <a:t>Shalekhet  (</a:t>
            </a:r>
            <a:r>
              <a:rPr lang="en-GB" b="1">
                <a:solidFill>
                  <a:schemeClr val="bg1"/>
                </a:solidFill>
              </a:rPr>
              <a:t>fallen leaves) - 10,000 faces</a:t>
            </a:r>
          </a:p>
        </p:txBody>
      </p:sp>
      <p:pic>
        <p:nvPicPr>
          <p:cNvPr id="62468" name="Picture 6" descr="memory void.png"/>
          <p:cNvPicPr>
            <a:picLocks noChangeAspect="1"/>
          </p:cNvPicPr>
          <p:nvPr/>
        </p:nvPicPr>
        <p:blipFill>
          <a:blip r:embed="rId4" cstate="print"/>
          <a:srcRect/>
          <a:stretch>
            <a:fillRect/>
          </a:stretch>
        </p:blipFill>
        <p:spPr bwMode="auto">
          <a:xfrm>
            <a:off x="142875" y="5286375"/>
            <a:ext cx="2571750" cy="14462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6" descr="jewish memorial.png"/>
          <p:cNvPicPr>
            <a:picLocks noChangeAspect="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63491" name="TextBox 5"/>
          <p:cNvSpPr txBox="1">
            <a:spLocks noChangeArrowheads="1"/>
          </p:cNvSpPr>
          <p:nvPr/>
        </p:nvSpPr>
        <p:spPr bwMode="auto">
          <a:xfrm>
            <a:off x="214313" y="4572000"/>
            <a:ext cx="5286375" cy="2092325"/>
          </a:xfrm>
          <a:prstGeom prst="rect">
            <a:avLst/>
          </a:prstGeom>
          <a:noFill/>
          <a:ln w="9525">
            <a:noFill/>
            <a:miter lim="800000"/>
            <a:headEnd/>
            <a:tailEnd/>
          </a:ln>
        </p:spPr>
        <p:txBody>
          <a:bodyPr>
            <a:spAutoFit/>
          </a:bodyPr>
          <a:lstStyle/>
          <a:p>
            <a:r>
              <a:rPr lang="en-GB" sz="2000" b="1">
                <a:solidFill>
                  <a:schemeClr val="bg1"/>
                </a:solidFill>
              </a:rPr>
              <a:t>Memorial to the Murdered Jews of Europe Denkmal für die ermordeten Juden Europas</a:t>
            </a:r>
          </a:p>
          <a:p>
            <a:endParaRPr lang="en-GB" b="1">
              <a:solidFill>
                <a:schemeClr val="bg1"/>
              </a:solidFill>
            </a:endParaRPr>
          </a:p>
          <a:p>
            <a:r>
              <a:rPr lang="en-GB">
                <a:solidFill>
                  <a:schemeClr val="bg1"/>
                </a:solidFill>
              </a:rPr>
              <a:t>inaugurated May 10</a:t>
            </a:r>
            <a:r>
              <a:rPr lang="en-GB" baseline="30000">
                <a:solidFill>
                  <a:schemeClr val="bg1"/>
                </a:solidFill>
              </a:rPr>
              <a:t>th</a:t>
            </a:r>
            <a:r>
              <a:rPr lang="en-GB">
                <a:solidFill>
                  <a:schemeClr val="bg1"/>
                </a:solidFill>
              </a:rPr>
              <a:t> , 2005  (60</a:t>
            </a:r>
            <a:r>
              <a:rPr lang="en-GB" baseline="30000">
                <a:solidFill>
                  <a:schemeClr val="bg1"/>
                </a:solidFill>
              </a:rPr>
              <a:t>th</a:t>
            </a:r>
            <a:r>
              <a:rPr lang="en-GB">
                <a:solidFill>
                  <a:schemeClr val="bg1"/>
                </a:solidFill>
              </a:rPr>
              <a:t> anniversary)</a:t>
            </a:r>
            <a:r>
              <a:rPr lang="en-GB" b="1">
                <a:solidFill>
                  <a:schemeClr val="bg1"/>
                </a:solidFill>
              </a:rPr>
              <a:t> </a:t>
            </a:r>
          </a:p>
          <a:p>
            <a:endParaRPr lang="en-GB" b="1">
              <a:solidFill>
                <a:schemeClr val="bg1"/>
              </a:solidFill>
              <a:hlinkClick r:id="rId4" action="ppaction://hlinkfile" tooltip="Peter Eisenman"/>
            </a:endParaRPr>
          </a:p>
          <a:p>
            <a:r>
              <a:rPr lang="en-GB" sz="1600" b="1" i="1">
                <a:solidFill>
                  <a:schemeClr val="bg1"/>
                </a:solidFill>
              </a:rPr>
              <a:t>Peter Eisenman &amp; Buro Happold</a:t>
            </a:r>
          </a:p>
        </p:txBody>
      </p:sp>
      <p:sp>
        <p:nvSpPr>
          <p:cNvPr id="63492" name="TextBox 7"/>
          <p:cNvSpPr txBox="1">
            <a:spLocks noChangeArrowheads="1"/>
          </p:cNvSpPr>
          <p:nvPr/>
        </p:nvSpPr>
        <p:spPr bwMode="auto">
          <a:xfrm>
            <a:off x="2500313" y="214313"/>
            <a:ext cx="4108450" cy="369887"/>
          </a:xfrm>
          <a:prstGeom prst="rect">
            <a:avLst/>
          </a:prstGeom>
          <a:noFill/>
          <a:ln w="9525">
            <a:noFill/>
            <a:miter lim="800000"/>
            <a:headEnd/>
            <a:tailEnd/>
          </a:ln>
        </p:spPr>
        <p:txBody>
          <a:bodyPr wrap="none">
            <a:spAutoFit/>
          </a:bodyPr>
          <a:lstStyle/>
          <a:p>
            <a:r>
              <a:rPr lang="en-US" b="1"/>
              <a:t>19,000 square-metres – 2711 stones</a:t>
            </a:r>
            <a:endParaRPr lang="en-GB" b="1"/>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4" name="Picture 2" descr="Berlin_Germany-2628029"/>
          <p:cNvPicPr>
            <a:picLocks noChangeAspect="1" noChangeArrowheads="1"/>
          </p:cNvPicPr>
          <p:nvPr/>
        </p:nvPicPr>
        <p:blipFill>
          <a:blip r:embed="rId3" cstate="print">
            <a:lum bright="-22000" contrast="-50000"/>
          </a:blip>
          <a:srcRect/>
          <a:stretch>
            <a:fillRect/>
          </a:stretch>
        </p:blipFill>
        <p:spPr bwMode="auto">
          <a:xfrm>
            <a:off x="0" y="0"/>
            <a:ext cx="5786438" cy="6858000"/>
          </a:xfrm>
          <a:prstGeom prst="rect">
            <a:avLst/>
          </a:prstGeom>
          <a:noFill/>
          <a:ln w="9525">
            <a:noFill/>
            <a:miter lim="800000"/>
            <a:headEnd/>
            <a:tailEnd/>
          </a:ln>
        </p:spPr>
      </p:pic>
      <p:pic>
        <p:nvPicPr>
          <p:cNvPr id="64515" name="Picture 3" descr="Berlin02"/>
          <p:cNvPicPr>
            <a:picLocks noChangeAspect="1" noChangeArrowheads="1"/>
          </p:cNvPicPr>
          <p:nvPr/>
        </p:nvPicPr>
        <p:blipFill>
          <a:blip r:embed="rId4" cstate="print"/>
          <a:srcRect/>
          <a:stretch>
            <a:fillRect/>
          </a:stretch>
        </p:blipFill>
        <p:spPr bwMode="auto">
          <a:xfrm>
            <a:off x="5795963" y="0"/>
            <a:ext cx="3348037" cy="2232025"/>
          </a:xfrm>
          <a:prstGeom prst="rect">
            <a:avLst/>
          </a:prstGeom>
          <a:noFill/>
          <a:ln w="9525">
            <a:noFill/>
            <a:miter lim="800000"/>
            <a:headEnd/>
            <a:tailEnd/>
          </a:ln>
        </p:spPr>
      </p:pic>
      <p:pic>
        <p:nvPicPr>
          <p:cNvPr id="64516" name="Picture 4" descr="Berlin Memorial"/>
          <p:cNvPicPr>
            <a:picLocks noChangeAspect="1" noChangeArrowheads="1"/>
          </p:cNvPicPr>
          <p:nvPr/>
        </p:nvPicPr>
        <p:blipFill>
          <a:blip r:embed="rId5" cstate="print"/>
          <a:srcRect/>
          <a:stretch>
            <a:fillRect/>
          </a:stretch>
        </p:blipFill>
        <p:spPr bwMode="auto">
          <a:xfrm>
            <a:off x="5795963" y="2214563"/>
            <a:ext cx="3348037" cy="2538412"/>
          </a:xfrm>
          <a:prstGeom prst="rect">
            <a:avLst/>
          </a:prstGeom>
          <a:noFill/>
          <a:ln w="9525">
            <a:noFill/>
            <a:miter lim="800000"/>
            <a:headEnd/>
            <a:tailEnd/>
          </a:ln>
        </p:spPr>
      </p:pic>
      <p:pic>
        <p:nvPicPr>
          <p:cNvPr id="64517" name="Picture 5" descr="DSC07300"/>
          <p:cNvPicPr>
            <a:picLocks noChangeAspect="1" noChangeArrowheads="1"/>
          </p:cNvPicPr>
          <p:nvPr/>
        </p:nvPicPr>
        <p:blipFill>
          <a:blip r:embed="rId6" cstate="print"/>
          <a:srcRect/>
          <a:stretch>
            <a:fillRect/>
          </a:stretch>
        </p:blipFill>
        <p:spPr bwMode="auto">
          <a:xfrm>
            <a:off x="5795963" y="4346575"/>
            <a:ext cx="3348037" cy="2511425"/>
          </a:xfrm>
          <a:prstGeom prst="rect">
            <a:avLst/>
          </a:prstGeom>
          <a:noFill/>
          <a:ln w="9525">
            <a:noFill/>
            <a:miter lim="800000"/>
            <a:headEnd/>
            <a:tailEnd/>
          </a:ln>
        </p:spPr>
      </p:pic>
      <p:sp>
        <p:nvSpPr>
          <p:cNvPr id="64518" name="TextBox 5"/>
          <p:cNvSpPr txBox="1">
            <a:spLocks noChangeArrowheads="1"/>
          </p:cNvSpPr>
          <p:nvPr/>
        </p:nvSpPr>
        <p:spPr bwMode="auto">
          <a:xfrm>
            <a:off x="214313" y="4572000"/>
            <a:ext cx="5286375" cy="2092325"/>
          </a:xfrm>
          <a:prstGeom prst="rect">
            <a:avLst/>
          </a:prstGeom>
          <a:noFill/>
          <a:ln w="9525">
            <a:noFill/>
            <a:miter lim="800000"/>
            <a:headEnd/>
            <a:tailEnd/>
          </a:ln>
        </p:spPr>
        <p:txBody>
          <a:bodyPr>
            <a:spAutoFit/>
          </a:bodyPr>
          <a:lstStyle/>
          <a:p>
            <a:r>
              <a:rPr lang="en-GB" sz="2000" b="1">
                <a:solidFill>
                  <a:schemeClr val="bg1"/>
                </a:solidFill>
              </a:rPr>
              <a:t>Memorial to the Murdered Jews of Europe Denkmal für die ermordeten Juden Europas</a:t>
            </a:r>
          </a:p>
          <a:p>
            <a:endParaRPr lang="en-GB" b="1">
              <a:solidFill>
                <a:schemeClr val="bg1"/>
              </a:solidFill>
            </a:endParaRPr>
          </a:p>
          <a:p>
            <a:r>
              <a:rPr lang="en-GB">
                <a:solidFill>
                  <a:schemeClr val="bg1"/>
                </a:solidFill>
              </a:rPr>
              <a:t>inaugurated May 10</a:t>
            </a:r>
            <a:r>
              <a:rPr lang="en-GB" baseline="30000">
                <a:solidFill>
                  <a:schemeClr val="bg1"/>
                </a:solidFill>
              </a:rPr>
              <a:t>th</a:t>
            </a:r>
            <a:r>
              <a:rPr lang="en-GB">
                <a:solidFill>
                  <a:schemeClr val="bg1"/>
                </a:solidFill>
              </a:rPr>
              <a:t> , 2005</a:t>
            </a:r>
            <a:r>
              <a:rPr lang="en-GB" b="1">
                <a:solidFill>
                  <a:schemeClr val="bg1"/>
                </a:solidFill>
              </a:rPr>
              <a:t> </a:t>
            </a:r>
          </a:p>
          <a:p>
            <a:endParaRPr lang="en-GB" b="1">
              <a:solidFill>
                <a:schemeClr val="bg1"/>
              </a:solidFill>
              <a:hlinkClick r:id="rId7" action="ppaction://hlinkfile" tooltip="Peter Eisenman"/>
            </a:endParaRPr>
          </a:p>
          <a:p>
            <a:r>
              <a:rPr lang="en-GB" sz="1600" b="1" i="1">
                <a:solidFill>
                  <a:schemeClr val="bg1"/>
                </a:solidFill>
              </a:rPr>
              <a:t>Peter Eisenman &amp; Buro Happold</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2" descr="Shahak Shapira.png"/>
          <p:cNvPicPr>
            <a:picLocks noChangeAspect="1"/>
          </p:cNvPicPr>
          <p:nvPr/>
        </p:nvPicPr>
        <p:blipFill>
          <a:blip r:embed="rId2" cstate="print"/>
          <a:srcRect/>
          <a:stretch>
            <a:fillRect/>
          </a:stretch>
        </p:blipFill>
        <p:spPr bwMode="auto">
          <a:xfrm>
            <a:off x="0" y="0"/>
            <a:ext cx="7620000" cy="4286250"/>
          </a:xfrm>
          <a:prstGeom prst="rect">
            <a:avLst/>
          </a:prstGeom>
          <a:noFill/>
          <a:ln w="9525">
            <a:noFill/>
            <a:miter lim="800000"/>
            <a:headEnd/>
            <a:tailEnd/>
          </a:ln>
        </p:spPr>
      </p:pic>
      <p:sp>
        <p:nvSpPr>
          <p:cNvPr id="72707" name="TextBox 1"/>
          <p:cNvSpPr txBox="1">
            <a:spLocks noChangeArrowheads="1"/>
          </p:cNvSpPr>
          <p:nvPr/>
        </p:nvSpPr>
        <p:spPr bwMode="auto">
          <a:xfrm>
            <a:off x="4716463" y="333375"/>
            <a:ext cx="2519362" cy="460375"/>
          </a:xfrm>
          <a:prstGeom prst="rect">
            <a:avLst/>
          </a:prstGeom>
          <a:noFill/>
          <a:ln w="9525">
            <a:noFill/>
            <a:miter lim="800000"/>
            <a:headEnd/>
            <a:tailEnd/>
          </a:ln>
        </p:spPr>
        <p:txBody>
          <a:bodyPr>
            <a:spAutoFit/>
          </a:bodyPr>
          <a:lstStyle/>
          <a:p>
            <a:r>
              <a:rPr lang="en-GB" sz="2400" b="1">
                <a:solidFill>
                  <a:schemeClr val="bg1"/>
                </a:solidFill>
              </a:rPr>
              <a:t>Shahak Shapira </a:t>
            </a:r>
          </a:p>
        </p:txBody>
      </p:sp>
      <p:sp>
        <p:nvSpPr>
          <p:cNvPr id="4" name="TextBox 3"/>
          <p:cNvSpPr txBox="1"/>
          <p:nvPr/>
        </p:nvSpPr>
        <p:spPr>
          <a:xfrm>
            <a:off x="971550" y="4437063"/>
            <a:ext cx="6626225" cy="1323975"/>
          </a:xfrm>
          <a:prstGeom prst="rect">
            <a:avLst/>
          </a:prstGeom>
          <a:noFill/>
        </p:spPr>
        <p:txBody>
          <a:bodyPr wrap="none">
            <a:spAutoFit/>
          </a:bodyPr>
          <a:lstStyle/>
          <a:p>
            <a:pPr>
              <a:defRPr/>
            </a:pPr>
            <a:r>
              <a:rPr lang="en-GB" sz="8000" b="1" dirty="0">
                <a:solidFill>
                  <a:schemeClr val="tx1">
                    <a:lumMod val="50000"/>
                    <a:lumOff val="50000"/>
                  </a:schemeClr>
                </a:solidFill>
              </a:rPr>
              <a:t>YOLOCAUST</a:t>
            </a:r>
          </a:p>
        </p:txBody>
      </p:sp>
      <p:sp>
        <p:nvSpPr>
          <p:cNvPr id="72709" name="TextBox 4"/>
          <p:cNvSpPr txBox="1">
            <a:spLocks noChangeArrowheads="1"/>
          </p:cNvSpPr>
          <p:nvPr/>
        </p:nvSpPr>
        <p:spPr bwMode="auto">
          <a:xfrm>
            <a:off x="4427538" y="5661025"/>
            <a:ext cx="2900362" cy="461963"/>
          </a:xfrm>
          <a:prstGeom prst="rect">
            <a:avLst/>
          </a:prstGeom>
          <a:noFill/>
          <a:ln w="9525">
            <a:noFill/>
            <a:miter lim="800000"/>
            <a:headEnd/>
            <a:tailEnd/>
          </a:ln>
        </p:spPr>
        <p:txBody>
          <a:bodyPr wrap="none">
            <a:spAutoFit/>
          </a:bodyPr>
          <a:lstStyle/>
          <a:p>
            <a:r>
              <a:rPr lang="en-GB" sz="2400">
                <a:solidFill>
                  <a:schemeClr val="bg1"/>
                </a:solidFill>
              </a:rPr>
              <a:t>https://yolocaust.de</a:t>
            </a:r>
            <a:r>
              <a:rPr lang="en-GB"/>
              <a: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Picture 1" descr="880x495_355445.jpg"/>
          <p:cNvPicPr>
            <a:picLocks noChangeAspect="1"/>
          </p:cNvPicPr>
          <p:nvPr/>
        </p:nvPicPr>
        <p:blipFill>
          <a:blip r:embed="rId2" cstate="print"/>
          <a:srcRect/>
          <a:stretch>
            <a:fillRect/>
          </a:stretch>
        </p:blipFill>
        <p:spPr bwMode="auto">
          <a:xfrm>
            <a:off x="0" y="549275"/>
            <a:ext cx="9167813" cy="5156200"/>
          </a:xfrm>
          <a:prstGeom prst="rect">
            <a:avLst/>
          </a:prstGeom>
          <a:noFill/>
          <a:ln w="9525">
            <a:noFill/>
            <a:miter lim="800000"/>
            <a:headEnd/>
            <a:tailEnd/>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4" name="Picture 1" descr="yolocaust-shahak-shapira-4.jpg"/>
          <p:cNvPicPr>
            <a:picLocks noChangeAspect="1"/>
          </p:cNvPicPr>
          <p:nvPr/>
        </p:nvPicPr>
        <p:blipFill>
          <a:blip r:embed="rId2" cstate="print"/>
          <a:srcRect/>
          <a:stretch>
            <a:fillRect/>
          </a:stretch>
        </p:blipFill>
        <p:spPr bwMode="auto">
          <a:xfrm>
            <a:off x="0" y="1384300"/>
            <a:ext cx="9144000" cy="4089400"/>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1" descr="91a632011294552c60b795d0a27dab9f.jpg"/>
          <p:cNvPicPr>
            <a:picLocks noChangeAspect="1"/>
          </p:cNvPicPr>
          <p:nvPr/>
        </p:nvPicPr>
        <p:blipFill>
          <a:blip r:embed="rId2" cstate="print"/>
          <a:srcRect/>
          <a:stretch>
            <a:fillRect/>
          </a:stretch>
        </p:blipFill>
        <p:spPr bwMode="auto">
          <a:xfrm>
            <a:off x="0" y="7938"/>
            <a:ext cx="9144000" cy="5045075"/>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1" descr="Yolocaustff.jpg"/>
          <p:cNvPicPr>
            <a:picLocks noChangeAspect="1"/>
          </p:cNvPicPr>
          <p:nvPr/>
        </p:nvPicPr>
        <p:blipFill>
          <a:blip r:embed="rId2" cstate="print"/>
          <a:srcRect/>
          <a:stretch>
            <a:fillRect/>
          </a:stretch>
        </p:blipFill>
        <p:spPr bwMode="auto">
          <a:xfrm>
            <a:off x="0" y="836613"/>
            <a:ext cx="9144000" cy="4168775"/>
          </a:xfrm>
          <a:prstGeom prst="rect">
            <a:avLst/>
          </a:prstGeom>
          <a:noFill/>
          <a:ln w="9525">
            <a:noFill/>
            <a:miter lim="800000"/>
            <a:headEnd/>
            <a:tailEnd/>
          </a:ln>
        </p:spPr>
      </p:pic>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1612</TotalTime>
  <Words>895</Words>
  <Application>Microsoft Office PowerPoint</Application>
  <PresentationFormat>On-screen Show (4:3)</PresentationFormat>
  <Paragraphs>140</Paragraphs>
  <Slides>19</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Helvetica</vt:lpstr>
      <vt:lpstr>Default Design</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vector>
  </TitlesOfParts>
  <Company>University of Wales Lampeter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Computing Service</dc:creator>
  <cp:lastModifiedBy>Quentin</cp:lastModifiedBy>
  <cp:revision>131</cp:revision>
  <dcterms:created xsi:type="dcterms:W3CDTF">2008-03-01T23:31:33Z</dcterms:created>
  <dcterms:modified xsi:type="dcterms:W3CDTF">2020-10-07T00:56:52Z</dcterms:modified>
</cp:coreProperties>
</file>