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4">
  <p:sldMasterIdLst>
    <p:sldMasterId id="2147483648" r:id="rId1"/>
  </p:sldMasterIdLst>
  <p:notesMasterIdLst>
    <p:notesMasterId r:id="rId24"/>
  </p:notesMasterIdLst>
  <p:sldIdLst>
    <p:sldId id="256" r:id="rId2"/>
    <p:sldId id="287" r:id="rId3"/>
    <p:sldId id="259" r:id="rId4"/>
    <p:sldId id="286" r:id="rId5"/>
    <p:sldId id="260" r:id="rId6"/>
    <p:sldId id="284" r:id="rId7"/>
    <p:sldId id="261" r:id="rId8"/>
    <p:sldId id="282" r:id="rId9"/>
    <p:sldId id="275" r:id="rId10"/>
    <p:sldId id="276" r:id="rId11"/>
    <p:sldId id="280" r:id="rId12"/>
    <p:sldId id="281" r:id="rId13"/>
    <p:sldId id="285" r:id="rId14"/>
    <p:sldId id="266" r:id="rId15"/>
    <p:sldId id="262" r:id="rId16"/>
    <p:sldId id="263" r:id="rId17"/>
    <p:sldId id="270" r:id="rId18"/>
    <p:sldId id="272" r:id="rId19"/>
    <p:sldId id="273" r:id="rId20"/>
    <p:sldId id="269" r:id="rId21"/>
    <p:sldId id="265" r:id="rId22"/>
    <p:sldId id="27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FF99"/>
    <a:srgbClr val="F0F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60"/>
  </p:normalViewPr>
  <p:slideViewPr>
    <p:cSldViewPr snapToGrid="0">
      <p:cViewPr>
        <p:scale>
          <a:sx n="75" d="100"/>
          <a:sy n="75" d="100"/>
        </p:scale>
        <p:origin x="612" y="-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00DF3A-32AE-477F-A19D-E0B2985109F7}" type="datetimeFigureOut">
              <a:rPr lang="en-GB" smtClean="0"/>
              <a:t>07/12/2024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C25701-0F52-4E8A-A82E-BB4CA8CCFA9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90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2E84B-5734-23F5-2AAA-782E00B0B2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FFEC4F-FF20-EB21-68A5-E4ABE8D7F8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D0574E-FEEF-40C2-3DBC-75814A592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07/12/2024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FE1FC0-D7E6-0742-053F-E8EB0038B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EF387F-FD94-D4CA-04D9-07339EF59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14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465B4-9A1D-FC7B-A73C-7074EEE0B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C96BC-D7CD-9DAE-0117-07F9AC2664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9136B-7488-C10C-2165-271D4C9B1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07/12/2024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F7B1D-2B55-116D-63A1-DBC6AA71B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215F8B-9A58-73B2-8B23-5F58DB175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754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80680-B59A-E9A4-69ED-D98CC2397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AEEC03-0367-4FE0-EEA7-ABF5D160A7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C4C6A-4DBE-B4C2-129C-489B192AE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07/12/2024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08A244-757C-CF78-2814-AF25954AD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09260-B3EA-D455-94AA-007CCB7AE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905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625F6-B5BE-3599-A3FB-3283D6A34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90069-D105-6849-87B2-B73EB824CC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49C32A-A691-E66D-074B-715D3EEC9D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870C88-431B-8B0F-75A7-F2FA2513E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07/12/2024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20346E-B39D-41D7-14D5-B02AD7649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34D5D3-2B36-02EB-861A-0F7E887D1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223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96CA2-42A9-FEC2-EFD1-AE33D09EC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8017D-2B61-9269-9E8F-8E3797C86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26F95-53CF-5056-6A6F-C5994B355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CF64D4-5499-FE63-F326-2F5426B68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940E8B-7629-88E0-7C43-8049C69DE7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5BCCBF-1285-423D-0C83-2EEB6A6DD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07/12/2024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159550-3437-E4ED-428E-7FEF1E065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505C47-5C78-1BEF-34D6-25CB543C8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04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EC157-ED69-C2A6-605A-86DB17976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B15982-BA7E-FE8E-4A58-51AA44B05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07/12/2024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3F061F-56CD-3A0D-189A-8031D93E1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64BD4A-EEB3-9ED2-3195-23A0E12B1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798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6D9C3F-E1A6-13B9-775D-269425255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07/12/2024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34E3F2-CE39-ACA7-AE3B-62F88BE8E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46E567-6D2E-E51C-37BE-0D6333FB1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07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E2AD8-F62D-EF0A-C34C-1541D61A2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60F2E-E7F3-4473-1CFB-4403DC55F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9E3C1E-EF70-3D42-DCDA-FE9D1C22B0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2F49BE-9C26-AB73-3C44-0953A9193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07/12/2024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FA871-1DEB-50E4-25B0-A5E053912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381467-3FCB-2AD1-FB66-832E7F00C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069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579A1-8EF8-273E-3DA0-9D8EE40A4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4D901A-0F94-186C-9CDC-560AB38547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33A020-F391-33C1-9459-F8943657A3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F8A45-DC2E-ADBB-797D-FE989D223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07/12/2024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C5958-4ED1-C48E-C5C8-3173B2DA8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06E0DB-B3CB-891A-D9C4-EE056BD23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130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C123-E6F6-B8B9-F7A2-A71F40BB9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B31F8C-6691-2942-7BFE-00BBDD4BBB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F74A9-137E-6A1F-B58E-20B78AB80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07/12/2024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F23C4-F008-E894-564C-DB570DC2B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EA33D7-59AD-77A5-85C9-A3CA35333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416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37ACF5-F380-1019-395F-E8AA9E9B85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B0322C-9649-B6B2-4641-FB872A904B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9E1C-AA6A-A7CD-8DE9-06C3EE6CF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07/12/2024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834F8A-66CB-BACC-0481-AB1B42EDC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0107A-5D76-77C0-4BE6-984CA0B96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261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B0FBCE-EC58-2877-512C-A4B5DEA78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6C041A-59FF-5230-F6C1-400DC3CCB7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4ACB5-1153-6466-82E6-73D4C251C3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8C40E5-076A-4E4F-A544-79D3EBFEF04B}" type="datetimeFigureOut">
              <a:rPr lang="en-GB" smtClean="0"/>
              <a:t>07/12/2024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EC2006-B055-67C6-272C-B054B1277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1F716-30F9-9BBF-9A27-8FB039A941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799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6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5" Type="http://schemas.openxmlformats.org/officeDocument/2006/relationships/image" Target="../media/image17.png"/><Relationship Id="rId10" Type="http://schemas.openxmlformats.org/officeDocument/2006/relationships/image" Target="../media/image12.jpeg"/><Relationship Id="rId4" Type="http://schemas.openxmlformats.org/officeDocument/2006/relationships/image" Target="../media/image6.png"/><Relationship Id="rId9" Type="http://schemas.openxmlformats.org/officeDocument/2006/relationships/image" Target="../media/image11.jpeg"/><Relationship Id="rId1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2" Type="http://schemas.openxmlformats.org/officeDocument/2006/relationships/image" Target="../media/image5.png"/><Relationship Id="rId16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21.jpeg"/><Relationship Id="rId15" Type="http://schemas.openxmlformats.org/officeDocument/2006/relationships/image" Target="../media/image17.pn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Relationship Id="rId14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E935B-3E2E-33CC-C4E9-BD11F7120C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42899"/>
            <a:ext cx="9144000" cy="931863"/>
          </a:xfrm>
        </p:spPr>
        <p:txBody>
          <a:bodyPr>
            <a:normAutofit/>
          </a:bodyPr>
          <a:lstStyle/>
          <a:p>
            <a:r>
              <a:rPr lang="cy-GB" sz="4400" b="1" noProof="0" dirty="0"/>
              <a:t>Tasg Portffolio Ysgrifennu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A49943-F706-DD4B-B343-02D3D64187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700" y="1773238"/>
            <a:ext cx="9144000" cy="1655762"/>
          </a:xfrm>
        </p:spPr>
        <p:txBody>
          <a:bodyPr/>
          <a:lstStyle/>
          <a:p>
            <a:pPr algn="l"/>
            <a:r>
              <a:rPr lang="cy-GB" noProof="0" dirty="0"/>
              <a:t>Sarah Powell</a:t>
            </a:r>
          </a:p>
          <a:p>
            <a:pPr algn="l"/>
            <a:r>
              <a:rPr lang="cy-GB" noProof="0" dirty="0"/>
              <a:t>0900030</a:t>
            </a:r>
          </a:p>
        </p:txBody>
      </p:sp>
    </p:spTree>
    <p:extLst>
      <p:ext uri="{BB962C8B-B14F-4D97-AF65-F5344CB8AC3E}">
        <p14:creationId xmlns:p14="http://schemas.microsoft.com/office/powerpoint/2010/main" val="295458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3B8D099-D751-4B16-46F2-0293687B2F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82802"/>
            <a:ext cx="9144000" cy="2387600"/>
          </a:xfrm>
        </p:spPr>
        <p:txBody>
          <a:bodyPr>
            <a:normAutofit/>
          </a:bodyPr>
          <a:lstStyle/>
          <a:p>
            <a:r>
              <a:rPr lang="cy-GB" sz="9600" b="1" noProof="0" dirty="0">
                <a:latin typeface="Sassoon Primary" pitchFamily="50" charset="0"/>
              </a:rPr>
              <a:t>Hamdden</a:t>
            </a:r>
          </a:p>
        </p:txBody>
      </p:sp>
    </p:spTree>
    <p:extLst>
      <p:ext uri="{BB962C8B-B14F-4D97-AF65-F5344CB8AC3E}">
        <p14:creationId xmlns:p14="http://schemas.microsoft.com/office/powerpoint/2010/main" val="3733065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357F2-6EEA-1F57-F059-8E066483A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961" y="59436"/>
            <a:ext cx="10515600" cy="679904"/>
          </a:xfrm>
        </p:spPr>
        <p:txBody>
          <a:bodyPr>
            <a:normAutofit/>
          </a:bodyPr>
          <a:lstStyle/>
          <a:p>
            <a:r>
              <a:rPr lang="cy-GB" sz="3200" b="1" noProof="0" dirty="0"/>
              <a:t>Cynllunio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19421C-7A24-FF1A-5AB3-CC4924D0F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670" y="626004"/>
            <a:ext cx="11380660" cy="6172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819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01A254-84E6-1904-B073-9D0A78C247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" y="1057954"/>
            <a:ext cx="12005299" cy="4742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57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5AB11-874C-AD54-997F-669FC2F25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108857"/>
            <a:ext cx="10515600" cy="796018"/>
          </a:xfrm>
        </p:spPr>
        <p:txBody>
          <a:bodyPr>
            <a:normAutofit fontScale="90000"/>
          </a:bodyPr>
          <a:lstStyle/>
          <a:p>
            <a:r>
              <a:rPr lang="cy-GB" sz="2800" b="1" u="sng" noProof="0" dirty="0"/>
              <a:t>Cyflwyniad</a:t>
            </a:r>
            <a:br>
              <a:rPr lang="cy-GB" sz="2800" noProof="0" dirty="0"/>
            </a:br>
            <a:endParaRPr lang="cy-GB" sz="2800" b="1" u="sng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A2EA5-4B1E-095E-6943-BDD0C647D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71" y="558800"/>
            <a:ext cx="11945257" cy="619034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sz="1800" noProof="0" dirty="0"/>
              <a:t>Rydw i wedi dewis y thema ‘Hamdden’ ar gyfer y portffolio hwn. Mae hamdden yn thema eang gyda llawer o gyfleoedd i ddatblygu sgiliau gan gynnwys darllen, gwrando, ysgrifennu a siarad. Rydych chi’n gallu dysgu amrywiaeth o batrymau a chynllunio cymaint o bynciau mini fel chwaraeon, hobïau a gweithgareddau yn yr ardal leol. </a:t>
            </a:r>
          </a:p>
          <a:p>
            <a:pPr marL="0" indent="0">
              <a:buNone/>
            </a:pPr>
            <a:r>
              <a:rPr lang="cy-GB" sz="1800" noProof="0" dirty="0"/>
              <a:t>Rydw i wedi cynllunio gweithgareddau ar gyfer pob maes dysgu a phrofiad. Mae’r gweithgareddau hyn wedi’u cynllunio i ddatblygu sgiliau iaith plant o fewn Cam Cynnydd 3. Rydw i wedi canolbwyntio ar dri maes dysgu a phrofiad. Rydw i’n credu bydd y gweithgareddau yn datblygu sgiliau geirfa, siarad, ysgrifennu, gwrando a darllen.</a:t>
            </a:r>
          </a:p>
          <a:p>
            <a:pPr marL="0" indent="0">
              <a:buNone/>
            </a:pPr>
            <a:endParaRPr lang="cy-GB" sz="1800" noProof="0" dirty="0"/>
          </a:p>
          <a:p>
            <a:pPr marL="0" indent="0">
              <a:buNone/>
            </a:pPr>
            <a:r>
              <a:rPr lang="cy-GB" sz="18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Ieithoedd, Llythrennedd a Chyfathrebu:</a:t>
            </a:r>
          </a:p>
          <a:p>
            <a:pPr marL="0" indent="0">
              <a:buNone/>
            </a:pPr>
            <a:r>
              <a:rPr lang="cy-GB" sz="1800" noProof="0" dirty="0"/>
              <a:t>Rydw i wedi cynllunio i’r plant ddatblygu sgwrs trwy gyfres o weithgareddau. Nod y wers ydy datblygu sgiliau ysgrifennu, ond bydd y plant yn defnyddio sgiliau eraill gan gynnwys darllen, siarad a gwrando. Yn gyntaf, bydd y plant yn ymarfer geirfa trwy gêm o ‘chwap’. Mae’n bwysig i adeiladu rhestr o eirfa dros amser ac mae’n bwysig rhoi cyfleoedd i blant gofio ac ymarfer yr eirfa hon. Wedyn, byddan nhw’n gwrando ar y sgwrs i glywed ynganiad a gwybodaeth allweddol. Hefyd, byddan nhw’n darllen y sgwrs i weld y patrymau mewn enghreifftiau. Nesaf, mae’r plant yn gallu newid y wybodaeth i ddechrau defnyddio’r eirfa wahanol a dechrau ysgrifennu.  Yn olaf, bydd y plant yn ysgrifennu sgwrs newydd gyda phartner i ddatblygu sgiliau ysgrifennu. Bydd mat iaith gyda nhw i helpu gyda’r patrymau, geirfa a gwybodaeth ychwanegol. Mae cyfleoedd i ymestyn y wers hon trwy siarad eu sgwrs, newid y person, newid yr amser a defnyddio patrymau gwahanol. Hefyd, mae cyfleoedd i’r athrawes asesu cynnydd. Rydw i wedi gwahaniaethu’r sgwrs i gefnogi plant sy’n gweithio ar lefelau gwahanol.</a:t>
            </a:r>
          </a:p>
          <a:p>
            <a:pPr marL="0" indent="0">
              <a:buNone/>
            </a:pPr>
            <a:r>
              <a:rPr lang="cy-GB" sz="18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Mathemateg a Rhifedd</a:t>
            </a:r>
          </a:p>
          <a:p>
            <a:pPr marL="0" indent="0">
              <a:buNone/>
            </a:pPr>
            <a:r>
              <a:rPr lang="cy-GB" sz="1800" noProof="0" dirty="0">
                <a:cs typeface="Times New Roman" panose="02020603050405020304" pitchFamily="18" charset="0"/>
              </a:rPr>
              <a:t>Yma, bydd y plant yn chwarae gêm fwrdd i ymarfer gofyn ac ateb cwestiynau am yr amser, a defnyddio geirfa hamdden. Nod y gweithgaredd ydy datblygu sgiliau siarad, ond bydd y plant yn defnyddio sgiliau darllen a gwrando hefyd. Byddan nhw’n darllen yr amserlen ac yn ateb cwestiynau am amseroedd y gweithgareddau. Rydw i wedi creu gêm fwrdd achos mae’n bwysig i’r plant gael hwyl wrth ddysgu. Hefyd, bydd pob plentyn yn cael cyfle i siarad yn ystod y gêm. Bydd y plant yn chwarae’r gêm gyda chynorthwyydd dysgu. Byddan nhw’n gallu arsylwi ar y plant, cywiro camgymeriadau, ac annog y plant. Mae’n bwysig helpu’r plant i gofio’r eirfa a’r patrymau, felly, yn gyntaf, bydd y grŵp yn ymarfer yr eirfa a’r patrymau trwy ddrilio. Mae drilio yn helpu plant i gofio gwybodaeth trwy ailadrodd patrymau a geirfa. Wedyn, byddan nhw’n chwarae’r gêm yn Gymraeg.</a:t>
            </a:r>
          </a:p>
        </p:txBody>
      </p:sp>
    </p:spTree>
    <p:extLst>
      <p:ext uri="{BB962C8B-B14F-4D97-AF65-F5344CB8AC3E}">
        <p14:creationId xmlns:p14="http://schemas.microsoft.com/office/powerpoint/2010/main" val="2716504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F8935C-8BDE-3EBF-AC77-703C82C35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07B0E-F687-F5C7-7F14-B40BC61C5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71" y="333828"/>
            <a:ext cx="11945257" cy="61903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17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Iechyd a Lles:</a:t>
            </a:r>
          </a:p>
          <a:p>
            <a:pPr marL="0" indent="0">
              <a:buNone/>
            </a:pPr>
            <a:r>
              <a:rPr lang="cy-GB" sz="1700" noProof="0" dirty="0"/>
              <a:t>Nod y gweithgaredd ydy datblygu sgiliau gwrando. Bydd y plant yn chwarae gêm o ‘Mae Seimon yn dweud…’. Mae rhaid i’r plant yn gwrando ar y gorchmynion.  Os bydd y plant yn clywed ‘Mae Seimon yn dweud…’ gyda gorchymyn, mae rhaid i’r plant yn gwneud y gweithredoedd. Os fydd y plant ddim yn clywed ‘Mae Seimon yn dweud…’ gyda gorchymyn, mae rhaid iddyn nhw sefyll yn llonydd. Os bydd y plant yn symud, byddan nhw allan o’r </a:t>
            </a:r>
            <a:r>
              <a:rPr lang="cy-GB" sz="1700" kern="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gêm. Bydd y plant yn clywed patrwm ailadrodd, hefyd byddan nhw’n clywed llawer o thema geirfa i helpu gyda phatrymau a gweithgareddau eraill. ‘Mae Seimon yn dweud…’ yn helpu gyda sgiliau gwrando achos bydd y plant yn cystadlu i ennill. Felly, dylen nhw wrando’n ofalus iawn.</a:t>
            </a:r>
          </a:p>
          <a:p>
            <a:pPr marL="0" indent="0">
              <a:buNone/>
            </a:pPr>
            <a:endParaRPr lang="cy-GB" sz="1800" kern="0" noProof="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1700" kern="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Gobeithio byddwch chi’n gallu gweld sut mae’r gweithgareddau yn gallu datblygu a meithrin amrywiaeth o sgiliau. Hefyd, dylai’r gweithgareddau helpu plant i ymarfer a chofio patrymau a geirfa, a gwneud dysgu yn bleserus.</a:t>
            </a:r>
            <a:endParaRPr lang="cy-GB" sz="1700" noProof="0" dirty="0"/>
          </a:p>
        </p:txBody>
      </p:sp>
    </p:spTree>
    <p:extLst>
      <p:ext uri="{BB962C8B-B14F-4D97-AF65-F5344CB8AC3E}">
        <p14:creationId xmlns:p14="http://schemas.microsoft.com/office/powerpoint/2010/main" val="2863647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407AE-1945-4437-8D6F-6C7CF6BD5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219" y="0"/>
            <a:ext cx="10515600" cy="835319"/>
          </a:xfrm>
        </p:spPr>
        <p:txBody>
          <a:bodyPr>
            <a:normAutofit/>
          </a:bodyPr>
          <a:lstStyle/>
          <a:p>
            <a:r>
              <a:rPr lang="cy-GB" sz="28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Ieithoedd, Llythrennedd a Chyfathrebu</a:t>
            </a:r>
            <a:endParaRPr lang="cy-GB" sz="2800" b="1" noProof="0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423B3-E20E-B277-ACBC-62F8B42B27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219" y="781523"/>
            <a:ext cx="11754465" cy="60764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/>
              <a:t>Ffocws Iaith: Sgwrs am hobïau </a:t>
            </a:r>
            <a:r>
              <a:rPr lang="cy-GB" i="1" noProof="0" dirty="0"/>
              <a:t>(*Geirfa ac ysgrifennu)</a:t>
            </a:r>
            <a:r>
              <a:rPr lang="cy-GB" sz="1800" i="1" noProof="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</a:t>
            </a:r>
            <a:r>
              <a:rPr lang="cy-GB" sz="1800" noProof="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		</a:t>
            </a:r>
            <a:endParaRPr lang="cy-GB" sz="18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sz="1800" noProof="0" dirty="0"/>
          </a:p>
          <a:p>
            <a:pPr marL="0" indent="0">
              <a:buNone/>
            </a:pPr>
            <a:r>
              <a:rPr lang="cy-GB" sz="1800" noProof="0" dirty="0"/>
              <a:t>Trosolwg: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1800" noProof="0" dirty="0"/>
              <a:t>Chwarae gêm o ‘Chwap!’ </a:t>
            </a:r>
            <a:r>
              <a:rPr lang="cy-GB" sz="1800" i="1" noProof="0" dirty="0"/>
              <a:t>(*I ddatblygu geirfa)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1800" noProof="0" dirty="0"/>
              <a:t>Gwrandewch ar y sgwrs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1800" noProof="0" dirty="0"/>
              <a:t>Darllenwch y sgwrs gyda phartner 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1800" noProof="0" dirty="0"/>
              <a:t>Newidiwch y wybodaeth yn y sgwrs </a:t>
            </a:r>
            <a:r>
              <a:rPr lang="cy-GB" sz="1800" i="1" noProof="0" dirty="0"/>
              <a:t>(*ysgrifennu)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1800" noProof="0" dirty="0"/>
              <a:t>Ysgrifennwch sgwrs newydd gyda phartner.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4CD4032-95AB-7B89-FE7D-96DCC6DF8E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4250675"/>
              </p:ext>
            </p:extLst>
          </p:nvPr>
        </p:nvGraphicFramePr>
        <p:xfrm>
          <a:off x="280219" y="1305560"/>
          <a:ext cx="9734638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0969">
                  <a:extLst>
                    <a:ext uri="{9D8B030D-6E8A-4147-A177-3AD203B41FA5}">
                      <a16:colId xmlns:a16="http://schemas.microsoft.com/office/drawing/2014/main" val="2230319507"/>
                    </a:ext>
                  </a:extLst>
                </a:gridCol>
                <a:gridCol w="4933669">
                  <a:extLst>
                    <a:ext uri="{9D8B030D-6E8A-4147-A177-3AD203B41FA5}">
                      <a16:colId xmlns:a16="http://schemas.microsoft.com/office/drawing/2014/main" val="4234992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/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/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9576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800" noProof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hoffi/mwynhau wneud?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noProof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hoffi/mwynhau...	</a:t>
                      </a:r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255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800" noProof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dwyt ti ddim yn hoffi/mwynhau wneud?	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noProof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hoffi/mwynhau...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7887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800" noProof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ydy dy hoff weithgaredd?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noProof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Fy hoff weithgaredd ydy...</a:t>
                      </a:r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283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800" noProof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Pam? 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noProof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Achos...</a:t>
                      </a:r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8194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2237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F93F9-7B18-52F9-AE95-E1C61AEDA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829" y="0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u="sng" noProof="0" dirty="0"/>
              <a:t>Gêm Chwap!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0BE00-41EA-A179-4559-14D4AAF47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829" y="1032906"/>
            <a:ext cx="10515600" cy="3152775"/>
          </a:xfrm>
        </p:spPr>
        <p:txBody>
          <a:bodyPr>
            <a:normAutofit fontScale="92500" lnSpcReduction="10000"/>
          </a:bodyPr>
          <a:lstStyle/>
          <a:p>
            <a:r>
              <a:rPr lang="cy-GB" sz="2400" noProof="0" dirty="0"/>
              <a:t>Chwarae gêm o ‘Chwap!’ i ymarfer geirfa i helpu gyda sgyrsiau.</a:t>
            </a:r>
          </a:p>
          <a:p>
            <a:r>
              <a:rPr lang="cy-GB" sz="2400" dirty="0"/>
              <a:t>Bydd y plant mewn dau dîm.</a:t>
            </a:r>
          </a:p>
          <a:p>
            <a:r>
              <a:rPr lang="cy-GB" sz="2400" dirty="0"/>
              <a:t>Bydd un plentyn o bob tîm yn sefyll o flaen y bwrdd gwyn i ‘chwap’.</a:t>
            </a:r>
          </a:p>
          <a:p>
            <a:r>
              <a:rPr lang="cy-GB" sz="2400" noProof="0" dirty="0"/>
              <a:t>Bydd yr athrawes yn dweud gair.</a:t>
            </a:r>
          </a:p>
          <a:p>
            <a:r>
              <a:rPr lang="cy-GB" sz="2400" noProof="0" dirty="0"/>
              <a:t>Bydd y plant yn cystadlu i ‘chwap’ y llun cywir ar y bwrdd gwyn.</a:t>
            </a:r>
          </a:p>
          <a:p>
            <a:r>
              <a:rPr lang="cy-GB" sz="2400" noProof="0" dirty="0"/>
              <a:t>Rhaid i’r plant gymryd eu tro. </a:t>
            </a:r>
          </a:p>
          <a:p>
            <a:r>
              <a:rPr lang="cy-GB" sz="2400" noProof="0" dirty="0"/>
              <a:t>Bydd y person cyntaf i ‘chwap’ y llun cywir bob tro yn cael pwynt.</a:t>
            </a:r>
          </a:p>
          <a:p>
            <a:r>
              <a:rPr lang="cy-GB" sz="2400" noProof="0" dirty="0"/>
              <a:t>Y tîm gyda’r mwyaf o bwyntiau sy’n ennill.</a:t>
            </a:r>
          </a:p>
          <a:p>
            <a:endParaRPr lang="cy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114546-ED66-C563-D737-201C86C36AA4}"/>
              </a:ext>
            </a:extLst>
          </p:cNvPr>
          <p:cNvSpPr txBox="1"/>
          <p:nvPr/>
        </p:nvSpPr>
        <p:spPr>
          <a:xfrm>
            <a:off x="460829" y="4101710"/>
            <a:ext cx="11586028" cy="2471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000" b="1" u="sng" noProof="0" dirty="0">
                <a:solidFill>
                  <a:srgbClr val="FF0000"/>
                </a:solidFill>
                <a:latin typeface="+mj-lt"/>
              </a:rPr>
              <a:t>Geirfa:</a:t>
            </a:r>
          </a:p>
          <a:p>
            <a:pPr>
              <a:lnSpc>
                <a:spcPct val="200000"/>
              </a:lnSpc>
            </a:pPr>
            <a:r>
              <a:rPr lang="cy-GB" sz="2000" noProof="0" dirty="0">
                <a:solidFill>
                  <a:srgbClr val="FF0000"/>
                </a:solidFill>
                <a:latin typeface="+mj-lt"/>
              </a:rPr>
              <a:t>• gymnasteg	 • bowlio deg	 • rhedeg	• cerdded	• pêl-droed	 • pysgota</a:t>
            </a:r>
          </a:p>
          <a:p>
            <a:pPr lvl="0">
              <a:lnSpc>
                <a:spcPct val="200000"/>
              </a:lnSpc>
              <a:defRPr/>
            </a:pPr>
            <a:r>
              <a:rPr lang="cy-GB" sz="2000" noProof="0" dirty="0">
                <a:solidFill>
                  <a:srgbClr val="FF0000"/>
                </a:solidFill>
                <a:latin typeface="+mj-lt"/>
              </a:rPr>
              <a:t>• rygbi		 • nofio		 • darllen	• gemau fideo	 • celf a chrefft	 • gwylio teledu</a:t>
            </a:r>
          </a:p>
          <a:p>
            <a:pPr lvl="0">
              <a:lnSpc>
                <a:spcPct val="200000"/>
              </a:lnSpc>
              <a:defRPr/>
            </a:pPr>
            <a:r>
              <a:rPr lang="cy-GB" sz="2000" noProof="0" dirty="0">
                <a:solidFill>
                  <a:srgbClr val="FF0000"/>
                </a:solidFill>
                <a:latin typeface="+mj-lt"/>
              </a:rPr>
              <a:t>• mynd i’r sinema	 • mynd i’r parc	 • gwrando ar gerddoriaeth		</a:t>
            </a:r>
          </a:p>
        </p:txBody>
      </p:sp>
      <p:pic>
        <p:nvPicPr>
          <p:cNvPr id="4" name="Picture 2" descr="15 Inch Fly Swatters | Custom Fly Swatters - BandanaSuperstore.Com">
            <a:extLst>
              <a:ext uri="{FF2B5EF4-FFF2-40B4-BE49-F238E27FC236}">
                <a16:creationId xmlns:a16="http://schemas.microsoft.com/office/drawing/2014/main" id="{F40E2775-B847-5818-40CE-F7E35F1695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8035" y="95938"/>
            <a:ext cx="1988822" cy="1988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5060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30" descr="Kids Swimming Vector Art, Icons, and Graphics for Free Download">
            <a:extLst>
              <a:ext uri="{FF2B5EF4-FFF2-40B4-BE49-F238E27FC236}">
                <a16:creationId xmlns:a16="http://schemas.microsoft.com/office/drawing/2014/main" id="{CEC58E3D-62A3-D8C5-21D3-40669939A5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863" y="2866898"/>
            <a:ext cx="2125383" cy="892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6D840273-5972-8B05-AB75-3756F07322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2175629"/>
              </p:ext>
            </p:extLst>
          </p:nvPr>
        </p:nvGraphicFramePr>
        <p:xfrm>
          <a:off x="358892" y="628230"/>
          <a:ext cx="11474215" cy="602921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94843">
                  <a:extLst>
                    <a:ext uri="{9D8B030D-6E8A-4147-A177-3AD203B41FA5}">
                      <a16:colId xmlns:a16="http://schemas.microsoft.com/office/drawing/2014/main" val="3733513095"/>
                    </a:ext>
                  </a:extLst>
                </a:gridCol>
                <a:gridCol w="2294843">
                  <a:extLst>
                    <a:ext uri="{9D8B030D-6E8A-4147-A177-3AD203B41FA5}">
                      <a16:colId xmlns:a16="http://schemas.microsoft.com/office/drawing/2014/main" val="877319606"/>
                    </a:ext>
                  </a:extLst>
                </a:gridCol>
                <a:gridCol w="2294843">
                  <a:extLst>
                    <a:ext uri="{9D8B030D-6E8A-4147-A177-3AD203B41FA5}">
                      <a16:colId xmlns:a16="http://schemas.microsoft.com/office/drawing/2014/main" val="669503765"/>
                    </a:ext>
                  </a:extLst>
                </a:gridCol>
                <a:gridCol w="2294843">
                  <a:extLst>
                    <a:ext uri="{9D8B030D-6E8A-4147-A177-3AD203B41FA5}">
                      <a16:colId xmlns:a16="http://schemas.microsoft.com/office/drawing/2014/main" val="2170694773"/>
                    </a:ext>
                  </a:extLst>
                </a:gridCol>
                <a:gridCol w="2294843">
                  <a:extLst>
                    <a:ext uri="{9D8B030D-6E8A-4147-A177-3AD203B41FA5}">
                      <a16:colId xmlns:a16="http://schemas.microsoft.com/office/drawing/2014/main" val="2732315412"/>
                    </a:ext>
                  </a:extLst>
                </a:gridCol>
              </a:tblGrid>
              <a:tr h="2009737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5331022"/>
                  </a:ext>
                </a:extLst>
              </a:tr>
              <a:tr h="2009737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2314927"/>
                  </a:ext>
                </a:extLst>
              </a:tr>
              <a:tr h="2009737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521827"/>
                  </a:ext>
                </a:extLst>
              </a:tr>
            </a:tbl>
          </a:graphicData>
        </a:graphic>
      </p:graphicFrame>
      <p:pic>
        <p:nvPicPr>
          <p:cNvPr id="4" name="Picture 2" descr="Music Notes Png - Music Notes Clipart Black And White, Transparent Png ...">
            <a:extLst>
              <a:ext uri="{FF2B5EF4-FFF2-40B4-BE49-F238E27FC236}">
                <a16:creationId xmlns:a16="http://schemas.microsoft.com/office/drawing/2014/main" id="{271C02AE-3448-C326-E923-628BC78795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0884" y="2803397"/>
            <a:ext cx="1139467" cy="1687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Gymnastics ClipArt Black and White">
            <a:extLst>
              <a:ext uri="{FF2B5EF4-FFF2-40B4-BE49-F238E27FC236}">
                <a16:creationId xmlns:a16="http://schemas.microsoft.com/office/drawing/2014/main" id="{9E27F663-F317-13A9-9450-B59DB457D8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83" y="846906"/>
            <a:ext cx="1942156" cy="1637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Best Ten Pin Bowling Illustrations, Royalty-Free Vector Graphics &amp; Clip ...">
            <a:extLst>
              <a:ext uri="{FF2B5EF4-FFF2-40B4-BE49-F238E27FC236}">
                <a16:creationId xmlns:a16="http://schemas.microsoft.com/office/drawing/2014/main" id="{29F296CA-55B9-DA43-A630-B128E14007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033" y="846906"/>
            <a:ext cx="1790110" cy="176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Running Animated Clipart Running Animated Free Transparent Png | Images ...">
            <a:extLst>
              <a:ext uri="{FF2B5EF4-FFF2-40B4-BE49-F238E27FC236}">
                <a16:creationId xmlns:a16="http://schemas.microsoft.com/office/drawing/2014/main" id="{11879FDC-B391-0BB1-1515-B52622E61B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744" y="874895"/>
            <a:ext cx="1444509" cy="1559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little girl walking clipart 10 free Cliparts | Download images on ...">
            <a:extLst>
              <a:ext uri="{FF2B5EF4-FFF2-40B4-BE49-F238E27FC236}">
                <a16:creationId xmlns:a16="http://schemas.microsoft.com/office/drawing/2014/main" id="{39C69288-8E6E-420F-9D21-2B12D1A337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5088" y="675755"/>
            <a:ext cx="987061" cy="1855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Football Clip Art Soccer - Clip Art Soccer Ball Transparent, HD Png ...">
            <a:extLst>
              <a:ext uri="{FF2B5EF4-FFF2-40B4-BE49-F238E27FC236}">
                <a16:creationId xmlns:a16="http://schemas.microsoft.com/office/drawing/2014/main" id="{EDA95E09-95CE-3830-974E-AD63B4FC03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8" t="4332" r="2742" b="5080"/>
          <a:stretch/>
        </p:blipFill>
        <p:spPr bwMode="auto">
          <a:xfrm>
            <a:off x="10004103" y="914650"/>
            <a:ext cx="1447645" cy="150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8" descr="Playing Rugby Clipart Pictures">
            <a:extLst>
              <a:ext uri="{FF2B5EF4-FFF2-40B4-BE49-F238E27FC236}">
                <a16:creationId xmlns:a16="http://schemas.microsoft.com/office/drawing/2014/main" id="{232C11A6-FCD7-7AB9-D28D-5D4EF9CB57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24" r="19365"/>
          <a:stretch/>
        </p:blipFill>
        <p:spPr bwMode="auto">
          <a:xfrm>
            <a:off x="3464396" y="2759854"/>
            <a:ext cx="860861" cy="182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0" descr="Free reading clipart - Clipartix">
            <a:extLst>
              <a:ext uri="{FF2B5EF4-FFF2-40B4-BE49-F238E27FC236}">
                <a16:creationId xmlns:a16="http://schemas.microsoft.com/office/drawing/2014/main" id="{A5DB7831-EDDE-9A5E-FEC7-DCD28419A2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629" y="2744750"/>
            <a:ext cx="1257037" cy="182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2" descr="Arts And Crafts Clip Art | Clipart Panda - Free Clipart Images">
            <a:extLst>
              <a:ext uri="{FF2B5EF4-FFF2-40B4-BE49-F238E27FC236}">
                <a16:creationId xmlns:a16="http://schemas.microsoft.com/office/drawing/2014/main" id="{E5572864-F77F-E25E-9F61-44B2A65DEC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3" r="8620"/>
          <a:stretch/>
        </p:blipFill>
        <p:spPr bwMode="auto">
          <a:xfrm>
            <a:off x="509603" y="4766267"/>
            <a:ext cx="1942155" cy="1807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4" descr="Clipart Of Movie, Films And Cinema - Film Reel Clipart Png, Transparent ...">
            <a:extLst>
              <a:ext uri="{FF2B5EF4-FFF2-40B4-BE49-F238E27FC236}">
                <a16:creationId xmlns:a16="http://schemas.microsoft.com/office/drawing/2014/main" id="{650A395B-1AE4-05B7-3907-A8F4535F94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8" b="5821"/>
          <a:stretch/>
        </p:blipFill>
        <p:spPr bwMode="auto">
          <a:xfrm>
            <a:off x="3222702" y="4786299"/>
            <a:ext cx="1262212" cy="1781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6" descr="park clipart - Clip Art Library">
            <a:extLst>
              <a:ext uri="{FF2B5EF4-FFF2-40B4-BE49-F238E27FC236}">
                <a16:creationId xmlns:a16="http://schemas.microsoft.com/office/drawing/2014/main" id="{82994E51-BFDB-1F8F-0C39-020BC3429B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55" r="1559" b="6355"/>
          <a:stretch/>
        </p:blipFill>
        <p:spPr bwMode="auto">
          <a:xfrm>
            <a:off x="5219283" y="4821648"/>
            <a:ext cx="1753434" cy="155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8" descr="Free vector graphic: Joystick, Controller, Game, Play - Free Image on ...">
            <a:extLst>
              <a:ext uri="{FF2B5EF4-FFF2-40B4-BE49-F238E27FC236}">
                <a16:creationId xmlns:a16="http://schemas.microsoft.com/office/drawing/2014/main" id="{26AE6B9B-1CFD-C226-7340-FB7E6110FA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842" y="5232754"/>
            <a:ext cx="1843783" cy="1143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2" descr="Angling Clipart">
            <a:extLst>
              <a:ext uri="{FF2B5EF4-FFF2-40B4-BE49-F238E27FC236}">
                <a16:creationId xmlns:a16="http://schemas.microsoft.com/office/drawing/2014/main" id="{AEE9AE26-FC82-482C-D9E8-ACF0D0FAC7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89" y="2866898"/>
            <a:ext cx="1409581" cy="157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Kids Watching Tv Vector Art, Icons, and Graphics for Free Download">
            <a:extLst>
              <a:ext uri="{FF2B5EF4-FFF2-40B4-BE49-F238E27FC236}">
                <a16:creationId xmlns:a16="http://schemas.microsoft.com/office/drawing/2014/main" id="{DDC8428E-5341-B754-F2AC-7DD47F1C97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86" b="10049"/>
          <a:stretch/>
        </p:blipFill>
        <p:spPr bwMode="auto">
          <a:xfrm>
            <a:off x="9705429" y="4847878"/>
            <a:ext cx="2044991" cy="150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9A55C7EE-8DBB-52BB-136B-528C39578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1485" y="54543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cy-GB" sz="28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CHWAP!</a:t>
            </a:r>
          </a:p>
        </p:txBody>
      </p:sp>
    </p:spTree>
    <p:extLst>
      <p:ext uri="{BB962C8B-B14F-4D97-AF65-F5344CB8AC3E}">
        <p14:creationId xmlns:p14="http://schemas.microsoft.com/office/powerpoint/2010/main" val="4404424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4282337C-1951-816A-6DFD-FC73523B3E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86722D4-6CBA-B8F1-049A-AF1AB46420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8731049"/>
              </p:ext>
            </p:extLst>
          </p:nvPr>
        </p:nvGraphicFramePr>
        <p:xfrm>
          <a:off x="724495" y="1209899"/>
          <a:ext cx="10743005" cy="5047800"/>
        </p:xfrm>
        <a:graphic>
          <a:graphicData uri="http://schemas.openxmlformats.org/drawingml/2006/table">
            <a:tbl>
              <a:tblPr firstRow="1" firstCol="1" bandRow="1"/>
              <a:tblGrid>
                <a:gridCol w="879356">
                  <a:extLst>
                    <a:ext uri="{9D8B030D-6E8A-4147-A177-3AD203B41FA5}">
                      <a16:colId xmlns:a16="http://schemas.microsoft.com/office/drawing/2014/main" val="1417322743"/>
                    </a:ext>
                  </a:extLst>
                </a:gridCol>
                <a:gridCol w="9863649">
                  <a:extLst>
                    <a:ext uri="{9D8B030D-6E8A-4147-A177-3AD203B41FA5}">
                      <a16:colId xmlns:a16="http://schemas.microsoft.com/office/drawing/2014/main" val="2305246420"/>
                    </a:ext>
                  </a:extLst>
                </a:gridCol>
              </a:tblGrid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hoffi wneud?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5981923"/>
                  </a:ext>
                </a:extLst>
              </a:tr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pêl-droed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rwyt ti’n hoffi wneud? 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7896596"/>
                  </a:ext>
                </a:extLst>
              </a:tr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gymnasteg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dwyt ti ddim yn hoffi wneud?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2224341"/>
                  </a:ext>
                </a:extLst>
              </a:tr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rygbi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dwyt ti ddim yn hoffi wneud?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5139639"/>
                  </a:ext>
                </a:extLst>
              </a:tr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rhedeg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6380306"/>
                  </a:ext>
                </a:extLst>
              </a:tr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 fi! 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mwynhau wneud ar y penwythnos?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5594844"/>
                  </a:ext>
                </a:extLst>
              </a:tr>
              <a:tr h="66734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mynd i’r sinema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rwyt ti’n mwynhau wneud ar y penwythnos?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7360661"/>
                  </a:ext>
                </a:extLst>
              </a:tr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gemau fideo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5441285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05B5E96A-A45F-0D13-0DE6-511503B51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5429" y="175306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cy-GB" sz="2800" b="1" noProof="0" dirty="0">
                <a:latin typeface="Sassoon Primary" pitchFamily="50" charset="0"/>
              </a:rPr>
              <a:t>Sgwrs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BE48CE-C4D5-E590-D172-E6CA3CC7B8E7}"/>
              </a:ext>
            </a:extLst>
          </p:cNvPr>
          <p:cNvSpPr txBox="1"/>
          <p:nvPr/>
        </p:nvSpPr>
        <p:spPr>
          <a:xfrm>
            <a:off x="724495" y="558448"/>
            <a:ext cx="85725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i="1" noProof="0" dirty="0">
                <a:latin typeface="Sassoon Primary" pitchFamily="50" charset="0"/>
              </a:rPr>
              <a:t>1. Darllenwch a gwrandewch ar y sgwrs.</a:t>
            </a:r>
          </a:p>
          <a:p>
            <a:r>
              <a:rPr lang="cy-GB" sz="1600" i="1" noProof="0" dirty="0">
                <a:latin typeface="Sassoon Primary" pitchFamily="50" charset="0"/>
              </a:rPr>
              <a:t>2. Newidiwch y </a:t>
            </a:r>
            <a:r>
              <a:rPr lang="cy-GB" sz="1600" i="1" u="sng" noProof="0" dirty="0">
                <a:latin typeface="Sassoon Primary" pitchFamily="50" charset="0"/>
              </a:rPr>
              <a:t>wybodaeth.</a:t>
            </a:r>
          </a:p>
        </p:txBody>
      </p:sp>
      <p:pic>
        <p:nvPicPr>
          <p:cNvPr id="7" name="C57911E8">
            <a:hlinkClick r:id="" action="ppaction://media"/>
            <a:extLst>
              <a:ext uri="{FF2B5EF4-FFF2-40B4-BE49-F238E27FC236}">
                <a16:creationId xmlns:a16="http://schemas.microsoft.com/office/drawing/2014/main" id="{67991D6A-358E-3D00-9E26-C55DC665C9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3443" y="17530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789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1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7AB407-0297-FB7F-7A4D-AEB5A95868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6F573781-BE27-F81D-191E-70AAF8C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1BEB0067-4E8C-48A1-06BB-D757F670F9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B273714C-797B-8569-DF95-F2E109496B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A42A4BC-390A-5BF4-AA21-9E7417BE46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4289590"/>
              </p:ext>
            </p:extLst>
          </p:nvPr>
        </p:nvGraphicFramePr>
        <p:xfrm>
          <a:off x="513382" y="1168619"/>
          <a:ext cx="11257704" cy="4593553"/>
        </p:xfrm>
        <a:graphic>
          <a:graphicData uri="http://schemas.openxmlformats.org/drawingml/2006/table">
            <a:tbl>
              <a:tblPr firstRow="1" firstCol="1" bandRow="1"/>
              <a:tblGrid>
                <a:gridCol w="885146">
                  <a:extLst>
                    <a:ext uri="{9D8B030D-6E8A-4147-A177-3AD203B41FA5}">
                      <a16:colId xmlns:a16="http://schemas.microsoft.com/office/drawing/2014/main" val="4010916381"/>
                    </a:ext>
                  </a:extLst>
                </a:gridCol>
                <a:gridCol w="10372558">
                  <a:extLst>
                    <a:ext uri="{9D8B030D-6E8A-4147-A177-3AD203B41FA5}">
                      <a16:colId xmlns:a16="http://schemas.microsoft.com/office/drawing/2014/main" val="4225505387"/>
                    </a:ext>
                  </a:extLst>
                </a:gridCol>
              </a:tblGrid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hoffi wneud?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0957639"/>
                  </a:ext>
                </a:extLst>
              </a:tr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pêl-droed 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achos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hwyl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rwyt ti’n hoffi wneud? 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816649"/>
                  </a:ext>
                </a:extLst>
              </a:tr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gymnasteg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achos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dda i chi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dwyt ti ddim yn hoffi wneud?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761218"/>
                  </a:ext>
                </a:extLst>
              </a:tr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rygbi 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achos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anodd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dwyt ti ddim yn hoffi wneud?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6724208"/>
                  </a:ext>
                </a:extLst>
              </a:tr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rhedeg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achos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ddiflas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7486356"/>
                  </a:ext>
                </a:extLst>
              </a:tr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 fi! 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mwynhau wneud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 y penwythnos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?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7519927"/>
                  </a:ext>
                </a:extLst>
              </a:tr>
              <a:tr h="926218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mynd i’r sinema gyda ffrindiau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rwyt ti’n mwynhau wneud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 y penwythnos?</a:t>
                      </a:r>
                      <a:endParaRPr lang="cy-GB" sz="2900" b="0" i="0" u="sng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8979904"/>
                  </a:ext>
                </a:extLst>
              </a:tr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cy-GB" sz="18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gemau fideo ar-lein</a:t>
                      </a: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4188764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C1E02CD0-7963-878F-9726-225DEC4BA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5429" y="175306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cy-GB" sz="2800" b="1" noProof="0" dirty="0">
                <a:latin typeface="Sassoon Primary" pitchFamily="50" charset="0"/>
              </a:rPr>
              <a:t>Sgwrs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304493-6F6B-D217-4B62-7CC47542D52B}"/>
              </a:ext>
            </a:extLst>
          </p:cNvPr>
          <p:cNvSpPr txBox="1"/>
          <p:nvPr/>
        </p:nvSpPr>
        <p:spPr>
          <a:xfrm>
            <a:off x="1458897" y="511053"/>
            <a:ext cx="85725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i="1" noProof="0" dirty="0">
                <a:latin typeface="Sassoon Primary" pitchFamily="50" charset="0"/>
              </a:rPr>
              <a:t>1. Darllenwch a gwrandewch ar y sgwrs.</a:t>
            </a:r>
          </a:p>
          <a:p>
            <a:r>
              <a:rPr lang="cy-GB" sz="1600" i="1" noProof="0" dirty="0">
                <a:latin typeface="Sassoon Primary" pitchFamily="50" charset="0"/>
              </a:rPr>
              <a:t>2. Newidiwch y </a:t>
            </a:r>
            <a:r>
              <a:rPr lang="cy-GB" sz="1600" i="1" u="sng" noProof="0" dirty="0">
                <a:latin typeface="Sassoon Primary" pitchFamily="50" charset="0"/>
              </a:rPr>
              <a:t>wybodaeth.</a:t>
            </a:r>
          </a:p>
        </p:txBody>
      </p:sp>
      <p:pic>
        <p:nvPicPr>
          <p:cNvPr id="6" name="9629FFED">
            <a:hlinkClick r:id="" action="ppaction://media"/>
            <a:extLst>
              <a:ext uri="{FF2B5EF4-FFF2-40B4-BE49-F238E27FC236}">
                <a16:creationId xmlns:a16="http://schemas.microsoft.com/office/drawing/2014/main" id="{9A3F2E52-58CE-7CD4-3598-2DB5638782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0575" y="2178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710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7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740E63-66A2-79F5-236D-F0E885290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6" name="Rectangle 6155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B2546C76-7C06-AE92-7EB3-9A8AE688B0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82A06C6B-E44E-9BB2-7FAD-6EC5ADBC83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5131A49-D267-84C6-EABC-16936CAF96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0450229"/>
              </p:ext>
            </p:extLst>
          </p:nvPr>
        </p:nvGraphicFramePr>
        <p:xfrm>
          <a:off x="198212" y="1340905"/>
          <a:ext cx="11892188" cy="5386466"/>
        </p:xfrm>
        <a:graphic>
          <a:graphicData uri="http://schemas.openxmlformats.org/drawingml/2006/table">
            <a:tbl>
              <a:tblPr firstRow="1" firstCol="1" bandRow="1"/>
              <a:tblGrid>
                <a:gridCol w="703488">
                  <a:extLst>
                    <a:ext uri="{9D8B030D-6E8A-4147-A177-3AD203B41FA5}">
                      <a16:colId xmlns:a16="http://schemas.microsoft.com/office/drawing/2014/main" val="2446633426"/>
                    </a:ext>
                  </a:extLst>
                </a:gridCol>
                <a:gridCol w="11188700">
                  <a:extLst>
                    <a:ext uri="{9D8B030D-6E8A-4147-A177-3AD203B41FA5}">
                      <a16:colId xmlns:a16="http://schemas.microsoft.com/office/drawing/2014/main" val="2540830672"/>
                    </a:ext>
                  </a:extLst>
                </a:gridCol>
              </a:tblGrid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hoffi wneud?</a:t>
                      </a:r>
                      <a:endParaRPr lang="cy-GB" sz="16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8917105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pêl-droed yn y parc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achos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hwyl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rwyt ti’n mwynhau wneud? </a:t>
                      </a:r>
                      <a:endParaRPr lang="cy-GB" sz="16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2860319"/>
                  </a:ext>
                </a:extLst>
              </a:tr>
              <a:tr h="888757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gymnasteg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achos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dda i chi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mynd i gymnasteg bob dydd Sul. 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dwyt ti ddim yn hoffi wneud?</a:t>
                      </a:r>
                      <a:endParaRPr lang="cy-GB" sz="16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2084450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rygbi 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achos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rhy anodd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dwyt ti ddim yn mwynhau wneud?</a:t>
                      </a:r>
                      <a:endParaRPr lang="cy-GB" sz="16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35066558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mwynhau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rhedeg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achos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ddiflas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endParaRPr lang="cy-GB" sz="16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5500553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 fi! 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mwynhau wneud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 y penwythnos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?</a:t>
                      </a:r>
                      <a:endParaRPr lang="cy-GB" sz="16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3899399"/>
                  </a:ext>
                </a:extLst>
              </a:tr>
              <a:tr h="888757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mynd i’r sinema gyda ffrindiau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Fel arfer, rydyn ni’n mynd ar ddydd Sadwrn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rwyt ti’n mwynhau wneud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 y penwythnos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?</a:t>
                      </a:r>
                      <a:endParaRPr lang="cy-GB" sz="16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836972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gemau fideo gyda ffrindiau ar-lein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ydy dy hoff hobi di?</a:t>
                      </a:r>
                      <a:endParaRPr lang="cy-GB" sz="16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1648512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Fy hoff hobi i ydy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celf a chrefft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gwneud cardiau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ydy dy hoff hobi di?</a:t>
                      </a:r>
                      <a:endParaRPr lang="cy-GB" sz="16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3825428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18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Neis iawn</a:t>
                      </a:r>
                      <a:r>
                        <a:rPr lang="cy-GB" sz="16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Fy hoff hobi i ydy </a:t>
                      </a:r>
                      <a:r>
                        <a:rPr lang="cy-GB" sz="1600" b="0" i="0" u="sng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pysgota gyda fy nhad. </a:t>
                      </a:r>
                      <a:endParaRPr lang="cy-GB" sz="1600" b="0" i="0" u="sng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1731421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693149D7-57C0-2A6A-E7BE-04B3AB6C8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5429" y="175306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cy-GB" sz="2800" b="1" noProof="0" dirty="0">
                <a:latin typeface="Sassoon Primary" pitchFamily="50" charset="0"/>
              </a:rPr>
              <a:t>Sgwrs</a:t>
            </a:r>
          </a:p>
        </p:txBody>
      </p:sp>
      <p:pic>
        <p:nvPicPr>
          <p:cNvPr id="9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CB18AE9E-087B-64D9-D158-5A2BC7AED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82" y="566058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1979ADF-3F97-DBE5-D614-DDD2BEE3EA51}"/>
              </a:ext>
            </a:extLst>
          </p:cNvPr>
          <p:cNvSpPr txBox="1"/>
          <p:nvPr/>
        </p:nvSpPr>
        <p:spPr>
          <a:xfrm>
            <a:off x="1341937" y="673506"/>
            <a:ext cx="85725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i="1" noProof="0" dirty="0">
                <a:latin typeface="Sassoon Primary" pitchFamily="50" charset="0"/>
              </a:rPr>
              <a:t>1. Darllenwch a gwrandewch ar y sgwrs.</a:t>
            </a:r>
          </a:p>
          <a:p>
            <a:r>
              <a:rPr lang="cy-GB" sz="1600" i="1" noProof="0" dirty="0">
                <a:latin typeface="Sassoon Primary" pitchFamily="50" charset="0"/>
              </a:rPr>
              <a:t>2. Newidiwch y </a:t>
            </a:r>
            <a:r>
              <a:rPr lang="cy-GB" sz="1600" i="1" u="sng" noProof="0" dirty="0">
                <a:latin typeface="Sassoon Primary" pitchFamily="50" charset="0"/>
              </a:rPr>
              <a:t>wybodaeth.</a:t>
            </a:r>
          </a:p>
        </p:txBody>
      </p:sp>
      <p:pic>
        <p:nvPicPr>
          <p:cNvPr id="12" name="9C7653B4">
            <a:hlinkClick r:id="" action="ppaction://media"/>
            <a:extLst>
              <a:ext uri="{FF2B5EF4-FFF2-40B4-BE49-F238E27FC236}">
                <a16:creationId xmlns:a16="http://schemas.microsoft.com/office/drawing/2014/main" id="{D8A4F59D-6185-B619-C5FD-E1467995B7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32018" y="26125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573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31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4E7A81-FE6F-E7DD-A581-06A31230D7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13E2545D-4320-B671-21D8-1B30AB183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0FFDA85-9FBF-839B-4FB3-F894ABFFAF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3342443"/>
              </p:ext>
            </p:extLst>
          </p:nvPr>
        </p:nvGraphicFramePr>
        <p:xfrm>
          <a:off x="417112" y="1289083"/>
          <a:ext cx="11357776" cy="5424920"/>
        </p:xfrm>
        <a:graphic>
          <a:graphicData uri="http://schemas.openxmlformats.org/drawingml/2006/table">
            <a:tbl>
              <a:tblPr firstRow="1" firstCol="1" bandRow="1"/>
              <a:tblGrid>
                <a:gridCol w="893014">
                  <a:extLst>
                    <a:ext uri="{9D8B030D-6E8A-4147-A177-3AD203B41FA5}">
                      <a16:colId xmlns:a16="http://schemas.microsoft.com/office/drawing/2014/main" val="4010916381"/>
                    </a:ext>
                  </a:extLst>
                </a:gridCol>
                <a:gridCol w="10464762">
                  <a:extLst>
                    <a:ext uri="{9D8B030D-6E8A-4147-A177-3AD203B41FA5}">
                      <a16:colId xmlns:a16="http://schemas.microsoft.com/office/drawing/2014/main" val="4225505387"/>
                    </a:ext>
                  </a:extLst>
                </a:gridCol>
              </a:tblGrid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0957639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816649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761218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6724208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7486356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7519927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cy-GB" sz="2900" b="0" i="0" u="sng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8979904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800" b="0" i="0" u="none" strike="noStrike" kern="100" noProof="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cy-GB" sz="2900" b="0" i="0" u="none" strike="noStrike" noProof="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4188764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AFE6C212-500C-FAAD-30B4-730084118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5429" y="175306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cy-GB" sz="2800" b="1" noProof="0" dirty="0">
                <a:latin typeface="Sassoon Primary" pitchFamily="50" charset="0"/>
              </a:rPr>
              <a:t>Sgwrs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16701C-459A-0229-9E59-BA69DE4E11B3}"/>
              </a:ext>
            </a:extLst>
          </p:cNvPr>
          <p:cNvSpPr txBox="1"/>
          <p:nvPr/>
        </p:nvSpPr>
        <p:spPr>
          <a:xfrm>
            <a:off x="609178" y="734116"/>
            <a:ext cx="103890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noProof="0" dirty="0">
                <a:latin typeface="Sassoon Primary" pitchFamily="50" charset="0"/>
              </a:rPr>
              <a:t>*</a:t>
            </a:r>
            <a:r>
              <a:rPr lang="cy-GB" sz="2000" i="1" noProof="0" dirty="0">
                <a:latin typeface="Sassoon Primary" pitchFamily="50" charset="0"/>
              </a:rPr>
              <a:t>Ysgrifennwch sgwrs gyda phartner. Defnyddiwch y daflen ‘Help Llaw’ i helpu chi.</a:t>
            </a:r>
          </a:p>
        </p:txBody>
      </p:sp>
    </p:spTree>
    <p:extLst>
      <p:ext uri="{BB962C8B-B14F-4D97-AF65-F5344CB8AC3E}">
        <p14:creationId xmlns:p14="http://schemas.microsoft.com/office/powerpoint/2010/main" val="16411101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6D190C-5CA8-389C-7649-C0DE52C41D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A4AB9-0032-1639-2248-A6B40790F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1485" y="54543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cy-GB" sz="28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B4A0BBE-BD10-DCFB-DFD1-FA5749C6F0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4875478"/>
              </p:ext>
            </p:extLst>
          </p:nvPr>
        </p:nvGraphicFramePr>
        <p:xfrm>
          <a:off x="2082363" y="732379"/>
          <a:ext cx="7283436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32906">
                  <a:extLst>
                    <a:ext uri="{9D8B030D-6E8A-4147-A177-3AD203B41FA5}">
                      <a16:colId xmlns:a16="http://schemas.microsoft.com/office/drawing/2014/main" val="2230319507"/>
                    </a:ext>
                  </a:extLst>
                </a:gridCol>
                <a:gridCol w="3350530">
                  <a:extLst>
                    <a:ext uri="{9D8B030D-6E8A-4147-A177-3AD203B41FA5}">
                      <a16:colId xmlns:a16="http://schemas.microsoft.com/office/drawing/2014/main" val="4234992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9576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hoffi/mwynhau wneud?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hoffi/mwynhau...	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255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dwyt ti ddim yn hoffi/mwynhau wneud?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hoffi/mwynhau...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7887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ydy dy hoff weithgaredd?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Fy hoff weithgaredd ydy...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283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Pam? 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Achos...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819480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531CEAA-0263-5E72-70C5-CFCAB17DDD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4476458"/>
              </p:ext>
            </p:extLst>
          </p:nvPr>
        </p:nvGraphicFramePr>
        <p:xfrm>
          <a:off x="9462776" y="54543"/>
          <a:ext cx="2569029" cy="675089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69029">
                  <a:extLst>
                    <a:ext uri="{9D8B030D-6E8A-4147-A177-3AD203B41FA5}">
                      <a16:colId xmlns:a16="http://schemas.microsoft.com/office/drawing/2014/main" val="1665327713"/>
                    </a:ext>
                  </a:extLst>
                </a:gridCol>
              </a:tblGrid>
              <a:tr h="31796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Hobiau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2035590"/>
                  </a:ext>
                </a:extLst>
              </a:tr>
              <a:tr h="6376632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gymnasteg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bowlio deg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rhedeg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cerdded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pêl-droed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pysgota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rygbi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nofio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darllen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gwrando ar </a:t>
                      </a: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gerddoriaeth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celf a chrefft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mynd i’r </a:t>
                      </a: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sinema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mynd i’r </a:t>
                      </a: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parc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gemau </a:t>
                      </a: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fideo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gwylio</a:t>
                      </a: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 teledu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9341927"/>
                  </a:ext>
                </a:extLst>
              </a:tr>
            </a:tbl>
          </a:graphicData>
        </a:graphic>
      </p:graphicFrame>
      <p:pic>
        <p:nvPicPr>
          <p:cNvPr id="4098" name="Picture 2" descr="Music Notes Png - Music Notes Clipart Black And White, Transparent Png ...">
            <a:extLst>
              <a:ext uri="{FF2B5EF4-FFF2-40B4-BE49-F238E27FC236}">
                <a16:creationId xmlns:a16="http://schemas.microsoft.com/office/drawing/2014/main" id="{55AFAFF5-1536-4E74-870D-1996A69B9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2976" y="4351570"/>
            <a:ext cx="254453" cy="376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Gymnastics ClipArt Black and White">
            <a:extLst>
              <a:ext uri="{FF2B5EF4-FFF2-40B4-BE49-F238E27FC236}">
                <a16:creationId xmlns:a16="http://schemas.microsoft.com/office/drawing/2014/main" id="{D63E1273-D300-BAEF-ECB1-F4E2C64F51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4614" y="489322"/>
            <a:ext cx="440894" cy="37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Best Ten Pin Bowling Illustrations, Royalty-Free Vector Graphics &amp; Clip ...">
            <a:extLst>
              <a:ext uri="{FF2B5EF4-FFF2-40B4-BE49-F238E27FC236}">
                <a16:creationId xmlns:a16="http://schemas.microsoft.com/office/drawing/2014/main" id="{E583A48A-2EFE-0AF6-0363-6999D4A7FE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3271" y="919796"/>
            <a:ext cx="483580" cy="478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Running Animated Clipart Running Animated Free Transparent Png | Images ...">
            <a:extLst>
              <a:ext uri="{FF2B5EF4-FFF2-40B4-BE49-F238E27FC236}">
                <a16:creationId xmlns:a16="http://schemas.microsoft.com/office/drawing/2014/main" id="{F6BA7208-454D-F440-5D50-2F1EFD8BED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0280" y="1363532"/>
            <a:ext cx="336147" cy="36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little girl walking clipart 10 free Cliparts | Download images on ...">
            <a:extLst>
              <a:ext uri="{FF2B5EF4-FFF2-40B4-BE49-F238E27FC236}">
                <a16:creationId xmlns:a16="http://schemas.microsoft.com/office/drawing/2014/main" id="{651ED9D6-F005-10F8-2F4D-69C26E1255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5084" y="1726389"/>
            <a:ext cx="212951" cy="400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Football Clip Art Soccer - Clip Art Soccer Ball Transparent, HD Png ...">
            <a:extLst>
              <a:ext uri="{FF2B5EF4-FFF2-40B4-BE49-F238E27FC236}">
                <a16:creationId xmlns:a16="http://schemas.microsoft.com/office/drawing/2014/main" id="{A78FA96C-9100-F3D3-B786-C15629BC0B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8" t="4332" r="2742" b="5080"/>
          <a:stretch/>
        </p:blipFill>
        <p:spPr bwMode="auto">
          <a:xfrm>
            <a:off x="10451559" y="2225704"/>
            <a:ext cx="295731" cy="306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Playing Rugby Clipart Pictures">
            <a:extLst>
              <a:ext uri="{FF2B5EF4-FFF2-40B4-BE49-F238E27FC236}">
                <a16:creationId xmlns:a16="http://schemas.microsoft.com/office/drawing/2014/main" id="{E364FAF7-911A-A9AA-892E-544D7461D0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24" r="19365"/>
          <a:stretch/>
        </p:blipFill>
        <p:spPr bwMode="auto">
          <a:xfrm>
            <a:off x="10214734" y="3035377"/>
            <a:ext cx="165878" cy="362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Free reading clipart - Clipartix">
            <a:extLst>
              <a:ext uri="{FF2B5EF4-FFF2-40B4-BE49-F238E27FC236}">
                <a16:creationId xmlns:a16="http://schemas.microsoft.com/office/drawing/2014/main" id="{177CD61F-77A1-A9D9-C38C-947424E5C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0183" y="3850689"/>
            <a:ext cx="249801" cy="362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Arts And Crafts Clip Art | Clipart Panda - Free Clipart Images">
            <a:extLst>
              <a:ext uri="{FF2B5EF4-FFF2-40B4-BE49-F238E27FC236}">
                <a16:creationId xmlns:a16="http://schemas.microsoft.com/office/drawing/2014/main" id="{65B4A53E-303B-ACC5-FA21-C84FFB1209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3" r="8620"/>
          <a:stretch/>
        </p:blipFill>
        <p:spPr bwMode="auto">
          <a:xfrm>
            <a:off x="10833718" y="4686946"/>
            <a:ext cx="483580" cy="44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Clipart Of Movie, Films And Cinema - Film Reel Clipart Png, Transparent ...">
            <a:extLst>
              <a:ext uri="{FF2B5EF4-FFF2-40B4-BE49-F238E27FC236}">
                <a16:creationId xmlns:a16="http://schemas.microsoft.com/office/drawing/2014/main" id="{24A2EAA4-DDCA-E1C3-F3A2-C2CBB91781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8" b="5821"/>
          <a:stretch/>
        </p:blipFill>
        <p:spPr bwMode="auto">
          <a:xfrm>
            <a:off x="10976004" y="5194648"/>
            <a:ext cx="241694" cy="341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2" name="Picture 26" descr="park clipart - Clip Art Library">
            <a:extLst>
              <a:ext uri="{FF2B5EF4-FFF2-40B4-BE49-F238E27FC236}">
                <a16:creationId xmlns:a16="http://schemas.microsoft.com/office/drawing/2014/main" id="{31BD91B2-77ED-12F9-45DD-3334E5C4DA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55" r="1559" b="6355"/>
          <a:stretch/>
        </p:blipFill>
        <p:spPr bwMode="auto">
          <a:xfrm>
            <a:off x="10811836" y="5661175"/>
            <a:ext cx="328217" cy="29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4" name="Picture 28" descr="Free vector graphic: Joystick, Controller, Game, Play - Free Image on ...">
            <a:extLst>
              <a:ext uri="{FF2B5EF4-FFF2-40B4-BE49-F238E27FC236}">
                <a16:creationId xmlns:a16="http://schemas.microsoft.com/office/drawing/2014/main" id="{81EFD96D-F49A-E8F0-B72F-0E4B793E3A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1352" y="6077694"/>
            <a:ext cx="469184" cy="29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059C4FC-FE98-474F-706C-0BB8BBD611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2547795"/>
              </p:ext>
            </p:extLst>
          </p:nvPr>
        </p:nvGraphicFramePr>
        <p:xfrm>
          <a:off x="123505" y="3618613"/>
          <a:ext cx="1881228" cy="316790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81228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</a:tblGrid>
              <a:tr h="479730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Berfau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2688177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mynd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chwarae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gwneud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gwylio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casglu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gwrando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pic>
        <p:nvPicPr>
          <p:cNvPr id="4126" name="Picture 30" descr="Kids Swimming Vector Art, Icons, and Graphics for Free Download">
            <a:extLst>
              <a:ext uri="{FF2B5EF4-FFF2-40B4-BE49-F238E27FC236}">
                <a16:creationId xmlns:a16="http://schemas.microsoft.com/office/drawing/2014/main" id="{DD848102-EBCB-B743-0032-090C833041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6896" y="3453208"/>
            <a:ext cx="775631" cy="325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8" name="Picture 32" descr="Angling Clipart">
            <a:extLst>
              <a:ext uri="{FF2B5EF4-FFF2-40B4-BE49-F238E27FC236}">
                <a16:creationId xmlns:a16="http://schemas.microsoft.com/office/drawing/2014/main" id="{C6328953-D059-521F-D147-2C2E158F4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7961" y="2571956"/>
            <a:ext cx="375104" cy="419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EEE3D98-033F-75C8-6240-921494E8D6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6634053"/>
              </p:ext>
            </p:extLst>
          </p:nvPr>
        </p:nvGraphicFramePr>
        <p:xfrm>
          <a:off x="3778422" y="3024088"/>
          <a:ext cx="4586514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8218">
                  <a:extLst>
                    <a:ext uri="{9D8B030D-6E8A-4147-A177-3AD203B41FA5}">
                      <a16:colId xmlns:a16="http://schemas.microsoft.com/office/drawing/2014/main" val="700736042"/>
                    </a:ext>
                  </a:extLst>
                </a:gridCol>
                <a:gridCol w="2358296">
                  <a:extLst>
                    <a:ext uri="{9D8B030D-6E8A-4147-A177-3AD203B41FA5}">
                      <a16:colId xmlns:a16="http://schemas.microsoft.com/office/drawing/2014/main" val="1764171319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Sassoon Primary" pitchFamily="50" charset="0"/>
                        </a:rPr>
                        <a:t>achos mae’n…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4244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dd</a:t>
                      </a:r>
                      <a:r>
                        <a:rPr lang="cy-GB" noProof="0" dirty="0">
                          <a:latin typeface="Sassoon Primary" pitchFamily="50" charset="0"/>
                        </a:rPr>
                        <a:t>a i chi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dd</a:t>
                      </a:r>
                      <a:r>
                        <a:rPr lang="cy-GB" noProof="0" dirty="0">
                          <a:latin typeface="Sassoon Primary" pitchFamily="50" charset="0"/>
                        </a:rPr>
                        <a:t>rwg i chi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4694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_</a:t>
                      </a:r>
                      <a:r>
                        <a:rPr lang="cy-GB" noProof="0" dirty="0">
                          <a:latin typeface="Sassoon Primary" pitchFamily="50" charset="0"/>
                        </a:rPr>
                        <a:t>wych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ofnadwy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1218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hwyl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dd</a:t>
                      </a:r>
                      <a:r>
                        <a:rPr lang="cy-GB" noProof="0" dirty="0">
                          <a:latin typeface="Sassoon Primary" pitchFamily="50" charset="0"/>
                        </a:rPr>
                        <a:t>iflas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298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noProof="0" dirty="0">
                          <a:latin typeface="Sassoon Primary" pitchFamily="50" charset="0"/>
                        </a:rPr>
                        <a:t>yffrous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anodd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76492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dd</a:t>
                      </a:r>
                      <a:r>
                        <a:rPr lang="cy-GB" noProof="0" dirty="0">
                          <a:latin typeface="Sassoon Primary" pitchFamily="50" charset="0"/>
                        </a:rPr>
                        <a:t>iddorol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anniddorol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1187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noProof="0" dirty="0">
                          <a:latin typeface="Sassoon Primary" pitchFamily="50" charset="0"/>
                        </a:rPr>
                        <a:t>readigol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b</a:t>
                      </a:r>
                      <a:r>
                        <a:rPr lang="cy-GB" noProof="0" dirty="0">
                          <a:latin typeface="Sassoon Primary" pitchFamily="50" charset="0"/>
                        </a:rPr>
                        <a:t>lentynnaidd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1318822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B76FDE6-D06E-B9B7-F654-98E7238F05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5121451"/>
              </p:ext>
            </p:extLst>
          </p:nvPr>
        </p:nvGraphicFramePr>
        <p:xfrm>
          <a:off x="123505" y="380206"/>
          <a:ext cx="1844538" cy="301917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44538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</a:tblGrid>
              <a:tr h="349920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Bocs Bendigedig</a:t>
                      </a:r>
                    </a:p>
                  </a:txBody>
                  <a:tcPr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2669253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fel arfer…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weithiau…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ar y penwythnos…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bob dydd…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gyda…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ond…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2085004-0E95-D61E-46AC-387052F29B9E}"/>
              </a:ext>
            </a:extLst>
          </p:cNvPr>
          <p:cNvSpPr txBox="1"/>
          <p:nvPr/>
        </p:nvSpPr>
        <p:spPr>
          <a:xfrm>
            <a:off x="4098828" y="5756289"/>
            <a:ext cx="382645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noProof="0" dirty="0">
                <a:latin typeface="Sassoon Primary" pitchFamily="50" charset="0"/>
              </a:rPr>
              <a:t>*Cofiwch – </a:t>
            </a:r>
            <a:r>
              <a:rPr lang="cy-GB" sz="1400" noProof="0" dirty="0">
                <a:solidFill>
                  <a:srgbClr val="FF0000"/>
                </a:solidFill>
                <a:latin typeface="Sassoon Primary" pitchFamily="50" charset="0"/>
              </a:rPr>
              <a:t>TM</a:t>
            </a:r>
            <a:r>
              <a:rPr lang="cy-GB" sz="1400" noProof="0" dirty="0">
                <a:latin typeface="Sassoon Primary" pitchFamily="50" charset="0"/>
              </a:rPr>
              <a:t> – ansoddeiriau ar ôl ‘yn’</a:t>
            </a:r>
          </a:p>
          <a:p>
            <a:r>
              <a:rPr lang="cy-GB" sz="1400" noProof="0" dirty="0">
                <a:latin typeface="Sassoon Primary" pitchFamily="50" charset="0"/>
              </a:rPr>
              <a:t>mae’n =  mae yn</a:t>
            </a:r>
          </a:p>
          <a:p>
            <a:r>
              <a:rPr lang="cy-GB" sz="1400" noProof="0" dirty="0">
                <a:latin typeface="Sassoon Primary" pitchFamily="50" charset="0"/>
              </a:rPr>
              <a:t>cyffrous – mae’n </a:t>
            </a:r>
            <a:r>
              <a:rPr lang="cy-GB" sz="1400" noProof="0" dirty="0">
                <a:solidFill>
                  <a:srgbClr val="FF0000"/>
                </a:solidFill>
                <a:latin typeface="Sassoon Primary" pitchFamily="50" charset="0"/>
              </a:rPr>
              <a:t>g</a:t>
            </a:r>
            <a:r>
              <a:rPr lang="cy-GB" sz="1400" noProof="0" dirty="0">
                <a:latin typeface="Sassoon Primary" pitchFamily="50" charset="0"/>
              </a:rPr>
              <a:t>yffrous.</a:t>
            </a:r>
          </a:p>
        </p:txBody>
      </p:sp>
      <p:pic>
        <p:nvPicPr>
          <p:cNvPr id="11" name="Picture 2" descr="Kids Watching Tv Vector Art, Icons, and Graphics for Free Download">
            <a:extLst>
              <a:ext uri="{FF2B5EF4-FFF2-40B4-BE49-F238E27FC236}">
                <a16:creationId xmlns:a16="http://schemas.microsoft.com/office/drawing/2014/main" id="{5C692620-B135-5B0C-94A7-2679B33941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86" b="10049"/>
          <a:stretch/>
        </p:blipFill>
        <p:spPr bwMode="auto">
          <a:xfrm>
            <a:off x="10786003" y="6420135"/>
            <a:ext cx="498717" cy="36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683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24059-8F87-C331-F51A-CEA147FA6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914" y="628275"/>
            <a:ext cx="10515600" cy="607332"/>
          </a:xfrm>
        </p:spPr>
        <p:txBody>
          <a:bodyPr>
            <a:normAutofit fontScale="90000"/>
          </a:bodyPr>
          <a:lstStyle/>
          <a:p>
            <a:r>
              <a:rPr lang="cy-GB" sz="31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Mathemateg a Rhifedd</a:t>
            </a:r>
            <a:br>
              <a:rPr lang="cy-GB" sz="18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cy-GB" sz="2800" b="1" noProof="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cy-GB" sz="2800" b="1" noProof="0" dirty="0">
              <a:highlight>
                <a:srgbClr val="FFFF00"/>
              </a:highlight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E75A500-CF2E-99FA-200F-4C3FFAF2807E}"/>
              </a:ext>
            </a:extLst>
          </p:cNvPr>
          <p:cNvSpPr txBox="1">
            <a:spLocks/>
          </p:cNvSpPr>
          <p:nvPr/>
        </p:nvSpPr>
        <p:spPr>
          <a:xfrm>
            <a:off x="547914" y="125333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noProof="0" dirty="0"/>
              <a:t>Ffocws Iaith: Amser </a:t>
            </a:r>
            <a:r>
              <a:rPr lang="cy-GB" i="1" noProof="0" dirty="0"/>
              <a:t>(*Siarad)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Faint o’r gloch mae ______ yn_______?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______ yn _______ am _______.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cy-GB" noProof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cy-GB" noProof="0" dirty="0"/>
              <a:t>Trosolwg:</a:t>
            </a:r>
          </a:p>
          <a:p>
            <a:r>
              <a:rPr lang="cy-GB" sz="18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Amserlen o weithgareddau hamdden yn y ganolfan hamdden leol.</a:t>
            </a:r>
          </a:p>
          <a:p>
            <a:r>
              <a:rPr lang="cy-GB" sz="18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 gêm fwrdd i ofyn ac ateb cwestiynau am amseroedd y gweithgaredd.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6463826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D2DB86-DDD1-82A1-DED5-EA6C012C40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6ADCFEB-CA3C-3272-0970-58A6213CF424}"/>
              </a:ext>
            </a:extLst>
          </p:cNvPr>
          <p:cNvSpPr/>
          <p:nvPr/>
        </p:nvSpPr>
        <p:spPr>
          <a:xfrm>
            <a:off x="138513" y="201852"/>
            <a:ext cx="11914976" cy="654078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4C4E2F-A033-1D17-F413-2D25E10BAC81}"/>
              </a:ext>
            </a:extLst>
          </p:cNvPr>
          <p:cNvSpPr txBox="1"/>
          <p:nvPr/>
        </p:nvSpPr>
        <p:spPr>
          <a:xfrm>
            <a:off x="1731229" y="330912"/>
            <a:ext cx="9331551" cy="707886"/>
          </a:xfrm>
          <a:prstGeom prst="rect">
            <a:avLst/>
          </a:prstGeom>
          <a:pattFill prst="pct10">
            <a:fgClr>
              <a:srgbClr val="FFC000"/>
            </a:fgClr>
            <a:bgClr>
              <a:schemeClr val="bg1"/>
            </a:bgClr>
          </a:patt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noProof="0" dirty="0">
                <a:latin typeface="Berlin Sans FB Demi" panose="020E0802020502020306" pitchFamily="34" charset="0"/>
              </a:rPr>
              <a:t>Amserlen Canolfan Hamdden Abertawe 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EE197E05-1B94-F9F2-7E1E-EF0B040959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00" y="201851"/>
            <a:ext cx="760522" cy="67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>
            <a:extLst>
              <a:ext uri="{FF2B5EF4-FFF2-40B4-BE49-F238E27FC236}">
                <a16:creationId xmlns:a16="http://schemas.microsoft.com/office/drawing/2014/main" id="{1A01DE1E-D2CF-9768-C183-D01C8A8029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42"/>
          <a:stretch>
            <a:fillRect/>
          </a:stretch>
        </p:blipFill>
        <p:spPr bwMode="auto">
          <a:xfrm>
            <a:off x="1087754" y="258848"/>
            <a:ext cx="687957" cy="564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B16C757E-A5CE-84FA-110E-6576C692DC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8297" y="614774"/>
            <a:ext cx="706794" cy="529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3">
            <a:extLst>
              <a:ext uri="{FF2B5EF4-FFF2-40B4-BE49-F238E27FC236}">
                <a16:creationId xmlns:a16="http://schemas.microsoft.com/office/drawing/2014/main" id="{1B94706D-E278-611A-F01D-A0671348EC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15" y="65945"/>
            <a:ext cx="749674" cy="685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6">
            <a:extLst>
              <a:ext uri="{FF2B5EF4-FFF2-40B4-BE49-F238E27FC236}">
                <a16:creationId xmlns:a16="http://schemas.microsoft.com/office/drawing/2014/main" id="{CD021AF5-D873-7E25-ECF2-E7CDF5B798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6053" y="3815"/>
            <a:ext cx="1097435" cy="80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" descr="Badminton Picture">
            <a:extLst>
              <a:ext uri="{FF2B5EF4-FFF2-40B4-BE49-F238E27FC236}">
                <a16:creationId xmlns:a16="http://schemas.microsoft.com/office/drawing/2014/main" id="{F50B7D19-D858-781D-D93E-FE9FC128EF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5206" y="325304"/>
            <a:ext cx="688543" cy="523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1D86EAE-A327-3781-C9D6-CAA433A0147E}"/>
              </a:ext>
            </a:extLst>
          </p:cNvPr>
          <p:cNvCxnSpPr>
            <a:cxnSpLocks/>
          </p:cNvCxnSpPr>
          <p:nvPr/>
        </p:nvCxnSpPr>
        <p:spPr>
          <a:xfrm>
            <a:off x="1431732" y="1842448"/>
            <a:ext cx="519898" cy="858202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0927744-C9EF-7D35-0A23-B7F02F2CB1E3}"/>
              </a:ext>
            </a:extLst>
          </p:cNvPr>
          <p:cNvCxnSpPr>
            <a:cxnSpLocks/>
          </p:cNvCxnSpPr>
          <p:nvPr/>
        </p:nvCxnSpPr>
        <p:spPr>
          <a:xfrm>
            <a:off x="2074460" y="2700650"/>
            <a:ext cx="9755017" cy="21437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7684CF9-C6E1-B757-525B-7599DAA8C8BB}"/>
              </a:ext>
            </a:extLst>
          </p:cNvPr>
          <p:cNvCxnSpPr>
            <a:cxnSpLocks/>
          </p:cNvCxnSpPr>
          <p:nvPr/>
        </p:nvCxnSpPr>
        <p:spPr>
          <a:xfrm>
            <a:off x="11946467" y="2722087"/>
            <a:ext cx="0" cy="750156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0B4BBF7F-6A25-087B-6EF6-64BC29C03646}"/>
              </a:ext>
            </a:extLst>
          </p:cNvPr>
          <p:cNvCxnSpPr>
            <a:cxnSpLocks/>
          </p:cNvCxnSpPr>
          <p:nvPr/>
        </p:nvCxnSpPr>
        <p:spPr>
          <a:xfrm flipH="1">
            <a:off x="2074460" y="3575044"/>
            <a:ext cx="9650631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168B8AD6-E476-E533-EF74-78AF32D5438F}"/>
              </a:ext>
            </a:extLst>
          </p:cNvPr>
          <p:cNvCxnSpPr>
            <a:cxnSpLocks/>
          </p:cNvCxnSpPr>
          <p:nvPr/>
        </p:nvCxnSpPr>
        <p:spPr>
          <a:xfrm>
            <a:off x="1793005" y="3477904"/>
            <a:ext cx="0" cy="82161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A03890C3-B7D8-6BEE-AD71-88E5761DE67C}"/>
              </a:ext>
            </a:extLst>
          </p:cNvPr>
          <p:cNvCxnSpPr>
            <a:cxnSpLocks/>
          </p:cNvCxnSpPr>
          <p:nvPr/>
        </p:nvCxnSpPr>
        <p:spPr>
          <a:xfrm>
            <a:off x="1775711" y="4299514"/>
            <a:ext cx="9949380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233ED791-0F1B-57D7-C229-1EB6B738DFC6}"/>
              </a:ext>
            </a:extLst>
          </p:cNvPr>
          <p:cNvCxnSpPr>
            <a:cxnSpLocks/>
          </p:cNvCxnSpPr>
          <p:nvPr/>
        </p:nvCxnSpPr>
        <p:spPr>
          <a:xfrm flipH="1">
            <a:off x="11901010" y="4299514"/>
            <a:ext cx="18503" cy="900282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B700E523-2D04-8AC7-AEEF-D80CD80EEE27}"/>
              </a:ext>
            </a:extLst>
          </p:cNvPr>
          <p:cNvCxnSpPr>
            <a:cxnSpLocks/>
          </p:cNvCxnSpPr>
          <p:nvPr/>
        </p:nvCxnSpPr>
        <p:spPr>
          <a:xfrm flipH="1">
            <a:off x="1951630" y="5049670"/>
            <a:ext cx="9650631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361070A7-FE1F-7CA8-A9DE-65FFDA1CB656}"/>
              </a:ext>
            </a:extLst>
          </p:cNvPr>
          <p:cNvCxnSpPr>
            <a:cxnSpLocks/>
          </p:cNvCxnSpPr>
          <p:nvPr/>
        </p:nvCxnSpPr>
        <p:spPr>
          <a:xfrm>
            <a:off x="1837725" y="5049670"/>
            <a:ext cx="0" cy="971736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1E483B88-07C6-7709-9327-1CC44DD9BE13}"/>
              </a:ext>
            </a:extLst>
          </p:cNvPr>
          <p:cNvCxnSpPr>
            <a:cxnSpLocks/>
          </p:cNvCxnSpPr>
          <p:nvPr/>
        </p:nvCxnSpPr>
        <p:spPr>
          <a:xfrm>
            <a:off x="1951630" y="5913333"/>
            <a:ext cx="9949380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A8BAFA84-D31D-832A-BF90-3346BCAFC525}"/>
              </a:ext>
            </a:extLst>
          </p:cNvPr>
          <p:cNvCxnSpPr>
            <a:cxnSpLocks/>
          </p:cNvCxnSpPr>
          <p:nvPr/>
        </p:nvCxnSpPr>
        <p:spPr>
          <a:xfrm flipH="1">
            <a:off x="11958744" y="5913333"/>
            <a:ext cx="18503" cy="900282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DC421D16-38EC-F8E1-07B5-46D355E68493}"/>
              </a:ext>
            </a:extLst>
          </p:cNvPr>
          <p:cNvCxnSpPr>
            <a:cxnSpLocks/>
          </p:cNvCxnSpPr>
          <p:nvPr/>
        </p:nvCxnSpPr>
        <p:spPr>
          <a:xfrm flipH="1">
            <a:off x="3057099" y="6635085"/>
            <a:ext cx="8667992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9325BE9-489A-4447-BD69-E9B22ABC98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9861310"/>
              </p:ext>
            </p:extLst>
          </p:nvPr>
        </p:nvGraphicFramePr>
        <p:xfrm>
          <a:off x="18253" y="1034967"/>
          <a:ext cx="12155496" cy="577864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792">
                  <a:extLst>
                    <a:ext uri="{9D8B030D-6E8A-4147-A177-3AD203B41FA5}">
                      <a16:colId xmlns:a16="http://schemas.microsoft.com/office/drawing/2014/main" val="3316331184"/>
                    </a:ext>
                  </a:extLst>
                </a:gridCol>
                <a:gridCol w="1312665">
                  <a:extLst>
                    <a:ext uri="{9D8B030D-6E8A-4147-A177-3AD203B41FA5}">
                      <a16:colId xmlns:a16="http://schemas.microsoft.com/office/drawing/2014/main" val="1723433680"/>
                    </a:ext>
                  </a:extLst>
                </a:gridCol>
                <a:gridCol w="1419368">
                  <a:extLst>
                    <a:ext uri="{9D8B030D-6E8A-4147-A177-3AD203B41FA5}">
                      <a16:colId xmlns:a16="http://schemas.microsoft.com/office/drawing/2014/main" val="4153495438"/>
                    </a:ext>
                  </a:extLst>
                </a:gridCol>
                <a:gridCol w="1514901">
                  <a:extLst>
                    <a:ext uri="{9D8B030D-6E8A-4147-A177-3AD203B41FA5}">
                      <a16:colId xmlns:a16="http://schemas.microsoft.com/office/drawing/2014/main" val="1994826197"/>
                    </a:ext>
                  </a:extLst>
                </a:gridCol>
                <a:gridCol w="1501254">
                  <a:extLst>
                    <a:ext uri="{9D8B030D-6E8A-4147-A177-3AD203B41FA5}">
                      <a16:colId xmlns:a16="http://schemas.microsoft.com/office/drawing/2014/main" val="1134839745"/>
                    </a:ext>
                  </a:extLst>
                </a:gridCol>
                <a:gridCol w="1419367">
                  <a:extLst>
                    <a:ext uri="{9D8B030D-6E8A-4147-A177-3AD203B41FA5}">
                      <a16:colId xmlns:a16="http://schemas.microsoft.com/office/drawing/2014/main" val="556023492"/>
                    </a:ext>
                  </a:extLst>
                </a:gridCol>
                <a:gridCol w="1392072">
                  <a:extLst>
                    <a:ext uri="{9D8B030D-6E8A-4147-A177-3AD203B41FA5}">
                      <a16:colId xmlns:a16="http://schemas.microsoft.com/office/drawing/2014/main" val="1070714339"/>
                    </a:ext>
                  </a:extLst>
                </a:gridCol>
                <a:gridCol w="1313373">
                  <a:extLst>
                    <a:ext uri="{9D8B030D-6E8A-4147-A177-3AD203B41FA5}">
                      <a16:colId xmlns:a16="http://schemas.microsoft.com/office/drawing/2014/main" val="1141946126"/>
                    </a:ext>
                  </a:extLst>
                </a:gridCol>
                <a:gridCol w="1238704">
                  <a:extLst>
                    <a:ext uri="{9D8B030D-6E8A-4147-A177-3AD203B41FA5}">
                      <a16:colId xmlns:a16="http://schemas.microsoft.com/office/drawing/2014/main" val="4178361169"/>
                    </a:ext>
                  </a:extLst>
                </a:gridCol>
              </a:tblGrid>
              <a:tr h="830388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9:00-10:00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10:15-11:15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11:30-12:30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12:45 -1:45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2:00-3:00 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3:15-4:15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4.30-5.15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3907207"/>
                  </a:ext>
                </a:extLst>
              </a:tr>
              <a:tr h="78721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Dydd 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Llun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 </a:t>
                      </a:r>
                      <a:r>
                        <a:rPr lang="cy-GB" sz="1800" b="1" kern="100" noProof="0" dirty="0">
                          <a:effectLst/>
                          <a:latin typeface="Sassoon Primary" pitchFamily="50" charset="0"/>
                        </a:rPr>
                        <a:t>DECHRAU</a:t>
                      </a:r>
                      <a:endParaRPr lang="cy-GB" sz="1800" b="1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pêl-droed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pêl-rwyd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bowlio deg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gymnasteg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clwb darllen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hoci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nofio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7430899"/>
                  </a:ext>
                </a:extLst>
              </a:tr>
              <a:tr h="753419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Dydd Mawrth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bowlio deg</a:t>
                      </a: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clwb cerdded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rygbi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celf a chrefft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pêl-rwyd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nofio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clwb cerdded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507933"/>
                  </a:ext>
                </a:extLst>
              </a:tr>
              <a:tr h="793466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Dydd Mercher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clwb cerdded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clwb darllen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tennis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dawnsio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rhedeg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rhedeg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dringo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8462909"/>
                  </a:ext>
                </a:extLst>
              </a:tr>
              <a:tr h="802228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Dydd Iau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rygbi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hoci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clwb canu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clwb cerdded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bowlio deg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clwb canu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athletau 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6843342"/>
                  </a:ext>
                </a:extLst>
              </a:tr>
              <a:tr h="880591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Dydd Gwener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nofio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clwb rhedeg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celf a chrefft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dringo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pêl-droed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celf a chrefft</a:t>
                      </a: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rhedeg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179832"/>
                  </a:ext>
                </a:extLst>
              </a:tr>
              <a:tr h="93134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Dydd Sadwrn 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kern="100" noProof="0" dirty="0">
                          <a:effectLst/>
                          <a:latin typeface="Sassoon Primary" pitchFamily="50" charset="0"/>
                        </a:rPr>
                        <a:t>GORFFEN</a:t>
                      </a:r>
                      <a:endParaRPr lang="cy-GB" sz="1800" b="1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 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tennis</a:t>
                      </a: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dawnsio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clwb canu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clwb darllen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nofio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gymnasteg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noProof="0" dirty="0">
                          <a:effectLst/>
                          <a:latin typeface="Sassoon Primary" pitchFamily="50" charset="0"/>
                        </a:rPr>
                        <a:t>dawnsio</a:t>
                      </a:r>
                      <a:endParaRPr lang="cy-GB" sz="1800" kern="100" noProof="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5321527"/>
                  </a:ext>
                </a:extLst>
              </a:tr>
            </a:tbl>
          </a:graphicData>
        </a:graphic>
      </p:graphicFrame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4C9A994-3B5E-EA99-4DA2-17D4D25BAE97}"/>
              </a:ext>
            </a:extLst>
          </p:cNvPr>
          <p:cNvCxnSpPr>
            <a:cxnSpLocks/>
          </p:cNvCxnSpPr>
          <p:nvPr/>
        </p:nvCxnSpPr>
        <p:spPr>
          <a:xfrm>
            <a:off x="1431732" y="2526563"/>
            <a:ext cx="10527012" cy="9476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1F962B8-00AD-EEC6-961A-D0E2E1BF29CC}"/>
              </a:ext>
            </a:extLst>
          </p:cNvPr>
          <p:cNvCxnSpPr>
            <a:cxnSpLocks/>
          </p:cNvCxnSpPr>
          <p:nvPr/>
        </p:nvCxnSpPr>
        <p:spPr>
          <a:xfrm>
            <a:off x="2525828" y="4099454"/>
            <a:ext cx="9461146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06D8D05-A1B3-140E-B8E8-2067392C0CBD}"/>
              </a:ext>
            </a:extLst>
          </p:cNvPr>
          <p:cNvCxnSpPr>
            <a:cxnSpLocks/>
          </p:cNvCxnSpPr>
          <p:nvPr/>
        </p:nvCxnSpPr>
        <p:spPr>
          <a:xfrm>
            <a:off x="2660522" y="5712164"/>
            <a:ext cx="9461146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4C262A29-3453-92A7-CA91-F7C9F5C2B9E0}"/>
              </a:ext>
            </a:extLst>
          </p:cNvPr>
          <p:cNvCxnSpPr>
            <a:cxnSpLocks/>
          </p:cNvCxnSpPr>
          <p:nvPr/>
        </p:nvCxnSpPr>
        <p:spPr>
          <a:xfrm flipH="1">
            <a:off x="2485321" y="3348718"/>
            <a:ext cx="9461146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EA70014-1C73-EB6E-54C6-123A1C58F1ED}"/>
              </a:ext>
            </a:extLst>
          </p:cNvPr>
          <p:cNvCxnSpPr>
            <a:cxnSpLocks/>
          </p:cNvCxnSpPr>
          <p:nvPr/>
        </p:nvCxnSpPr>
        <p:spPr>
          <a:xfrm flipH="1">
            <a:off x="2592342" y="4930721"/>
            <a:ext cx="9327171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CA6B7C6-475D-2EE1-FAEE-CC651B2C1641}"/>
              </a:ext>
            </a:extLst>
          </p:cNvPr>
          <p:cNvCxnSpPr>
            <a:cxnSpLocks/>
          </p:cNvCxnSpPr>
          <p:nvPr/>
        </p:nvCxnSpPr>
        <p:spPr>
          <a:xfrm flipH="1">
            <a:off x="1731229" y="6635085"/>
            <a:ext cx="10255745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AF7652C-9B9E-45FD-D241-91E8B13692A5}"/>
              </a:ext>
            </a:extLst>
          </p:cNvPr>
          <p:cNvCxnSpPr>
            <a:cxnSpLocks/>
          </p:cNvCxnSpPr>
          <p:nvPr/>
        </p:nvCxnSpPr>
        <p:spPr>
          <a:xfrm>
            <a:off x="12096946" y="2536039"/>
            <a:ext cx="0" cy="812679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174DACDB-CBE1-1AA6-1177-B1F58BD2616A}"/>
              </a:ext>
            </a:extLst>
          </p:cNvPr>
          <p:cNvCxnSpPr>
            <a:cxnSpLocks/>
          </p:cNvCxnSpPr>
          <p:nvPr/>
        </p:nvCxnSpPr>
        <p:spPr>
          <a:xfrm>
            <a:off x="12076601" y="4180565"/>
            <a:ext cx="0" cy="750156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1E8BD1C9-0B68-7032-CD5E-78DD5A72F186}"/>
              </a:ext>
            </a:extLst>
          </p:cNvPr>
          <p:cNvCxnSpPr>
            <a:cxnSpLocks/>
          </p:cNvCxnSpPr>
          <p:nvPr/>
        </p:nvCxnSpPr>
        <p:spPr>
          <a:xfrm>
            <a:off x="12096946" y="5884929"/>
            <a:ext cx="0" cy="750156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9FE64208-4B8E-61D3-9E3D-BAE99AF733E7}"/>
              </a:ext>
            </a:extLst>
          </p:cNvPr>
          <p:cNvCxnSpPr>
            <a:cxnSpLocks/>
          </p:cNvCxnSpPr>
          <p:nvPr/>
        </p:nvCxnSpPr>
        <p:spPr>
          <a:xfrm>
            <a:off x="2354365" y="3348718"/>
            <a:ext cx="0" cy="831847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AAA8EE82-9541-8A37-54DD-7132181A7664}"/>
              </a:ext>
            </a:extLst>
          </p:cNvPr>
          <p:cNvCxnSpPr>
            <a:cxnSpLocks/>
          </p:cNvCxnSpPr>
          <p:nvPr/>
        </p:nvCxnSpPr>
        <p:spPr>
          <a:xfrm>
            <a:off x="2361316" y="5049670"/>
            <a:ext cx="0" cy="750156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40049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58AE1C-0622-AA28-49BE-2BA0ACCE2A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8F187ED0-4503-F83B-D0E1-C359745034A2}"/>
              </a:ext>
            </a:extLst>
          </p:cNvPr>
          <p:cNvSpPr txBox="1"/>
          <p:nvPr/>
        </p:nvSpPr>
        <p:spPr>
          <a:xfrm>
            <a:off x="137885" y="0"/>
            <a:ext cx="11916229" cy="36830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cy-GB" sz="1800" b="1" u="sng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Cyfarwyddiadau  i Gynorthwyydd Dysgu</a:t>
            </a: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cy-GB" sz="1800" b="1" u="sng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Gêm Fwrdd - Amserlen</a:t>
            </a:r>
            <a:endParaRPr lang="cy-GB" sz="16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cy-GB" sz="1800" u="sng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Bore da, Miss Williams! </a:t>
            </a:r>
          </a:p>
          <a:p>
            <a:pPr>
              <a:spcAft>
                <a:spcPts val="800"/>
              </a:spcAft>
            </a:pPr>
            <a:r>
              <a:rPr lang="cy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Rydw i eisiau i ti chwarae g</a:t>
            </a:r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êm fwrdd gyda grwpiau bach trwy’r dydd. Rydw i wedi ysgrifennu rhai nodiadau i helpu ti.</a:t>
            </a:r>
            <a:endParaRPr lang="cy-GB" sz="1800" u="sng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cy-GB" u="sng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cy-GB" sz="1800" u="sng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Nod y gêm: </a:t>
            </a:r>
            <a:endParaRPr lang="cy-GB" sz="16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 ddysgu’r patrwm iaith </a:t>
            </a:r>
            <a:r>
              <a:rPr lang="cy-GB" sz="1800" b="1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‘Faint o’r gloch..?’ </a:t>
            </a:r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trwy gêm fwrdd.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y-GB" kern="100" noProof="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 ddatblygu sgiliau siarad plant.</a:t>
            </a:r>
            <a:endParaRPr lang="cy-GB" sz="16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5F5F3256-E3CD-4F3F-541A-B15C5249A2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9912971"/>
              </p:ext>
            </p:extLst>
          </p:nvPr>
        </p:nvGraphicFramePr>
        <p:xfrm>
          <a:off x="1019628" y="4234193"/>
          <a:ext cx="10152744" cy="1010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76372">
                  <a:extLst>
                    <a:ext uri="{9D8B030D-6E8A-4147-A177-3AD203B41FA5}">
                      <a16:colId xmlns:a16="http://schemas.microsoft.com/office/drawing/2014/main" val="4257625437"/>
                    </a:ext>
                  </a:extLst>
                </a:gridCol>
                <a:gridCol w="5076372">
                  <a:extLst>
                    <a:ext uri="{9D8B030D-6E8A-4147-A177-3AD203B41FA5}">
                      <a16:colId xmlns:a16="http://schemas.microsoft.com/office/drawing/2014/main" val="6099317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/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/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3884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00" noProof="0" dirty="0">
                          <a:effectLst/>
                        </a:rPr>
                        <a:t>Faint o’r gloch mae_______ yn dechrau/gorffen?</a:t>
                      </a:r>
                      <a:endParaRPr lang="cy-GB" sz="1600" kern="100" noProof="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00" noProof="0" dirty="0">
                          <a:effectLst/>
                        </a:rPr>
                        <a:t>Mae _______ yn dechrau/gorffen am ________.</a:t>
                      </a:r>
                      <a:endParaRPr lang="cy-GB" sz="1600" kern="100" noProof="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2314908"/>
                  </a:ext>
                </a:extLst>
              </a:tr>
            </a:tbl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F448A534-D609-0004-CA59-42020D3687E0}"/>
              </a:ext>
            </a:extLst>
          </p:cNvPr>
          <p:cNvSpPr txBox="1"/>
          <p:nvPr/>
        </p:nvSpPr>
        <p:spPr>
          <a:xfrm>
            <a:off x="239485" y="5956938"/>
            <a:ext cx="6096000" cy="467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*</a:t>
            </a:r>
            <a:r>
              <a:rPr lang="cy-GB" sz="1800" i="1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Cofia - Mae treiglad meddal (TM) ar ôl ‘am’ ac ‘i’.</a:t>
            </a:r>
            <a:endParaRPr lang="cy-GB" sz="16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45235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123441E-859F-F1D9-E5E8-C0469D95A3E7}"/>
              </a:ext>
            </a:extLst>
          </p:cNvPr>
          <p:cNvSpPr txBox="1"/>
          <p:nvPr/>
        </p:nvSpPr>
        <p:spPr>
          <a:xfrm>
            <a:off x="87085" y="1772136"/>
            <a:ext cx="12017829" cy="29700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Rhowch eich cownter ar y bocs dechrau.</a:t>
            </a: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Taflwch y dis.</a:t>
            </a: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Darllenwch a dwedwch y rhif.</a:t>
            </a: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Symudwch y cownter ymlaen a chyfrwch yn Gymraeg </a:t>
            </a:r>
            <a:r>
              <a:rPr lang="cy-GB" sz="1700" i="1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(*dilynwch y saethau o gwmpas y bwrdd).</a:t>
            </a:r>
            <a:endParaRPr lang="cy-GB" sz="17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Rhowch eich cownter ar y sgwâr cywir ac edrychwch ar y sgwâr yn ofalus.</a:t>
            </a: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Darllenwch y gweithgaredd ar y sgwâr a darllenwch yr amseroedd uchod.</a:t>
            </a: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Os ydych chi’n glanio ar sgwâr gwyrdd – atebwch y cwestiwn ‘Faint o’r gloch mae </a:t>
            </a:r>
            <a:r>
              <a:rPr lang="cy-GB" sz="1700" i="1" u="sng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(gweithgaredd</a:t>
            </a: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yn dechrau?’. Atebwch gyda </a:t>
            </a:r>
            <a:r>
              <a:rPr lang="cy-GB" sz="1700" b="1" kern="100" noProof="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‘Mae </a:t>
            </a:r>
            <a:r>
              <a:rPr lang="cy-GB" sz="1700" b="1" i="1" u="sng" kern="100" noProof="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(gweithgaredd</a:t>
            </a:r>
            <a:r>
              <a:rPr lang="cy-GB" sz="1700" b="1" kern="100" noProof="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yn dechrau am_______.’</a:t>
            </a:r>
            <a:r>
              <a:rPr lang="cy-GB" sz="1700" kern="100" noProof="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cy-GB" sz="17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Os ydych chi’n glanio ar sgwâr coch – atebwch y cwestiwn ‘Faint o’r gloch mae </a:t>
            </a:r>
            <a:r>
              <a:rPr lang="cy-GB" sz="1700" i="1" u="sng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(gweithgaredd)</a:t>
            </a: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yn gorffen?’. Atebwch gyda </a:t>
            </a:r>
            <a:r>
              <a:rPr lang="cy-GB" sz="1700" b="1" kern="100" noProof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‘Mae </a:t>
            </a:r>
            <a:r>
              <a:rPr lang="cy-GB" sz="1700" b="1" i="1" u="sng" kern="100" noProof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(gweithgaredd</a:t>
            </a:r>
            <a:r>
              <a:rPr lang="cy-GB" sz="1700" b="1" kern="100" noProof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yn gorffen am_______.’</a:t>
            </a:r>
            <a:r>
              <a:rPr lang="cy-GB" sz="1700" kern="100" noProof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cy-GB" sz="17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y-GB" sz="1700" kern="100" noProof="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 person cyntaf i lanio ar y sgwâr olaf sy’n ennill.</a:t>
            </a:r>
            <a:endParaRPr lang="cy-GB" sz="17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22D6C1-5E3B-E75E-0026-5B5CD115EBC4}"/>
              </a:ext>
            </a:extLst>
          </p:cNvPr>
          <p:cNvSpPr txBox="1"/>
          <p:nvPr/>
        </p:nvSpPr>
        <p:spPr>
          <a:xfrm>
            <a:off x="87085" y="5001081"/>
            <a:ext cx="11901714" cy="17645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lang="cy-GB" sz="1700" b="1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 y gweithgaredd:</a:t>
            </a:r>
            <a:endParaRPr lang="cy-GB" sz="17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Croesawa’r plant </a:t>
            </a:r>
            <a:r>
              <a:rPr lang="cy-GB" sz="1700" i="1" kern="100" noProof="0" dirty="0">
                <a:solidFill>
                  <a:srgbClr val="7030A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(Bore da, bawb. Eisteddwch o gwmpas y bwrdd.)</a:t>
            </a:r>
            <a:endParaRPr lang="cy-GB" sz="17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Esbonia nod y gweithgaredd </a:t>
            </a:r>
            <a:r>
              <a:rPr lang="cy-GB" sz="1700" i="1" kern="100" noProof="0" dirty="0">
                <a:solidFill>
                  <a:srgbClr val="7030A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(Rydych chi’n mynd i chwarae gêm i  ymarfer amser gyda gweithgareddau hamdden.)</a:t>
            </a:r>
            <a:endParaRPr lang="cy-GB" sz="17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Ymarfera’r patrwm iaith a geirfa gweithgaredd ar y gêm fwrdd gyda’r plant </a:t>
            </a:r>
            <a:r>
              <a:rPr lang="cy-GB" sz="1700" i="1" kern="100" noProof="0" dirty="0">
                <a:solidFill>
                  <a:srgbClr val="7030A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(Ailadroddwch / Dwedwch ar fy ôl i…’)</a:t>
            </a:r>
            <a:endParaRPr lang="cy-GB" sz="17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Dangosa’r daflen ‘Help Llaw’ i’r plant i helpu gyda’r amseroedd.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Rhaid i ti rannu’r cyfarwyddiadau gêm gyda’r plant </a:t>
            </a:r>
            <a:r>
              <a:rPr lang="cy-GB" sz="1700" i="1" kern="100" noProof="0" dirty="0">
                <a:solidFill>
                  <a:srgbClr val="7030A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(Gwrandewch yn ofalus ar y cyfarwyddiadau).</a:t>
            </a:r>
            <a:endParaRPr lang="cy-GB" sz="17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0B29B2-100A-2A1F-5FC1-675719826A44}"/>
              </a:ext>
            </a:extLst>
          </p:cNvPr>
          <p:cNvSpPr txBox="1"/>
          <p:nvPr/>
        </p:nvSpPr>
        <p:spPr>
          <a:xfrm>
            <a:off x="87086" y="0"/>
            <a:ext cx="11901714" cy="1605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lang="cy-GB" sz="1700" b="1" u="sng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Cyfarwyddiadau Gêm</a:t>
            </a: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700" i="1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(*Rhanna gyda’r plant cyn dechrau’r gêm):</a:t>
            </a:r>
            <a:endParaRPr lang="cy-GB" sz="17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Adnoddau: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Gêm fwrdd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</a:t>
            </a: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sz="17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Cownteri</a:t>
            </a:r>
          </a:p>
        </p:txBody>
      </p:sp>
    </p:spTree>
    <p:extLst>
      <p:ext uri="{BB962C8B-B14F-4D97-AF65-F5344CB8AC3E}">
        <p14:creationId xmlns:p14="http://schemas.microsoft.com/office/powerpoint/2010/main" val="782035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F76B760-97E4-52D1-D65B-505A90C0F141}"/>
              </a:ext>
            </a:extLst>
          </p:cNvPr>
          <p:cNvSpPr txBox="1"/>
          <p:nvPr/>
        </p:nvSpPr>
        <p:spPr>
          <a:xfrm>
            <a:off x="391886" y="203698"/>
            <a:ext cx="11800114" cy="26571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lang="cy-GB" sz="1800" b="1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 ystod y gêm:</a:t>
            </a:r>
            <a:endParaRPr lang="cy-GB" sz="16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/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Rydw i eisiau i ti ddewis plentyn gwahanol i ofyn y cwestiynau bob tro.</a:t>
            </a:r>
            <a:endParaRPr lang="cy-GB" sz="16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/>
            <a:endParaRPr lang="cy-GB" sz="16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/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Er enghraifft:</a:t>
            </a:r>
            <a:endParaRPr lang="cy-GB" sz="16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Chwaraewr 1:  Rholia’r dis. </a:t>
            </a:r>
            <a:endParaRPr lang="cy-GB" sz="16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Chwaraewr 2 : Gofynna’r cwestiwn ‘Faint o’r gloch mae _______ yn dechrau/gorffen?’</a:t>
            </a:r>
            <a:endParaRPr lang="cy-GB" sz="16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Chwaraewr 1:  Ateba’r cwestiwn.</a:t>
            </a:r>
            <a:endParaRPr lang="cy-GB" sz="16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Chwaraewr 2: Dy dro di – rholia’r dis.</a:t>
            </a:r>
            <a:endParaRPr lang="cy-GB" sz="16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>
              <a:spcAft>
                <a:spcPts val="800"/>
              </a:spcAft>
            </a:pPr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Chwaraewr 3: Gofynna’r cwestiwn… ac ati)</a:t>
            </a:r>
            <a:endParaRPr lang="cy-GB" sz="16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CC8DC3-3866-7A86-0DCB-9059C6E3B8AC}"/>
              </a:ext>
            </a:extLst>
          </p:cNvPr>
          <p:cNvSpPr txBox="1"/>
          <p:nvPr/>
        </p:nvSpPr>
        <p:spPr>
          <a:xfrm>
            <a:off x="119743" y="3381612"/>
            <a:ext cx="11495314" cy="28315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Paid ag anghofio:</a:t>
            </a:r>
          </a:p>
          <a:p>
            <a:pPr marL="457200"/>
            <a:endParaRPr lang="cy-GB" sz="16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r>
              <a:rPr lang="cy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Helpa’r plant gyda chamgymeriadau a threigladau os oes angen.</a:t>
            </a:r>
            <a:endParaRPr lang="cy-GB" sz="16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r>
              <a:rPr lang="cy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Atgoffa’r plant o’r rheolau </a:t>
            </a:r>
            <a:r>
              <a:rPr lang="cy-GB" i="1" kern="100" dirty="0">
                <a:solidFill>
                  <a:srgbClr val="7030A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(e.e. Dim twyllo!/ Arhoswch am eich tro/Peidiwch â gweiddi allan …)</a:t>
            </a:r>
          </a:p>
          <a:p>
            <a:pPr marL="342900" indent="-342900">
              <a:buFont typeface="Symbol" panose="05050102010706020507" pitchFamily="18" charset="2"/>
              <a:buChar char=""/>
            </a:pPr>
            <a:r>
              <a:rPr lang="cy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Rhaid i’r plant ateb mewn brawddegau llawn. </a:t>
            </a:r>
            <a:endParaRPr lang="cy-GB" sz="16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800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Rhaid i’r plant siarad Cymraeg trwy’r gêm.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cy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/>
            <a:endParaRPr lang="cy-GB" sz="1800" kern="1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cy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/>
            <a:r>
              <a:rPr lang="cy-GB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Rho wybod os oes </a:t>
            </a:r>
            <a:r>
              <a:rPr lang="cy-GB" kern="100" noProof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unrhyw broblemau. </a:t>
            </a:r>
            <a:r>
              <a:rPr lang="cy-GB" kern="1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Diolch yn fawr!</a:t>
            </a:r>
          </a:p>
        </p:txBody>
      </p:sp>
    </p:spTree>
    <p:extLst>
      <p:ext uri="{BB962C8B-B14F-4D97-AF65-F5344CB8AC3E}">
        <p14:creationId xmlns:p14="http://schemas.microsoft.com/office/powerpoint/2010/main" val="17306259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39928E4B-10BF-4344-9B2F-1ED6ABA83B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29" t="6620"/>
          <a:stretch/>
        </p:blipFill>
        <p:spPr>
          <a:xfrm>
            <a:off x="5456903" y="3282142"/>
            <a:ext cx="6604336" cy="34283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1540C6-6EC7-FAAA-3135-50A9C89D26E6}"/>
              </a:ext>
            </a:extLst>
          </p:cNvPr>
          <p:cNvSpPr txBox="1"/>
          <p:nvPr/>
        </p:nvSpPr>
        <p:spPr>
          <a:xfrm>
            <a:off x="5102942" y="147484"/>
            <a:ext cx="1986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u="sng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5F2F76F-F98B-0CCF-5208-4D20A8AE74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91397"/>
              </p:ext>
            </p:extLst>
          </p:nvPr>
        </p:nvGraphicFramePr>
        <p:xfrm>
          <a:off x="553654" y="836478"/>
          <a:ext cx="10710101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0101">
                  <a:extLst>
                    <a:ext uri="{9D8B030D-6E8A-4147-A177-3AD203B41FA5}">
                      <a16:colId xmlns:a16="http://schemas.microsoft.com/office/drawing/2014/main" val="10909824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sz="2800" noProof="0" dirty="0">
                          <a:latin typeface="Sassoon Primary" pitchFamily="50" charset="0"/>
                        </a:rPr>
                        <a:t>C: Faint o’r gloch mae________ yn dechrau/gorffen 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430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sz="2800" noProof="0" dirty="0">
                          <a:latin typeface="Sassoon Primary" pitchFamily="50" charset="0"/>
                        </a:rPr>
                        <a:t>A: Mae ____________ yn dechrau/gorffen am _____________.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45436179"/>
                  </a:ext>
                </a:extLst>
              </a:tr>
            </a:tbl>
          </a:graphicData>
        </a:graphic>
      </p:graphicFrame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F0C8D9B-4B2A-4E74-7078-2C61FF21E33C}"/>
              </a:ext>
            </a:extLst>
          </p:cNvPr>
          <p:cNvCxnSpPr>
            <a:cxnSpLocks/>
          </p:cNvCxnSpPr>
          <p:nvPr/>
        </p:nvCxnSpPr>
        <p:spPr>
          <a:xfrm flipV="1">
            <a:off x="7536426" y="1744130"/>
            <a:ext cx="427703" cy="630360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A6494C1A-4390-03E3-4F49-9FFA74602433}"/>
              </a:ext>
            </a:extLst>
          </p:cNvPr>
          <p:cNvSpPr txBox="1"/>
          <p:nvPr/>
        </p:nvSpPr>
        <p:spPr>
          <a:xfrm>
            <a:off x="6390967" y="2159463"/>
            <a:ext cx="337246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i="1" noProof="0" dirty="0">
                <a:solidFill>
                  <a:srgbClr val="00B050"/>
                </a:solidFill>
                <a:latin typeface="Sassoon Primary" pitchFamily="50" charset="0"/>
              </a:rPr>
              <a:t>COFIWCH: </a:t>
            </a:r>
          </a:p>
          <a:p>
            <a:r>
              <a:rPr lang="cy-GB" sz="1400" i="1" noProof="0" dirty="0">
                <a:solidFill>
                  <a:srgbClr val="00B050"/>
                </a:solidFill>
                <a:latin typeface="Sassoon Primary" pitchFamily="50" charset="0"/>
              </a:rPr>
              <a:t>TM ar ôl ‘am’ (e.e. am </a:t>
            </a:r>
            <a:r>
              <a:rPr lang="cy-GB" sz="1400" i="1" u="sng" noProof="0" dirty="0">
                <a:solidFill>
                  <a:srgbClr val="00B050"/>
                </a:solidFill>
                <a:latin typeface="Sassoon Primary" pitchFamily="50" charset="0"/>
              </a:rPr>
              <a:t>b</a:t>
            </a:r>
            <a:r>
              <a:rPr lang="cy-GB" sz="1400" i="1" noProof="0" dirty="0">
                <a:solidFill>
                  <a:srgbClr val="00B050"/>
                </a:solidFill>
                <a:latin typeface="Sassoon Primary" pitchFamily="50" charset="0"/>
              </a:rPr>
              <a:t>um munud wedi un) ac ‘i’ (e.e. chwarter i </a:t>
            </a:r>
            <a:r>
              <a:rPr lang="cy-GB" sz="1400" i="1" u="sng" noProof="0" dirty="0">
                <a:solidFill>
                  <a:srgbClr val="00B050"/>
                </a:solidFill>
                <a:latin typeface="Sassoon Primary" pitchFamily="50" charset="0"/>
              </a:rPr>
              <a:t>dd</a:t>
            </a:r>
            <a:r>
              <a:rPr lang="cy-GB" sz="1400" i="1" noProof="0" dirty="0">
                <a:solidFill>
                  <a:srgbClr val="00B050"/>
                </a:solidFill>
                <a:latin typeface="Sassoon Primary" pitchFamily="50" charset="0"/>
              </a:rPr>
              <a:t>eg)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FE35C1D3-21FC-9D83-4F9D-5D95B32CFE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09" t="2694" r="6263" b="881"/>
          <a:stretch/>
        </p:blipFill>
        <p:spPr>
          <a:xfrm>
            <a:off x="130761" y="3097314"/>
            <a:ext cx="4464965" cy="3592019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FF06E4-C948-EA66-E03B-0A0BEA7B0DF7}"/>
              </a:ext>
            </a:extLst>
          </p:cNvPr>
          <p:cNvCxnSpPr/>
          <p:nvPr/>
        </p:nvCxnSpPr>
        <p:spPr>
          <a:xfrm>
            <a:off x="0" y="3097314"/>
            <a:ext cx="12192000" cy="0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D5F5128-3FF4-B9D9-913E-E136C25C6899}"/>
              </a:ext>
            </a:extLst>
          </p:cNvPr>
          <p:cNvCxnSpPr/>
          <p:nvPr/>
        </p:nvCxnSpPr>
        <p:spPr>
          <a:xfrm>
            <a:off x="5235677" y="3115986"/>
            <a:ext cx="0" cy="3760686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516CD2D-A155-72FC-B22B-CDB0DD0B3F69}"/>
              </a:ext>
            </a:extLst>
          </p:cNvPr>
          <p:cNvCxnSpPr/>
          <p:nvPr/>
        </p:nvCxnSpPr>
        <p:spPr>
          <a:xfrm>
            <a:off x="0" y="6881741"/>
            <a:ext cx="12192000" cy="0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89D7E70-6CD8-04F9-ECCB-5AE333257D5E}"/>
              </a:ext>
            </a:extLst>
          </p:cNvPr>
          <p:cNvCxnSpPr>
            <a:cxnSpLocks/>
          </p:cNvCxnSpPr>
          <p:nvPr/>
        </p:nvCxnSpPr>
        <p:spPr>
          <a:xfrm>
            <a:off x="0" y="0"/>
            <a:ext cx="0" cy="6876672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735A00D-717A-DD9C-B053-B8CCDF5C3A8C}"/>
              </a:ext>
            </a:extLst>
          </p:cNvPr>
          <p:cNvCxnSpPr>
            <a:cxnSpLocks/>
          </p:cNvCxnSpPr>
          <p:nvPr/>
        </p:nvCxnSpPr>
        <p:spPr>
          <a:xfrm>
            <a:off x="12167419" y="18672"/>
            <a:ext cx="0" cy="6858000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DC675DF-35AB-65BD-9A79-652FD1411392}"/>
              </a:ext>
            </a:extLst>
          </p:cNvPr>
          <p:cNvCxnSpPr/>
          <p:nvPr/>
        </p:nvCxnSpPr>
        <p:spPr>
          <a:xfrm>
            <a:off x="0" y="18672"/>
            <a:ext cx="12192000" cy="0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111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DE4513-8696-203F-75AB-719143D390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E82A6-2626-07FE-DB8E-C3510FEE5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b="1" noProof="0" dirty="0"/>
              <a:t>Iechyd a Lles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BAE4F11-6410-7A79-D8CF-0A238E99FC0F}"/>
              </a:ext>
            </a:extLst>
          </p:cNvPr>
          <p:cNvSpPr txBox="1">
            <a:spLocks/>
          </p:cNvSpPr>
          <p:nvPr/>
        </p:nvSpPr>
        <p:spPr>
          <a:xfrm>
            <a:off x="838200" y="1690688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u="sng" noProof="0" dirty="0"/>
              <a:t>Ffocws Iaith: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noProof="0" dirty="0"/>
              <a:t>‘Mae Seimon yn dweud….’ (</a:t>
            </a:r>
            <a:r>
              <a:rPr lang="cy-GB" i="1" noProof="0" dirty="0"/>
              <a:t>*Gwrando</a:t>
            </a:r>
            <a:r>
              <a:rPr lang="cy-GB" noProof="0" dirty="0"/>
              <a:t>)</a:t>
            </a:r>
          </a:p>
          <a:p>
            <a:pPr marL="0" indent="0">
              <a:buNone/>
            </a:pPr>
            <a:endParaRPr lang="cy-GB" u="sng" noProof="0" dirty="0"/>
          </a:p>
          <a:p>
            <a:pPr marL="0" indent="0">
              <a:buNone/>
            </a:pPr>
            <a:r>
              <a:rPr lang="cy-GB" u="sng" noProof="0" dirty="0"/>
              <a:t>Trosolwg:</a:t>
            </a:r>
          </a:p>
          <a:p>
            <a:r>
              <a:rPr lang="cy-GB" sz="2800" kern="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 gêm o ‘Mae Seimon yn dweud...’ yn ystod gwers Addysg Gorfforol.</a:t>
            </a:r>
          </a:p>
          <a:p>
            <a:r>
              <a:rPr lang="cy-GB" sz="2800" kern="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Rhaid i’r athrawes roi gorchmynion gyda a heb ddweud ‘Mae Seimon yn dweud...’.</a:t>
            </a:r>
          </a:p>
          <a:p>
            <a:r>
              <a:rPr lang="cy-GB" sz="2800" kern="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Rhaid i’r plant wrando ar y gorchmynion.</a:t>
            </a:r>
          </a:p>
          <a:p>
            <a:r>
              <a:rPr lang="cy-GB" sz="2800" kern="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Os bydd y plant yn clywed ‘Mae Seimon yn dweud...’ gyda’r gorchymyn, rhaid iddyn nhw wneud y gweithredoedd. </a:t>
            </a:r>
          </a:p>
          <a:p>
            <a:r>
              <a:rPr lang="cy-GB" sz="2800" kern="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Os fydd y plant ddim yn clywed ‘Mae Seimon yn dweud...’ gyda’r gorchymyn, rhaid iddyn nhw sefyll yn llonydd. </a:t>
            </a:r>
            <a:r>
              <a:rPr lang="cy-GB" sz="2800" kern="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Os bydd y plant yn symud, byddan nhw allan o’r gêm.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4823413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00F02A-DFE5-749C-C492-4A5050940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0CE7A-7F0B-A424-0D30-35EC302FA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0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u="sng" noProof="0" dirty="0"/>
              <a:t>Rhestr o orchmynion: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34A5B9-6E3C-FB28-5AE7-0EA64938F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00" y="1186996"/>
            <a:ext cx="2485571" cy="479288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Rhedwch	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Sgipiwch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Cerddwch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Hopiwch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Nofiwch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Dawnsiwch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Canwch</a:t>
            </a:r>
          </a:p>
          <a:p>
            <a:pPr>
              <a:lnSpc>
                <a:spcPct val="100000"/>
              </a:lnSpc>
            </a:pPr>
            <a:r>
              <a:rPr lang="cy-GB" sz="2000" kern="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Darllenwch</a:t>
            </a:r>
          </a:p>
          <a:p>
            <a:pPr>
              <a:lnSpc>
                <a:spcPct val="100000"/>
              </a:lnSpc>
            </a:pPr>
            <a:r>
              <a:rPr lang="cy-GB" sz="2000" kern="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Ysgrifennwch</a:t>
            </a:r>
            <a:endParaRPr lang="cy-GB" sz="2000" noProof="0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F99616F3-A1A9-8F0A-EA10-945EF305F3B4}"/>
              </a:ext>
            </a:extLst>
          </p:cNvPr>
          <p:cNvSpPr txBox="1">
            <a:spLocks/>
          </p:cNvSpPr>
          <p:nvPr/>
        </p:nvSpPr>
        <p:spPr>
          <a:xfrm>
            <a:off x="5471886" y="1032555"/>
            <a:ext cx="5983514" cy="47928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noProof="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Cysgwch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Dringwch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Neidiwch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Paentiwch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Chwaraewch dennis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Chwaraewch gêm fideo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Ewch i bysgota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Ewch i syrffio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Chwaraewch offeryn</a:t>
            </a:r>
            <a:endParaRPr lang="cy-GB" sz="2000" noProof="0" dirty="0"/>
          </a:p>
        </p:txBody>
      </p:sp>
    </p:spTree>
    <p:extLst>
      <p:ext uri="{BB962C8B-B14F-4D97-AF65-F5344CB8AC3E}">
        <p14:creationId xmlns:p14="http://schemas.microsoft.com/office/powerpoint/2010/main" val="35296030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11172</TotalTime>
  <Words>2395</Words>
  <Application>Microsoft Office PowerPoint</Application>
  <PresentationFormat>Widescreen</PresentationFormat>
  <Paragraphs>337</Paragraphs>
  <Slides>22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Aptos</vt:lpstr>
      <vt:lpstr>Aptos Display</vt:lpstr>
      <vt:lpstr>Arial</vt:lpstr>
      <vt:lpstr>Berlin Sans FB Demi</vt:lpstr>
      <vt:lpstr>Sassoon Primary</vt:lpstr>
      <vt:lpstr>Symbol</vt:lpstr>
      <vt:lpstr>Times New Roman</vt:lpstr>
      <vt:lpstr>Office Theme</vt:lpstr>
      <vt:lpstr>Tasg Portffolio Ysgrifennu 2</vt:lpstr>
      <vt:lpstr>Hamdden</vt:lpstr>
      <vt:lpstr>Cynllunio</vt:lpstr>
      <vt:lpstr>PowerPoint Presentation</vt:lpstr>
      <vt:lpstr>Cyflwyniad </vt:lpstr>
      <vt:lpstr>PowerPoint Presentation</vt:lpstr>
      <vt:lpstr>Ieithoedd, Llythrennedd a Chyfathrebu</vt:lpstr>
      <vt:lpstr>Gêm Chwap!</vt:lpstr>
      <vt:lpstr>CHWAP!</vt:lpstr>
      <vt:lpstr>Sgwrs</vt:lpstr>
      <vt:lpstr>Sgwrs</vt:lpstr>
      <vt:lpstr>Sgwrs</vt:lpstr>
      <vt:lpstr>Sgwrs</vt:lpstr>
      <vt:lpstr>Help Llaw</vt:lpstr>
      <vt:lpstr>Mathemateg a Rhifedd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Iechyd a Lles</vt:lpstr>
      <vt:lpstr>Rhestr o orchmynion: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Powell (0900030)</dc:creator>
  <cp:lastModifiedBy>Sarah Powell (0900030)</cp:lastModifiedBy>
  <cp:revision>91</cp:revision>
  <dcterms:created xsi:type="dcterms:W3CDTF">2024-11-21T12:27:23Z</dcterms:created>
  <dcterms:modified xsi:type="dcterms:W3CDTF">2024-12-09T14:49:38Z</dcterms:modified>
</cp:coreProperties>
</file>