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29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73" r:id="rId10"/>
    <p:sldId id="268" r:id="rId11"/>
    <p:sldId id="270" r:id="rId12"/>
    <p:sldId id="272" r:id="rId13"/>
    <p:sldId id="267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4" r:id="rId24"/>
    <p:sldId id="285" r:id="rId25"/>
    <p:sldId id="286" r:id="rId26"/>
    <p:sldId id="287" r:id="rId27"/>
    <p:sldId id="288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0F4178-43D5-F34E-A22A-6C5EAB7EFE54}" v="413" dt="2025-10-01T19:07:52.1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89" autoAdjust="0"/>
    <p:restoredTop sz="79978"/>
  </p:normalViewPr>
  <p:slideViewPr>
    <p:cSldViewPr snapToGrid="0">
      <p:cViewPr varScale="1">
        <p:scale>
          <a:sx n="126" d="100"/>
          <a:sy n="126" d="100"/>
        </p:scale>
        <p:origin x="18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94522-4F91-B34F-8CFE-AE3D920F3B37}" type="datetimeFigureOut">
              <a:rPr lang="en-US" smtClean="0"/>
              <a:t>10/1/25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08CFAF-9A59-BE46-A1A3-514F5189D0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84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182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683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68AB7-816F-8FA2-FCF1-B2EDA61EB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FA5208-46FB-5E2B-3140-7EDDAAA151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4E6392-6902-609D-F42A-65C1F0B1FB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E80CC-C5C9-91DA-1746-B9D858FDCE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9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F5F78-D462-EB90-E7B1-A00A14FE9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67771B-BBA2-BFA1-0F84-01E5312F22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8BA7C3-AFDB-CC2C-E787-D5EBAC1A88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A4A49F-CEAF-C839-1E7C-2732C0A1F2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184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842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49F9D-64AF-2F73-10FB-D1BC97D1B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232CF4-9528-9D7B-4380-37B6F15577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AC5639-3214-BA22-6DA8-B9DECDBB7F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595CCD-513B-92DC-1353-25B1AEC749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88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6229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2C165-BFE4-8E2F-21D0-C5D6AFE4C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58D751-6223-1CB7-7C3A-BE8767C03D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43B4E9-DDDF-2F03-58B3-2614034F6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1B4C6-08F1-2869-A0DD-337AE4C096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902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04302-BED6-FEC8-3292-8CDE28714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0A7CD4-73C2-2F1E-99C7-8B98F66E59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A18A89-10EA-78BC-46C8-523A13C0CF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21DC8-A639-9775-7710-FCF0ADC1CC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613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6ED30-B12B-33A4-CCB3-CCE4BC1E6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99181E-BF69-0356-84D1-DCF27B6DBD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EDE65-98BD-BD0B-ABEE-C2E9F14F20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149A9-4ED6-06ED-D56E-924E5B3192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2486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DD671D-7F59-0256-8351-37611CC50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590CAA-2EE7-D1A7-CC6C-5B346B2101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696C14-38BC-5D03-BF31-754F595C65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ADE3F5-8CBB-CE71-0F90-D871944670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35DC2-B7A1-F75F-593C-001752A61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F78934-60CD-0628-358C-7F26EC3D21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3160D5-D952-5668-B466-8FB245DF70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117C4-400B-3EAA-71C3-826F96F845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982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0E738-BC02-15DD-0D43-86B5B0CF4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091421-E532-0C99-D3FF-16EA4AE41C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0D408D-E57A-4073-320E-93543EEAF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C3CD2-3B73-D097-7EE8-BA0A62BFCA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185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3E1EB-FA1B-0E6C-669F-A033EBFDF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1C09A4-D12B-20A9-2EC7-8FAEE2B1E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CFC960-59C1-9D7A-B7BF-7D03E70417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4531B1-8DC8-FE12-A5D6-2D977A4362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756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A8AB22-CEDD-01B0-DE81-3D0AAA933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134D79-2CB9-50E7-69FE-98B00564DF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07BAA-4340-20C0-76E4-9183CF2B8B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E9ED8C-6ADB-2AE3-A061-6DCC5AD859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81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1F460-5701-21D7-1C4A-8161331D0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8F96D4-2185-079C-947B-2D1D84E020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60B589-181F-2357-55F2-4AA30E6E2C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66765C-3E8D-4C6E-8482-E047861A5F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2141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2ED13-76F8-9A08-7A83-47F65C280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25441B-F62F-5475-6F6E-99B5B8E85B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F9137-0019-02A7-A677-7729EB052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E8618-B345-35DF-A224-474486B162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0947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66FF5-4108-8171-463F-B7FC7E81F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0C3CD7-A1D4-D676-E0C5-BA61715E07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D62750-951C-D6F4-62FA-D39746821C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E188A-9C8D-3169-5C59-C22032C47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1753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2EC17-89F6-95B6-612B-55BAEE063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DC5116-2B5D-33AD-9AA5-FD4A916A5F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1BF327-0B3C-54B1-C453-C7913ECCDF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71F405-1226-7F10-B918-9BBA0349A6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058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BB554-D9AB-B67B-1EDD-64CEADF9C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E1D37B-3E4C-DB97-7120-AA3FE1214E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6783F1-78F5-DBA2-234A-4BDB946CE1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0E8F35-EB51-5B5B-3FF8-E84EA26149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8779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437FA3-9AEF-9C10-6837-F783CB3BD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105B51-4F73-B382-C45E-7A7C6C0009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EF0805-B073-A1E7-F299-EC073A5D7D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DC2435-4A49-AD15-96EA-B32BAA9ED2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8CFAF-9A59-BE46-A1A3-514F5189D04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891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444479B-705B-4489-957E-7E8A228BDFA0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480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492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16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10/1/25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19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833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10/1/25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23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10/1/25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209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10/1/25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310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10/1/25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251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6406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60923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21202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7108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42892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43861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07B66AD-7C08-490A-ADA4-B47E10FB2407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455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5B95027-4255-49E7-9841-CD21BCC99996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584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DA38F49-B3E2-4BF0-BEC7-C30D34ABBB8D}" type="datetime1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40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  <p:sldLayoutId id="214748376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27283" y="1857885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pic>
        <p:nvPicPr>
          <p:cNvPr id="15" name="Picture 14" descr="Abstract design of flower petals in pastel">
            <a:extLst>
              <a:ext uri="{FF2B5EF4-FFF2-40B4-BE49-F238E27FC236}">
                <a16:creationId xmlns:a16="http://schemas.microsoft.com/office/drawing/2014/main" id="{8A79A99B-F7A6-92EC-A8A1-86E9B55E82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313" r="23314" b="2"/>
          <a:stretch>
            <a:fillRect/>
          </a:stretch>
        </p:blipFill>
        <p:spPr>
          <a:xfrm>
            <a:off x="423337" y="402166"/>
            <a:ext cx="4932951" cy="6053670"/>
          </a:xfrm>
          <a:custGeom>
            <a:avLst/>
            <a:gdLst/>
            <a:ahLst/>
            <a:cxnLst/>
            <a:rect l="l" t="t" r="r" b="b"/>
            <a:pathLst>
              <a:path w="4932951" h="6053670">
                <a:moveTo>
                  <a:pt x="0" y="0"/>
                </a:moveTo>
                <a:lnTo>
                  <a:pt x="3678393" y="0"/>
                </a:lnTo>
                <a:lnTo>
                  <a:pt x="4478865" y="0"/>
                </a:lnTo>
                <a:lnTo>
                  <a:pt x="4931853" y="0"/>
                </a:lnTo>
                <a:lnTo>
                  <a:pt x="4908487" y="137419"/>
                </a:lnTo>
                <a:lnTo>
                  <a:pt x="4886218" y="274232"/>
                </a:lnTo>
                <a:lnTo>
                  <a:pt x="4864421" y="411650"/>
                </a:lnTo>
                <a:lnTo>
                  <a:pt x="4845759" y="549673"/>
                </a:lnTo>
                <a:lnTo>
                  <a:pt x="4826941" y="687092"/>
                </a:lnTo>
                <a:lnTo>
                  <a:pt x="4809377" y="825115"/>
                </a:lnTo>
                <a:lnTo>
                  <a:pt x="4794322" y="961323"/>
                </a:lnTo>
                <a:lnTo>
                  <a:pt x="4780052" y="1099347"/>
                </a:lnTo>
                <a:lnTo>
                  <a:pt x="4767035" y="1236765"/>
                </a:lnTo>
                <a:lnTo>
                  <a:pt x="4755744" y="1371761"/>
                </a:lnTo>
                <a:lnTo>
                  <a:pt x="4744453" y="1508574"/>
                </a:lnTo>
                <a:lnTo>
                  <a:pt x="4735044" y="1643572"/>
                </a:lnTo>
                <a:lnTo>
                  <a:pt x="4727674" y="1778568"/>
                </a:lnTo>
                <a:lnTo>
                  <a:pt x="4719990" y="1912960"/>
                </a:lnTo>
                <a:lnTo>
                  <a:pt x="4713560" y="2046141"/>
                </a:lnTo>
                <a:lnTo>
                  <a:pt x="4709012" y="2178111"/>
                </a:lnTo>
                <a:lnTo>
                  <a:pt x="4705092" y="2310081"/>
                </a:lnTo>
                <a:lnTo>
                  <a:pt x="4701328" y="2440840"/>
                </a:lnTo>
                <a:lnTo>
                  <a:pt x="4699603" y="2569783"/>
                </a:lnTo>
                <a:lnTo>
                  <a:pt x="4697721" y="2698726"/>
                </a:lnTo>
                <a:lnTo>
                  <a:pt x="4696780" y="2825853"/>
                </a:lnTo>
                <a:lnTo>
                  <a:pt x="4697721" y="2951770"/>
                </a:lnTo>
                <a:lnTo>
                  <a:pt x="4697721" y="3076475"/>
                </a:lnTo>
                <a:lnTo>
                  <a:pt x="4699603" y="3199970"/>
                </a:lnTo>
                <a:lnTo>
                  <a:pt x="4702426" y="3321043"/>
                </a:lnTo>
                <a:lnTo>
                  <a:pt x="4705092" y="3440906"/>
                </a:lnTo>
                <a:lnTo>
                  <a:pt x="4708071" y="3558347"/>
                </a:lnTo>
                <a:lnTo>
                  <a:pt x="4712619" y="3675183"/>
                </a:lnTo>
                <a:lnTo>
                  <a:pt x="4717480" y="3790203"/>
                </a:lnTo>
                <a:lnTo>
                  <a:pt x="4721871" y="3902801"/>
                </a:lnTo>
                <a:lnTo>
                  <a:pt x="4734260" y="4122549"/>
                </a:lnTo>
                <a:lnTo>
                  <a:pt x="4747433" y="4333217"/>
                </a:lnTo>
                <a:lnTo>
                  <a:pt x="4761233" y="4535409"/>
                </a:lnTo>
                <a:lnTo>
                  <a:pt x="4776445" y="4726705"/>
                </a:lnTo>
                <a:lnTo>
                  <a:pt x="4792283" y="4909526"/>
                </a:lnTo>
                <a:lnTo>
                  <a:pt x="4809377" y="5079029"/>
                </a:lnTo>
                <a:lnTo>
                  <a:pt x="4826157" y="5238240"/>
                </a:lnTo>
                <a:lnTo>
                  <a:pt x="4842936" y="5384739"/>
                </a:lnTo>
                <a:lnTo>
                  <a:pt x="4858775" y="5519131"/>
                </a:lnTo>
                <a:lnTo>
                  <a:pt x="4873830" y="5638388"/>
                </a:lnTo>
                <a:lnTo>
                  <a:pt x="4888100" y="5746143"/>
                </a:lnTo>
                <a:lnTo>
                  <a:pt x="4900019" y="5836948"/>
                </a:lnTo>
                <a:lnTo>
                  <a:pt x="4911310" y="5913225"/>
                </a:lnTo>
                <a:lnTo>
                  <a:pt x="4927462" y="6017953"/>
                </a:lnTo>
                <a:lnTo>
                  <a:pt x="4932951" y="6053670"/>
                </a:lnTo>
                <a:lnTo>
                  <a:pt x="4478865" y="6053670"/>
                </a:lnTo>
                <a:lnTo>
                  <a:pt x="3683097" y="6053670"/>
                </a:lnTo>
                <a:lnTo>
                  <a:pt x="0" y="6053670"/>
                </a:lnTo>
                <a:close/>
              </a:path>
            </a:pathLst>
          </a:cu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1AD5EB79-7F9A-4BBC-92A5-188382CBA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95060" y="641501"/>
            <a:ext cx="5428551" cy="2597456"/>
          </a:xfrm>
        </p:spPr>
        <p:txBody>
          <a:bodyPr>
            <a:normAutofit/>
          </a:bodyPr>
          <a:lstStyle/>
          <a:p>
            <a:r>
              <a:rPr lang="en-GB" b="1" dirty="0"/>
              <a:t>Practitioner Research Proposal</a:t>
            </a:r>
            <a:r>
              <a:rPr lang="en-GB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5061" y="3238958"/>
            <a:ext cx="5840447" cy="297503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GB" sz="2500" dirty="0"/>
              <a:t>INVESTIGATING STUDENT-CENTERED LEARNING APPROACHES FOR LEVEL 2 VOCATIONAL STUDENTS IN A FURTHER EDUCATION COLLEGE IN WALES:</a:t>
            </a:r>
          </a:p>
          <a:p>
            <a:pPr>
              <a:lnSpc>
                <a:spcPct val="170000"/>
              </a:lnSpc>
            </a:pPr>
            <a:r>
              <a:rPr lang="en-GB" sz="2500" dirty="0"/>
              <a:t>A CASE STUDY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9B8A17F-DC3A-4D9A-AA53-9BFB894CD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AEA36-0F12-FDB0-ECD2-8815000F7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EA562-9DDC-D0DD-9EC9-C1C0F9706D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9898233" cy="4068605"/>
          </a:xfrm>
        </p:spPr>
        <p:txBody>
          <a:bodyPr>
            <a:normAutofit/>
          </a:bodyPr>
          <a:lstStyle/>
          <a:p>
            <a:r>
              <a:rPr lang="en-US" sz="4000" dirty="0"/>
              <a:t>The question</a:t>
            </a:r>
          </a:p>
          <a:p>
            <a:r>
              <a:rPr lang="en-US" sz="4000" dirty="0"/>
              <a:t>Why is the subject important to me?</a:t>
            </a:r>
          </a:p>
          <a:p>
            <a:r>
              <a:rPr lang="en-US" sz="4000" dirty="0"/>
              <a:t>Background</a:t>
            </a:r>
          </a:p>
          <a:p>
            <a:r>
              <a:rPr lang="en-US" sz="4000" dirty="0"/>
              <a:t>The research</a:t>
            </a:r>
          </a:p>
          <a:p>
            <a:r>
              <a:rPr lang="en-US" sz="4000" dirty="0"/>
              <a:t>Summary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027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FFC8A-5553-5B5C-FBBA-940439BEA4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235" y="900853"/>
            <a:ext cx="8825658" cy="938107"/>
          </a:xfrm>
        </p:spPr>
        <p:txBody>
          <a:bodyPr/>
          <a:lstStyle/>
          <a:p>
            <a:r>
              <a:rPr lang="en-US" sz="4800" dirty="0"/>
              <a:t>The Question</a:t>
            </a:r>
            <a:endParaRPr lang="en-US" sz="66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1E672F-56A2-761A-EE02-3AEEDC72C76D}"/>
              </a:ext>
            </a:extLst>
          </p:cNvPr>
          <p:cNvSpPr txBox="1">
            <a:spLocks/>
          </p:cNvSpPr>
          <p:nvPr/>
        </p:nvSpPr>
        <p:spPr>
          <a:xfrm>
            <a:off x="1448836" y="1723292"/>
            <a:ext cx="9588209" cy="51347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GB" sz="3200" dirty="0"/>
              <a:t>INVESTIGATING STUDENT-CENTERED LEARNING APPROACHES FOR LEVEL 2 VOCATIONAL STUDENTS IN A FURTHER EDUCATION COLLEGE IN WALES: A CASE STUDY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169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0F003-4B2D-2C1D-DCF7-E050B288A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21EBE-0CD8-1B28-F996-67E4390B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191" y="754344"/>
            <a:ext cx="4351025" cy="867979"/>
          </a:xfrm>
        </p:spPr>
        <p:txBody>
          <a:bodyPr/>
          <a:lstStyle/>
          <a:p>
            <a:r>
              <a:rPr lang="en-US" sz="4800" dirty="0"/>
              <a:t>The Question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CAEC4C-156E-1463-3779-D5D16F50E5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53859" y="1256044"/>
            <a:ext cx="5543874" cy="5134708"/>
          </a:xfrm>
        </p:spPr>
        <p:txBody>
          <a:bodyPr anchor="t">
            <a:norm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STUDENT-CENTERED LEARNING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An educational approach that shifts the focus of instruction from the teacher to the student. 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It emphasises active learning, student autonomy, and personal relevance in the learning process.</a:t>
            </a:r>
          </a:p>
          <a:p>
            <a:pPr lvl="1" algn="r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(Smothers, et al., 2021)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989E8CE5-5513-4837-12F9-4080ADCC69A3}"/>
              </a:ext>
            </a:extLst>
          </p:cNvPr>
          <p:cNvSpPr txBox="1">
            <a:spLocks/>
          </p:cNvSpPr>
          <p:nvPr/>
        </p:nvSpPr>
        <p:spPr>
          <a:xfrm>
            <a:off x="724191" y="2397967"/>
            <a:ext cx="5543874" cy="25465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GB" sz="3200" dirty="0"/>
              <a:t>STUDENT-CENTERED 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25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2E4BCC-2915-E2B5-96C4-2FC5EC70F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6674C-A1B5-8ACE-4576-BE92ED2FB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191" y="754344"/>
            <a:ext cx="4351025" cy="867979"/>
          </a:xfrm>
        </p:spPr>
        <p:txBody>
          <a:bodyPr/>
          <a:lstStyle/>
          <a:p>
            <a:r>
              <a:rPr lang="en-US" sz="4800" dirty="0"/>
              <a:t>The Question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7E3137-4E74-3504-3D3F-864F2E170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53859" y="1256044"/>
            <a:ext cx="5543874" cy="5134708"/>
          </a:xfrm>
        </p:spPr>
        <p:txBody>
          <a:bodyPr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Learners Become: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Ambitious, capable learners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Enterprising, creative contributors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Ethical, informed citizens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Healthy, confident individuals</a:t>
            </a:r>
          </a:p>
          <a:p>
            <a:pPr lvl="1" algn="r"/>
            <a:r>
              <a:rPr lang="en-GB" dirty="0">
                <a:solidFill>
                  <a:schemeClr val="tx1"/>
                </a:solidFill>
              </a:rPr>
              <a:t>(Hwb, 2025)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b="1" dirty="0">
              <a:solidFill>
                <a:schemeClr val="tx1"/>
              </a:solidFill>
            </a:endParaRPr>
          </a:p>
          <a:p>
            <a:pPr lvl="1"/>
            <a:endParaRPr lang="en-US" sz="12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773ADA3-0FAA-4CFE-9F2A-AD33162E7CDD}"/>
              </a:ext>
            </a:extLst>
          </p:cNvPr>
          <p:cNvSpPr txBox="1">
            <a:spLocks/>
          </p:cNvSpPr>
          <p:nvPr/>
        </p:nvSpPr>
        <p:spPr>
          <a:xfrm>
            <a:off x="724191" y="2397967"/>
            <a:ext cx="5543874" cy="25465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GB" sz="3200" dirty="0"/>
              <a:t>ASPIRATION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78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4CC9-C96F-0105-19C7-289EA8B8D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Question: </a:t>
            </a:r>
            <a:r>
              <a:rPr lang="en-US" dirty="0">
                <a:solidFill>
                  <a:schemeClr val="accent6"/>
                </a:solidFill>
              </a:rPr>
              <a:t>WHAT IS LEVEL 2?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03B675-56B4-1289-2D30-4EAB35C3C82B}"/>
              </a:ext>
            </a:extLst>
          </p:cNvPr>
          <p:cNvSpPr txBox="1">
            <a:spLocks/>
          </p:cNvSpPr>
          <p:nvPr/>
        </p:nvSpPr>
        <p:spPr>
          <a:xfrm>
            <a:off x="466531" y="2295331"/>
            <a:ext cx="5766318" cy="4562669"/>
          </a:xfrm>
          <a:prstGeom prst="rect">
            <a:avLst/>
          </a:prstGeom>
        </p:spPr>
        <p:txBody>
          <a:bodyPr anchor="t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EDUCATION LEVELS: UK</a:t>
            </a:r>
          </a:p>
          <a:p>
            <a:pPr marL="0" indent="0">
              <a:buNone/>
            </a:pPr>
            <a:endParaRPr lang="en-GB" sz="2400" b="1" dirty="0"/>
          </a:p>
          <a:p>
            <a:pPr lvl="1">
              <a:spcBef>
                <a:spcPts val="0"/>
              </a:spcBef>
            </a:pPr>
            <a:r>
              <a:rPr lang="en-GB" sz="2000" b="1" dirty="0"/>
              <a:t>Entry Level:</a:t>
            </a:r>
          </a:p>
          <a:p>
            <a:pPr marL="1371600" lvl="2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600" dirty="0"/>
              <a:t>Entry Level Certificates, Foundation Learning</a:t>
            </a:r>
            <a:endParaRPr lang="en-GB" sz="1600" b="1" dirty="0"/>
          </a:p>
          <a:p>
            <a:pPr lvl="1"/>
            <a:r>
              <a:rPr lang="en-GB" sz="2000" b="1" dirty="0"/>
              <a:t>Level 1: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GB" sz="1600" dirty="0"/>
              <a:t>GCSE Grades D-G / 9-4</a:t>
            </a:r>
          </a:p>
          <a:p>
            <a:pPr lvl="1"/>
            <a:r>
              <a:rPr lang="en-GB" sz="2000" b="1" dirty="0"/>
              <a:t>Level 2: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GB" sz="1600" dirty="0"/>
              <a:t>GCSE Grades A*-C / 9-4</a:t>
            </a:r>
          </a:p>
          <a:p>
            <a:pPr lvl="1"/>
            <a:r>
              <a:rPr lang="en-GB" sz="2000" b="1" dirty="0"/>
              <a:t>Level 3: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GB" sz="1600" dirty="0"/>
              <a:t>A-levels, T-levels, BTEC Nationals</a:t>
            </a:r>
            <a:endParaRPr lang="en-GB" sz="1600" b="1" dirty="0"/>
          </a:p>
          <a:p>
            <a:pPr lvl="1"/>
            <a:endParaRPr lang="en-GB" sz="12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917CFF74-D1BD-2021-23E9-DBCE6523B1C4}"/>
              </a:ext>
            </a:extLst>
          </p:cNvPr>
          <p:cNvSpPr txBox="1">
            <a:spLocks/>
          </p:cNvSpPr>
          <p:nvPr/>
        </p:nvSpPr>
        <p:spPr>
          <a:xfrm>
            <a:off x="6096000" y="2295330"/>
            <a:ext cx="6096000" cy="4562669"/>
          </a:xfrm>
          <a:prstGeom prst="rect">
            <a:avLst/>
          </a:prstGeom>
        </p:spPr>
        <p:txBody>
          <a:bodyPr anchor="t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85750"/>
            <a:r>
              <a:rPr lang="en-GB" sz="2000" b="1" dirty="0"/>
              <a:t>Level 4:</a:t>
            </a:r>
            <a:r>
              <a:rPr lang="en-GB" b="1" dirty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Certificate of Higher Education, Higher National Certificate (HNC)</a:t>
            </a:r>
          </a:p>
          <a:p>
            <a:pPr marL="400050" indent="-285750"/>
            <a:r>
              <a:rPr lang="en-GB" sz="2000" b="1" dirty="0"/>
              <a:t>Level 5:</a:t>
            </a:r>
            <a:r>
              <a:rPr lang="en-GB" b="1" dirty="0"/>
              <a:t> </a:t>
            </a:r>
          </a:p>
          <a:p>
            <a:pPr marL="800100" lvl="1">
              <a:buFont typeface="Arial" panose="020B0604020202020204" pitchFamily="34" charset="0"/>
              <a:buChar char="•"/>
            </a:pPr>
            <a:r>
              <a:rPr lang="en-GB" dirty="0"/>
              <a:t>Foundation Degree, Higher National Diploma (HND)</a:t>
            </a:r>
            <a:endParaRPr lang="en-GB" b="1" dirty="0"/>
          </a:p>
          <a:p>
            <a:pPr indent="-285750"/>
            <a:r>
              <a:rPr lang="en-GB" sz="2000" b="1" dirty="0"/>
              <a:t>Level 6: </a:t>
            </a:r>
            <a:r>
              <a:rPr lang="en-GB" dirty="0"/>
              <a:t>Full undergraduate degree level</a:t>
            </a:r>
          </a:p>
          <a:p>
            <a:pPr marL="1314450" lvl="2" indent="-457200">
              <a:buFont typeface="Arial" panose="020B0604020202020204" pitchFamily="34" charset="0"/>
              <a:buChar char="•"/>
            </a:pPr>
            <a:r>
              <a:rPr lang="en-GB" sz="1600" dirty="0"/>
              <a:t>BA, BSc, BMus</a:t>
            </a:r>
          </a:p>
          <a:p>
            <a:pPr indent="-285750"/>
            <a:r>
              <a:rPr lang="en-GB" sz="2000" b="1" dirty="0"/>
              <a:t>Level 7:</a:t>
            </a:r>
            <a:r>
              <a:rPr lang="en-GB" b="1" dirty="0"/>
              <a:t> </a:t>
            </a:r>
            <a:r>
              <a:rPr lang="en-GB" sz="1700" dirty="0"/>
              <a:t>Postgraduate level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1600" dirty="0"/>
              <a:t>MA, MSc, MMus</a:t>
            </a:r>
            <a:endParaRPr lang="en-GB" sz="1600" b="1" dirty="0"/>
          </a:p>
          <a:p>
            <a:pPr indent="-285750"/>
            <a:r>
              <a:rPr lang="en-GB" sz="2000" b="1" dirty="0"/>
              <a:t>Level 8</a:t>
            </a:r>
            <a:r>
              <a:rPr lang="en-GB" b="1" dirty="0"/>
              <a:t> </a:t>
            </a:r>
            <a:r>
              <a:rPr lang="en-GB" dirty="0"/>
              <a:t>Doctoral level</a:t>
            </a:r>
          </a:p>
          <a:p>
            <a:pPr marL="1314450" lvl="2" indent="-457200">
              <a:buFont typeface="Arial" panose="020B0604020202020204" pitchFamily="34" charset="0"/>
              <a:buChar char="•"/>
            </a:pPr>
            <a:r>
              <a:rPr lang="en-GB" sz="1600" dirty="0"/>
              <a:t>DPhil, DProf, DMus</a:t>
            </a:r>
            <a:endParaRPr lang="en-GB" b="1" dirty="0"/>
          </a:p>
          <a:p>
            <a:pPr lvl="1"/>
            <a:endParaRPr lang="en-GB" sz="12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59402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A4CBD-38C0-BCE5-E74D-EE750C296C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1104901"/>
            <a:ext cx="11214099" cy="2971800"/>
          </a:xfrm>
        </p:spPr>
        <p:txBody>
          <a:bodyPr/>
          <a:lstStyle/>
          <a:p>
            <a:pPr algn="ctr"/>
            <a:r>
              <a:rPr lang="en-US" sz="9600" dirty="0"/>
              <a:t>WHY DO I CARE?</a:t>
            </a:r>
          </a:p>
        </p:txBody>
      </p:sp>
    </p:spTree>
    <p:extLst>
      <p:ext uri="{BB962C8B-B14F-4D97-AF65-F5344CB8AC3E}">
        <p14:creationId xmlns:p14="http://schemas.microsoft.com/office/powerpoint/2010/main" val="221354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8824F-B54B-70B5-2DA1-0BAB170B7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7E7DD-2E51-B7A7-EBC6-C53B7D4C0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10% Teach Level 2 (BTEC Technical)</a:t>
            </a:r>
          </a:p>
          <a:p>
            <a:r>
              <a:rPr lang="en-US" sz="3200" dirty="0"/>
              <a:t>10% Teach Level 3 (A Level &amp; BTEC)</a:t>
            </a:r>
          </a:p>
          <a:p>
            <a:r>
              <a:rPr lang="en-US" sz="3200" dirty="0"/>
              <a:t>10% Teach Level 4 (HNC)</a:t>
            </a:r>
          </a:p>
          <a:p>
            <a:r>
              <a:rPr lang="en-US" sz="3200" dirty="0"/>
              <a:t>10% Teach Level 5 (HND)</a:t>
            </a:r>
          </a:p>
          <a:p>
            <a:endParaRPr lang="en-US" sz="3200" dirty="0"/>
          </a:p>
          <a:p>
            <a:r>
              <a:rPr lang="en-US" sz="3200" b="1" dirty="0"/>
              <a:t>60% Dealing with Level 2 ISSUES!!!</a:t>
            </a:r>
          </a:p>
        </p:txBody>
      </p:sp>
    </p:spTree>
    <p:extLst>
      <p:ext uri="{BB962C8B-B14F-4D97-AF65-F5344CB8AC3E}">
        <p14:creationId xmlns:p14="http://schemas.microsoft.com/office/powerpoint/2010/main" val="3991295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1E3A7-3979-F8C5-F062-B1F9646B7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61F27-B15A-3AA8-0C43-AB452BC6E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Further Education Colleges in Wales: Priorities?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DC86A-3BA0-425B-D5F0-B92B2FFB8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2438400"/>
            <a:ext cx="11214100" cy="4330700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sz="3200" dirty="0"/>
              <a:t>Paperwork / Health &amp; Safety / Making the management look good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A Level results (especially getting 100% for press releases)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Have (online) meetings without any purpose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Building new buildings, or making old ones look pretty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BTEC results (in case anyone asks on A Level results day)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Welsh Baccalaureate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Chasing students for attendance rather than engagement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Using jargon no-one understands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Pretending everything is fine during ESTYN inspections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/>
              <a:t>BTEC LEVEL 2</a:t>
            </a:r>
          </a:p>
        </p:txBody>
      </p:sp>
    </p:spTree>
    <p:extLst>
      <p:ext uri="{BB962C8B-B14F-4D97-AF65-F5344CB8AC3E}">
        <p14:creationId xmlns:p14="http://schemas.microsoft.com/office/powerpoint/2010/main" val="2559148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FF89D-68D8-CD15-94C2-BBBAAC2EE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A5DD6-7DD9-CD55-5A3A-E30B295237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1104901"/>
            <a:ext cx="11214099" cy="2971800"/>
          </a:xfrm>
        </p:spPr>
        <p:txBody>
          <a:bodyPr/>
          <a:lstStyle/>
          <a:p>
            <a:pPr algn="ctr"/>
            <a:r>
              <a:rPr lang="en-US" sz="9600" dirty="0"/>
              <a:t>WHY DO I CARE?</a:t>
            </a:r>
          </a:p>
        </p:txBody>
      </p:sp>
    </p:spTree>
    <p:extLst>
      <p:ext uri="{BB962C8B-B14F-4D97-AF65-F5344CB8AC3E}">
        <p14:creationId xmlns:p14="http://schemas.microsoft.com/office/powerpoint/2010/main" val="3752320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7E6407-59CA-EDCD-61EE-54F10A365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184470D-15F3-DD4D-3BE4-25CE49727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275" y="643466"/>
            <a:ext cx="1970939" cy="5571067"/>
          </a:xfrm>
          <a:custGeom>
            <a:avLst/>
            <a:gdLst>
              <a:gd name="connsiteX0" fmla="*/ 0 w 1970939"/>
              <a:gd name="connsiteY0" fmla="*/ 0 h 5571067"/>
              <a:gd name="connsiteX1" fmla="*/ 1774861 w 1970939"/>
              <a:gd name="connsiteY1" fmla="*/ 0 h 5571067"/>
              <a:gd name="connsiteX2" fmla="*/ 1780256 w 1970939"/>
              <a:gd name="connsiteY2" fmla="*/ 32931 h 5571067"/>
              <a:gd name="connsiteX3" fmla="*/ 1802197 w 1970939"/>
              <a:gd name="connsiteY3" fmla="*/ 170349 h 5571067"/>
              <a:gd name="connsiteX4" fmla="*/ 1820981 w 1970939"/>
              <a:gd name="connsiteY4" fmla="*/ 308372 h 5571067"/>
              <a:gd name="connsiteX5" fmla="*/ 1839923 w 1970939"/>
              <a:gd name="connsiteY5" fmla="*/ 445791 h 5571067"/>
              <a:gd name="connsiteX6" fmla="*/ 1857602 w 1970939"/>
              <a:gd name="connsiteY6" fmla="*/ 583814 h 5571067"/>
              <a:gd name="connsiteX7" fmla="*/ 1872756 w 1970939"/>
              <a:gd name="connsiteY7" fmla="*/ 720022 h 5571067"/>
              <a:gd name="connsiteX8" fmla="*/ 1887120 w 1970939"/>
              <a:gd name="connsiteY8" fmla="*/ 858046 h 5571067"/>
              <a:gd name="connsiteX9" fmla="*/ 1900223 w 1970939"/>
              <a:gd name="connsiteY9" fmla="*/ 995464 h 5571067"/>
              <a:gd name="connsiteX10" fmla="*/ 1911588 w 1970939"/>
              <a:gd name="connsiteY10" fmla="*/ 1130461 h 5571067"/>
              <a:gd name="connsiteX11" fmla="*/ 1922953 w 1970939"/>
              <a:gd name="connsiteY11" fmla="*/ 1267274 h 5571067"/>
              <a:gd name="connsiteX12" fmla="*/ 1932424 w 1970939"/>
              <a:gd name="connsiteY12" fmla="*/ 1402271 h 5571067"/>
              <a:gd name="connsiteX13" fmla="*/ 1939842 w 1970939"/>
              <a:gd name="connsiteY13" fmla="*/ 1537267 h 5571067"/>
              <a:gd name="connsiteX14" fmla="*/ 1947577 w 1970939"/>
              <a:gd name="connsiteY14" fmla="*/ 1671659 h 5571067"/>
              <a:gd name="connsiteX15" fmla="*/ 1954049 w 1970939"/>
              <a:gd name="connsiteY15" fmla="*/ 1804840 h 5571067"/>
              <a:gd name="connsiteX16" fmla="*/ 1958627 w 1970939"/>
              <a:gd name="connsiteY16" fmla="*/ 1936810 h 5571067"/>
              <a:gd name="connsiteX17" fmla="*/ 1962573 w 1970939"/>
              <a:gd name="connsiteY17" fmla="*/ 2068780 h 5571067"/>
              <a:gd name="connsiteX18" fmla="*/ 1966361 w 1970939"/>
              <a:gd name="connsiteY18" fmla="*/ 2199539 h 5571067"/>
              <a:gd name="connsiteX19" fmla="*/ 1968098 w 1970939"/>
              <a:gd name="connsiteY19" fmla="*/ 2328482 h 5571067"/>
              <a:gd name="connsiteX20" fmla="*/ 1969992 w 1970939"/>
              <a:gd name="connsiteY20" fmla="*/ 2457425 h 5571067"/>
              <a:gd name="connsiteX21" fmla="*/ 1970939 w 1970939"/>
              <a:gd name="connsiteY21" fmla="*/ 2584552 h 5571067"/>
              <a:gd name="connsiteX22" fmla="*/ 1969992 w 1970939"/>
              <a:gd name="connsiteY22" fmla="*/ 2710469 h 5571067"/>
              <a:gd name="connsiteX23" fmla="*/ 1969992 w 1970939"/>
              <a:gd name="connsiteY23" fmla="*/ 2835174 h 5571067"/>
              <a:gd name="connsiteX24" fmla="*/ 1968098 w 1970939"/>
              <a:gd name="connsiteY24" fmla="*/ 2958669 h 5571067"/>
              <a:gd name="connsiteX25" fmla="*/ 1965256 w 1970939"/>
              <a:gd name="connsiteY25" fmla="*/ 3079742 h 5571067"/>
              <a:gd name="connsiteX26" fmla="*/ 1962573 w 1970939"/>
              <a:gd name="connsiteY26" fmla="*/ 3199605 h 5571067"/>
              <a:gd name="connsiteX27" fmla="*/ 1959574 w 1970939"/>
              <a:gd name="connsiteY27" fmla="*/ 3317046 h 5571067"/>
              <a:gd name="connsiteX28" fmla="*/ 1954996 w 1970939"/>
              <a:gd name="connsiteY28" fmla="*/ 3433882 h 5571067"/>
              <a:gd name="connsiteX29" fmla="*/ 1950103 w 1970939"/>
              <a:gd name="connsiteY29" fmla="*/ 3548902 h 5571067"/>
              <a:gd name="connsiteX30" fmla="*/ 1945683 w 1970939"/>
              <a:gd name="connsiteY30" fmla="*/ 3661500 h 5571067"/>
              <a:gd name="connsiteX31" fmla="*/ 1933213 w 1970939"/>
              <a:gd name="connsiteY31" fmla="*/ 3881248 h 5571067"/>
              <a:gd name="connsiteX32" fmla="*/ 1919953 w 1970939"/>
              <a:gd name="connsiteY32" fmla="*/ 4091916 h 5571067"/>
              <a:gd name="connsiteX33" fmla="*/ 1906063 w 1970939"/>
              <a:gd name="connsiteY33" fmla="*/ 4294109 h 5571067"/>
              <a:gd name="connsiteX34" fmla="*/ 1890751 w 1970939"/>
              <a:gd name="connsiteY34" fmla="*/ 4485405 h 5571067"/>
              <a:gd name="connsiteX35" fmla="*/ 1874809 w 1970939"/>
              <a:gd name="connsiteY35" fmla="*/ 4668226 h 5571067"/>
              <a:gd name="connsiteX36" fmla="*/ 1857602 w 1970939"/>
              <a:gd name="connsiteY36" fmla="*/ 4837728 h 5571067"/>
              <a:gd name="connsiteX37" fmla="*/ 1840713 w 1970939"/>
              <a:gd name="connsiteY37" fmla="*/ 4996940 h 5571067"/>
              <a:gd name="connsiteX38" fmla="*/ 1823823 w 1970939"/>
              <a:gd name="connsiteY38" fmla="*/ 5143439 h 5571067"/>
              <a:gd name="connsiteX39" fmla="*/ 1807880 w 1970939"/>
              <a:gd name="connsiteY39" fmla="*/ 5277830 h 5571067"/>
              <a:gd name="connsiteX40" fmla="*/ 1792726 w 1970939"/>
              <a:gd name="connsiteY40" fmla="*/ 5397087 h 5571067"/>
              <a:gd name="connsiteX41" fmla="*/ 1778362 w 1970939"/>
              <a:gd name="connsiteY41" fmla="*/ 5504843 h 5571067"/>
              <a:gd name="connsiteX42" fmla="*/ 1769613 w 1970939"/>
              <a:gd name="connsiteY42" fmla="*/ 5571067 h 5571067"/>
              <a:gd name="connsiteX43" fmla="*/ 0 w 1970939"/>
              <a:gd name="connsiteY43" fmla="*/ 5571067 h 5571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970939" h="5571067">
                <a:moveTo>
                  <a:pt x="0" y="0"/>
                </a:moveTo>
                <a:lnTo>
                  <a:pt x="1774861" y="0"/>
                </a:lnTo>
                <a:lnTo>
                  <a:pt x="1780256" y="32931"/>
                </a:lnTo>
                <a:lnTo>
                  <a:pt x="1802197" y="170349"/>
                </a:lnTo>
                <a:lnTo>
                  <a:pt x="1820981" y="308372"/>
                </a:lnTo>
                <a:lnTo>
                  <a:pt x="1839923" y="445791"/>
                </a:lnTo>
                <a:lnTo>
                  <a:pt x="1857602" y="583814"/>
                </a:lnTo>
                <a:lnTo>
                  <a:pt x="1872756" y="720022"/>
                </a:lnTo>
                <a:lnTo>
                  <a:pt x="1887120" y="858046"/>
                </a:lnTo>
                <a:lnTo>
                  <a:pt x="1900223" y="995464"/>
                </a:lnTo>
                <a:lnTo>
                  <a:pt x="1911588" y="1130461"/>
                </a:lnTo>
                <a:lnTo>
                  <a:pt x="1922953" y="1267274"/>
                </a:lnTo>
                <a:lnTo>
                  <a:pt x="1932424" y="1402271"/>
                </a:lnTo>
                <a:lnTo>
                  <a:pt x="1939842" y="1537267"/>
                </a:lnTo>
                <a:lnTo>
                  <a:pt x="1947577" y="1671659"/>
                </a:lnTo>
                <a:lnTo>
                  <a:pt x="1954049" y="1804840"/>
                </a:lnTo>
                <a:lnTo>
                  <a:pt x="1958627" y="1936810"/>
                </a:lnTo>
                <a:lnTo>
                  <a:pt x="1962573" y="2068780"/>
                </a:lnTo>
                <a:lnTo>
                  <a:pt x="1966361" y="2199539"/>
                </a:lnTo>
                <a:lnTo>
                  <a:pt x="1968098" y="2328482"/>
                </a:lnTo>
                <a:lnTo>
                  <a:pt x="1969992" y="2457425"/>
                </a:lnTo>
                <a:lnTo>
                  <a:pt x="1970939" y="2584552"/>
                </a:lnTo>
                <a:lnTo>
                  <a:pt x="1969992" y="2710469"/>
                </a:lnTo>
                <a:lnTo>
                  <a:pt x="1969992" y="2835174"/>
                </a:lnTo>
                <a:lnTo>
                  <a:pt x="1968098" y="2958669"/>
                </a:lnTo>
                <a:lnTo>
                  <a:pt x="1965256" y="3079742"/>
                </a:lnTo>
                <a:lnTo>
                  <a:pt x="1962573" y="3199605"/>
                </a:lnTo>
                <a:lnTo>
                  <a:pt x="1959574" y="3317046"/>
                </a:lnTo>
                <a:lnTo>
                  <a:pt x="1954996" y="3433882"/>
                </a:lnTo>
                <a:lnTo>
                  <a:pt x="1950103" y="3548902"/>
                </a:lnTo>
                <a:lnTo>
                  <a:pt x="1945683" y="3661500"/>
                </a:lnTo>
                <a:lnTo>
                  <a:pt x="1933213" y="3881248"/>
                </a:lnTo>
                <a:lnTo>
                  <a:pt x="1919953" y="4091916"/>
                </a:lnTo>
                <a:lnTo>
                  <a:pt x="1906063" y="4294109"/>
                </a:lnTo>
                <a:lnTo>
                  <a:pt x="1890751" y="4485405"/>
                </a:lnTo>
                <a:lnTo>
                  <a:pt x="1874809" y="4668226"/>
                </a:lnTo>
                <a:lnTo>
                  <a:pt x="1857602" y="4837728"/>
                </a:lnTo>
                <a:lnTo>
                  <a:pt x="1840713" y="4996940"/>
                </a:lnTo>
                <a:lnTo>
                  <a:pt x="1823823" y="5143439"/>
                </a:lnTo>
                <a:lnTo>
                  <a:pt x="1807880" y="5277830"/>
                </a:lnTo>
                <a:lnTo>
                  <a:pt x="1792726" y="5397087"/>
                </a:lnTo>
                <a:lnTo>
                  <a:pt x="1778362" y="5504843"/>
                </a:lnTo>
                <a:lnTo>
                  <a:pt x="1769613" y="5571067"/>
                </a:lnTo>
                <a:lnTo>
                  <a:pt x="0" y="557106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F794BA98-14A9-68DB-B5BE-A44C8E219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880752" y="1770635"/>
            <a:ext cx="3346744" cy="612847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black and white photo of a building&#10;&#10;AI-generated content may be incorrect.">
            <a:extLst>
              <a:ext uri="{FF2B5EF4-FFF2-40B4-BE49-F238E27FC236}">
                <a16:creationId xmlns:a16="http://schemas.microsoft.com/office/drawing/2014/main" id="{BE6D8375-9046-2834-92C4-4C9869990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"/>
          <a:stretch>
            <a:fillRect/>
          </a:stretch>
        </p:blipFill>
        <p:spPr>
          <a:xfrm>
            <a:off x="2260148" y="643467"/>
            <a:ext cx="9288385" cy="5571066"/>
          </a:xfrm>
          <a:custGeom>
            <a:avLst/>
            <a:gdLst/>
            <a:ahLst/>
            <a:cxnLst/>
            <a:rect l="l" t="t" r="r" b="b"/>
            <a:pathLst>
              <a:path w="6933502" h="5571066">
                <a:moveTo>
                  <a:pt x="55276" y="0"/>
                </a:moveTo>
                <a:lnTo>
                  <a:pt x="6933502" y="0"/>
                </a:lnTo>
                <a:lnTo>
                  <a:pt x="6933502" y="5571066"/>
                </a:lnTo>
                <a:lnTo>
                  <a:pt x="0" y="5571066"/>
                </a:lnTo>
                <a:lnTo>
                  <a:pt x="0" y="5571065"/>
                </a:lnTo>
                <a:lnTo>
                  <a:pt x="50061" y="5571065"/>
                </a:lnTo>
                <a:lnTo>
                  <a:pt x="58753" y="5504841"/>
                </a:lnTo>
                <a:lnTo>
                  <a:pt x="73023" y="5397085"/>
                </a:lnTo>
                <a:lnTo>
                  <a:pt x="88078" y="5277828"/>
                </a:lnTo>
                <a:lnTo>
                  <a:pt x="103917" y="5143437"/>
                </a:lnTo>
                <a:lnTo>
                  <a:pt x="120697" y="4996938"/>
                </a:lnTo>
                <a:lnTo>
                  <a:pt x="137476" y="4837726"/>
                </a:lnTo>
                <a:lnTo>
                  <a:pt x="154570" y="4668224"/>
                </a:lnTo>
                <a:lnTo>
                  <a:pt x="170408" y="4485403"/>
                </a:lnTo>
                <a:lnTo>
                  <a:pt x="185620" y="4294107"/>
                </a:lnTo>
                <a:lnTo>
                  <a:pt x="199420" y="4091914"/>
                </a:lnTo>
                <a:lnTo>
                  <a:pt x="212593" y="3881246"/>
                </a:lnTo>
                <a:lnTo>
                  <a:pt x="224982" y="3661498"/>
                </a:lnTo>
                <a:lnTo>
                  <a:pt x="229373" y="3548900"/>
                </a:lnTo>
                <a:lnTo>
                  <a:pt x="234234" y="3433880"/>
                </a:lnTo>
                <a:lnTo>
                  <a:pt x="238782" y="3317044"/>
                </a:lnTo>
                <a:lnTo>
                  <a:pt x="241761" y="3199603"/>
                </a:lnTo>
                <a:lnTo>
                  <a:pt x="244427" y="3079740"/>
                </a:lnTo>
                <a:lnTo>
                  <a:pt x="247250" y="2958667"/>
                </a:lnTo>
                <a:lnTo>
                  <a:pt x="249132" y="2835172"/>
                </a:lnTo>
                <a:lnTo>
                  <a:pt x="249132" y="2710467"/>
                </a:lnTo>
                <a:lnTo>
                  <a:pt x="250073" y="2584550"/>
                </a:lnTo>
                <a:lnTo>
                  <a:pt x="249132" y="2457423"/>
                </a:lnTo>
                <a:lnTo>
                  <a:pt x="247250" y="2328480"/>
                </a:lnTo>
                <a:lnTo>
                  <a:pt x="245525" y="2199537"/>
                </a:lnTo>
                <a:lnTo>
                  <a:pt x="241761" y="2068778"/>
                </a:lnTo>
                <a:lnTo>
                  <a:pt x="237841" y="1936808"/>
                </a:lnTo>
                <a:lnTo>
                  <a:pt x="233293" y="1804838"/>
                </a:lnTo>
                <a:lnTo>
                  <a:pt x="226863" y="1671657"/>
                </a:lnTo>
                <a:lnTo>
                  <a:pt x="219179" y="1537265"/>
                </a:lnTo>
                <a:lnTo>
                  <a:pt x="211809" y="1402269"/>
                </a:lnTo>
                <a:lnTo>
                  <a:pt x="202400" y="1267272"/>
                </a:lnTo>
                <a:lnTo>
                  <a:pt x="191109" y="1130459"/>
                </a:lnTo>
                <a:lnTo>
                  <a:pt x="179818" y="995462"/>
                </a:lnTo>
                <a:lnTo>
                  <a:pt x="166801" y="858044"/>
                </a:lnTo>
                <a:lnTo>
                  <a:pt x="152531" y="720020"/>
                </a:lnTo>
                <a:lnTo>
                  <a:pt x="137476" y="583812"/>
                </a:lnTo>
                <a:lnTo>
                  <a:pt x="119912" y="445789"/>
                </a:lnTo>
                <a:lnTo>
                  <a:pt x="101094" y="308370"/>
                </a:lnTo>
                <a:lnTo>
                  <a:pt x="82432" y="170347"/>
                </a:lnTo>
                <a:lnTo>
                  <a:pt x="60635" y="32929"/>
                </a:lnTo>
                <a:close/>
              </a:path>
            </a:pathLst>
          </a:cu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437C836-C9C8-1EDF-D63B-4EC68C883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03D256-9829-863E-F3E0-487C028634D3}"/>
              </a:ext>
            </a:extLst>
          </p:cNvPr>
          <p:cNvSpPr txBox="1"/>
          <p:nvPr/>
        </p:nvSpPr>
        <p:spPr>
          <a:xfrm>
            <a:off x="661797" y="1246061"/>
            <a:ext cx="2054087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/>
                </a:solidFill>
              </a:rPr>
              <a:t>AFON TAF HIGH SCHOOL</a:t>
            </a:r>
          </a:p>
          <a:p>
            <a:endParaRPr lang="en-US" sz="2800" dirty="0">
              <a:solidFill>
                <a:schemeClr val="accent6"/>
              </a:solidFill>
            </a:endParaRPr>
          </a:p>
          <a:p>
            <a:r>
              <a:rPr lang="en-US" sz="2800" dirty="0">
                <a:solidFill>
                  <a:schemeClr val="accent6"/>
                </a:solidFill>
              </a:rPr>
              <a:t>GCSE Results Day</a:t>
            </a:r>
          </a:p>
          <a:p>
            <a:endParaRPr lang="en-US" sz="2800" dirty="0">
              <a:solidFill>
                <a:schemeClr val="accent6"/>
              </a:solidFill>
            </a:endParaRPr>
          </a:p>
          <a:p>
            <a:r>
              <a:rPr lang="en-US" sz="2800" dirty="0">
                <a:solidFill>
                  <a:schemeClr val="accent6"/>
                </a:solidFill>
              </a:rPr>
              <a:t>August 23</a:t>
            </a:r>
            <a:r>
              <a:rPr lang="en-US" sz="2800" baseline="30000" dirty="0">
                <a:solidFill>
                  <a:schemeClr val="accent6"/>
                </a:solidFill>
              </a:rPr>
              <a:t>rd</a:t>
            </a:r>
            <a:r>
              <a:rPr lang="en-US" sz="2800" dirty="0">
                <a:solidFill>
                  <a:schemeClr val="accent6"/>
                </a:solidFill>
              </a:rPr>
              <a:t> 1990</a:t>
            </a:r>
          </a:p>
          <a:p>
            <a:endParaRPr lang="en-US" dirty="0"/>
          </a:p>
        </p:txBody>
      </p:sp>
      <p:pic>
        <p:nvPicPr>
          <p:cNvPr id="5" name="Picture 4" descr="A cartoon of a person crying&#10;&#10;AI-generated content may be incorrect.">
            <a:extLst>
              <a:ext uri="{FF2B5EF4-FFF2-40B4-BE49-F238E27FC236}">
                <a16:creationId xmlns:a16="http://schemas.microsoft.com/office/drawing/2014/main" id="{36ECD585-00B9-3003-13E1-640A78AD7B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14" y="643465"/>
            <a:ext cx="8936319" cy="560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8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2A55EF-8105-880C-2D39-9783D83EA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>
            <a:extLst>
              <a:ext uri="{FF2B5EF4-FFF2-40B4-BE49-F238E27FC236}">
                <a16:creationId xmlns:a16="http://schemas.microsoft.com/office/drawing/2014/main" id="{55BDC278-8426-4EBB-2E2D-646B7B2D9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27283" y="1857885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5" name="Picture 14" descr="Abstract design of flower petals in pastel">
            <a:extLst>
              <a:ext uri="{FF2B5EF4-FFF2-40B4-BE49-F238E27FC236}">
                <a16:creationId xmlns:a16="http://schemas.microsoft.com/office/drawing/2014/main" id="{497BF28B-973F-0AE8-138F-4B145321D2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313" r="23314" b="2"/>
          <a:stretch>
            <a:fillRect/>
          </a:stretch>
        </p:blipFill>
        <p:spPr>
          <a:xfrm>
            <a:off x="423337" y="402166"/>
            <a:ext cx="4932951" cy="6053670"/>
          </a:xfrm>
          <a:custGeom>
            <a:avLst/>
            <a:gdLst/>
            <a:ahLst/>
            <a:cxnLst/>
            <a:rect l="l" t="t" r="r" b="b"/>
            <a:pathLst>
              <a:path w="4932951" h="6053670">
                <a:moveTo>
                  <a:pt x="0" y="0"/>
                </a:moveTo>
                <a:lnTo>
                  <a:pt x="3678393" y="0"/>
                </a:lnTo>
                <a:lnTo>
                  <a:pt x="4478865" y="0"/>
                </a:lnTo>
                <a:lnTo>
                  <a:pt x="4931853" y="0"/>
                </a:lnTo>
                <a:lnTo>
                  <a:pt x="4908487" y="137419"/>
                </a:lnTo>
                <a:lnTo>
                  <a:pt x="4886218" y="274232"/>
                </a:lnTo>
                <a:lnTo>
                  <a:pt x="4864421" y="411650"/>
                </a:lnTo>
                <a:lnTo>
                  <a:pt x="4845759" y="549673"/>
                </a:lnTo>
                <a:lnTo>
                  <a:pt x="4826941" y="687092"/>
                </a:lnTo>
                <a:lnTo>
                  <a:pt x="4809377" y="825115"/>
                </a:lnTo>
                <a:lnTo>
                  <a:pt x="4794322" y="961323"/>
                </a:lnTo>
                <a:lnTo>
                  <a:pt x="4780052" y="1099347"/>
                </a:lnTo>
                <a:lnTo>
                  <a:pt x="4767035" y="1236765"/>
                </a:lnTo>
                <a:lnTo>
                  <a:pt x="4755744" y="1371761"/>
                </a:lnTo>
                <a:lnTo>
                  <a:pt x="4744453" y="1508574"/>
                </a:lnTo>
                <a:lnTo>
                  <a:pt x="4735044" y="1643572"/>
                </a:lnTo>
                <a:lnTo>
                  <a:pt x="4727674" y="1778568"/>
                </a:lnTo>
                <a:lnTo>
                  <a:pt x="4719990" y="1912960"/>
                </a:lnTo>
                <a:lnTo>
                  <a:pt x="4713560" y="2046141"/>
                </a:lnTo>
                <a:lnTo>
                  <a:pt x="4709012" y="2178111"/>
                </a:lnTo>
                <a:lnTo>
                  <a:pt x="4705092" y="2310081"/>
                </a:lnTo>
                <a:lnTo>
                  <a:pt x="4701328" y="2440840"/>
                </a:lnTo>
                <a:lnTo>
                  <a:pt x="4699603" y="2569783"/>
                </a:lnTo>
                <a:lnTo>
                  <a:pt x="4697721" y="2698726"/>
                </a:lnTo>
                <a:lnTo>
                  <a:pt x="4696780" y="2825853"/>
                </a:lnTo>
                <a:lnTo>
                  <a:pt x="4697721" y="2951770"/>
                </a:lnTo>
                <a:lnTo>
                  <a:pt x="4697721" y="3076475"/>
                </a:lnTo>
                <a:lnTo>
                  <a:pt x="4699603" y="3199970"/>
                </a:lnTo>
                <a:lnTo>
                  <a:pt x="4702426" y="3321043"/>
                </a:lnTo>
                <a:lnTo>
                  <a:pt x="4705092" y="3440906"/>
                </a:lnTo>
                <a:lnTo>
                  <a:pt x="4708071" y="3558347"/>
                </a:lnTo>
                <a:lnTo>
                  <a:pt x="4712619" y="3675183"/>
                </a:lnTo>
                <a:lnTo>
                  <a:pt x="4717480" y="3790203"/>
                </a:lnTo>
                <a:lnTo>
                  <a:pt x="4721871" y="3902801"/>
                </a:lnTo>
                <a:lnTo>
                  <a:pt x="4734260" y="4122549"/>
                </a:lnTo>
                <a:lnTo>
                  <a:pt x="4747433" y="4333217"/>
                </a:lnTo>
                <a:lnTo>
                  <a:pt x="4761233" y="4535409"/>
                </a:lnTo>
                <a:lnTo>
                  <a:pt x="4776445" y="4726705"/>
                </a:lnTo>
                <a:lnTo>
                  <a:pt x="4792283" y="4909526"/>
                </a:lnTo>
                <a:lnTo>
                  <a:pt x="4809377" y="5079029"/>
                </a:lnTo>
                <a:lnTo>
                  <a:pt x="4826157" y="5238240"/>
                </a:lnTo>
                <a:lnTo>
                  <a:pt x="4842936" y="5384739"/>
                </a:lnTo>
                <a:lnTo>
                  <a:pt x="4858775" y="5519131"/>
                </a:lnTo>
                <a:lnTo>
                  <a:pt x="4873830" y="5638388"/>
                </a:lnTo>
                <a:lnTo>
                  <a:pt x="4888100" y="5746143"/>
                </a:lnTo>
                <a:lnTo>
                  <a:pt x="4900019" y="5836948"/>
                </a:lnTo>
                <a:lnTo>
                  <a:pt x="4911310" y="5913225"/>
                </a:lnTo>
                <a:lnTo>
                  <a:pt x="4927462" y="6017953"/>
                </a:lnTo>
                <a:lnTo>
                  <a:pt x="4932951" y="6053670"/>
                </a:lnTo>
                <a:lnTo>
                  <a:pt x="4478865" y="6053670"/>
                </a:lnTo>
                <a:lnTo>
                  <a:pt x="3683097" y="6053670"/>
                </a:lnTo>
                <a:lnTo>
                  <a:pt x="0" y="6053670"/>
                </a:lnTo>
                <a:close/>
              </a:path>
            </a:pathLst>
          </a:cu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9B6F4F89-9DF9-CB2B-8441-D34B19203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4954EB-3209-0AEA-3D72-4DD5CB50C6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5060" y="641501"/>
            <a:ext cx="5428551" cy="2597456"/>
          </a:xfrm>
        </p:spPr>
        <p:txBody>
          <a:bodyPr>
            <a:normAutofit/>
          </a:bodyPr>
          <a:lstStyle/>
          <a:p>
            <a:r>
              <a:rPr lang="en-GB" b="1" dirty="0"/>
              <a:t>My Research</a:t>
            </a:r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3DEFDD-D99E-10B9-4B6F-959E9E5F2C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5061" y="3238958"/>
            <a:ext cx="5840447" cy="2975030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AFB05A-163E-B5C2-E69C-E9F2A81AC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794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B1D6F-9FA8-09C7-1178-7F68B2960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B3F85-6899-B462-75D1-D21800AA7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Background &amp; Context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21E99EA-87DE-0529-3C69-A113BF41C3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2757093"/>
            <a:ext cx="11620500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en-US" dirty="0">
                <a:solidFill>
                  <a:schemeClr val="tx2"/>
                </a:solidFill>
                <a:latin typeface="Arial" panose="020B0604020202020204" pitchFamily="34" charset="0"/>
              </a:rPr>
              <a:t>WFECs provide academic and vocational pathways, supporting learners beyond compulsory schooling (Welsh Government, 2024)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en-US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en-US" dirty="0">
                <a:solidFill>
                  <a:schemeClr val="tx2"/>
                </a:solidFill>
                <a:latin typeface="Arial" panose="020B0604020202020204" pitchFamily="34" charset="0"/>
              </a:rPr>
              <a:t>Level 2 vocational education targets 16–19-year-olds, offering training in fields like healthcare, construction, and engineering and music (Pearson, 2025).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en-US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en-US" dirty="0">
                <a:solidFill>
                  <a:schemeClr val="tx2"/>
                </a:solidFill>
                <a:latin typeface="Arial" panose="020B0604020202020204" pitchFamily="34" charset="0"/>
              </a:rPr>
              <a:t>These </a:t>
            </a:r>
            <a:r>
              <a:rPr lang="en-US" altLang="en-US" dirty="0" err="1">
                <a:solidFill>
                  <a:schemeClr val="tx2"/>
                </a:solidFill>
                <a:latin typeface="Arial" panose="020B0604020202020204" pitchFamily="34" charset="0"/>
              </a:rPr>
              <a:t>programmes</a:t>
            </a:r>
            <a:r>
              <a:rPr lang="en-US" altLang="en-US" dirty="0">
                <a:solidFill>
                  <a:schemeClr val="tx2"/>
                </a:solidFill>
                <a:latin typeface="Arial" panose="020B0604020202020204" pitchFamily="34" charset="0"/>
              </a:rPr>
              <a:t> support learners with prior educational challenges, offering hands-on experience and clearer progression routes to employment or further study (Pearson, 2025).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en-US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en-US" dirty="0">
                <a:solidFill>
                  <a:schemeClr val="tx2"/>
                </a:solidFill>
                <a:latin typeface="Arial" panose="020B0604020202020204" pitchFamily="34" charset="0"/>
              </a:rPr>
              <a:t>The Tertiary Education and Research (Wales) Act promotes inclusive, skills-based education aligned with economic priorities, with student-centered learning enhancing engagement and outcomes (Welsh Government, 2022).</a:t>
            </a: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007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48923-562C-D182-E7AF-63D9790ED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4D2EF-3B5A-D687-A3EF-885548103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Aims &amp; Objectives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969C8E1-9DCE-C70E-ECD7-F7CFC5DC56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2559605"/>
            <a:ext cx="11620500" cy="4088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dirty="0">
                <a:solidFill>
                  <a:schemeClr val="accent6"/>
                </a:solidFill>
                <a:latin typeface="Arial" panose="020B0604020202020204" pitchFamily="34" charset="0"/>
              </a:rPr>
              <a:t>The study will:</a:t>
            </a:r>
          </a:p>
          <a:p>
            <a:r>
              <a:rPr lang="en-GB" dirty="0"/>
              <a:t>Explore how student-centred learning (SCL) is implemented in Level 2 vocational programmes at a Welsh Further Education College.</a:t>
            </a:r>
          </a:p>
          <a:p>
            <a:r>
              <a:rPr lang="en-GB" dirty="0"/>
              <a:t>Examine the impact of SCL on learner engagement, progression, and overall experience.</a:t>
            </a:r>
          </a:p>
          <a:p>
            <a:r>
              <a:rPr lang="en-GB" dirty="0"/>
              <a:t>Gather evidence from students, lecturers, coordinators, and managers.</a:t>
            </a:r>
          </a:p>
          <a:p>
            <a:r>
              <a:rPr lang="en-GB" dirty="0"/>
              <a:t>Focus on learner characteristics, teaching strategies, management and support systems, and course delivery.</a:t>
            </a:r>
          </a:p>
          <a:p>
            <a:r>
              <a:rPr lang="en-GB" dirty="0"/>
              <a:t>Make evidence-based recommendations to improve inclusivity and responsiveness in Level 2 vocational education.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en-US" dirty="0">
              <a:solidFill>
                <a:schemeClr val="accent6"/>
              </a:solidFill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578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489D4-21BB-FD40-6C77-37E1C6D8F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0C1E-BF45-723F-7FCA-6A82A4935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The Literature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E858DA4-416D-0E2D-3B02-108187794D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2787873"/>
            <a:ext cx="11620500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Level 2 vocational learners in Wales often face challenges with engagement and motivation </a:t>
            </a:r>
            <a:r>
              <a:rPr lang="en-GB" dirty="0"/>
              <a:t>(Wales Centre for Public Policy, 2024). 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r>
              <a:rPr lang="en-GB" dirty="0">
                <a:solidFill>
                  <a:schemeClr val="tx1"/>
                </a:solidFill>
              </a:rPr>
              <a:t>Many Level 2 students enter FE with low confidence, poor mental health, and limited access to higher-level qualifications </a:t>
            </a:r>
            <a:r>
              <a:rPr lang="en-GB" dirty="0"/>
              <a:t>(Darling-Hammond &amp; Cook-Harvey, 2018). </a:t>
            </a:r>
          </a:p>
          <a:p>
            <a:r>
              <a:rPr lang="en-GB" dirty="0">
                <a:solidFill>
                  <a:schemeClr val="tx1"/>
                </a:solidFill>
              </a:rPr>
              <a:t>Learners face complex barriers </a:t>
            </a:r>
            <a:r>
              <a:rPr lang="en-GB" dirty="0"/>
              <a:t>(</a:t>
            </a:r>
            <a:r>
              <a:rPr lang="en-GB" dirty="0" err="1"/>
              <a:t>Wixcey</a:t>
            </a:r>
            <a:r>
              <a:rPr lang="en-GB" dirty="0"/>
              <a:t> et al., 2025) </a:t>
            </a:r>
            <a:r>
              <a:rPr lang="en-GB" dirty="0">
                <a:solidFill>
                  <a:schemeClr val="tx1"/>
                </a:solidFill>
              </a:rPr>
              <a:t>and experience academic deficits </a:t>
            </a:r>
            <a:r>
              <a:rPr lang="en-GB" dirty="0"/>
              <a:t>(Packer et al., 2022)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Limited access to support services </a:t>
            </a:r>
            <a:r>
              <a:rPr lang="en-GB" dirty="0"/>
              <a:t>(Huddleston &amp; Unwin, 2024)</a:t>
            </a:r>
          </a:p>
          <a:p>
            <a:r>
              <a:rPr lang="en-GB" dirty="0"/>
              <a:t>Learner engagement at Level 2 is often inconsistent (Bashir et al., 2020a) </a:t>
            </a:r>
          </a:p>
          <a:p>
            <a:r>
              <a:rPr lang="en-GB" dirty="0"/>
              <a:t>The transition from secondary school to FE can be disorienting (Hodgson &amp; Spours, 2020). </a:t>
            </a:r>
          </a:p>
          <a:p>
            <a:r>
              <a:rPr lang="en-GB" dirty="0"/>
              <a:t>Holistic support strategies are essential (Skilling et al., 2020)  </a:t>
            </a:r>
            <a:endParaRPr lang="en-US" altLang="en-US" dirty="0">
              <a:solidFill>
                <a:schemeClr val="accent6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277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7D8355-87CC-083A-940B-C6E57314CD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CEB4-8B5C-9124-05F8-FFF8F82B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The Literature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760A761-CA9B-CAB1-FC10-39CBA75F2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331610"/>
            <a:ext cx="11336019" cy="254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Student-centred learning can improve motivation and participation </a:t>
            </a:r>
            <a:r>
              <a:rPr lang="en-GB" dirty="0"/>
              <a:t>(Smothers et al., 2021).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Vocational programmes provide students with practical competencies </a:t>
            </a:r>
            <a:r>
              <a:rPr lang="en-GB" dirty="0"/>
              <a:t>(Creasy, 2017). </a:t>
            </a:r>
          </a:p>
          <a:p>
            <a:r>
              <a:rPr lang="en-GB" dirty="0"/>
              <a:t>SCL is well-suited to Level 2 vocational learners (</a:t>
            </a:r>
            <a:r>
              <a:rPr lang="en-GB" dirty="0" err="1"/>
              <a:t>Pastini</a:t>
            </a:r>
            <a:r>
              <a:rPr lang="en-GB" dirty="0"/>
              <a:t> &amp; </a:t>
            </a:r>
            <a:r>
              <a:rPr lang="en-GB" dirty="0" err="1"/>
              <a:t>Lilasari</a:t>
            </a:r>
            <a:r>
              <a:rPr lang="en-GB" dirty="0"/>
              <a:t>, 2023) </a:t>
            </a:r>
          </a:p>
          <a:p>
            <a:r>
              <a:rPr lang="en-GB" dirty="0"/>
              <a:t>SCL requires systemic support, professional development, and a shift in educator roles to ensure it becomes transformative (Bashir et al., 2020b) </a:t>
            </a:r>
          </a:p>
          <a:p>
            <a:r>
              <a:rPr lang="en-GB" dirty="0">
                <a:solidFill>
                  <a:schemeClr val="tx1"/>
                </a:solidFill>
              </a:rPr>
              <a:t>Technology in post-pandemic education has expanded student-centred learning </a:t>
            </a:r>
            <a:r>
              <a:rPr lang="en-GB" dirty="0"/>
              <a:t>(</a:t>
            </a:r>
            <a:r>
              <a:rPr lang="en-GB" dirty="0" err="1"/>
              <a:t>Ratten</a:t>
            </a:r>
            <a:r>
              <a:rPr lang="en-GB" dirty="0"/>
              <a:t>, 2023).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04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09A63-3576-8A21-F8E1-093AA9463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5B01D-9F62-9F4C-27D9-D3C0BA205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The Literature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1731F0B-5322-2158-F83E-BC888FF2A1F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2777612"/>
            <a:ext cx="11305539" cy="365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There is a lack of Wales-specific empirical research on SCL in vocational FE settings, especially at Level 2</a:t>
            </a:r>
          </a:p>
          <a:p>
            <a:r>
              <a:rPr lang="en-GB" dirty="0">
                <a:solidFill>
                  <a:schemeClr val="tx1"/>
                </a:solidFill>
              </a:rPr>
              <a:t>Structural challenges such as timetabling, funding, staffing, and access are under-researched (</a:t>
            </a:r>
            <a:r>
              <a:rPr lang="en-GB" dirty="0" err="1"/>
              <a:t>Wixcey</a:t>
            </a:r>
            <a:r>
              <a:rPr lang="en-GB" dirty="0"/>
              <a:t> et al., 2023)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 diverse learner population in Welsh FE which requires differentiated SCL strategies, which are not well-documented (</a:t>
            </a:r>
            <a:r>
              <a:rPr lang="en-GB" dirty="0" err="1"/>
              <a:t>Wixcey</a:t>
            </a:r>
            <a:r>
              <a:rPr lang="en-GB" dirty="0"/>
              <a:t> et al., 2023)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creation of MEDR marks a new phase in Welsh tertiary education (MEDR, 2025), but there is no published research evaluating how SCL affects learner outcomes under its governance (Learning And Work Institute, 2024).</a:t>
            </a:r>
          </a:p>
          <a:p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022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AEE24-65FD-05C8-A6FF-4EC33C263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72F9F-93A4-737C-7F8B-5F6565061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The Methodology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9FDD83D-D7D0-DBF6-6AD8-AB9A9800B2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2713491"/>
            <a:ext cx="11305539" cy="3780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Qualitative case study design </a:t>
            </a:r>
            <a:r>
              <a:rPr lang="en-GB" dirty="0"/>
              <a:t>(Cohen et al., 2017)</a:t>
            </a:r>
            <a:r>
              <a:rPr lang="en-GB" dirty="0">
                <a:solidFill>
                  <a:schemeClr val="tx1"/>
                </a:solidFill>
              </a:rPr>
              <a:t>, focusing on a single WFEC to explore SCL in Level 2 vocational education.</a:t>
            </a:r>
          </a:p>
          <a:p>
            <a:r>
              <a:rPr lang="en-GB" dirty="0">
                <a:solidFill>
                  <a:schemeClr val="tx1"/>
                </a:solidFill>
              </a:rPr>
              <a:t>Allow an in-depth, contextualised understanding of complex educational environments and practices (</a:t>
            </a:r>
            <a:r>
              <a:rPr lang="en-GB" dirty="0"/>
              <a:t>Yin, 2017)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r>
              <a:rPr lang="en-GB" dirty="0">
                <a:solidFill>
                  <a:schemeClr val="tx1"/>
                </a:solidFill>
              </a:rPr>
              <a:t>Data will be collected through focus groups and semi-structured interviews, questionnaires and observation </a:t>
            </a:r>
            <a:r>
              <a:rPr lang="en-GB" dirty="0"/>
              <a:t>(Cohen et al., 2017) </a:t>
            </a:r>
            <a:r>
              <a:rPr lang="en-GB" dirty="0">
                <a:solidFill>
                  <a:schemeClr val="tx1"/>
                </a:solidFill>
              </a:rPr>
              <a:t>within an interpretivist paradigm </a:t>
            </a:r>
            <a:r>
              <a:rPr lang="en-GB" dirty="0"/>
              <a:t>(Creswell &amp; </a:t>
            </a:r>
            <a:r>
              <a:rPr lang="en-GB" dirty="0" err="1"/>
              <a:t>Poth</a:t>
            </a:r>
            <a:r>
              <a:rPr lang="en-GB" dirty="0"/>
              <a:t>, 2016)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research is grounded in relativist ontology (</a:t>
            </a:r>
            <a:r>
              <a:rPr lang="en-GB" dirty="0"/>
              <a:t>Fink, 2024)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Findings will address pedagogical, structural, and support-related complexities in vocational education settings.</a:t>
            </a:r>
          </a:p>
          <a:p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7402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2AF92-7B27-E4B8-3517-C2DEFE750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3A3B-844C-92D0-19B5-ECB6A7E36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The Methodology Participants: Students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97C973D-0361-699B-E864-F89F53FDB6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470110"/>
            <a:ext cx="11305539" cy="22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6 students</a:t>
            </a:r>
          </a:p>
          <a:p>
            <a:r>
              <a:rPr lang="en-GB" dirty="0"/>
              <a:t>Broad range of perspectives (Patton et al., 2017) </a:t>
            </a:r>
          </a:p>
          <a:p>
            <a:r>
              <a:rPr lang="en-GB" dirty="0"/>
              <a:t>Varying levels of academic achievement and learner engagement (Galloway, 2016) </a:t>
            </a:r>
          </a:p>
          <a:p>
            <a:r>
              <a:rPr lang="en-GB" dirty="0"/>
              <a:t>Diverse backgrounds (Tummons &amp; Duckworth, 2012)</a:t>
            </a:r>
            <a:endParaRPr lang="en-GB" dirty="0">
              <a:solidFill>
                <a:schemeClr val="tx1"/>
              </a:solidFill>
            </a:endParaRPr>
          </a:p>
          <a:p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485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5F946-559E-8EFF-69AB-7AEAD89F6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590CF-3D0E-CF5D-2BBF-2865BBF09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8231642" cy="706964"/>
          </a:xfrm>
        </p:spPr>
        <p:txBody>
          <a:bodyPr/>
          <a:lstStyle/>
          <a:p>
            <a:r>
              <a:rPr lang="en-US" dirty="0"/>
              <a:t>The Methodology Participants : Lecturers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99E4226-8E0A-82FF-6988-17BC2BF9C5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331612"/>
            <a:ext cx="11305539" cy="254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3 Lecturers</a:t>
            </a:r>
          </a:p>
          <a:p>
            <a:r>
              <a:rPr lang="en-GB" dirty="0"/>
              <a:t>Direct involvement (</a:t>
            </a:r>
            <a:r>
              <a:rPr lang="en-GB" dirty="0" err="1"/>
              <a:t>Aburn</a:t>
            </a:r>
            <a:r>
              <a:rPr lang="en-GB" dirty="0"/>
              <a:t> et al., 2021) </a:t>
            </a:r>
          </a:p>
          <a:p>
            <a:r>
              <a:rPr lang="en-GB" dirty="0"/>
              <a:t>Represent a range of artistic backgrounds, subject specialisms, and teaching experiences (Wesner, 2024) </a:t>
            </a:r>
          </a:p>
          <a:p>
            <a:r>
              <a:rPr lang="en-GB" dirty="0"/>
              <a:t>Established credibility and commitment to reflective practice (Wesner, 2024) </a:t>
            </a:r>
          </a:p>
          <a:p>
            <a:r>
              <a:rPr lang="en-GB" dirty="0"/>
              <a:t>Individual interview (Kvale &amp; Brinkmann, 2015)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2286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7A185-3F30-9A93-076B-A6D8754E5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B843F-31D3-6F45-D34A-673FCE5C4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462245" cy="706964"/>
          </a:xfrm>
        </p:spPr>
        <p:txBody>
          <a:bodyPr/>
          <a:lstStyle/>
          <a:p>
            <a:r>
              <a:rPr lang="en-US" dirty="0"/>
              <a:t>The Methodology Participants: </a:t>
            </a:r>
            <a:br>
              <a:rPr lang="en-US" dirty="0"/>
            </a:br>
            <a:r>
              <a:rPr lang="en-US" dirty="0"/>
              <a:t>College Managers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4298054-7B6F-CE79-7735-DB197EA91F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672730"/>
            <a:ext cx="11305539" cy="186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2 College Managers</a:t>
            </a:r>
          </a:p>
          <a:p>
            <a:r>
              <a:rPr lang="en-GB" dirty="0"/>
              <a:t>Withhold information or providing responses that are less candid (Roulston, 2021)  </a:t>
            </a:r>
          </a:p>
          <a:p>
            <a:r>
              <a:rPr lang="en-GB" dirty="0"/>
              <a:t>Transparency, confidentiality, and voluntary participation (Mercer, 2007) </a:t>
            </a:r>
          </a:p>
          <a:p>
            <a:r>
              <a:rPr lang="en-GB" dirty="0"/>
              <a:t>Questionnaire (Bryman, 2016)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5885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0CA32-C92E-21F4-7856-C8D78E393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B8422-6592-A962-8053-E090599A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462245" cy="706964"/>
          </a:xfrm>
        </p:spPr>
        <p:txBody>
          <a:bodyPr/>
          <a:lstStyle/>
          <a:p>
            <a:r>
              <a:rPr lang="en-US" dirty="0"/>
              <a:t>The Methodology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D93D94C-19E8-1A74-56A5-E04F8E3086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736851"/>
            <a:ext cx="11305539" cy="1733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Triangulation across learner, practitioner, leadership viewpoints – based on different data sources (Bell et al., 2024) </a:t>
            </a:r>
          </a:p>
          <a:p>
            <a:endParaRPr lang="en-GB" dirty="0"/>
          </a:p>
          <a:p>
            <a:r>
              <a:rPr lang="en-GB" dirty="0"/>
              <a:t>A holistic account of enabling factors and barriers to effective SCL.</a:t>
            </a:r>
          </a:p>
          <a:p>
            <a:pPr marL="3543300" lvl="8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631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C45D6-04D1-D7AC-FDC5-D03C5CFD55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A7BCF-DD02-2AFB-B228-5F3249A55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462245" cy="706964"/>
          </a:xfrm>
        </p:spPr>
        <p:txBody>
          <a:bodyPr/>
          <a:lstStyle/>
          <a:p>
            <a:r>
              <a:rPr lang="en-US" dirty="0"/>
              <a:t>The Methodology: Data Analysis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8623102-A5C2-E942-F177-67C12CC3B2C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4013849"/>
            <a:ext cx="11305539" cy="117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Verbatim transcription and Thematic Analysis (Braun and Clarke, 2021) </a:t>
            </a:r>
          </a:p>
          <a:p>
            <a:r>
              <a:rPr lang="en-GB" dirty="0"/>
              <a:t>Reflexivity and triangulation (Denzin, 2012) </a:t>
            </a:r>
          </a:p>
          <a:p>
            <a:r>
              <a:rPr lang="en-GB" dirty="0"/>
              <a:t>NVivo software 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5312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7993E-7B86-081C-63ED-DF506145B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3F432-7421-D19B-64EB-E03D416A6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462245" cy="706964"/>
          </a:xfrm>
        </p:spPr>
        <p:txBody>
          <a:bodyPr/>
          <a:lstStyle/>
          <a:p>
            <a:r>
              <a:rPr lang="en-US" dirty="0"/>
              <a:t>Ethical Considerations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824412B-4305-C005-6C58-74F6DDE003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193109"/>
            <a:ext cx="11305539" cy="2821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The research will comply with UWTSD’s Ethics &amp; Integrity Code, Data Management Policy, and BERA (2024) guidelines, and own institutional policies</a:t>
            </a:r>
          </a:p>
          <a:p>
            <a:r>
              <a:rPr lang="en-GB" dirty="0"/>
              <a:t>The researcher’s insider role introduces ethical complexity due to existing relationships with participants (Kvale &amp; Brinkmann, 2015) </a:t>
            </a:r>
          </a:p>
          <a:p>
            <a:r>
              <a:rPr lang="en-GB" dirty="0"/>
              <a:t>Informed and/or parental consent and student consent will be obtained from all participants (Kazembe et al., 2024)  </a:t>
            </a:r>
          </a:p>
          <a:p>
            <a:r>
              <a:rPr lang="en-GB" dirty="0"/>
              <a:t>Participant information written in plain English (Ward &amp; Delamont, 2020) </a:t>
            </a:r>
          </a:p>
          <a:p>
            <a:r>
              <a:rPr lang="en-GB" dirty="0"/>
              <a:t>Interviews will be scheduled outside teaching hours in neutral settings (Dunwoodie et al., 2023) </a:t>
            </a:r>
          </a:p>
        </p:txBody>
      </p:sp>
    </p:spTree>
    <p:extLst>
      <p:ext uri="{BB962C8B-B14F-4D97-AF65-F5344CB8AC3E}">
        <p14:creationId xmlns:p14="http://schemas.microsoft.com/office/powerpoint/2010/main" val="7879277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CF48F-4F4F-1F89-E314-1206FD918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DD883-DEEE-F665-0703-AAC3A9C72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462245" cy="706964"/>
          </a:xfrm>
        </p:spPr>
        <p:txBody>
          <a:bodyPr/>
          <a:lstStyle/>
          <a:p>
            <a:r>
              <a:rPr lang="en-US" dirty="0"/>
              <a:t>Ethical Considerations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6A0D9A4-A19E-3E31-EBB5-9DC5787EFB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672727"/>
            <a:ext cx="11305539" cy="186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No leading questions and voluntary participation (Kvale &amp; Brinkmann, 2015) </a:t>
            </a:r>
          </a:p>
          <a:p>
            <a:r>
              <a:rPr lang="en-GB" dirty="0"/>
              <a:t>Sensitive topics may cause discomfort; participants can decline questions (Cohen et al., 2017) </a:t>
            </a:r>
          </a:p>
          <a:p>
            <a:r>
              <a:rPr lang="en-GB" dirty="0"/>
              <a:t>Data security will be maintained – especially given the work environment (</a:t>
            </a:r>
            <a:r>
              <a:rPr lang="en-GB" dirty="0" err="1"/>
              <a:t>Baumfield</a:t>
            </a:r>
            <a:r>
              <a:rPr lang="en-GB" dirty="0"/>
              <a:t> et al., 2008) </a:t>
            </a:r>
          </a:p>
          <a:p>
            <a:r>
              <a:rPr lang="en-GB" dirty="0"/>
              <a:t>Anonymity will be protected using pseudonyms and removing identifiable details (Denzin &amp; Lincoln, 2017) </a:t>
            </a:r>
          </a:p>
        </p:txBody>
      </p:sp>
    </p:spTree>
    <p:extLst>
      <p:ext uri="{BB962C8B-B14F-4D97-AF65-F5344CB8AC3E}">
        <p14:creationId xmlns:p14="http://schemas.microsoft.com/office/powerpoint/2010/main" val="2334117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98F5D-46E8-D4C0-456F-CBD364D88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A56DB-E54C-7DD5-87FD-EA3EE7126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5594" y="905623"/>
            <a:ext cx="9462245" cy="706964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5704CCE-1DFB-589F-E76B-A2AE77F795D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501" y="3203370"/>
            <a:ext cx="11305539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Passionate about the topic</a:t>
            </a:r>
          </a:p>
          <a:p>
            <a:r>
              <a:rPr lang="en-GB" dirty="0"/>
              <a:t>Participants are available</a:t>
            </a:r>
          </a:p>
          <a:p>
            <a:r>
              <a:rPr lang="en-GB" dirty="0"/>
              <a:t>Inform my own practice</a:t>
            </a:r>
          </a:p>
          <a:p>
            <a:r>
              <a:rPr lang="en-GB" dirty="0"/>
              <a:t>Support colleagues in their practice</a:t>
            </a:r>
          </a:p>
          <a:p>
            <a:r>
              <a:rPr lang="en-GB" dirty="0"/>
              <a:t>Change college policy</a:t>
            </a:r>
          </a:p>
          <a:p>
            <a:r>
              <a:rPr lang="en-GB" b="1" dirty="0"/>
              <a:t>IMPROVE THE STUDENT EXPERIENCE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7732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A22A4-3D47-4BC6-21C9-ECFB4453C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EB03C-111D-A272-49B2-E8075BB4105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72720" y="132715"/>
            <a:ext cx="9463088" cy="708025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References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21CB8FA-2957-BF6E-D584-F86E11E6A47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77520" y="722583"/>
            <a:ext cx="5127625" cy="6317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 err="1"/>
              <a:t>Aburn</a:t>
            </a:r>
            <a:r>
              <a:rPr lang="en-GB" sz="850" dirty="0"/>
              <a:t>, G. E., Gott, M. &amp; Hoare, K., 2021. Experiences of an insider researcher - interviewing your own colleagues. </a:t>
            </a:r>
            <a:r>
              <a:rPr lang="en-GB" sz="850" i="1" dirty="0"/>
              <a:t>Nurse Res, </a:t>
            </a:r>
            <a:r>
              <a:rPr lang="en-GB" sz="850" dirty="0"/>
              <a:t>29(3), pp. 22-28.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Bashir, M., Khan, M. &amp; Ali, S., 2020b. The impact of effective timetable scheduling on student performance and well-being. </a:t>
            </a:r>
            <a:r>
              <a:rPr lang="en-GB" sz="850" i="1" dirty="0"/>
              <a:t>Journal of Educational Research and Practice, </a:t>
            </a:r>
            <a:r>
              <a:rPr lang="en-GB" sz="850" dirty="0"/>
              <a:t>10(2), pp. 45-56.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Bashir, N., Sutherland, E. &amp; &amp; McCallum, D., 2020a. Effective teaching strategies in vocational education. </a:t>
            </a:r>
            <a:r>
              <a:rPr lang="en-GB" sz="850" i="1" dirty="0"/>
              <a:t>Journal of Vocational Education and Training, </a:t>
            </a:r>
            <a:r>
              <a:rPr lang="en-GB" sz="850" dirty="0"/>
              <a:t>72(3), pp. 337-352.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 err="1"/>
              <a:t>Baumfield</a:t>
            </a:r>
            <a:r>
              <a:rPr lang="en-GB" sz="850" dirty="0"/>
              <a:t>, V., Hall, E. &amp; Wall, K., 2008. </a:t>
            </a:r>
            <a:r>
              <a:rPr lang="en-GB" sz="850" i="1" dirty="0"/>
              <a:t>Exploring Your Own and Your Colleagues' Professional Knowledge. </a:t>
            </a:r>
            <a:r>
              <a:rPr lang="en-GB" sz="850" dirty="0" err="1"/>
              <a:t>s.l.:SAGE</a:t>
            </a:r>
            <a:r>
              <a:rPr lang="en-GB" sz="850" dirty="0"/>
              <a:t>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Bell, J., Waters, S. &amp; Johnson, H., 2024. </a:t>
            </a:r>
            <a:r>
              <a:rPr lang="en-GB" sz="850" i="1" dirty="0"/>
              <a:t>Doing Your Research Project: A Guide for First-time Researchers. </a:t>
            </a:r>
            <a:r>
              <a:rPr lang="en-GB" sz="850" dirty="0"/>
              <a:t>3rd ed. </a:t>
            </a:r>
            <a:r>
              <a:rPr lang="en-GB" sz="850" dirty="0" err="1"/>
              <a:t>s.l.:Open</a:t>
            </a:r>
            <a:r>
              <a:rPr lang="en-GB" sz="850" dirty="0"/>
              <a:t> University Press.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BERA, 2024. </a:t>
            </a:r>
            <a:r>
              <a:rPr lang="en-GB" sz="850" i="1" dirty="0"/>
              <a:t>Ethical Guidelines for Educational Research, fifth edition. </a:t>
            </a:r>
            <a:r>
              <a:rPr lang="en-GB" sz="850" dirty="0"/>
              <a:t>[Online] </a:t>
            </a:r>
            <a:br>
              <a:rPr lang="en-GB" sz="850" dirty="0"/>
            </a:br>
            <a:r>
              <a:rPr lang="en-GB" sz="850" dirty="0"/>
              <a:t>Available at: https://</a:t>
            </a:r>
            <a:r>
              <a:rPr lang="en-GB" sz="850" dirty="0" err="1"/>
              <a:t>www.bera.ac.uk</a:t>
            </a:r>
            <a:r>
              <a:rPr lang="en-GB" sz="850" dirty="0"/>
              <a:t>/publication/ethical-guidelines-for-educational-research-fifth-edition-2024-online</a:t>
            </a:r>
            <a:br>
              <a:rPr lang="en-GB" sz="850" dirty="0"/>
            </a:br>
            <a:r>
              <a:rPr lang="en-GB" sz="850" dirty="0"/>
              <a:t>[Accessed 30 October 2024].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Braun, V. &amp; Clarke, V., 2021. </a:t>
            </a:r>
            <a:r>
              <a:rPr lang="en-GB" sz="850" i="1" dirty="0"/>
              <a:t>Thematic Analysis: A Practical Guide. </a:t>
            </a:r>
            <a:r>
              <a:rPr lang="en-GB" sz="850" dirty="0" err="1"/>
              <a:t>s.l.:SAGE</a:t>
            </a:r>
            <a:r>
              <a:rPr lang="en-GB" sz="850" dirty="0"/>
              <a:t> Publications.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Bryman, A., 2016. </a:t>
            </a:r>
            <a:r>
              <a:rPr lang="en-GB" sz="850" i="1" dirty="0"/>
              <a:t>Social Research Methods. </a:t>
            </a:r>
            <a:r>
              <a:rPr lang="en-GB" sz="850" dirty="0"/>
              <a:t>5th ed. Oxford: Oxford University Press.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Cohen, L., Manion, L. &amp; Morrison, K., 2017. </a:t>
            </a:r>
            <a:r>
              <a:rPr lang="en-GB" sz="850" i="1" dirty="0"/>
              <a:t>Research Methods in Education. </a:t>
            </a:r>
            <a:r>
              <a:rPr lang="en-GB" sz="850" dirty="0"/>
              <a:t>8th ed. </a:t>
            </a:r>
            <a:r>
              <a:rPr lang="en-GB" sz="850" dirty="0" err="1"/>
              <a:t>s.l.:Routledge</a:t>
            </a:r>
            <a:r>
              <a:rPr lang="en-GB" sz="850" dirty="0"/>
              <a:t>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Creasy, R., 2017. </a:t>
            </a:r>
            <a:r>
              <a:rPr lang="en-GB" sz="850" i="1" dirty="0"/>
              <a:t>The Taming of Education. </a:t>
            </a:r>
            <a:r>
              <a:rPr lang="en-GB" sz="850" dirty="0" err="1"/>
              <a:t>s.l.:Springer</a:t>
            </a:r>
            <a:r>
              <a:rPr lang="en-GB" sz="850" dirty="0"/>
              <a:t> International Publishing.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Darling-Hammond, L. &amp; Cook-Harvey, C. M., 2018. </a:t>
            </a:r>
            <a:r>
              <a:rPr lang="en-GB" sz="850" i="1" dirty="0"/>
              <a:t>Educating the Whole Child: Improving School Climate to Support Student Success, </a:t>
            </a:r>
            <a:r>
              <a:rPr lang="en-GB" sz="850" dirty="0" err="1"/>
              <a:t>s.l.</a:t>
            </a:r>
            <a:r>
              <a:rPr lang="en-GB" sz="850" dirty="0"/>
              <a:t>: Learning Policy Institute.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Denzin, N. K. &amp; Lincoln, Y. S., 2017. </a:t>
            </a:r>
            <a:r>
              <a:rPr lang="en-GB" sz="850" i="1" dirty="0"/>
              <a:t>The SAGE Handbook of Qualitative Research. </a:t>
            </a:r>
            <a:r>
              <a:rPr lang="en-GB" sz="850" dirty="0" err="1"/>
              <a:t>s.l.:SAGE</a:t>
            </a:r>
            <a:r>
              <a:rPr lang="en-GB" sz="850" dirty="0"/>
              <a:t> Publications.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Dunwoodie, K., Macaulay, L., Newman &amp; Alexander, 2023. Qualitative interviewing in the field of work and organisational psychology: Benefits, challenges and guidelines for researchers and reviewers. </a:t>
            </a:r>
            <a:r>
              <a:rPr lang="en-GB" sz="850" i="1" dirty="0"/>
              <a:t>Applied Psychology, </a:t>
            </a:r>
            <a:r>
              <a:rPr lang="en-GB" sz="850" dirty="0"/>
              <a:t>72(2), pp. 863-889.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Fink, L. D., 2024. </a:t>
            </a:r>
            <a:r>
              <a:rPr lang="en-GB" sz="850" i="1" dirty="0"/>
              <a:t>Creating Significant Learning Experiences: An Integrated Approach to Designing College Courses, Revised and Updated. </a:t>
            </a:r>
            <a:r>
              <a:rPr lang="en-GB" sz="850" dirty="0"/>
              <a:t>2nd ed. San </a:t>
            </a:r>
            <a:r>
              <a:rPr lang="en-GB" sz="850" dirty="0" err="1"/>
              <a:t>Fransisco</a:t>
            </a:r>
            <a:r>
              <a:rPr lang="en-GB" sz="850" dirty="0"/>
              <a:t>: Jossey-Bass.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Galloway, N., 2016. Researching your own students . In: J. McKinley &amp; H. Rose, eds. </a:t>
            </a:r>
            <a:r>
              <a:rPr lang="en-GB" sz="850" i="1" dirty="0"/>
              <a:t>Doing Research in Applied Linguistics. </a:t>
            </a:r>
            <a:r>
              <a:rPr lang="en-GB" sz="850" dirty="0"/>
              <a:t>s.l.:</a:t>
            </a:r>
            <a:r>
              <a:rPr lang="en-GB" sz="850" dirty="0" err="1"/>
              <a:t>s.n</a:t>
            </a:r>
            <a:r>
              <a:rPr lang="en-GB" sz="850" dirty="0"/>
              <a:t>., p. Chapter 11.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Hodgson, A. &amp; Spours, K., 2020. Young People and Transitions in Upper Secondary Education in England. In: K. </a:t>
            </a:r>
            <a:r>
              <a:rPr lang="en-GB" sz="850" dirty="0" err="1"/>
              <a:t>Brunila</a:t>
            </a:r>
            <a:r>
              <a:rPr lang="en-GB" sz="850" dirty="0"/>
              <a:t> &amp; L. Lundahl, eds. </a:t>
            </a:r>
            <a:r>
              <a:rPr lang="en-GB" sz="850" i="1" dirty="0"/>
              <a:t>Youth on the Move: Tendencies and Tensions in Youth Policies and Practices. </a:t>
            </a:r>
            <a:r>
              <a:rPr lang="en-GB" sz="850" dirty="0"/>
              <a:t>Helsinki: Helsinki University Press, p. 127–147.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Hub, 2025. </a:t>
            </a:r>
            <a:r>
              <a:rPr lang="en-GB" sz="850" i="1" dirty="0"/>
              <a:t>Curriculum for Wales, </a:t>
            </a:r>
            <a:r>
              <a:rPr lang="en-GB" sz="850" dirty="0"/>
              <a:t>Cardiff: Crown.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Huddleston, P. &amp; Unwin, L., 2024. </a:t>
            </a:r>
            <a:r>
              <a:rPr lang="en-GB" sz="850" i="1" dirty="0"/>
              <a:t>Curriculum in FE Colleges over time. </a:t>
            </a:r>
            <a:r>
              <a:rPr lang="en-GB" sz="850" dirty="0"/>
              <a:t>[Online] </a:t>
            </a:r>
            <a:br>
              <a:rPr lang="en-GB" sz="850" dirty="0"/>
            </a:br>
            <a:r>
              <a:rPr lang="en-GB" sz="850" dirty="0"/>
              <a:t>Available at: https://</a:t>
            </a:r>
            <a:r>
              <a:rPr lang="en-GB" sz="850" dirty="0" err="1"/>
              <a:t>www.edge.co.uk</a:t>
            </a:r>
            <a:r>
              <a:rPr lang="en-GB" sz="850" dirty="0"/>
              <a:t>/documents/475/</a:t>
            </a:r>
            <a:r>
              <a:rPr lang="en-GB" sz="850" dirty="0" err="1"/>
              <a:t>Edge_History_of_FE_curriculum_final.pdf</a:t>
            </a:r>
            <a:br>
              <a:rPr lang="en-GB" sz="850" dirty="0"/>
            </a:br>
            <a:r>
              <a:rPr lang="en-GB" sz="850" dirty="0"/>
              <a:t>[Accessed 15th December 2024].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Kazembe, D. M., </a:t>
            </a:r>
            <a:r>
              <a:rPr lang="en-GB" sz="850" dirty="0" err="1"/>
              <a:t>Woldeamanuel</a:t>
            </a:r>
            <a:r>
              <a:rPr lang="en-GB" sz="850" dirty="0"/>
              <a:t>, Y. &amp; Abay, S. M., 2024. Researchers experience and views on participants’ comprehension of informed consent in clinical trials in Malawi: a descriptive qualitative study. </a:t>
            </a:r>
            <a:r>
              <a:rPr lang="en-GB" sz="850" i="1" dirty="0"/>
              <a:t>BMC Med Ethics, </a:t>
            </a:r>
            <a:r>
              <a:rPr lang="en-GB" sz="850" dirty="0"/>
              <a:t>27(25), p. 101.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endParaRPr lang="en-GB" sz="85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4D299DD-887C-B4F8-D800-CCC802EED6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6265" y="679403"/>
            <a:ext cx="5128259" cy="628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Kvale, S. &amp; Brinkmann, S., 2015. </a:t>
            </a:r>
            <a:r>
              <a:rPr lang="en-GB" sz="850" i="1" dirty="0"/>
              <a:t>Interviews: Learning the Craft of Qualitative Research Interviewing. </a:t>
            </a:r>
            <a:r>
              <a:rPr lang="en-GB" sz="850" dirty="0"/>
              <a:t>3rd ed. </a:t>
            </a:r>
            <a:r>
              <a:rPr lang="en-GB" sz="850" dirty="0" err="1"/>
              <a:t>s.l.:SAGE</a:t>
            </a:r>
            <a:r>
              <a:rPr lang="en-GB" sz="850" dirty="0"/>
              <a:t> Publications.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Learning And Work Institute, 2024. </a:t>
            </a:r>
            <a:r>
              <a:rPr lang="en-GB" sz="850" i="1" dirty="0"/>
              <a:t>Review of the Skills System in Wales, </a:t>
            </a:r>
            <a:r>
              <a:rPr lang="en-GB" sz="850" dirty="0"/>
              <a:t>Cardiff: Learning And Work Institute.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Mercer, J., 2007. The challenges of insider research in educational institutions: wielding a double‐edged sword and resolving delicate dilemmas. </a:t>
            </a:r>
            <a:r>
              <a:rPr lang="en-GB" sz="850" i="1" dirty="0"/>
              <a:t>Oxford Review of Education, </a:t>
            </a:r>
            <a:r>
              <a:rPr lang="en-GB" sz="850" dirty="0"/>
              <a:t>33(1), pp. 1-17.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 err="1"/>
              <a:t>Pastini</a:t>
            </a:r>
            <a:r>
              <a:rPr lang="en-GB" sz="850" dirty="0"/>
              <a:t>, N. &amp; </a:t>
            </a:r>
            <a:r>
              <a:rPr lang="en-GB" sz="850" dirty="0" err="1"/>
              <a:t>Lilasari</a:t>
            </a:r>
            <a:r>
              <a:rPr lang="en-GB" sz="850" dirty="0"/>
              <a:t>, L., 2023. Empowering EFL students: A review of student-centred learning effectiveness and impact.. </a:t>
            </a:r>
            <a:r>
              <a:rPr lang="en-GB" sz="850" i="1" dirty="0"/>
              <a:t>Journal of Applied Studies in Language, </a:t>
            </a:r>
            <a:r>
              <a:rPr lang="en-GB" sz="850" dirty="0"/>
              <a:t>7(2), pp. 246-259.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Patton, D. U., Hong, J. S., Patel, S. &amp; Kral, M. J., 2017. A Systematic Review of Research Strategies Used in Qualitative Studies on School Bullying and Victimization. </a:t>
            </a:r>
            <a:r>
              <a:rPr lang="en-GB" sz="850" i="1" dirty="0"/>
              <a:t>Trauma, Violence, &amp; Abuse , </a:t>
            </a:r>
            <a:r>
              <a:rPr lang="en-GB" sz="850" dirty="0"/>
              <a:t>18(1), pp. 3-16.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Pearson, 2025. </a:t>
            </a:r>
            <a:r>
              <a:rPr lang="en-GB" sz="850" i="1" dirty="0"/>
              <a:t>BTEC Level 2 Skills. </a:t>
            </a:r>
            <a:r>
              <a:rPr lang="en-GB" sz="850" dirty="0"/>
              <a:t>[Online] </a:t>
            </a:r>
            <a:br>
              <a:rPr lang="en-GB" sz="850" dirty="0"/>
            </a:br>
            <a:r>
              <a:rPr lang="en-GB" sz="850" dirty="0"/>
              <a:t>Available at: https://</a:t>
            </a:r>
            <a:r>
              <a:rPr lang="en-GB" sz="850" dirty="0" err="1"/>
              <a:t>qualifications.pearson.com</a:t>
            </a:r>
            <a:r>
              <a:rPr lang="en-GB" sz="850" dirty="0"/>
              <a:t>/</a:t>
            </a:r>
            <a:r>
              <a:rPr lang="en-GB" sz="850" dirty="0" err="1"/>
              <a:t>en</a:t>
            </a:r>
            <a:r>
              <a:rPr lang="en-GB" sz="850" dirty="0"/>
              <a:t>/qualifications/btec-level-2-skills.html</a:t>
            </a:r>
            <a:br>
              <a:rPr lang="en-GB" sz="850" dirty="0"/>
            </a:br>
            <a:r>
              <a:rPr lang="en-GB" sz="850" dirty="0"/>
              <a:t>[Accessed 16th September 2025].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 err="1"/>
              <a:t>Ratten</a:t>
            </a:r>
            <a:r>
              <a:rPr lang="en-GB" sz="850" dirty="0"/>
              <a:t>, V., 2023. The post COVID-19 pandemic era: Changes in teaching and learning methods for management educators. </a:t>
            </a:r>
            <a:r>
              <a:rPr lang="en-GB" sz="850" i="1" dirty="0"/>
              <a:t>The International Journal of Management Education., </a:t>
            </a:r>
            <a:r>
              <a:rPr lang="en-GB" sz="850" dirty="0"/>
              <a:t>21(2).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Roulston, K., 2021. </a:t>
            </a:r>
            <a:r>
              <a:rPr lang="en-GB" sz="850" i="1" dirty="0"/>
              <a:t>Interviewing: A Guide to Theory and Practice. </a:t>
            </a:r>
            <a:r>
              <a:rPr lang="en-GB" sz="850" dirty="0" err="1"/>
              <a:t>s.l.:SAGE</a:t>
            </a:r>
            <a:r>
              <a:rPr lang="en-GB" sz="850" dirty="0"/>
              <a:t>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Skilling, K., Bobis, J. &amp; Martin, A. J., 2020. The “ins and outs” of student engagement in mathematics: shifts in engagement factors among high and low achievers. </a:t>
            </a:r>
            <a:r>
              <a:rPr lang="en-GB" sz="850" i="1" dirty="0"/>
              <a:t>Mathematics Education Research Journal, </a:t>
            </a:r>
            <a:r>
              <a:rPr lang="en-GB" sz="850" dirty="0"/>
              <a:t>Volume 33, pp. 469-493.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Smothers, N. et al., 2021. (Re)conceptualising effective teaching in further education: an exploratory study. </a:t>
            </a:r>
            <a:r>
              <a:rPr lang="en-GB" sz="850" i="1" dirty="0"/>
              <a:t>Journal of Further and Higher Education, </a:t>
            </a:r>
            <a:r>
              <a:rPr lang="en-GB" sz="850" dirty="0"/>
              <a:t>46(5), pp. 620-635.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Tummons, J. &amp; Duckworth, V., 2012. </a:t>
            </a:r>
            <a:r>
              <a:rPr lang="en-GB" sz="850" i="1" dirty="0"/>
              <a:t>Doing Your Research Project in the Lifelong Learning Sector. </a:t>
            </a:r>
            <a:r>
              <a:rPr lang="en-GB" sz="850" dirty="0" err="1"/>
              <a:t>s.l.:McGraw-Hill</a:t>
            </a:r>
            <a:r>
              <a:rPr lang="en-GB" sz="850" dirty="0"/>
              <a:t> Education.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Wales Centre for Public Policy, 2024. </a:t>
            </a:r>
            <a:r>
              <a:rPr lang="en-GB" sz="850" i="1" dirty="0"/>
              <a:t>Widening Participation in Tertiary Education, </a:t>
            </a:r>
            <a:r>
              <a:rPr lang="en-GB" sz="850" dirty="0"/>
              <a:t>Cardiff: Wales Centre for Public Policy.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Ward, M. R. &amp; Delamont, S., 2020. </a:t>
            </a:r>
            <a:r>
              <a:rPr lang="en-GB" sz="850" i="1" dirty="0"/>
              <a:t>Handbook of Qualitative Research in Education. </a:t>
            </a:r>
            <a:r>
              <a:rPr lang="en-GB" sz="850" dirty="0"/>
              <a:t>2nd ed. </a:t>
            </a:r>
            <a:r>
              <a:rPr lang="en-GB" sz="850" dirty="0" err="1"/>
              <a:t>s.l.:Edward</a:t>
            </a:r>
            <a:r>
              <a:rPr lang="en-GB" sz="850" dirty="0"/>
              <a:t> Elgar Publishing.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Welsh Government, 2024. </a:t>
            </a:r>
            <a:r>
              <a:rPr lang="en-GB" sz="850" i="1" dirty="0"/>
              <a:t>Curriculum for Wales: annual report 2024, </a:t>
            </a:r>
            <a:r>
              <a:rPr lang="en-GB" sz="850" dirty="0"/>
              <a:t>Cardiff: Welsh Government.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Wesner, S., 2024. </a:t>
            </a:r>
            <a:r>
              <a:rPr lang="en-GB" sz="850" i="1" dirty="0"/>
              <a:t>Researching the Creative and Cultural Industries. </a:t>
            </a:r>
            <a:r>
              <a:rPr lang="en-GB" sz="850" dirty="0" err="1"/>
              <a:t>s.l.:Taylor</a:t>
            </a:r>
            <a:r>
              <a:rPr lang="en-GB" sz="850" dirty="0"/>
              <a:t> &amp; Francis.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WG, 2022. </a:t>
            </a:r>
            <a:r>
              <a:rPr lang="en-GB" sz="850" i="1" dirty="0"/>
              <a:t>Tertiary Education and Research (Wales) Act. </a:t>
            </a:r>
            <a:r>
              <a:rPr lang="en-GB" sz="850" dirty="0"/>
              <a:t>[Online] </a:t>
            </a:r>
            <a:br>
              <a:rPr lang="en-GB" sz="850" dirty="0"/>
            </a:br>
            <a:r>
              <a:rPr lang="en-GB" sz="850" dirty="0"/>
              <a:t>Available at: https://</a:t>
            </a:r>
            <a:r>
              <a:rPr lang="en-GB" sz="850" dirty="0" err="1"/>
              <a:t>www.gov.wales</a:t>
            </a:r>
            <a:r>
              <a:rPr lang="en-GB" sz="850" dirty="0"/>
              <a:t>/tertiary-education-research-bill-</a:t>
            </a:r>
            <a:r>
              <a:rPr lang="en-GB" sz="850" dirty="0" err="1"/>
              <a:t>wales</a:t>
            </a:r>
            <a:br>
              <a:rPr lang="en-GB" sz="850" dirty="0"/>
            </a:br>
            <a:r>
              <a:rPr lang="en-GB" sz="850" dirty="0"/>
              <a:t>[Accessed 10th December 2024].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 err="1"/>
              <a:t>Wixcey</a:t>
            </a:r>
            <a:r>
              <a:rPr lang="en-GB" sz="850" dirty="0"/>
              <a:t>, H., Cropley, B. &amp; Shearer, D., 2025. An examination of the influence of mental well-being and resilience on academic outcomes in Further Education learners in Wales. </a:t>
            </a:r>
            <a:r>
              <a:rPr lang="en-GB" sz="850" i="1" dirty="0"/>
              <a:t>Journal of Further and Higher Education, </a:t>
            </a:r>
            <a:r>
              <a:rPr lang="en-GB" sz="850" dirty="0"/>
              <a:t>49(2), pp. 137-152.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850" dirty="0"/>
              <a:t>Yin, R. K., 2017. </a:t>
            </a:r>
            <a:r>
              <a:rPr lang="en-GB" sz="850" i="1" dirty="0"/>
              <a:t>Case Study Research and Applications. </a:t>
            </a:r>
            <a:r>
              <a:rPr lang="en-GB" sz="850" dirty="0"/>
              <a:t>6th ed. </a:t>
            </a:r>
            <a:r>
              <a:rPr lang="en-GB" sz="850" dirty="0" err="1"/>
              <a:t>s.l.:SAGE</a:t>
            </a:r>
            <a:r>
              <a:rPr lang="en-GB" sz="850" dirty="0"/>
              <a:t> Publications, Inc.</a:t>
            </a:r>
          </a:p>
          <a:p>
            <a:pPr marL="0" indent="0">
              <a:spcBef>
                <a:spcPts val="0"/>
              </a:spcBef>
              <a:spcAft>
                <a:spcPts val="200"/>
              </a:spcAft>
              <a:buNone/>
            </a:pPr>
            <a:endParaRPr lang="en-GB" sz="850" dirty="0"/>
          </a:p>
          <a:p>
            <a:pPr>
              <a:spcBef>
                <a:spcPts val="0"/>
              </a:spcBef>
            </a:pPr>
            <a:endParaRPr lang="en-GB" sz="700" dirty="0"/>
          </a:p>
        </p:txBody>
      </p:sp>
    </p:spTree>
    <p:extLst>
      <p:ext uri="{BB962C8B-B14F-4D97-AF65-F5344CB8AC3E}">
        <p14:creationId xmlns:p14="http://schemas.microsoft.com/office/powerpoint/2010/main" val="9499215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2964</TotalTime>
  <Words>2677</Words>
  <Application>Microsoft Macintosh PowerPoint</Application>
  <PresentationFormat>Widescreen</PresentationFormat>
  <Paragraphs>214</Paragraphs>
  <Slides>27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Aptos</vt:lpstr>
      <vt:lpstr>Arial</vt:lpstr>
      <vt:lpstr>Century Gothic</vt:lpstr>
      <vt:lpstr>Wingdings 3</vt:lpstr>
      <vt:lpstr>Ion Boardroom</vt:lpstr>
      <vt:lpstr>Practitioner Research Proposal </vt:lpstr>
      <vt:lpstr>This Presentation</vt:lpstr>
      <vt:lpstr>The Question</vt:lpstr>
      <vt:lpstr>The Question</vt:lpstr>
      <vt:lpstr>The Question</vt:lpstr>
      <vt:lpstr>The Question: WHAT IS LEVEL 2?</vt:lpstr>
      <vt:lpstr>WHY DO I CARE?</vt:lpstr>
      <vt:lpstr>My Work</vt:lpstr>
      <vt:lpstr>Further Education Colleges in Wales: Priorities?</vt:lpstr>
      <vt:lpstr>WHY DO I CARE?</vt:lpstr>
      <vt:lpstr>PowerPoint Presentation</vt:lpstr>
      <vt:lpstr>My Research </vt:lpstr>
      <vt:lpstr>Background &amp; Context</vt:lpstr>
      <vt:lpstr>Aims &amp; Objectives</vt:lpstr>
      <vt:lpstr>The Literature</vt:lpstr>
      <vt:lpstr>The Literature</vt:lpstr>
      <vt:lpstr>The Literature</vt:lpstr>
      <vt:lpstr>The Methodology</vt:lpstr>
      <vt:lpstr>The Methodology Participants: Students</vt:lpstr>
      <vt:lpstr>The Methodology Participants : Lecturers</vt:lpstr>
      <vt:lpstr>The Methodology Participants:  College Managers</vt:lpstr>
      <vt:lpstr>The Methodology</vt:lpstr>
      <vt:lpstr>The Methodology: Data Analysis</vt:lpstr>
      <vt:lpstr>Ethical Considerations</vt:lpstr>
      <vt:lpstr>Ethical Considerations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Huw Morgan (1750078)</cp:lastModifiedBy>
  <cp:revision>3</cp:revision>
  <dcterms:created xsi:type="dcterms:W3CDTF">2025-09-29T17:50:13Z</dcterms:created>
  <dcterms:modified xsi:type="dcterms:W3CDTF">2025-10-01T20:53:43Z</dcterms:modified>
</cp:coreProperties>
</file>