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handoutMasterIdLst>
    <p:handoutMasterId r:id="rId48"/>
  </p:handoutMasterIdLst>
  <p:sldIdLst>
    <p:sldId id="256" r:id="rId2"/>
    <p:sldId id="277" r:id="rId3"/>
    <p:sldId id="342" r:id="rId4"/>
    <p:sldId id="356" r:id="rId5"/>
    <p:sldId id="1205" r:id="rId6"/>
    <p:sldId id="1221" r:id="rId7"/>
    <p:sldId id="337" r:id="rId8"/>
    <p:sldId id="346" r:id="rId9"/>
    <p:sldId id="295" r:id="rId10"/>
    <p:sldId id="285" r:id="rId11"/>
    <p:sldId id="1207" r:id="rId12"/>
    <p:sldId id="1206" r:id="rId13"/>
    <p:sldId id="1235" r:id="rId14"/>
    <p:sldId id="315" r:id="rId15"/>
    <p:sldId id="348" r:id="rId16"/>
    <p:sldId id="1233" r:id="rId17"/>
    <p:sldId id="352" r:id="rId18"/>
    <p:sldId id="353" r:id="rId19"/>
    <p:sldId id="1215" r:id="rId20"/>
    <p:sldId id="1214" r:id="rId21"/>
    <p:sldId id="1216" r:id="rId22"/>
    <p:sldId id="1217" r:id="rId23"/>
    <p:sldId id="1223" r:id="rId24"/>
    <p:sldId id="1231" r:id="rId25"/>
    <p:sldId id="1211" r:id="rId26"/>
    <p:sldId id="1212" r:id="rId27"/>
    <p:sldId id="1232" r:id="rId28"/>
    <p:sldId id="1213" r:id="rId29"/>
    <p:sldId id="1209" r:id="rId30"/>
    <p:sldId id="1210" r:id="rId31"/>
    <p:sldId id="1230" r:id="rId32"/>
    <p:sldId id="1236" r:id="rId33"/>
    <p:sldId id="1227" r:id="rId34"/>
    <p:sldId id="1228" r:id="rId35"/>
    <p:sldId id="326" r:id="rId36"/>
    <p:sldId id="327" r:id="rId37"/>
    <p:sldId id="328" r:id="rId38"/>
    <p:sldId id="329" r:id="rId39"/>
    <p:sldId id="336" r:id="rId40"/>
    <p:sldId id="330" r:id="rId41"/>
    <p:sldId id="331" r:id="rId42"/>
    <p:sldId id="332" r:id="rId43"/>
    <p:sldId id="333" r:id="rId44"/>
    <p:sldId id="1224" r:id="rId45"/>
    <p:sldId id="1225" r:id="rId46"/>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608" autoAdjust="0"/>
    <p:restoredTop sz="94660"/>
  </p:normalViewPr>
  <p:slideViewPr>
    <p:cSldViewPr>
      <p:cViewPr varScale="1">
        <p:scale>
          <a:sx n="68" d="100"/>
          <a:sy n="68" d="100"/>
        </p:scale>
        <p:origin x="730"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custT="1"/>
      <dgm:spPr>
        <a:solidFill>
          <a:srgbClr val="FF0000"/>
        </a:solidFill>
      </dgm:spPr>
      <dgm:t>
        <a:bodyPr/>
        <a:lstStyle/>
        <a:p>
          <a:r>
            <a:rPr lang="en-US" sz="1200" b="1" dirty="0"/>
            <a:t>Managers</a:t>
          </a:r>
          <a:endParaRPr lang="en-GB" sz="1200" b="1"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custT="1"/>
      <dgm:spPr>
        <a:solidFill>
          <a:srgbClr val="FFC000"/>
        </a:solidFill>
      </dgm:spPr>
      <dgm:t>
        <a:bodyPr/>
        <a:lstStyle/>
        <a:p>
          <a:r>
            <a:rPr lang="en-US" sz="1400" b="1" dirty="0"/>
            <a:t>Supervisors</a:t>
          </a:r>
          <a:endParaRPr lang="en-GB" sz="1400" b="1"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custT="1"/>
      <dgm:spPr/>
      <dgm:t>
        <a:bodyPr/>
        <a:lstStyle/>
        <a:p>
          <a:r>
            <a:rPr lang="en-US" sz="1600" b="1" dirty="0"/>
            <a:t>Front-line employees</a:t>
          </a:r>
          <a:endParaRPr lang="en-GB" sz="1600" b="1"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pt>
    <dgm:pt modelId="{71249F66-60B6-448F-B84D-90C805A6AA2F}" type="pres">
      <dgm:prSet presAssocID="{263A448C-E8DA-4D75-9199-F2C0737417DC}" presName="levelTx" presStyleLbl="revTx" presStyleIdx="0" presStyleCnt="0">
        <dgm:presLayoutVars>
          <dgm:chMax val="1"/>
          <dgm:bulletEnabled val="1"/>
        </dgm:presLayoutVars>
      </dgm:prSet>
      <dgm:spPr/>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pt>
    <dgm:pt modelId="{894EB3D4-16B8-464A-AD5B-36C78C79FDB4}" type="pres">
      <dgm:prSet presAssocID="{9A28278D-A056-4EBB-9419-62DBBCCE39BD}" presName="levelTx" presStyleLbl="revTx" presStyleIdx="0" presStyleCnt="0">
        <dgm:presLayoutVars>
          <dgm:chMax val="1"/>
          <dgm:bulletEnabled val="1"/>
        </dgm:presLayoutVars>
      </dgm:prSet>
      <dgm:spPr/>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ScaleY="90430" custLinFactNeighborX="-529" custLinFactNeighborY="-3614">
        <dgm:presLayoutVars>
          <dgm:chMax val="1"/>
          <dgm:bulletEnabled val="1"/>
        </dgm:presLayoutVars>
      </dgm:prSet>
      <dgm:spPr/>
    </dgm:pt>
    <dgm:pt modelId="{36966EFE-67EB-4AC9-BEDB-0FC373001CCF}" type="pres">
      <dgm:prSet presAssocID="{54FD487C-B1B3-4D71-BC10-35458E1D65AD}" presName="levelTx" presStyleLbl="revTx" presStyleIdx="0" presStyleCnt="0">
        <dgm:presLayoutVars>
          <dgm:chMax val="1"/>
          <dgm:bulletEnabled val="1"/>
        </dgm:presLayoutVars>
      </dgm:prSet>
      <dgm:spPr/>
    </dgm:pt>
  </dgm:ptLst>
  <dgm:cxnLst>
    <dgm:cxn modelId="{74848703-FC75-49C5-8C2A-09EF3D2B2F0E}" type="presOf" srcId="{54FD487C-B1B3-4D71-BC10-35458E1D65AD}" destId="{36966EFE-67EB-4AC9-BEDB-0FC373001CC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A473E76E-125C-490F-9D40-19263F11FE47}" type="presOf" srcId="{263A448C-E8DA-4D75-9199-F2C0737417DC}" destId="{71249F66-60B6-448F-B84D-90C805A6AA2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6C7AF77C-57F2-4B60-8FB1-57FFF88199F1}" type="presOf" srcId="{9A28278D-A056-4EBB-9419-62DBBCCE39BD}" destId="{894EB3D4-16B8-464A-AD5B-36C78C79FDB4}" srcOrd="1"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18313CB6-A4A2-4856-89B1-50BEC3752196}" type="presOf" srcId="{3ED5DF1C-9858-4624-B93F-FC9D0DB6A384}" destId="{27D13C40-FC13-484E-AF71-9FDBA22E6B7B}" srcOrd="0" destOrd="0" presId="urn:microsoft.com/office/officeart/2005/8/layout/pyramid1"/>
    <dgm:cxn modelId="{591CF1E0-411A-4606-8D5D-C633C463A363}" type="presOf" srcId="{9A28278D-A056-4EBB-9419-62DBBCCE39BD}" destId="{EA09D1D8-6288-4A11-B265-65475CA17025}"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9B0A83-A15A-4B24-AA23-A5C65EBA5FFA}"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16B7CFF-640E-4A9C-B242-313B944692DA}">
      <dgm:prSet phldrT="[Text]"/>
      <dgm:spPr/>
      <dgm:t>
        <a:bodyPr/>
        <a:lstStyle/>
        <a:p>
          <a:pPr algn="l"/>
          <a:r>
            <a:rPr lang="en-HK" b="1" u="sng" dirty="0"/>
            <a:t>Group Factors</a:t>
          </a:r>
        </a:p>
        <a:p>
          <a:pPr algn="l"/>
          <a:r>
            <a:rPr lang="en-HK" dirty="0"/>
            <a:t>- Leadership: Styles and behaviour</a:t>
          </a:r>
        </a:p>
        <a:p>
          <a:pPr algn="l"/>
          <a:r>
            <a:rPr lang="en-HK" dirty="0"/>
            <a:t>- Leadership: Power and influence</a:t>
          </a:r>
        </a:p>
        <a:p>
          <a:pPr algn="l"/>
          <a:r>
            <a:rPr lang="en-HK" dirty="0"/>
            <a:t>- Teams: Characteristics</a:t>
          </a:r>
        </a:p>
        <a:p>
          <a:pPr algn="l"/>
          <a:r>
            <a:rPr lang="en-HK" dirty="0"/>
            <a:t>- Teams: Cultural values </a:t>
          </a:r>
          <a:endParaRPr lang="en-GB" dirty="0"/>
        </a:p>
      </dgm:t>
    </dgm:pt>
    <dgm:pt modelId="{C528D927-C18C-484A-A8BD-7B19D8EBAABB}" type="parTrans" cxnId="{282A9427-7D4A-4115-9EA9-09165C212E3A}">
      <dgm:prSet/>
      <dgm:spPr/>
      <dgm:t>
        <a:bodyPr/>
        <a:lstStyle/>
        <a:p>
          <a:endParaRPr lang="en-GB"/>
        </a:p>
      </dgm:t>
    </dgm:pt>
    <dgm:pt modelId="{17385158-AED5-4573-B0DB-3956E585CF87}" type="sibTrans" cxnId="{282A9427-7D4A-4115-9EA9-09165C212E3A}">
      <dgm:prSet/>
      <dgm:spPr/>
      <dgm:t>
        <a:bodyPr/>
        <a:lstStyle/>
        <a:p>
          <a:endParaRPr lang="en-GB"/>
        </a:p>
      </dgm:t>
    </dgm:pt>
    <dgm:pt modelId="{715D8436-3828-4985-B952-4D3CC60CFBF8}">
      <dgm:prSet phldrT="[Text]"/>
      <dgm:spPr/>
      <dgm:t>
        <a:bodyPr/>
        <a:lstStyle/>
        <a:p>
          <a:pPr algn="l"/>
          <a:r>
            <a:rPr lang="en-HK" b="1" u="sng" dirty="0"/>
            <a:t>Individual Mechanisms</a:t>
          </a:r>
        </a:p>
        <a:p>
          <a:pPr algn="l"/>
          <a:r>
            <a:rPr lang="en-HK" dirty="0"/>
            <a:t>- Job satisfaction</a:t>
          </a:r>
        </a:p>
        <a:p>
          <a:pPr algn="l"/>
          <a:r>
            <a:rPr lang="en-HK" dirty="0"/>
            <a:t>- Stress</a:t>
          </a:r>
        </a:p>
        <a:p>
          <a:pPr algn="l"/>
          <a:r>
            <a:rPr lang="en-HK" dirty="0"/>
            <a:t>- Motivation</a:t>
          </a:r>
        </a:p>
        <a:p>
          <a:pPr algn="l"/>
          <a:r>
            <a:rPr lang="en-HK" dirty="0"/>
            <a:t>- Trust, justice and ethics</a:t>
          </a:r>
        </a:p>
        <a:p>
          <a:pPr algn="l"/>
          <a:r>
            <a:rPr lang="en-HK" dirty="0"/>
            <a:t>- Learning and decision making</a:t>
          </a:r>
          <a:endParaRPr lang="en-GB" dirty="0"/>
        </a:p>
      </dgm:t>
    </dgm:pt>
    <dgm:pt modelId="{D09D2A83-29EE-4196-A08F-1B664E171A18}" type="parTrans" cxnId="{D1F243CD-14DD-40BE-AD0B-EA2DC0D5BE5F}">
      <dgm:prSet/>
      <dgm:spPr/>
      <dgm:t>
        <a:bodyPr/>
        <a:lstStyle/>
        <a:p>
          <a:endParaRPr lang="en-GB"/>
        </a:p>
      </dgm:t>
    </dgm:pt>
    <dgm:pt modelId="{EBF84B25-6474-4048-959A-190986756992}" type="sibTrans" cxnId="{D1F243CD-14DD-40BE-AD0B-EA2DC0D5BE5F}">
      <dgm:prSet/>
      <dgm:spPr/>
      <dgm:t>
        <a:bodyPr/>
        <a:lstStyle/>
        <a:p>
          <a:endParaRPr lang="en-GB"/>
        </a:p>
      </dgm:t>
    </dgm:pt>
    <dgm:pt modelId="{3F0231BD-8F22-44A8-A317-E6CF340AE61E}">
      <dgm:prSet phldrT="[Text]"/>
      <dgm:spPr/>
      <dgm:t>
        <a:bodyPr/>
        <a:lstStyle/>
        <a:p>
          <a:pPr algn="l"/>
          <a:r>
            <a:rPr lang="en-HK" b="1" u="sng" dirty="0"/>
            <a:t>Individual Outcomes</a:t>
          </a:r>
        </a:p>
        <a:p>
          <a:pPr algn="l"/>
          <a:r>
            <a:rPr lang="en-HK" dirty="0"/>
            <a:t>- Job performance</a:t>
          </a:r>
        </a:p>
        <a:p>
          <a:pPr algn="l"/>
          <a:r>
            <a:rPr lang="en-HK" dirty="0"/>
            <a:t>- Organizational commitment</a:t>
          </a:r>
          <a:endParaRPr lang="en-GB" dirty="0"/>
        </a:p>
      </dgm:t>
    </dgm:pt>
    <dgm:pt modelId="{60389675-3D59-4AB6-A180-273F2811F8E3}" type="parTrans" cxnId="{A1FC275F-84C7-4C99-A599-B0CECC3BE2DB}">
      <dgm:prSet/>
      <dgm:spPr/>
      <dgm:t>
        <a:bodyPr/>
        <a:lstStyle/>
        <a:p>
          <a:endParaRPr lang="en-GB"/>
        </a:p>
      </dgm:t>
    </dgm:pt>
    <dgm:pt modelId="{0FF6B2AE-2EAA-4043-B379-CEF8A8DD15B2}" type="sibTrans" cxnId="{A1FC275F-84C7-4C99-A599-B0CECC3BE2DB}">
      <dgm:prSet/>
      <dgm:spPr/>
      <dgm:t>
        <a:bodyPr/>
        <a:lstStyle/>
        <a:p>
          <a:endParaRPr lang="en-GB"/>
        </a:p>
      </dgm:t>
    </dgm:pt>
    <dgm:pt modelId="{49DB7F3B-8780-42D6-B28C-135EB75F68C9}" type="pres">
      <dgm:prSet presAssocID="{1D9B0A83-A15A-4B24-AA23-A5C65EBA5FFA}" presName="Name0" presStyleCnt="0">
        <dgm:presLayoutVars>
          <dgm:dir/>
          <dgm:resizeHandles val="exact"/>
        </dgm:presLayoutVars>
      </dgm:prSet>
      <dgm:spPr/>
    </dgm:pt>
    <dgm:pt modelId="{41C8478C-E3C6-4D04-BF79-0E726F414DE8}" type="pres">
      <dgm:prSet presAssocID="{A16B7CFF-640E-4A9C-B242-313B944692DA}" presName="node" presStyleLbl="node1" presStyleIdx="0" presStyleCnt="3">
        <dgm:presLayoutVars>
          <dgm:bulletEnabled val="1"/>
        </dgm:presLayoutVars>
      </dgm:prSet>
      <dgm:spPr/>
    </dgm:pt>
    <dgm:pt modelId="{DCA9B03C-2A8E-4138-A91A-11F5C803DDA6}" type="pres">
      <dgm:prSet presAssocID="{17385158-AED5-4573-B0DB-3956E585CF87}" presName="sibTrans" presStyleLbl="sibTrans2D1" presStyleIdx="0" presStyleCnt="2" custScaleX="124912" custScaleY="116548"/>
      <dgm:spPr/>
    </dgm:pt>
    <dgm:pt modelId="{9A101E24-E32D-4611-9EAA-2121E5ED9030}" type="pres">
      <dgm:prSet presAssocID="{17385158-AED5-4573-B0DB-3956E585CF87}" presName="connectorText" presStyleLbl="sibTrans2D1" presStyleIdx="0" presStyleCnt="2"/>
      <dgm:spPr/>
    </dgm:pt>
    <dgm:pt modelId="{887CF695-FFD8-4E43-BE76-9517BB934A76}" type="pres">
      <dgm:prSet presAssocID="{715D8436-3828-4985-B952-4D3CC60CFBF8}" presName="node" presStyleLbl="node1" presStyleIdx="1" presStyleCnt="3">
        <dgm:presLayoutVars>
          <dgm:bulletEnabled val="1"/>
        </dgm:presLayoutVars>
      </dgm:prSet>
      <dgm:spPr/>
    </dgm:pt>
    <dgm:pt modelId="{E45FD357-8910-4402-B9B3-C8FF453557D8}" type="pres">
      <dgm:prSet presAssocID="{EBF84B25-6474-4048-959A-190986756992}" presName="sibTrans" presStyleLbl="sibTrans2D1" presStyleIdx="1" presStyleCnt="2"/>
      <dgm:spPr/>
    </dgm:pt>
    <dgm:pt modelId="{FA2151BF-722C-47DD-BE5D-7C4002B3252F}" type="pres">
      <dgm:prSet presAssocID="{EBF84B25-6474-4048-959A-190986756992}" presName="connectorText" presStyleLbl="sibTrans2D1" presStyleIdx="1" presStyleCnt="2"/>
      <dgm:spPr/>
    </dgm:pt>
    <dgm:pt modelId="{8DB43FB3-6D71-4A92-9561-2930389BA2BB}" type="pres">
      <dgm:prSet presAssocID="{3F0231BD-8F22-44A8-A317-E6CF340AE61E}" presName="node" presStyleLbl="node1" presStyleIdx="2" presStyleCnt="3" custScaleY="71371" custLinFactNeighborX="2450" custLinFactNeighborY="-2402">
        <dgm:presLayoutVars>
          <dgm:bulletEnabled val="1"/>
        </dgm:presLayoutVars>
      </dgm:prSet>
      <dgm:spPr/>
    </dgm:pt>
  </dgm:ptLst>
  <dgm:cxnLst>
    <dgm:cxn modelId="{2BBC141C-52B9-4147-90F9-5812748E53E6}" type="presOf" srcId="{A16B7CFF-640E-4A9C-B242-313B944692DA}" destId="{41C8478C-E3C6-4D04-BF79-0E726F414DE8}" srcOrd="0" destOrd="0" presId="urn:microsoft.com/office/officeart/2005/8/layout/process1"/>
    <dgm:cxn modelId="{282A9427-7D4A-4115-9EA9-09165C212E3A}" srcId="{1D9B0A83-A15A-4B24-AA23-A5C65EBA5FFA}" destId="{A16B7CFF-640E-4A9C-B242-313B944692DA}" srcOrd="0" destOrd="0" parTransId="{C528D927-C18C-484A-A8BD-7B19D8EBAABB}" sibTransId="{17385158-AED5-4573-B0DB-3956E585CF87}"/>
    <dgm:cxn modelId="{673C022C-E77D-4EC8-9B1A-C3BFA4B6CD33}" type="presOf" srcId="{3F0231BD-8F22-44A8-A317-E6CF340AE61E}" destId="{8DB43FB3-6D71-4A92-9561-2930389BA2BB}" srcOrd="0" destOrd="0" presId="urn:microsoft.com/office/officeart/2005/8/layout/process1"/>
    <dgm:cxn modelId="{1548A734-1338-421C-BC00-73431816BBFA}" type="presOf" srcId="{EBF84B25-6474-4048-959A-190986756992}" destId="{FA2151BF-722C-47DD-BE5D-7C4002B3252F}" srcOrd="1" destOrd="0" presId="urn:microsoft.com/office/officeart/2005/8/layout/process1"/>
    <dgm:cxn modelId="{A1FC275F-84C7-4C99-A599-B0CECC3BE2DB}" srcId="{1D9B0A83-A15A-4B24-AA23-A5C65EBA5FFA}" destId="{3F0231BD-8F22-44A8-A317-E6CF340AE61E}" srcOrd="2" destOrd="0" parTransId="{60389675-3D59-4AB6-A180-273F2811F8E3}" sibTransId="{0FF6B2AE-2EAA-4043-B379-CEF8A8DD15B2}"/>
    <dgm:cxn modelId="{AC13DC62-47CD-4832-A365-CCE295EEA800}" type="presOf" srcId="{17385158-AED5-4573-B0DB-3956E585CF87}" destId="{DCA9B03C-2A8E-4138-A91A-11F5C803DDA6}" srcOrd="0" destOrd="0" presId="urn:microsoft.com/office/officeart/2005/8/layout/process1"/>
    <dgm:cxn modelId="{137A2069-5263-4748-A769-901BDAF04C0D}" type="presOf" srcId="{715D8436-3828-4985-B952-4D3CC60CFBF8}" destId="{887CF695-FFD8-4E43-BE76-9517BB934A76}" srcOrd="0" destOrd="0" presId="urn:microsoft.com/office/officeart/2005/8/layout/process1"/>
    <dgm:cxn modelId="{F96253C8-B909-4A29-8E0A-217AB9C05EA4}" type="presOf" srcId="{EBF84B25-6474-4048-959A-190986756992}" destId="{E45FD357-8910-4402-B9B3-C8FF453557D8}" srcOrd="0" destOrd="0" presId="urn:microsoft.com/office/officeart/2005/8/layout/process1"/>
    <dgm:cxn modelId="{D1F243CD-14DD-40BE-AD0B-EA2DC0D5BE5F}" srcId="{1D9B0A83-A15A-4B24-AA23-A5C65EBA5FFA}" destId="{715D8436-3828-4985-B952-4D3CC60CFBF8}" srcOrd="1" destOrd="0" parTransId="{D09D2A83-29EE-4196-A08F-1B664E171A18}" sibTransId="{EBF84B25-6474-4048-959A-190986756992}"/>
    <dgm:cxn modelId="{D34E5FE2-7BB4-496F-864A-CBB166E319D8}" type="presOf" srcId="{17385158-AED5-4573-B0DB-3956E585CF87}" destId="{9A101E24-E32D-4611-9EAA-2121E5ED9030}" srcOrd="1" destOrd="0" presId="urn:microsoft.com/office/officeart/2005/8/layout/process1"/>
    <dgm:cxn modelId="{D27864FF-60CE-47ED-BFCE-4579967DF900}" type="presOf" srcId="{1D9B0A83-A15A-4B24-AA23-A5C65EBA5FFA}" destId="{49DB7F3B-8780-42D6-B28C-135EB75F68C9}" srcOrd="0" destOrd="0" presId="urn:microsoft.com/office/officeart/2005/8/layout/process1"/>
    <dgm:cxn modelId="{14BADC4E-641C-4AE9-A20D-90431FD08A00}" type="presParOf" srcId="{49DB7F3B-8780-42D6-B28C-135EB75F68C9}" destId="{41C8478C-E3C6-4D04-BF79-0E726F414DE8}" srcOrd="0" destOrd="0" presId="urn:microsoft.com/office/officeart/2005/8/layout/process1"/>
    <dgm:cxn modelId="{3A1CF2CF-5375-4F78-9252-CD2E234FE84D}" type="presParOf" srcId="{49DB7F3B-8780-42D6-B28C-135EB75F68C9}" destId="{DCA9B03C-2A8E-4138-A91A-11F5C803DDA6}" srcOrd="1" destOrd="0" presId="urn:microsoft.com/office/officeart/2005/8/layout/process1"/>
    <dgm:cxn modelId="{5FCAC8BF-25F7-43EB-A632-990FEFB536CE}" type="presParOf" srcId="{DCA9B03C-2A8E-4138-A91A-11F5C803DDA6}" destId="{9A101E24-E32D-4611-9EAA-2121E5ED9030}" srcOrd="0" destOrd="0" presId="urn:microsoft.com/office/officeart/2005/8/layout/process1"/>
    <dgm:cxn modelId="{085847C0-842A-43E0-8B75-3CB25CFAFBC2}" type="presParOf" srcId="{49DB7F3B-8780-42D6-B28C-135EB75F68C9}" destId="{887CF695-FFD8-4E43-BE76-9517BB934A76}" srcOrd="2" destOrd="0" presId="urn:microsoft.com/office/officeart/2005/8/layout/process1"/>
    <dgm:cxn modelId="{C64790F6-3E02-4286-838A-A5E0AF8A0586}" type="presParOf" srcId="{49DB7F3B-8780-42D6-B28C-135EB75F68C9}" destId="{E45FD357-8910-4402-B9B3-C8FF453557D8}" srcOrd="3" destOrd="0" presId="urn:microsoft.com/office/officeart/2005/8/layout/process1"/>
    <dgm:cxn modelId="{3934E5DF-0061-4131-B746-79EE9D167937}" type="presParOf" srcId="{E45FD357-8910-4402-B9B3-C8FF453557D8}" destId="{FA2151BF-722C-47DD-BE5D-7C4002B3252F}" srcOrd="0" destOrd="0" presId="urn:microsoft.com/office/officeart/2005/8/layout/process1"/>
    <dgm:cxn modelId="{EBE98531-6CFF-4AB1-8E68-A10AE5619256}" type="presParOf" srcId="{49DB7F3B-8780-42D6-B28C-135EB75F68C9}" destId="{8DB43FB3-6D71-4A92-9561-2930389BA2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pt>
    <dgm:pt modelId="{21E34E94-576B-471A-8590-DDE19B19D4AB}" type="pres">
      <dgm:prSet presAssocID="{F43F7A6D-DDFB-41A8-BBA1-3C8035D7ECB9}" presName="parentNode" presStyleLbl="revTx" presStyleIdx="0" presStyleCnt="4">
        <dgm:presLayoutVars>
          <dgm:chMax val="0"/>
          <dgm:bulletEnabled val="1"/>
        </dgm:presLayoutVars>
      </dgm:prSet>
      <dgm:spPr/>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pt>
    <dgm:pt modelId="{76DF3401-7FA3-4C5E-A7E6-44B9B9EC3E47}" type="pres">
      <dgm:prSet presAssocID="{DA284261-84F5-4023-861E-21D32DDB61AF}" presName="parentNode" presStyleLbl="revTx" presStyleIdx="1" presStyleCnt="4">
        <dgm:presLayoutVars>
          <dgm:chMax val="0"/>
          <dgm:bulletEnabled val="1"/>
        </dgm:presLayoutVars>
      </dgm:prSet>
      <dgm:spPr/>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pt>
    <dgm:pt modelId="{51A99637-8999-4769-B224-182955068D8C}" type="pres">
      <dgm:prSet presAssocID="{E826C195-87BC-4AD8-9CA7-5077C7BEA7C6}" presName="parentNode" presStyleLbl="revTx" presStyleIdx="2" presStyleCnt="4">
        <dgm:presLayoutVars>
          <dgm:chMax val="0"/>
          <dgm:bulletEnabled val="1"/>
        </dgm:presLayoutVars>
      </dgm:prSet>
      <dgm:spPr/>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pt>
    <dgm:pt modelId="{97B0FADB-912C-42DD-9E18-6A62BF03FB95}" type="pres">
      <dgm:prSet presAssocID="{9AC75E31-F880-45E0-9DA8-871D7608A0AF}" presName="parentNode" presStyleLbl="revTx" presStyleIdx="3" presStyleCnt="4">
        <dgm:presLayoutVars>
          <dgm:chMax val="0"/>
          <dgm:bulletEnabled val="1"/>
        </dgm:presLayoutVars>
      </dgm:prSet>
      <dgm:spPr/>
    </dgm:pt>
  </dgm:ptLst>
  <dgm:cxnLst>
    <dgm:cxn modelId="{A3023D08-052E-45D0-AAFE-374B141180C9}" type="presOf" srcId="{DA284261-84F5-4023-861E-21D32DDB61AF}" destId="{76DF3401-7FA3-4C5E-A7E6-44B9B9EC3E47}"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E5038416-F954-44F7-9A42-8F0840874A74}" srcId="{81141936-DDE1-4258-BA2C-F4BAB7B6BFD1}" destId="{F43F7A6D-DDFB-41A8-BBA1-3C8035D7ECB9}" srcOrd="0" destOrd="0" parTransId="{B759581C-B3F0-4E49-A1A7-702F4A7C37B7}" sibTransId="{53CD8AB7-8916-4EFB-8789-4A4DAAB9208A}"/>
    <dgm:cxn modelId="{EFAAAF17-A3BE-4818-B5AB-89B589DDAA60}" srcId="{81141936-DDE1-4258-BA2C-F4BAB7B6BFD1}" destId="{9AC75E31-F880-45E0-9DA8-871D7608A0AF}" srcOrd="3" destOrd="0" parTransId="{54289553-C45B-4A8C-B326-C75969581D86}" sibTransId="{A5613BF6-970E-46F9-AC03-808E170E4957}"/>
    <dgm:cxn modelId="{44ED8421-BEBC-423D-BEED-70983E1578C6}" srcId="{DA284261-84F5-4023-861E-21D32DDB61AF}" destId="{D794E0C5-D52E-4F04-BC1F-3CD8E6F2C1A3}" srcOrd="4" destOrd="0" parTransId="{CC547129-2389-4348-96C9-BFCF0DDC51F6}" sibTransId="{D9E6E4B6-9CE5-4F12-A09A-F1AFB229C0F9}"/>
    <dgm:cxn modelId="{28038A32-47CC-49CD-96CC-AD423B3642F7}" srcId="{E826C195-87BC-4AD8-9CA7-5077C7BEA7C6}" destId="{9835686E-E82C-4B45-9B98-DFA4E593EB42}" srcOrd="2" destOrd="0" parTransId="{41B374D1-9D16-4974-9C2C-0BC4510E655B}" sibTransId="{6FB12A59-83ED-40EF-976C-7299174C37BE}"/>
    <dgm:cxn modelId="{B4FFCA37-B1C5-4649-BED8-29FD6C4FFF9F}" type="presOf" srcId="{9835686E-E82C-4B45-9B98-DFA4E593EB42}" destId="{ADF9595C-34CC-4194-848B-2053C59B7014}" srcOrd="0" destOrd="2"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2B030D5F-199F-4579-96B1-557981D091DA}" srcId="{F43F7A6D-DDFB-41A8-BBA1-3C8035D7ECB9}" destId="{C721095F-CB2E-4DA6-88A6-421E12A8E02F}" srcOrd="0" destOrd="0" parTransId="{4F49B432-4277-46D8-AEE4-40FE7E297813}" sibTransId="{A479F329-7820-4609-80A4-C685A00B1254}"/>
    <dgm:cxn modelId="{6AE6665F-05A7-427A-9CD8-1CABA6D43405}" srcId="{DA284261-84F5-4023-861E-21D32DDB61AF}" destId="{A72361E7-83B4-4C52-80BD-EAA6D9234762}" srcOrd="0" destOrd="0" parTransId="{A347079A-6098-479C-BCBF-8BAB4FB3BA29}" sibTransId="{01245BB9-AAC4-4BA5-A08F-7B475A54BBBE}"/>
    <dgm:cxn modelId="{C91AE568-C4F5-4D5B-B001-529127B448C4}" type="presOf" srcId="{D794E0C5-D52E-4F04-BC1F-3CD8E6F2C1A3}" destId="{3A057E32-BC5E-438A-A5B7-7E7E7585CF77}" srcOrd="0" destOrd="4" presId="urn:microsoft.com/office/officeart/2005/8/layout/hList2"/>
    <dgm:cxn modelId="{29539670-4F8E-451C-AF01-38D6A42797B3}" type="presOf" srcId="{F43F7A6D-DDFB-41A8-BBA1-3C8035D7ECB9}" destId="{21E34E94-576B-471A-8590-DDE19B19D4AB}" srcOrd="0" destOrd="0" presId="urn:microsoft.com/office/officeart/2005/8/layout/hList2"/>
    <dgm:cxn modelId="{18449553-E756-464E-8FD6-8146F28D2625}" type="presOf" srcId="{5365E801-9AAB-46BB-8212-246E2114108B}" destId="{3A057E32-BC5E-438A-A5B7-7E7E7585CF77}" srcOrd="0" destOrd="1"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58111E7C-597D-4A40-B73B-EB990815CF14}" type="presOf" srcId="{B78117A1-E760-42A6-9C05-85E4BC10D206}" destId="{ADF9595C-34CC-4194-848B-2053C59B7014}" srcOrd="0" destOrd="1" presId="urn:microsoft.com/office/officeart/2005/8/layout/hList2"/>
    <dgm:cxn modelId="{4DEED47C-8294-4A73-A1B7-848F971E5C10}" srcId="{9AC75E31-F880-45E0-9DA8-871D7608A0AF}" destId="{4A1AE6BF-C0C2-4D9B-B51E-6A8E5E2658FB}" srcOrd="0" destOrd="0" parTransId="{26DE42A3-951B-4901-9CF9-8AC7A32D857B}" sibTransId="{4548C140-0FC1-447C-8C7B-45F546BC9E28}"/>
    <dgm:cxn modelId="{E9F08982-566E-4BDD-83DF-1773355DB8A7}" srcId="{E826C195-87BC-4AD8-9CA7-5077C7BEA7C6}" destId="{8B46C832-73A8-48F0-A786-DED743884571}" srcOrd="0" destOrd="0" parTransId="{C0FBBF2F-1247-484C-AB9B-B71BE59DADAF}" sibTransId="{C0866C01-6280-485C-A679-BABC67B8590A}"/>
    <dgm:cxn modelId="{108D3C83-0035-4C52-966B-718326CFB817}" type="presOf" srcId="{4A1AE6BF-C0C2-4D9B-B51E-6A8E5E2658FB}" destId="{A2A6CD2D-107C-42BE-8992-188B6087F0A1}"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25A57189-D56A-4EB8-AA04-91021FAF3DF9}" type="presOf" srcId="{9AC75E31-F880-45E0-9DA8-871D7608A0AF}" destId="{97B0FADB-912C-42DD-9E18-6A62BF03FB95}" srcOrd="0" destOrd="0" presId="urn:microsoft.com/office/officeart/2005/8/layout/hList2"/>
    <dgm:cxn modelId="{95278A96-3C55-4E03-BF04-AAD35CB58D1B}" type="presOf" srcId="{8B46C832-73A8-48F0-A786-DED743884571}" destId="{ADF9595C-34CC-4194-848B-2053C59B7014}" srcOrd="0" destOrd="0" presId="urn:microsoft.com/office/officeart/2005/8/layout/hList2"/>
    <dgm:cxn modelId="{C67C54A4-9511-4896-995E-B57491B56E81}" type="presOf" srcId="{C57B8923-6472-4D21-903B-3B2C2EC45DCF}" destId="{3A057E32-BC5E-438A-A5B7-7E7E7585CF77}" srcOrd="0" destOrd="3" presId="urn:microsoft.com/office/officeart/2005/8/layout/hList2"/>
    <dgm:cxn modelId="{67E25AAF-0D39-436D-8F5B-781986DCAEDC}" type="presOf" srcId="{CEF80CCA-AB76-4F35-B6FD-CB88528C4647}" destId="{3A057E32-BC5E-438A-A5B7-7E7E7585CF77}"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FE4E0EC1-3C71-4D42-B0AE-28C082416E2A}" srcId="{E826C195-87BC-4AD8-9CA7-5077C7BEA7C6}" destId="{B78117A1-E760-42A6-9C05-85E4BC10D206}" srcOrd="1" destOrd="0" parTransId="{0DEC217A-2C81-4158-AB4D-E0FD56BBB134}" sibTransId="{5FCD2DDF-0E94-4CB9-B814-E1487EB3D1F9}"/>
    <dgm:cxn modelId="{F54C36C1-9683-4D04-9010-E3810254AAC1}" srcId="{81141936-DDE1-4258-BA2C-F4BAB7B6BFD1}" destId="{DA284261-84F5-4023-861E-21D32DDB61AF}" srcOrd="1" destOrd="0" parTransId="{7B37C8F4-A47E-4DC6-A701-2C080395B3A7}" sibTransId="{5113554B-A493-4B03-9615-0C7BD8A5A873}"/>
    <dgm:cxn modelId="{9FBE46C3-6AE2-414E-865F-78425A086BFD}" srcId="{F43F7A6D-DDFB-41A8-BBA1-3C8035D7ECB9}" destId="{9898428D-B576-43DE-B640-93DC59B3D909}" srcOrd="1" destOrd="0" parTransId="{186189FB-5190-45D6-9CED-03969502E634}" sibTransId="{DCF201AE-8264-4173-A9E4-EA35F7E4FAE1}"/>
    <dgm:cxn modelId="{CF264DCA-9C3F-40DE-92A6-8470CF383566}" type="presOf" srcId="{9898428D-B576-43DE-B640-93DC59B3D909}" destId="{9AC6802B-6FAF-48EC-B695-520CF8541815}" srcOrd="0" destOrd="1" presId="urn:microsoft.com/office/officeart/2005/8/layout/hList2"/>
    <dgm:cxn modelId="{0AEAEDCE-2B10-4714-94F5-6D42AB4F1230}" srcId="{81141936-DDE1-4258-BA2C-F4BAB7B6BFD1}" destId="{E826C195-87BC-4AD8-9CA7-5077C7BEA7C6}" srcOrd="2" destOrd="0" parTransId="{6DDD2936-E7E7-467D-A467-F7786FA2C103}" sibTransId="{8A803F78-6F9B-420B-9281-C95C3497C599}"/>
    <dgm:cxn modelId="{71C4B7E3-AD97-4A65-93A1-E0AD33D1432A}" type="presOf" srcId="{C721095F-CB2E-4DA6-88A6-421E12A8E02F}" destId="{9AC6802B-6FAF-48EC-B695-520CF8541815}" srcOrd="0" destOrd="0"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084989-09A9-4067-89F8-E712FF9E3B6F}" type="doc">
      <dgm:prSet loTypeId="urn:microsoft.com/office/officeart/2005/8/layout/process1" loCatId="process" qsTypeId="urn:microsoft.com/office/officeart/2005/8/quickstyle/simple1" qsCatId="simple" csTypeId="urn:microsoft.com/office/officeart/2005/8/colors/accent1_2" csCatId="accent1" phldr="1"/>
      <dgm:spPr/>
    </dgm:pt>
    <dgm:pt modelId="{02C3BD9E-F75A-4B3E-8DE5-4B1DB03A3A2F}" type="pres">
      <dgm:prSet presAssocID="{14084989-09A9-4067-89F8-E712FF9E3B6F}" presName="Name0" presStyleCnt="0">
        <dgm:presLayoutVars>
          <dgm:dir/>
          <dgm:resizeHandles val="exact"/>
        </dgm:presLayoutVars>
      </dgm:prSet>
      <dgm:spPr/>
    </dgm:pt>
  </dgm:ptLst>
  <dgm:cxnLst>
    <dgm:cxn modelId="{937B626D-1151-4486-940F-FF5D04C8DB97}" type="presOf" srcId="{14084989-09A9-4067-89F8-E712FF9E3B6F}" destId="{02C3BD9E-F75A-4B3E-8DE5-4B1DB03A3A2F}"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6AE92B-71FD-4176-A9D0-D3486819C7DD}"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69A4BFBD-230D-45A2-851B-650AADBB5113}">
      <dgm:prSet phldrT="[Text]" custT="1"/>
      <dgm:spPr>
        <a:solidFill>
          <a:srgbClr val="FF0000"/>
        </a:solidFill>
      </dgm:spPr>
      <dgm:t>
        <a:bodyPr/>
        <a:lstStyle/>
        <a:p>
          <a:r>
            <a:rPr lang="en-HK" sz="1100" b="1" dirty="0"/>
            <a:t>Firm</a:t>
          </a:r>
        </a:p>
        <a:p>
          <a:r>
            <a:rPr lang="en-HK" sz="1100" b="1" dirty="0"/>
            <a:t>Performance</a:t>
          </a:r>
        </a:p>
        <a:p>
          <a:r>
            <a:rPr lang="en-HK" sz="1600" b="1" dirty="0"/>
            <a:t>Y</a:t>
          </a:r>
          <a:endParaRPr lang="en-GB" sz="1100" b="1" dirty="0"/>
        </a:p>
      </dgm:t>
    </dgm:pt>
    <dgm:pt modelId="{27221955-A720-4F86-9984-4DA5D3212A73}" type="parTrans" cxnId="{D7755677-66FC-4CE2-A9B5-E13582ADA6BF}">
      <dgm:prSet/>
      <dgm:spPr/>
      <dgm:t>
        <a:bodyPr/>
        <a:lstStyle/>
        <a:p>
          <a:endParaRPr lang="en-GB"/>
        </a:p>
      </dgm:t>
    </dgm:pt>
    <dgm:pt modelId="{1D7FE25F-E111-4271-A34E-4AD353FCE288}" type="sibTrans" cxnId="{D7755677-66FC-4CE2-A9B5-E13582ADA6BF}">
      <dgm:prSet/>
      <dgm:spPr/>
      <dgm:t>
        <a:bodyPr/>
        <a:lstStyle/>
        <a:p>
          <a:endParaRPr lang="en-GB"/>
        </a:p>
      </dgm:t>
    </dgm:pt>
    <dgm:pt modelId="{54D8E217-E44D-4DB3-90F0-C40942593B97}">
      <dgm:prSet phldrT="[Text]" custT="1"/>
      <dgm:spPr/>
      <dgm:t>
        <a:bodyPr/>
        <a:lstStyle/>
        <a:p>
          <a:r>
            <a:rPr lang="en-HK" sz="1050" b="1" dirty="0"/>
            <a:t>Strategies</a:t>
          </a:r>
          <a:endParaRPr lang="en-GB" sz="1050" b="1" dirty="0"/>
        </a:p>
      </dgm:t>
    </dgm:pt>
    <dgm:pt modelId="{5F3690AF-839E-4B6F-A554-B571D03CA632}" type="parTrans" cxnId="{A061ADA9-C97A-4E68-97E5-A137466B7677}">
      <dgm:prSet/>
      <dgm:spPr/>
      <dgm:t>
        <a:bodyPr/>
        <a:lstStyle/>
        <a:p>
          <a:endParaRPr lang="en-GB"/>
        </a:p>
      </dgm:t>
    </dgm:pt>
    <dgm:pt modelId="{FC773861-A454-4353-942A-F09178D1EB80}" type="sibTrans" cxnId="{A061ADA9-C97A-4E68-97E5-A137466B7677}">
      <dgm:prSet/>
      <dgm:spPr/>
      <dgm:t>
        <a:bodyPr/>
        <a:lstStyle/>
        <a:p>
          <a:endParaRPr lang="en-GB"/>
        </a:p>
      </dgm:t>
    </dgm:pt>
    <dgm:pt modelId="{57A8D77E-A7F1-4F8B-8044-3FCE301C9D35}">
      <dgm:prSet phldrT="[Text]" custT="1"/>
      <dgm:spPr/>
      <dgm:t>
        <a:bodyPr/>
        <a:lstStyle/>
        <a:p>
          <a:r>
            <a:rPr lang="en-HK" sz="800" b="1" dirty="0"/>
            <a:t>Employees</a:t>
          </a:r>
          <a:endParaRPr lang="en-GB" sz="800" b="1" dirty="0"/>
        </a:p>
      </dgm:t>
    </dgm:pt>
    <dgm:pt modelId="{14B3248A-1A02-4799-AE2E-89F5EF0F7D69}" type="parTrans" cxnId="{FACFF5ED-8FC5-4DA5-B584-6CD31625AA52}">
      <dgm:prSet/>
      <dgm:spPr/>
      <dgm:t>
        <a:bodyPr/>
        <a:lstStyle/>
        <a:p>
          <a:endParaRPr lang="en-GB"/>
        </a:p>
      </dgm:t>
    </dgm:pt>
    <dgm:pt modelId="{46E35E4D-3AD3-4934-BA2B-E185AF244C47}" type="sibTrans" cxnId="{FACFF5ED-8FC5-4DA5-B584-6CD31625AA52}">
      <dgm:prSet/>
      <dgm:spPr/>
      <dgm:t>
        <a:bodyPr/>
        <a:lstStyle/>
        <a:p>
          <a:endParaRPr lang="en-GB"/>
        </a:p>
      </dgm:t>
    </dgm:pt>
    <dgm:pt modelId="{353A1273-271B-4B37-9ABA-BD0268DC48E5}">
      <dgm:prSet phldrT="[Text]" custT="1"/>
      <dgm:spPr/>
      <dgm:t>
        <a:bodyPr/>
        <a:lstStyle/>
        <a:p>
          <a:r>
            <a:rPr lang="en-HK" sz="1000" b="1" dirty="0"/>
            <a:t>Executives</a:t>
          </a:r>
          <a:endParaRPr lang="en-GB" sz="1000" b="1" dirty="0"/>
        </a:p>
      </dgm:t>
    </dgm:pt>
    <dgm:pt modelId="{8CC683F2-43FB-4215-9BBE-24CFF1B93955}" type="parTrans" cxnId="{1C1130A6-A979-46CB-B305-4D22D7663834}">
      <dgm:prSet/>
      <dgm:spPr/>
      <dgm:t>
        <a:bodyPr/>
        <a:lstStyle/>
        <a:p>
          <a:endParaRPr lang="en-GB"/>
        </a:p>
      </dgm:t>
    </dgm:pt>
    <dgm:pt modelId="{B887E0BC-B732-40B4-A365-A68B59C663B1}" type="sibTrans" cxnId="{1C1130A6-A979-46CB-B305-4D22D7663834}">
      <dgm:prSet/>
      <dgm:spPr/>
      <dgm:t>
        <a:bodyPr/>
        <a:lstStyle/>
        <a:p>
          <a:endParaRPr lang="en-GB"/>
        </a:p>
      </dgm:t>
    </dgm:pt>
    <dgm:pt modelId="{9CCA91FF-2976-4019-9265-75DAE88A78D5}">
      <dgm:prSet phldrT="[Text]"/>
      <dgm:spPr/>
      <dgm:t>
        <a:bodyPr/>
        <a:lstStyle/>
        <a:p>
          <a:r>
            <a:rPr lang="en-HK" b="1" dirty="0"/>
            <a:t>Customers</a:t>
          </a:r>
          <a:endParaRPr lang="en-GB" b="1" dirty="0"/>
        </a:p>
      </dgm:t>
    </dgm:pt>
    <dgm:pt modelId="{68CA80F5-E2C9-48E5-BEDD-5C93525EB368}" type="parTrans" cxnId="{90C55C56-FCB1-4176-AC45-A757E9119A99}">
      <dgm:prSet/>
      <dgm:spPr/>
      <dgm:t>
        <a:bodyPr/>
        <a:lstStyle/>
        <a:p>
          <a:endParaRPr lang="en-GB"/>
        </a:p>
      </dgm:t>
    </dgm:pt>
    <dgm:pt modelId="{9BC08AE6-A5F0-434E-8047-A69A44F13B41}" type="sibTrans" cxnId="{90C55C56-FCB1-4176-AC45-A757E9119A99}">
      <dgm:prSet/>
      <dgm:spPr/>
      <dgm:t>
        <a:bodyPr/>
        <a:lstStyle/>
        <a:p>
          <a:endParaRPr lang="en-GB"/>
        </a:p>
      </dgm:t>
    </dgm:pt>
    <dgm:pt modelId="{4C587E90-E586-455C-A30B-03D22F0EC93B}">
      <dgm:prSet custT="1"/>
      <dgm:spPr/>
      <dgm:t>
        <a:bodyPr/>
        <a:lstStyle/>
        <a:p>
          <a:r>
            <a:rPr lang="en-HK" sz="1050" b="1" dirty="0"/>
            <a:t>Factor 2</a:t>
          </a:r>
          <a:endParaRPr lang="en-GB" sz="1050" b="1" dirty="0"/>
        </a:p>
      </dgm:t>
    </dgm:pt>
    <dgm:pt modelId="{C6E5A9EB-1FDD-40CA-BB63-B9EBC67BB60D}" type="parTrans" cxnId="{54639A6F-2FEC-4845-9964-E094839E6213}">
      <dgm:prSet/>
      <dgm:spPr/>
      <dgm:t>
        <a:bodyPr/>
        <a:lstStyle/>
        <a:p>
          <a:endParaRPr lang="en-GB"/>
        </a:p>
      </dgm:t>
    </dgm:pt>
    <dgm:pt modelId="{FC00A31B-7D5E-4978-850A-ED8E4CBBF757}" type="sibTrans" cxnId="{54639A6F-2FEC-4845-9964-E094839E6213}">
      <dgm:prSet/>
      <dgm:spPr/>
      <dgm:t>
        <a:bodyPr/>
        <a:lstStyle/>
        <a:p>
          <a:endParaRPr lang="en-GB"/>
        </a:p>
      </dgm:t>
    </dgm:pt>
    <dgm:pt modelId="{606E698E-4E28-46F5-AAF3-8CD417697E66}">
      <dgm:prSet custT="1"/>
      <dgm:spPr/>
      <dgm:t>
        <a:bodyPr/>
        <a:lstStyle/>
        <a:p>
          <a:r>
            <a:rPr lang="en-HK" sz="1100" b="1" dirty="0"/>
            <a:t>Factor 1</a:t>
          </a:r>
          <a:endParaRPr lang="en-GB" sz="1100" b="1" dirty="0"/>
        </a:p>
      </dgm:t>
    </dgm:pt>
    <dgm:pt modelId="{12AB8F6A-18F1-46F2-8383-383AFF583AC9}" type="parTrans" cxnId="{35FD8D4A-47EF-4B55-9ECC-143D18FEEC9D}">
      <dgm:prSet/>
      <dgm:spPr/>
      <dgm:t>
        <a:bodyPr/>
        <a:lstStyle/>
        <a:p>
          <a:endParaRPr lang="en-GB"/>
        </a:p>
      </dgm:t>
    </dgm:pt>
    <dgm:pt modelId="{635C681F-4094-4A53-9AAD-391F4CBB51EB}" type="sibTrans" cxnId="{35FD8D4A-47EF-4B55-9ECC-143D18FEEC9D}">
      <dgm:prSet/>
      <dgm:spPr/>
      <dgm:t>
        <a:bodyPr/>
        <a:lstStyle/>
        <a:p>
          <a:endParaRPr lang="en-GB"/>
        </a:p>
      </dgm:t>
    </dgm:pt>
    <dgm:pt modelId="{FB331C9B-CBB5-47B6-A41A-E504C133081B}" type="pres">
      <dgm:prSet presAssocID="{316AE92B-71FD-4176-A9D0-D3486819C7DD}" presName="cycle" presStyleCnt="0">
        <dgm:presLayoutVars>
          <dgm:chMax val="1"/>
          <dgm:dir/>
          <dgm:animLvl val="ctr"/>
          <dgm:resizeHandles val="exact"/>
        </dgm:presLayoutVars>
      </dgm:prSet>
      <dgm:spPr/>
    </dgm:pt>
    <dgm:pt modelId="{0976343F-E9C8-49B5-B43A-28FED7CAA8DF}" type="pres">
      <dgm:prSet presAssocID="{69A4BFBD-230D-45A2-851B-650AADBB5113}" presName="centerShape" presStyleLbl="node0" presStyleIdx="0" presStyleCnt="1" custScaleX="144435"/>
      <dgm:spPr/>
    </dgm:pt>
    <dgm:pt modelId="{D13BF710-4174-4865-959D-AB240651425E}" type="pres">
      <dgm:prSet presAssocID="{5F3690AF-839E-4B6F-A554-B571D03CA632}" presName="Name9" presStyleLbl="parChTrans1D2" presStyleIdx="0" presStyleCnt="6"/>
      <dgm:spPr/>
    </dgm:pt>
    <dgm:pt modelId="{F9C56C0B-5126-45C9-BABB-22772B52A2CB}" type="pres">
      <dgm:prSet presAssocID="{5F3690AF-839E-4B6F-A554-B571D03CA632}" presName="connTx" presStyleLbl="parChTrans1D2" presStyleIdx="0" presStyleCnt="6"/>
      <dgm:spPr/>
    </dgm:pt>
    <dgm:pt modelId="{A84F2C9D-BCD4-474B-9DBB-27B82EF25473}" type="pres">
      <dgm:prSet presAssocID="{54D8E217-E44D-4DB3-90F0-C40942593B97}" presName="node" presStyleLbl="node1" presStyleIdx="0" presStyleCnt="6">
        <dgm:presLayoutVars>
          <dgm:bulletEnabled val="1"/>
        </dgm:presLayoutVars>
      </dgm:prSet>
      <dgm:spPr/>
    </dgm:pt>
    <dgm:pt modelId="{CF5EAA54-A141-4402-923E-94A710FDB603}" type="pres">
      <dgm:prSet presAssocID="{14B3248A-1A02-4799-AE2E-89F5EF0F7D69}" presName="Name9" presStyleLbl="parChTrans1D2" presStyleIdx="1" presStyleCnt="6"/>
      <dgm:spPr/>
    </dgm:pt>
    <dgm:pt modelId="{644BD89D-A1AE-466C-9E3F-97459E8342C8}" type="pres">
      <dgm:prSet presAssocID="{14B3248A-1A02-4799-AE2E-89F5EF0F7D69}" presName="connTx" presStyleLbl="parChTrans1D2" presStyleIdx="1" presStyleCnt="6"/>
      <dgm:spPr/>
    </dgm:pt>
    <dgm:pt modelId="{338B84AE-90B3-4082-BDDB-0181A1C690A7}" type="pres">
      <dgm:prSet presAssocID="{57A8D77E-A7F1-4F8B-8044-3FCE301C9D35}" presName="node" presStyleLbl="node1" presStyleIdx="1" presStyleCnt="6">
        <dgm:presLayoutVars>
          <dgm:bulletEnabled val="1"/>
        </dgm:presLayoutVars>
      </dgm:prSet>
      <dgm:spPr/>
    </dgm:pt>
    <dgm:pt modelId="{794CA176-A4F6-4585-AEC9-7C6FD1EB8024}" type="pres">
      <dgm:prSet presAssocID="{8CC683F2-43FB-4215-9BBE-24CFF1B93955}" presName="Name9" presStyleLbl="parChTrans1D2" presStyleIdx="2" presStyleCnt="6"/>
      <dgm:spPr/>
    </dgm:pt>
    <dgm:pt modelId="{D0709FF2-C7DD-4CDF-AEC5-7D90976C1B6F}" type="pres">
      <dgm:prSet presAssocID="{8CC683F2-43FB-4215-9BBE-24CFF1B93955}" presName="connTx" presStyleLbl="parChTrans1D2" presStyleIdx="2" presStyleCnt="6"/>
      <dgm:spPr/>
    </dgm:pt>
    <dgm:pt modelId="{892E0C7B-74D4-4719-A75F-99F09B81400E}" type="pres">
      <dgm:prSet presAssocID="{353A1273-271B-4B37-9ABA-BD0268DC48E5}" presName="node" presStyleLbl="node1" presStyleIdx="2" presStyleCnt="6">
        <dgm:presLayoutVars>
          <dgm:bulletEnabled val="1"/>
        </dgm:presLayoutVars>
      </dgm:prSet>
      <dgm:spPr/>
    </dgm:pt>
    <dgm:pt modelId="{B442B701-2B47-4550-95BC-F6E3A9CCEE96}" type="pres">
      <dgm:prSet presAssocID="{68CA80F5-E2C9-48E5-BEDD-5C93525EB368}" presName="Name9" presStyleLbl="parChTrans1D2" presStyleIdx="3" presStyleCnt="6"/>
      <dgm:spPr/>
    </dgm:pt>
    <dgm:pt modelId="{4A2C116F-4801-4D3B-9BC9-5193C09D518D}" type="pres">
      <dgm:prSet presAssocID="{68CA80F5-E2C9-48E5-BEDD-5C93525EB368}" presName="connTx" presStyleLbl="parChTrans1D2" presStyleIdx="3" presStyleCnt="6"/>
      <dgm:spPr/>
    </dgm:pt>
    <dgm:pt modelId="{CAC1B79A-B6BB-4234-ADB1-D2170F75BC4C}" type="pres">
      <dgm:prSet presAssocID="{9CCA91FF-2976-4019-9265-75DAE88A78D5}" presName="node" presStyleLbl="node1" presStyleIdx="3" presStyleCnt="6">
        <dgm:presLayoutVars>
          <dgm:bulletEnabled val="1"/>
        </dgm:presLayoutVars>
      </dgm:prSet>
      <dgm:spPr/>
    </dgm:pt>
    <dgm:pt modelId="{E07C77B5-042B-4524-9C61-F6C4BED50863}" type="pres">
      <dgm:prSet presAssocID="{C6E5A9EB-1FDD-40CA-BB63-B9EBC67BB60D}" presName="Name9" presStyleLbl="parChTrans1D2" presStyleIdx="4" presStyleCnt="6"/>
      <dgm:spPr/>
    </dgm:pt>
    <dgm:pt modelId="{56E0D3AD-98AC-46D4-964B-53DEC46AB245}" type="pres">
      <dgm:prSet presAssocID="{C6E5A9EB-1FDD-40CA-BB63-B9EBC67BB60D}" presName="connTx" presStyleLbl="parChTrans1D2" presStyleIdx="4" presStyleCnt="6"/>
      <dgm:spPr/>
    </dgm:pt>
    <dgm:pt modelId="{964DB814-053C-498F-9510-51EA9AC248CF}" type="pres">
      <dgm:prSet presAssocID="{4C587E90-E586-455C-A30B-03D22F0EC93B}" presName="node" presStyleLbl="node1" presStyleIdx="4" presStyleCnt="6">
        <dgm:presLayoutVars>
          <dgm:bulletEnabled val="1"/>
        </dgm:presLayoutVars>
      </dgm:prSet>
      <dgm:spPr/>
    </dgm:pt>
    <dgm:pt modelId="{EB9209D1-1251-40AB-94DA-742A7E2ED8FA}" type="pres">
      <dgm:prSet presAssocID="{12AB8F6A-18F1-46F2-8383-383AFF583AC9}" presName="Name9" presStyleLbl="parChTrans1D2" presStyleIdx="5" presStyleCnt="6"/>
      <dgm:spPr/>
    </dgm:pt>
    <dgm:pt modelId="{586C1C40-DC2F-4657-9280-3580C0545026}" type="pres">
      <dgm:prSet presAssocID="{12AB8F6A-18F1-46F2-8383-383AFF583AC9}" presName="connTx" presStyleLbl="parChTrans1D2" presStyleIdx="5" presStyleCnt="6"/>
      <dgm:spPr/>
    </dgm:pt>
    <dgm:pt modelId="{F7E68B12-0302-4209-9FD4-9A31FBA91365}" type="pres">
      <dgm:prSet presAssocID="{606E698E-4E28-46F5-AAF3-8CD417697E66}" presName="node" presStyleLbl="node1" presStyleIdx="5" presStyleCnt="6">
        <dgm:presLayoutVars>
          <dgm:bulletEnabled val="1"/>
        </dgm:presLayoutVars>
      </dgm:prSet>
      <dgm:spPr/>
    </dgm:pt>
  </dgm:ptLst>
  <dgm:cxnLst>
    <dgm:cxn modelId="{3E27E50D-18D0-4A2F-AB2C-45FF35A09BF1}" type="presOf" srcId="{9CCA91FF-2976-4019-9265-75DAE88A78D5}" destId="{CAC1B79A-B6BB-4234-ADB1-D2170F75BC4C}" srcOrd="0" destOrd="0" presId="urn:microsoft.com/office/officeart/2005/8/layout/radial1"/>
    <dgm:cxn modelId="{56AED711-5C42-4D0F-AA96-8890995F76A4}" type="presOf" srcId="{C6E5A9EB-1FDD-40CA-BB63-B9EBC67BB60D}" destId="{56E0D3AD-98AC-46D4-964B-53DEC46AB245}" srcOrd="1" destOrd="0" presId="urn:microsoft.com/office/officeart/2005/8/layout/radial1"/>
    <dgm:cxn modelId="{E2EF7830-A27F-4AC4-9525-BA5882B571FE}" type="presOf" srcId="{8CC683F2-43FB-4215-9BBE-24CFF1B93955}" destId="{D0709FF2-C7DD-4CDF-AEC5-7D90976C1B6F}" srcOrd="1" destOrd="0" presId="urn:microsoft.com/office/officeart/2005/8/layout/radial1"/>
    <dgm:cxn modelId="{551D8546-C1A4-4EFD-B9DB-B978C857E4FE}" type="presOf" srcId="{316AE92B-71FD-4176-A9D0-D3486819C7DD}" destId="{FB331C9B-CBB5-47B6-A41A-E504C133081B}" srcOrd="0" destOrd="0" presId="urn:microsoft.com/office/officeart/2005/8/layout/radial1"/>
    <dgm:cxn modelId="{2BA86247-8C44-4B29-B3DF-E38F369D0F8D}" type="presOf" srcId="{69A4BFBD-230D-45A2-851B-650AADBB5113}" destId="{0976343F-E9C8-49B5-B43A-28FED7CAA8DF}" srcOrd="0" destOrd="0" presId="urn:microsoft.com/office/officeart/2005/8/layout/radial1"/>
    <dgm:cxn modelId="{0D724068-15BF-4F48-8256-94056C987F93}" type="presOf" srcId="{606E698E-4E28-46F5-AAF3-8CD417697E66}" destId="{F7E68B12-0302-4209-9FD4-9A31FBA91365}" srcOrd="0" destOrd="0" presId="urn:microsoft.com/office/officeart/2005/8/layout/radial1"/>
    <dgm:cxn modelId="{A476856A-97F9-40D2-A947-853C83B9E9CD}" type="presOf" srcId="{68CA80F5-E2C9-48E5-BEDD-5C93525EB368}" destId="{4A2C116F-4801-4D3B-9BC9-5193C09D518D}" srcOrd="1" destOrd="0" presId="urn:microsoft.com/office/officeart/2005/8/layout/radial1"/>
    <dgm:cxn modelId="{35FD8D4A-47EF-4B55-9ECC-143D18FEEC9D}" srcId="{69A4BFBD-230D-45A2-851B-650AADBB5113}" destId="{606E698E-4E28-46F5-AAF3-8CD417697E66}" srcOrd="5" destOrd="0" parTransId="{12AB8F6A-18F1-46F2-8383-383AFF583AC9}" sibTransId="{635C681F-4094-4A53-9AAD-391F4CBB51EB}"/>
    <dgm:cxn modelId="{54639A6F-2FEC-4845-9964-E094839E6213}" srcId="{69A4BFBD-230D-45A2-851B-650AADBB5113}" destId="{4C587E90-E586-455C-A30B-03D22F0EC93B}" srcOrd="4" destOrd="0" parTransId="{C6E5A9EB-1FDD-40CA-BB63-B9EBC67BB60D}" sibTransId="{FC00A31B-7D5E-4978-850A-ED8E4CBBF757}"/>
    <dgm:cxn modelId="{92466F54-1E71-4BB5-9ED3-84E79893F0C2}" type="presOf" srcId="{4C587E90-E586-455C-A30B-03D22F0EC93B}" destId="{964DB814-053C-498F-9510-51EA9AC248CF}" srcOrd="0" destOrd="0" presId="urn:microsoft.com/office/officeart/2005/8/layout/radial1"/>
    <dgm:cxn modelId="{4BBBEC54-8A44-4AAE-98A1-4F3AE8E861C6}" type="presOf" srcId="{5F3690AF-839E-4B6F-A554-B571D03CA632}" destId="{D13BF710-4174-4865-959D-AB240651425E}" srcOrd="0" destOrd="0" presId="urn:microsoft.com/office/officeart/2005/8/layout/radial1"/>
    <dgm:cxn modelId="{90C55C56-FCB1-4176-AC45-A757E9119A99}" srcId="{69A4BFBD-230D-45A2-851B-650AADBB5113}" destId="{9CCA91FF-2976-4019-9265-75DAE88A78D5}" srcOrd="3" destOrd="0" parTransId="{68CA80F5-E2C9-48E5-BEDD-5C93525EB368}" sibTransId="{9BC08AE6-A5F0-434E-8047-A69A44F13B41}"/>
    <dgm:cxn modelId="{D7755677-66FC-4CE2-A9B5-E13582ADA6BF}" srcId="{316AE92B-71FD-4176-A9D0-D3486819C7DD}" destId="{69A4BFBD-230D-45A2-851B-650AADBB5113}" srcOrd="0" destOrd="0" parTransId="{27221955-A720-4F86-9984-4DA5D3212A73}" sibTransId="{1D7FE25F-E111-4271-A34E-4AD353FCE288}"/>
    <dgm:cxn modelId="{46041290-5D42-4C9C-8FA4-30FCB3228A5C}" type="presOf" srcId="{14B3248A-1A02-4799-AE2E-89F5EF0F7D69}" destId="{CF5EAA54-A141-4402-923E-94A710FDB603}" srcOrd="0" destOrd="0" presId="urn:microsoft.com/office/officeart/2005/8/layout/radial1"/>
    <dgm:cxn modelId="{1C1130A6-A979-46CB-B305-4D22D7663834}" srcId="{69A4BFBD-230D-45A2-851B-650AADBB5113}" destId="{353A1273-271B-4B37-9ABA-BD0268DC48E5}" srcOrd="2" destOrd="0" parTransId="{8CC683F2-43FB-4215-9BBE-24CFF1B93955}" sibTransId="{B887E0BC-B732-40B4-A365-A68B59C663B1}"/>
    <dgm:cxn modelId="{A061ADA9-C97A-4E68-97E5-A137466B7677}" srcId="{69A4BFBD-230D-45A2-851B-650AADBB5113}" destId="{54D8E217-E44D-4DB3-90F0-C40942593B97}" srcOrd="0" destOrd="0" parTransId="{5F3690AF-839E-4B6F-A554-B571D03CA632}" sibTransId="{FC773861-A454-4353-942A-F09178D1EB80}"/>
    <dgm:cxn modelId="{6CE8E1AA-AE66-4533-A03B-C0D1BD4B892A}" type="presOf" srcId="{5F3690AF-839E-4B6F-A554-B571D03CA632}" destId="{F9C56C0B-5126-45C9-BABB-22772B52A2CB}" srcOrd="1" destOrd="0" presId="urn:microsoft.com/office/officeart/2005/8/layout/radial1"/>
    <dgm:cxn modelId="{A7E85AB6-6280-492D-A640-72863595C724}" type="presOf" srcId="{14B3248A-1A02-4799-AE2E-89F5EF0F7D69}" destId="{644BD89D-A1AE-466C-9E3F-97459E8342C8}" srcOrd="1" destOrd="0" presId="urn:microsoft.com/office/officeart/2005/8/layout/radial1"/>
    <dgm:cxn modelId="{965CFFB9-37BC-4F86-AD17-FE6818B87018}" type="presOf" srcId="{57A8D77E-A7F1-4F8B-8044-3FCE301C9D35}" destId="{338B84AE-90B3-4082-BDDB-0181A1C690A7}" srcOrd="0" destOrd="0" presId="urn:microsoft.com/office/officeart/2005/8/layout/radial1"/>
    <dgm:cxn modelId="{20A1D1BA-A859-4C2E-8C46-998F43E5DD44}" type="presOf" srcId="{353A1273-271B-4B37-9ABA-BD0268DC48E5}" destId="{892E0C7B-74D4-4719-A75F-99F09B81400E}" srcOrd="0" destOrd="0" presId="urn:microsoft.com/office/officeart/2005/8/layout/radial1"/>
    <dgm:cxn modelId="{929056BE-97E5-486B-81A2-4C980303F047}" type="presOf" srcId="{8CC683F2-43FB-4215-9BBE-24CFF1B93955}" destId="{794CA176-A4F6-4585-AEC9-7C6FD1EB8024}" srcOrd="0" destOrd="0" presId="urn:microsoft.com/office/officeart/2005/8/layout/radial1"/>
    <dgm:cxn modelId="{431BB2C7-CBEB-4F90-9816-F455F0653F5C}" type="presOf" srcId="{12AB8F6A-18F1-46F2-8383-383AFF583AC9}" destId="{EB9209D1-1251-40AB-94DA-742A7E2ED8FA}" srcOrd="0" destOrd="0" presId="urn:microsoft.com/office/officeart/2005/8/layout/radial1"/>
    <dgm:cxn modelId="{82A81EE2-5326-4791-A587-F948C0FF6F25}" type="presOf" srcId="{C6E5A9EB-1FDD-40CA-BB63-B9EBC67BB60D}" destId="{E07C77B5-042B-4524-9C61-F6C4BED50863}" srcOrd="0" destOrd="0" presId="urn:microsoft.com/office/officeart/2005/8/layout/radial1"/>
    <dgm:cxn modelId="{F5AC26E7-7BF8-413D-AE3E-4F3E908EDB5A}" type="presOf" srcId="{12AB8F6A-18F1-46F2-8383-383AFF583AC9}" destId="{586C1C40-DC2F-4657-9280-3580C0545026}" srcOrd="1" destOrd="0" presId="urn:microsoft.com/office/officeart/2005/8/layout/radial1"/>
    <dgm:cxn modelId="{23282CEA-4E57-4220-9FB0-F6C1FCF620D2}" type="presOf" srcId="{54D8E217-E44D-4DB3-90F0-C40942593B97}" destId="{A84F2C9D-BCD4-474B-9DBB-27B82EF25473}" srcOrd="0" destOrd="0" presId="urn:microsoft.com/office/officeart/2005/8/layout/radial1"/>
    <dgm:cxn modelId="{FACFF5ED-8FC5-4DA5-B584-6CD31625AA52}" srcId="{69A4BFBD-230D-45A2-851B-650AADBB5113}" destId="{57A8D77E-A7F1-4F8B-8044-3FCE301C9D35}" srcOrd="1" destOrd="0" parTransId="{14B3248A-1A02-4799-AE2E-89F5EF0F7D69}" sibTransId="{46E35E4D-3AD3-4934-BA2B-E185AF244C47}"/>
    <dgm:cxn modelId="{AAB0CDFF-7D23-479A-B204-5DABBAECAC1B}" type="presOf" srcId="{68CA80F5-E2C9-48E5-BEDD-5C93525EB368}" destId="{B442B701-2B47-4550-95BC-F6E3A9CCEE96}" srcOrd="0" destOrd="0" presId="urn:microsoft.com/office/officeart/2005/8/layout/radial1"/>
    <dgm:cxn modelId="{0526B0F5-3BC0-442E-B5C6-835E92F858D8}" type="presParOf" srcId="{FB331C9B-CBB5-47B6-A41A-E504C133081B}" destId="{0976343F-E9C8-49B5-B43A-28FED7CAA8DF}" srcOrd="0" destOrd="0" presId="urn:microsoft.com/office/officeart/2005/8/layout/radial1"/>
    <dgm:cxn modelId="{3645BB8E-0609-47B4-89E1-2B8AF7AB46FC}" type="presParOf" srcId="{FB331C9B-CBB5-47B6-A41A-E504C133081B}" destId="{D13BF710-4174-4865-959D-AB240651425E}" srcOrd="1" destOrd="0" presId="urn:microsoft.com/office/officeart/2005/8/layout/radial1"/>
    <dgm:cxn modelId="{BAEF5ADC-A0F4-46D5-9856-2C98B060B8BA}" type="presParOf" srcId="{D13BF710-4174-4865-959D-AB240651425E}" destId="{F9C56C0B-5126-45C9-BABB-22772B52A2CB}" srcOrd="0" destOrd="0" presId="urn:microsoft.com/office/officeart/2005/8/layout/radial1"/>
    <dgm:cxn modelId="{BC8423CD-3E7B-4192-B0C6-AB6BFB9070A9}" type="presParOf" srcId="{FB331C9B-CBB5-47B6-A41A-E504C133081B}" destId="{A84F2C9D-BCD4-474B-9DBB-27B82EF25473}" srcOrd="2" destOrd="0" presId="urn:microsoft.com/office/officeart/2005/8/layout/radial1"/>
    <dgm:cxn modelId="{11F0328F-C8FB-4225-B7E6-16BE1469D82C}" type="presParOf" srcId="{FB331C9B-CBB5-47B6-A41A-E504C133081B}" destId="{CF5EAA54-A141-4402-923E-94A710FDB603}" srcOrd="3" destOrd="0" presId="urn:microsoft.com/office/officeart/2005/8/layout/radial1"/>
    <dgm:cxn modelId="{D750CAC6-9E78-49A8-A751-92BD9AC883E4}" type="presParOf" srcId="{CF5EAA54-A141-4402-923E-94A710FDB603}" destId="{644BD89D-A1AE-466C-9E3F-97459E8342C8}" srcOrd="0" destOrd="0" presId="urn:microsoft.com/office/officeart/2005/8/layout/radial1"/>
    <dgm:cxn modelId="{06569FA1-0DE6-4FFD-91F8-82DAC9879031}" type="presParOf" srcId="{FB331C9B-CBB5-47B6-A41A-E504C133081B}" destId="{338B84AE-90B3-4082-BDDB-0181A1C690A7}" srcOrd="4" destOrd="0" presId="urn:microsoft.com/office/officeart/2005/8/layout/radial1"/>
    <dgm:cxn modelId="{339B8E82-3BB3-4EE1-B085-96047F660029}" type="presParOf" srcId="{FB331C9B-CBB5-47B6-A41A-E504C133081B}" destId="{794CA176-A4F6-4585-AEC9-7C6FD1EB8024}" srcOrd="5" destOrd="0" presId="urn:microsoft.com/office/officeart/2005/8/layout/radial1"/>
    <dgm:cxn modelId="{3A00C91F-6F52-433E-98F4-55A5CB7BD466}" type="presParOf" srcId="{794CA176-A4F6-4585-AEC9-7C6FD1EB8024}" destId="{D0709FF2-C7DD-4CDF-AEC5-7D90976C1B6F}" srcOrd="0" destOrd="0" presId="urn:microsoft.com/office/officeart/2005/8/layout/radial1"/>
    <dgm:cxn modelId="{AA3249C6-6F9B-44AD-AFB8-DB0D8E13657A}" type="presParOf" srcId="{FB331C9B-CBB5-47B6-A41A-E504C133081B}" destId="{892E0C7B-74D4-4719-A75F-99F09B81400E}" srcOrd="6" destOrd="0" presId="urn:microsoft.com/office/officeart/2005/8/layout/radial1"/>
    <dgm:cxn modelId="{71684852-B538-4BEA-ADAB-77722AAEBF47}" type="presParOf" srcId="{FB331C9B-CBB5-47B6-A41A-E504C133081B}" destId="{B442B701-2B47-4550-95BC-F6E3A9CCEE96}" srcOrd="7" destOrd="0" presId="urn:microsoft.com/office/officeart/2005/8/layout/radial1"/>
    <dgm:cxn modelId="{268EC961-55C5-4F2B-9D1E-C3B34FE52ABB}" type="presParOf" srcId="{B442B701-2B47-4550-95BC-F6E3A9CCEE96}" destId="{4A2C116F-4801-4D3B-9BC9-5193C09D518D}" srcOrd="0" destOrd="0" presId="urn:microsoft.com/office/officeart/2005/8/layout/radial1"/>
    <dgm:cxn modelId="{FEF425C7-DBFC-4F99-9E40-354198589C8B}" type="presParOf" srcId="{FB331C9B-CBB5-47B6-A41A-E504C133081B}" destId="{CAC1B79A-B6BB-4234-ADB1-D2170F75BC4C}" srcOrd="8" destOrd="0" presId="urn:microsoft.com/office/officeart/2005/8/layout/radial1"/>
    <dgm:cxn modelId="{171DB2CE-65E5-47D8-92D4-A95B7D503E33}" type="presParOf" srcId="{FB331C9B-CBB5-47B6-A41A-E504C133081B}" destId="{E07C77B5-042B-4524-9C61-F6C4BED50863}" srcOrd="9" destOrd="0" presId="urn:microsoft.com/office/officeart/2005/8/layout/radial1"/>
    <dgm:cxn modelId="{8B35BF5A-E695-4CA4-9AA6-47065379921E}" type="presParOf" srcId="{E07C77B5-042B-4524-9C61-F6C4BED50863}" destId="{56E0D3AD-98AC-46D4-964B-53DEC46AB245}" srcOrd="0" destOrd="0" presId="urn:microsoft.com/office/officeart/2005/8/layout/radial1"/>
    <dgm:cxn modelId="{8C6764B8-5B68-467E-9A94-5917002E10FA}" type="presParOf" srcId="{FB331C9B-CBB5-47B6-A41A-E504C133081B}" destId="{964DB814-053C-498F-9510-51EA9AC248CF}" srcOrd="10" destOrd="0" presId="urn:microsoft.com/office/officeart/2005/8/layout/radial1"/>
    <dgm:cxn modelId="{FDCC7FEE-37C6-4256-A625-A03182D1B6DF}" type="presParOf" srcId="{FB331C9B-CBB5-47B6-A41A-E504C133081B}" destId="{EB9209D1-1251-40AB-94DA-742A7E2ED8FA}" srcOrd="11" destOrd="0" presId="urn:microsoft.com/office/officeart/2005/8/layout/radial1"/>
    <dgm:cxn modelId="{AB5FF5A7-0B1D-42CB-998B-E36C88CB762F}" type="presParOf" srcId="{EB9209D1-1251-40AB-94DA-742A7E2ED8FA}" destId="{586C1C40-DC2F-4657-9280-3580C0545026}" srcOrd="0" destOrd="0" presId="urn:microsoft.com/office/officeart/2005/8/layout/radial1"/>
    <dgm:cxn modelId="{C919EEB9-3589-47AB-A809-1B2D29E2BD34}" type="presParOf" srcId="{FB331C9B-CBB5-47B6-A41A-E504C133081B}" destId="{F7E68B12-0302-4209-9FD4-9A31FBA91365}" srcOrd="12" destOrd="0" presId="urn:microsoft.com/office/officeart/2005/8/layout/radial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790721" y="0"/>
          <a:ext cx="882236" cy="881534"/>
        </a:xfrm>
        <a:prstGeom prst="trapezoid">
          <a:avLst>
            <a:gd name="adj" fmla="val 5004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t>Managers</a:t>
          </a:r>
          <a:endParaRPr lang="en-GB" sz="1200" b="1" kern="1200" dirty="0"/>
        </a:p>
      </dsp:txBody>
      <dsp:txXfrm>
        <a:off x="790721" y="0"/>
        <a:ext cx="882236" cy="881534"/>
      </dsp:txXfrm>
    </dsp:sp>
    <dsp:sp modelId="{EA09D1D8-6288-4A11-B265-65475CA17025}">
      <dsp:nvSpPr>
        <dsp:cNvPr id="0" name=""/>
        <dsp:cNvSpPr/>
      </dsp:nvSpPr>
      <dsp:spPr>
        <a:xfrm>
          <a:off x="364972" y="850055"/>
          <a:ext cx="1764472" cy="881534"/>
        </a:xfrm>
        <a:prstGeom prst="trapezoid">
          <a:avLst>
            <a:gd name="adj" fmla="val 5004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Supervisors</a:t>
          </a:r>
          <a:endParaRPr lang="en-GB" sz="1400" b="1" kern="1200" dirty="0"/>
        </a:p>
      </dsp:txBody>
      <dsp:txXfrm>
        <a:off x="673755" y="850055"/>
        <a:ext cx="1146907" cy="881534"/>
      </dsp:txXfrm>
    </dsp:sp>
    <dsp:sp modelId="{9B33D0D1-DC8C-4448-875F-59EECD4A8A9D}">
      <dsp:nvSpPr>
        <dsp:cNvPr id="0" name=""/>
        <dsp:cNvSpPr/>
      </dsp:nvSpPr>
      <dsp:spPr>
        <a:xfrm>
          <a:off x="0" y="1731210"/>
          <a:ext cx="2562279" cy="797171"/>
        </a:xfrm>
        <a:prstGeom prst="trapezoid">
          <a:avLst>
            <a:gd name="adj" fmla="val 500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Front-line employees</a:t>
          </a:r>
          <a:endParaRPr lang="en-GB" sz="1600" b="1" kern="1200" dirty="0"/>
        </a:p>
      </dsp:txBody>
      <dsp:txXfrm>
        <a:off x="448398" y="1731210"/>
        <a:ext cx="1665481" cy="79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478C-E3C6-4D04-BF79-0E726F414DE8}">
      <dsp:nvSpPr>
        <dsp:cNvPr id="0" name=""/>
        <dsp:cNvSpPr/>
      </dsp:nvSpPr>
      <dsp:spPr>
        <a:xfrm>
          <a:off x="8572"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Group Factors</a:t>
          </a:r>
        </a:p>
        <a:p>
          <a:pPr marL="0" lvl="0" indent="0" algn="l" defTabSz="800100">
            <a:lnSpc>
              <a:spcPct val="90000"/>
            </a:lnSpc>
            <a:spcBef>
              <a:spcPct val="0"/>
            </a:spcBef>
            <a:spcAft>
              <a:spcPct val="35000"/>
            </a:spcAft>
            <a:buNone/>
          </a:pPr>
          <a:r>
            <a:rPr lang="en-HK" sz="1800" kern="1200" dirty="0"/>
            <a:t>- Leadership: Styles and behaviour</a:t>
          </a:r>
        </a:p>
        <a:p>
          <a:pPr marL="0" lvl="0" indent="0" algn="l" defTabSz="800100">
            <a:lnSpc>
              <a:spcPct val="90000"/>
            </a:lnSpc>
            <a:spcBef>
              <a:spcPct val="0"/>
            </a:spcBef>
            <a:spcAft>
              <a:spcPct val="35000"/>
            </a:spcAft>
            <a:buNone/>
          </a:pPr>
          <a:r>
            <a:rPr lang="en-HK" sz="1800" kern="1200" dirty="0"/>
            <a:t>- Leadership: Power and influence</a:t>
          </a:r>
        </a:p>
        <a:p>
          <a:pPr marL="0" lvl="0" indent="0" algn="l" defTabSz="800100">
            <a:lnSpc>
              <a:spcPct val="90000"/>
            </a:lnSpc>
            <a:spcBef>
              <a:spcPct val="0"/>
            </a:spcBef>
            <a:spcAft>
              <a:spcPct val="35000"/>
            </a:spcAft>
            <a:buNone/>
          </a:pPr>
          <a:r>
            <a:rPr lang="en-HK" sz="1800" kern="1200" dirty="0"/>
            <a:t>- Teams: Characteristics</a:t>
          </a:r>
        </a:p>
        <a:p>
          <a:pPr marL="0" lvl="0" indent="0" algn="l" defTabSz="800100">
            <a:lnSpc>
              <a:spcPct val="90000"/>
            </a:lnSpc>
            <a:spcBef>
              <a:spcPct val="0"/>
            </a:spcBef>
            <a:spcAft>
              <a:spcPct val="35000"/>
            </a:spcAft>
            <a:buNone/>
          </a:pPr>
          <a:r>
            <a:rPr lang="en-HK" sz="1800" kern="1200" dirty="0"/>
            <a:t>- Teams: Cultural values </a:t>
          </a:r>
          <a:endParaRPr lang="en-GB" sz="1800" kern="1200" dirty="0"/>
        </a:p>
      </dsp:txBody>
      <dsp:txXfrm>
        <a:off x="83617" y="716916"/>
        <a:ext cx="2412135" cy="2909566"/>
      </dsp:txXfrm>
    </dsp:sp>
    <dsp:sp modelId="{DCA9B03C-2A8E-4138-A91A-11F5C803DDA6}">
      <dsp:nvSpPr>
        <dsp:cNvPr id="0" name=""/>
        <dsp:cNvSpPr/>
      </dsp:nvSpPr>
      <dsp:spPr>
        <a:xfrm>
          <a:off x="2759360" y="1801408"/>
          <a:ext cx="678511" cy="7405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59360" y="1949525"/>
        <a:ext cx="474958" cy="444349"/>
      </dsp:txXfrm>
    </dsp:sp>
    <dsp:sp modelId="{887CF695-FFD8-4E43-BE76-9517BB934A76}">
      <dsp:nvSpPr>
        <dsp:cNvPr id="0" name=""/>
        <dsp:cNvSpPr/>
      </dsp:nvSpPr>
      <dsp:spPr>
        <a:xfrm>
          <a:off x="3595687"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Mechanisms</a:t>
          </a:r>
        </a:p>
        <a:p>
          <a:pPr marL="0" lvl="0" indent="0" algn="l" defTabSz="800100">
            <a:lnSpc>
              <a:spcPct val="90000"/>
            </a:lnSpc>
            <a:spcBef>
              <a:spcPct val="0"/>
            </a:spcBef>
            <a:spcAft>
              <a:spcPct val="35000"/>
            </a:spcAft>
            <a:buNone/>
          </a:pPr>
          <a:r>
            <a:rPr lang="en-HK" sz="1800" kern="1200" dirty="0"/>
            <a:t>- Job satisfaction</a:t>
          </a:r>
        </a:p>
        <a:p>
          <a:pPr marL="0" lvl="0" indent="0" algn="l" defTabSz="800100">
            <a:lnSpc>
              <a:spcPct val="90000"/>
            </a:lnSpc>
            <a:spcBef>
              <a:spcPct val="0"/>
            </a:spcBef>
            <a:spcAft>
              <a:spcPct val="35000"/>
            </a:spcAft>
            <a:buNone/>
          </a:pPr>
          <a:r>
            <a:rPr lang="en-HK" sz="1800" kern="1200" dirty="0"/>
            <a:t>- Stress</a:t>
          </a:r>
        </a:p>
        <a:p>
          <a:pPr marL="0" lvl="0" indent="0" algn="l" defTabSz="800100">
            <a:lnSpc>
              <a:spcPct val="90000"/>
            </a:lnSpc>
            <a:spcBef>
              <a:spcPct val="0"/>
            </a:spcBef>
            <a:spcAft>
              <a:spcPct val="35000"/>
            </a:spcAft>
            <a:buNone/>
          </a:pPr>
          <a:r>
            <a:rPr lang="en-HK" sz="1800" kern="1200" dirty="0"/>
            <a:t>- Motivation</a:t>
          </a:r>
        </a:p>
        <a:p>
          <a:pPr marL="0" lvl="0" indent="0" algn="l" defTabSz="800100">
            <a:lnSpc>
              <a:spcPct val="90000"/>
            </a:lnSpc>
            <a:spcBef>
              <a:spcPct val="0"/>
            </a:spcBef>
            <a:spcAft>
              <a:spcPct val="35000"/>
            </a:spcAft>
            <a:buNone/>
          </a:pPr>
          <a:r>
            <a:rPr lang="en-HK" sz="1800" kern="1200" dirty="0"/>
            <a:t>- Trust, justice and ethics</a:t>
          </a:r>
        </a:p>
        <a:p>
          <a:pPr marL="0" lvl="0" indent="0" algn="l" defTabSz="800100">
            <a:lnSpc>
              <a:spcPct val="90000"/>
            </a:lnSpc>
            <a:spcBef>
              <a:spcPct val="0"/>
            </a:spcBef>
            <a:spcAft>
              <a:spcPct val="35000"/>
            </a:spcAft>
            <a:buNone/>
          </a:pPr>
          <a:r>
            <a:rPr lang="en-HK" sz="1800" kern="1200" dirty="0"/>
            <a:t>- Learning and decision making</a:t>
          </a:r>
          <a:endParaRPr lang="en-GB" sz="1800" kern="1200" dirty="0"/>
        </a:p>
      </dsp:txBody>
      <dsp:txXfrm>
        <a:off x="3670732" y="716916"/>
        <a:ext cx="2412135" cy="2909566"/>
      </dsp:txXfrm>
    </dsp:sp>
    <dsp:sp modelId="{E45FD357-8910-4402-B9B3-C8FF453557D8}">
      <dsp:nvSpPr>
        <dsp:cNvPr id="0" name=""/>
        <dsp:cNvSpPr/>
      </dsp:nvSpPr>
      <dsp:spPr>
        <a:xfrm rot="21529745">
          <a:off x="6416220" y="1816920"/>
          <a:ext cx="547849" cy="6354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416237" y="1945685"/>
        <a:ext cx="383494" cy="381259"/>
      </dsp:txXfrm>
    </dsp:sp>
    <dsp:sp modelId="{8DB43FB3-6D71-4A92-9561-2930389BA2BB}">
      <dsp:nvSpPr>
        <dsp:cNvPr id="0" name=""/>
        <dsp:cNvSpPr/>
      </dsp:nvSpPr>
      <dsp:spPr>
        <a:xfrm>
          <a:off x="7191375" y="1006353"/>
          <a:ext cx="2562225" cy="21837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Outcomes</a:t>
          </a:r>
        </a:p>
        <a:p>
          <a:pPr marL="0" lvl="0" indent="0" algn="l" defTabSz="800100">
            <a:lnSpc>
              <a:spcPct val="90000"/>
            </a:lnSpc>
            <a:spcBef>
              <a:spcPct val="0"/>
            </a:spcBef>
            <a:spcAft>
              <a:spcPct val="35000"/>
            </a:spcAft>
            <a:buNone/>
          </a:pPr>
          <a:r>
            <a:rPr lang="en-HK" sz="1800" kern="1200" dirty="0"/>
            <a:t>- Job performance</a:t>
          </a:r>
        </a:p>
        <a:p>
          <a:pPr marL="0" lvl="0" indent="0" algn="l" defTabSz="800100">
            <a:lnSpc>
              <a:spcPct val="90000"/>
            </a:lnSpc>
            <a:spcBef>
              <a:spcPct val="0"/>
            </a:spcBef>
            <a:spcAft>
              <a:spcPct val="35000"/>
            </a:spcAft>
            <a:buNone/>
          </a:pPr>
          <a:r>
            <a:rPr lang="en-HK" sz="1800" kern="1200" dirty="0"/>
            <a:t>- Organizational commitment</a:t>
          </a:r>
          <a:endParaRPr lang="en-GB" sz="1800" kern="1200" dirty="0"/>
        </a:p>
      </dsp:txBody>
      <dsp:txXfrm>
        <a:off x="7255334" y="1070312"/>
        <a:ext cx="2434307" cy="2055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marL="0" lvl="0" indent="0" algn="r" defTabSz="577850">
            <a:lnSpc>
              <a:spcPct val="90000"/>
            </a:lnSpc>
            <a:spcBef>
              <a:spcPct val="0"/>
            </a:spcBef>
            <a:spcAft>
              <a:spcPct val="35000"/>
            </a:spcAft>
            <a:buNone/>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6343F-E9C8-49B5-B43A-28FED7CAA8DF}">
      <dsp:nvSpPr>
        <dsp:cNvPr id="0" name=""/>
        <dsp:cNvSpPr/>
      </dsp:nvSpPr>
      <dsp:spPr>
        <a:xfrm>
          <a:off x="1672251" y="1242307"/>
          <a:ext cx="1364022" cy="944384"/>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HK" sz="1100" b="1" kern="1200" dirty="0"/>
            <a:t>Firm</a:t>
          </a:r>
        </a:p>
        <a:p>
          <a:pPr marL="0" lvl="0" indent="0" algn="ctr" defTabSz="488950">
            <a:lnSpc>
              <a:spcPct val="90000"/>
            </a:lnSpc>
            <a:spcBef>
              <a:spcPct val="0"/>
            </a:spcBef>
            <a:spcAft>
              <a:spcPct val="35000"/>
            </a:spcAft>
            <a:buNone/>
          </a:pPr>
          <a:r>
            <a:rPr lang="en-HK" sz="1100" b="1" kern="1200" dirty="0"/>
            <a:t>Performance</a:t>
          </a:r>
        </a:p>
        <a:p>
          <a:pPr marL="0" lvl="0" indent="0" algn="ctr" defTabSz="488950">
            <a:lnSpc>
              <a:spcPct val="90000"/>
            </a:lnSpc>
            <a:spcBef>
              <a:spcPct val="0"/>
            </a:spcBef>
            <a:spcAft>
              <a:spcPct val="35000"/>
            </a:spcAft>
            <a:buNone/>
          </a:pPr>
          <a:r>
            <a:rPr lang="en-HK" sz="1600" b="1" kern="1200" dirty="0"/>
            <a:t>Y</a:t>
          </a:r>
          <a:endParaRPr lang="en-GB" sz="1100" b="1" kern="1200" dirty="0"/>
        </a:p>
      </dsp:txBody>
      <dsp:txXfrm>
        <a:off x="1872007" y="1380609"/>
        <a:ext cx="964510" cy="667780"/>
      </dsp:txXfrm>
    </dsp:sp>
    <dsp:sp modelId="{D13BF710-4174-4865-959D-AB240651425E}">
      <dsp:nvSpPr>
        <dsp:cNvPr id="0" name=""/>
        <dsp:cNvSpPr/>
      </dsp:nvSpPr>
      <dsp:spPr>
        <a:xfrm rot="16200000">
          <a:off x="2211508" y="1081501"/>
          <a:ext cx="285508" cy="36102"/>
        </a:xfrm>
        <a:custGeom>
          <a:avLst/>
          <a:gdLst/>
          <a:ahLst/>
          <a:cxnLst/>
          <a:rect l="0" t="0" r="0" b="0"/>
          <a:pathLst>
            <a:path>
              <a:moveTo>
                <a:pt x="0" y="18051"/>
              </a:moveTo>
              <a:lnTo>
                <a:pt x="285508" y="180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47124" y="1092415"/>
        <a:ext cx="14275" cy="14275"/>
      </dsp:txXfrm>
    </dsp:sp>
    <dsp:sp modelId="{A84F2C9D-BCD4-474B-9DBB-27B82EF25473}">
      <dsp:nvSpPr>
        <dsp:cNvPr id="0" name=""/>
        <dsp:cNvSpPr/>
      </dsp:nvSpPr>
      <dsp:spPr>
        <a:xfrm>
          <a:off x="1882070" y="12413"/>
          <a:ext cx="944384" cy="944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HK" sz="1050" b="1" kern="1200" dirty="0"/>
            <a:t>Strategies</a:t>
          </a:r>
          <a:endParaRPr lang="en-GB" sz="1050" b="1" kern="1200" dirty="0"/>
        </a:p>
      </dsp:txBody>
      <dsp:txXfrm>
        <a:off x="2020372" y="150715"/>
        <a:ext cx="667780" cy="667780"/>
      </dsp:txXfrm>
    </dsp:sp>
    <dsp:sp modelId="{CF5EAA54-A141-4402-923E-94A710FDB603}">
      <dsp:nvSpPr>
        <dsp:cNvPr id="0" name=""/>
        <dsp:cNvSpPr/>
      </dsp:nvSpPr>
      <dsp:spPr>
        <a:xfrm rot="19800000">
          <a:off x="2867812" y="1355818"/>
          <a:ext cx="152879" cy="36102"/>
        </a:xfrm>
        <a:custGeom>
          <a:avLst/>
          <a:gdLst/>
          <a:ahLst/>
          <a:cxnLst/>
          <a:rect l="0" t="0" r="0" b="0"/>
          <a:pathLst>
            <a:path>
              <a:moveTo>
                <a:pt x="0" y="18051"/>
              </a:moveTo>
              <a:lnTo>
                <a:pt x="152879" y="180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40429" y="1370047"/>
        <a:ext cx="7643" cy="7643"/>
      </dsp:txXfrm>
    </dsp:sp>
    <dsp:sp modelId="{338B84AE-90B3-4082-BDDB-0181A1C690A7}">
      <dsp:nvSpPr>
        <dsp:cNvPr id="0" name=""/>
        <dsp:cNvSpPr/>
      </dsp:nvSpPr>
      <dsp:spPr>
        <a:xfrm>
          <a:off x="2947189" y="627360"/>
          <a:ext cx="944384" cy="944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HK" sz="800" b="1" kern="1200" dirty="0"/>
            <a:t>Employees</a:t>
          </a:r>
          <a:endParaRPr lang="en-GB" sz="800" b="1" kern="1200" dirty="0"/>
        </a:p>
      </dsp:txBody>
      <dsp:txXfrm>
        <a:off x="3085491" y="765662"/>
        <a:ext cx="667780" cy="667780"/>
      </dsp:txXfrm>
    </dsp:sp>
    <dsp:sp modelId="{794CA176-A4F6-4585-AEC9-7C6FD1EB8024}">
      <dsp:nvSpPr>
        <dsp:cNvPr id="0" name=""/>
        <dsp:cNvSpPr/>
      </dsp:nvSpPr>
      <dsp:spPr>
        <a:xfrm rot="1800000">
          <a:off x="2867812" y="2037079"/>
          <a:ext cx="152879" cy="36102"/>
        </a:xfrm>
        <a:custGeom>
          <a:avLst/>
          <a:gdLst/>
          <a:ahLst/>
          <a:cxnLst/>
          <a:rect l="0" t="0" r="0" b="0"/>
          <a:pathLst>
            <a:path>
              <a:moveTo>
                <a:pt x="0" y="18051"/>
              </a:moveTo>
              <a:lnTo>
                <a:pt x="152879" y="180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40429" y="2051308"/>
        <a:ext cx="7643" cy="7643"/>
      </dsp:txXfrm>
    </dsp:sp>
    <dsp:sp modelId="{892E0C7B-74D4-4719-A75F-99F09B81400E}">
      <dsp:nvSpPr>
        <dsp:cNvPr id="0" name=""/>
        <dsp:cNvSpPr/>
      </dsp:nvSpPr>
      <dsp:spPr>
        <a:xfrm>
          <a:off x="2947189" y="1857254"/>
          <a:ext cx="944384" cy="944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HK" sz="1000" b="1" kern="1200" dirty="0"/>
            <a:t>Executives</a:t>
          </a:r>
          <a:endParaRPr lang="en-GB" sz="1000" b="1" kern="1200" dirty="0"/>
        </a:p>
      </dsp:txBody>
      <dsp:txXfrm>
        <a:off x="3085491" y="1995556"/>
        <a:ext cx="667780" cy="667780"/>
      </dsp:txXfrm>
    </dsp:sp>
    <dsp:sp modelId="{B442B701-2B47-4550-95BC-F6E3A9CCEE96}">
      <dsp:nvSpPr>
        <dsp:cNvPr id="0" name=""/>
        <dsp:cNvSpPr/>
      </dsp:nvSpPr>
      <dsp:spPr>
        <a:xfrm rot="5400000">
          <a:off x="2211508" y="2311395"/>
          <a:ext cx="285508" cy="36102"/>
        </a:xfrm>
        <a:custGeom>
          <a:avLst/>
          <a:gdLst/>
          <a:ahLst/>
          <a:cxnLst/>
          <a:rect l="0" t="0" r="0" b="0"/>
          <a:pathLst>
            <a:path>
              <a:moveTo>
                <a:pt x="0" y="18051"/>
              </a:moveTo>
              <a:lnTo>
                <a:pt x="285508" y="180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47124" y="2322309"/>
        <a:ext cx="14275" cy="14275"/>
      </dsp:txXfrm>
    </dsp:sp>
    <dsp:sp modelId="{CAC1B79A-B6BB-4234-ADB1-D2170F75BC4C}">
      <dsp:nvSpPr>
        <dsp:cNvPr id="0" name=""/>
        <dsp:cNvSpPr/>
      </dsp:nvSpPr>
      <dsp:spPr>
        <a:xfrm>
          <a:off x="1882070" y="2472201"/>
          <a:ext cx="944384" cy="944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HK" sz="1000" b="1" kern="1200" dirty="0"/>
            <a:t>Customers</a:t>
          </a:r>
          <a:endParaRPr lang="en-GB" sz="1000" b="1" kern="1200" dirty="0"/>
        </a:p>
      </dsp:txBody>
      <dsp:txXfrm>
        <a:off x="2020372" y="2610503"/>
        <a:ext cx="667780" cy="667780"/>
      </dsp:txXfrm>
    </dsp:sp>
    <dsp:sp modelId="{E07C77B5-042B-4524-9C61-F6C4BED50863}">
      <dsp:nvSpPr>
        <dsp:cNvPr id="0" name=""/>
        <dsp:cNvSpPr/>
      </dsp:nvSpPr>
      <dsp:spPr>
        <a:xfrm rot="9000000">
          <a:off x="1687833" y="2037079"/>
          <a:ext cx="152879" cy="36102"/>
        </a:xfrm>
        <a:custGeom>
          <a:avLst/>
          <a:gdLst/>
          <a:ahLst/>
          <a:cxnLst/>
          <a:rect l="0" t="0" r="0" b="0"/>
          <a:pathLst>
            <a:path>
              <a:moveTo>
                <a:pt x="0" y="18051"/>
              </a:moveTo>
              <a:lnTo>
                <a:pt x="152879" y="180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760451" y="2051308"/>
        <a:ext cx="7643" cy="7643"/>
      </dsp:txXfrm>
    </dsp:sp>
    <dsp:sp modelId="{964DB814-053C-498F-9510-51EA9AC248CF}">
      <dsp:nvSpPr>
        <dsp:cNvPr id="0" name=""/>
        <dsp:cNvSpPr/>
      </dsp:nvSpPr>
      <dsp:spPr>
        <a:xfrm>
          <a:off x="816950" y="1857254"/>
          <a:ext cx="944384" cy="944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HK" sz="1050" b="1" kern="1200" dirty="0"/>
            <a:t>Factor 2</a:t>
          </a:r>
          <a:endParaRPr lang="en-GB" sz="1050" b="1" kern="1200" dirty="0"/>
        </a:p>
      </dsp:txBody>
      <dsp:txXfrm>
        <a:off x="955252" y="1995556"/>
        <a:ext cx="667780" cy="667780"/>
      </dsp:txXfrm>
    </dsp:sp>
    <dsp:sp modelId="{EB9209D1-1251-40AB-94DA-742A7E2ED8FA}">
      <dsp:nvSpPr>
        <dsp:cNvPr id="0" name=""/>
        <dsp:cNvSpPr/>
      </dsp:nvSpPr>
      <dsp:spPr>
        <a:xfrm rot="12600000">
          <a:off x="1687833" y="1355818"/>
          <a:ext cx="152879" cy="36102"/>
        </a:xfrm>
        <a:custGeom>
          <a:avLst/>
          <a:gdLst/>
          <a:ahLst/>
          <a:cxnLst/>
          <a:rect l="0" t="0" r="0" b="0"/>
          <a:pathLst>
            <a:path>
              <a:moveTo>
                <a:pt x="0" y="18051"/>
              </a:moveTo>
              <a:lnTo>
                <a:pt x="152879" y="1805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760451" y="1370047"/>
        <a:ext cx="7643" cy="7643"/>
      </dsp:txXfrm>
    </dsp:sp>
    <dsp:sp modelId="{F7E68B12-0302-4209-9FD4-9A31FBA91365}">
      <dsp:nvSpPr>
        <dsp:cNvPr id="0" name=""/>
        <dsp:cNvSpPr/>
      </dsp:nvSpPr>
      <dsp:spPr>
        <a:xfrm>
          <a:off x="816950" y="627360"/>
          <a:ext cx="944384" cy="944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HK" sz="1100" b="1" kern="1200" dirty="0"/>
            <a:t>Factor 1</a:t>
          </a:r>
          <a:endParaRPr lang="en-GB" sz="1100" b="1" kern="1200" dirty="0"/>
        </a:p>
      </dsp:txBody>
      <dsp:txXfrm>
        <a:off x="955252" y="765662"/>
        <a:ext cx="667780" cy="66778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12/26/2024</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12/26/2024</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14</a:t>
            </a:fld>
            <a:endParaRPr lang="en-US"/>
          </a:p>
        </p:txBody>
      </p:sp>
    </p:spTree>
    <p:extLst>
      <p:ext uri="{BB962C8B-B14F-4D97-AF65-F5344CB8AC3E}">
        <p14:creationId xmlns:p14="http://schemas.microsoft.com/office/powerpoint/2010/main" val="19156828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3B406DD-75A2-41F3-86CE-E4672BA5372B}" type="slidenum">
              <a:rPr lang="en-US" smtClean="0"/>
              <a:pPr eaLnBrk="1" hangingPunct="1"/>
              <a:t>35</a:t>
            </a:fld>
            <a:endParaRPr lang="en-US"/>
          </a:p>
        </p:txBody>
      </p:sp>
      <p:sp>
        <p:nvSpPr>
          <p:cNvPr id="36867" name="Rectangle 2"/>
          <p:cNvSpPr>
            <a:spLocks noGrp="1" noRot="1" noChangeAspect="1" noChangeArrowheads="1" noTextEdit="1"/>
          </p:cNvSpPr>
          <p:nvPr>
            <p:ph type="sldImg"/>
          </p:nvPr>
        </p:nvSpPr>
        <p:spPr>
          <a:xfrm>
            <a:off x="1041400" y="254000"/>
            <a:ext cx="4665663" cy="2625725"/>
          </a:xfrm>
          <a:ln/>
        </p:spPr>
      </p:sp>
      <p:sp>
        <p:nvSpPr>
          <p:cNvPr id="36868" name="Notes Placeholder 4"/>
          <p:cNvSpPr>
            <a:spLocks noGrp="1"/>
          </p:cNvSpPr>
          <p:nvPr>
            <p:ph type="body"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781194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35CCA71-BD41-430A-86DC-E651D77C1D39}" type="slidenum">
              <a:rPr lang="en-US" smtClean="0"/>
              <a:pPr eaLnBrk="1" hangingPunct="1"/>
              <a:t>36</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63216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18171E7-71F8-4FB3-8EED-D8C3E0971B39}" type="slidenum">
              <a:rPr lang="en-US" smtClean="0"/>
              <a:pPr eaLnBrk="1" hangingPunct="1"/>
              <a:t>37</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416667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351F7F1-9425-4E54-B359-BC387C11011E}" type="slidenum">
              <a:rPr lang="en-US" smtClean="0"/>
              <a:pPr eaLnBrk="1" hangingPunct="1"/>
              <a:t>38</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785705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46D2391-BC89-4979-9E7B-5D0D862B7B3E}" type="slidenum">
              <a:rPr lang="en-US" smtClean="0"/>
              <a:pPr eaLnBrk="1" hangingPunct="1"/>
              <a:t>40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232279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E572FB5-1A01-4819-9DBF-75146E33AE35}" type="slidenum">
              <a:rPr lang="en-US" smtClean="0"/>
              <a:pPr eaLnBrk="1" hangingPunct="1"/>
              <a:t>41</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5895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C37674D-4E08-47B5-A386-EA318B8F1F01}" type="slidenum">
              <a:rPr lang="en-US" smtClean="0"/>
              <a:pPr eaLnBrk="1" hangingPunct="1"/>
              <a:t>42</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1416473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15D37BD-E15E-4CBC-968D-EC3BF1365D5A}" type="slidenum">
              <a:rPr lang="en-US" smtClean="0"/>
              <a:pPr eaLnBrk="1" hangingPunct="1"/>
              <a:t>43</a:t>
            </a:fld>
            <a:endParaRPr 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2849820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12/26/2024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12/26/2024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12/26/2024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12/26/2024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12/26/2024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12/26/2024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12/26/2024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12/26/2024</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12/26/2024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network.bepress.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01 Developing Research Ideas and Topics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normAutofit fontScale="92500" lnSpcReduction="20000"/>
          </a:bodyPr>
          <a:lstStyle/>
          <a:p>
            <a:r>
              <a:rPr lang="en-HK" altLang="zh-CN" dirty="0"/>
              <a:t>Academic disciplines and fields of study</a:t>
            </a:r>
            <a:endParaRPr lang="en-AU" altLang="zh-CN" dirty="0"/>
          </a:p>
          <a:p>
            <a:r>
              <a:rPr lang="en-AU" altLang="zh-CN" dirty="0"/>
              <a:t>Major research areas</a:t>
            </a:r>
          </a:p>
          <a:p>
            <a:pPr lvl="1"/>
            <a:r>
              <a:rPr lang="en-AU" altLang="zh-CN" dirty="0"/>
              <a:t>Strategic management research</a:t>
            </a:r>
          </a:p>
          <a:p>
            <a:pPr lvl="1"/>
            <a:r>
              <a:rPr lang="en-AU" altLang="zh-CN" dirty="0"/>
              <a:t>Organisational behaviour</a:t>
            </a:r>
          </a:p>
          <a:p>
            <a:pPr lvl="1"/>
            <a:r>
              <a:rPr lang="en-AU" altLang="zh-CN" dirty="0"/>
              <a:t>Consumer behaviour</a:t>
            </a:r>
          </a:p>
          <a:p>
            <a:r>
              <a:rPr lang="en-AU" altLang="zh-CN" dirty="0"/>
              <a:t>Developing research ideas and topics</a:t>
            </a:r>
          </a:p>
          <a:p>
            <a:pPr lvl="1"/>
            <a:r>
              <a:rPr lang="en-US" altLang="zh-CN" dirty="0"/>
              <a:t>Converting business problems into academic research</a:t>
            </a:r>
            <a:endParaRPr lang="en-AU" altLang="zh-CN" dirty="0"/>
          </a:p>
          <a:p>
            <a:pPr lvl="1"/>
            <a:r>
              <a:rPr lang="en-AU" altLang="zh-CN" dirty="0"/>
              <a:t>What makes a good research topic?</a:t>
            </a:r>
          </a:p>
          <a:p>
            <a:pPr lvl="1"/>
            <a:r>
              <a:rPr lang="en-HK" altLang="zh-CN" dirty="0"/>
              <a:t>Common mistakes in research proposals</a:t>
            </a:r>
            <a:endParaRPr lang="en-AU" altLang="zh-CN" dirty="0"/>
          </a:p>
          <a:p>
            <a:r>
              <a:rPr lang="en-AU" altLang="zh-CN" dirty="0"/>
              <a:t>Research process</a:t>
            </a:r>
          </a:p>
          <a:p>
            <a:endParaRPr lang="en-AU" altLang="zh-CN" dirty="0"/>
          </a:p>
          <a:p>
            <a:pPr marL="45720" indent="0">
              <a:buNone/>
            </a:pPr>
            <a:r>
              <a:rPr lang="en-HK" altLang="zh-CN" sz="1800" i="1" dirty="0"/>
              <a:t>Some slides have been used in previous presentations</a:t>
            </a:r>
            <a:endParaRPr lang="en-AU" altLang="zh-CN" sz="1800" i="1"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142D9-408D-470E-BB7B-3543D96FEA44}"/>
              </a:ext>
            </a:extLst>
          </p:cNvPr>
          <p:cNvSpPr>
            <a:spLocks noGrp="1"/>
          </p:cNvSpPr>
          <p:nvPr>
            <p:ph type="title"/>
          </p:nvPr>
        </p:nvSpPr>
        <p:spPr/>
        <p:txBody>
          <a:bodyPr>
            <a:normAutofit/>
          </a:bodyPr>
          <a:lstStyle/>
          <a:p>
            <a:r>
              <a:rPr lang="en-HK" altLang="zh-CN" dirty="0"/>
              <a:t>academic disciplines and fields of study</a:t>
            </a:r>
            <a:endParaRPr lang="en-GB" dirty="0"/>
          </a:p>
        </p:txBody>
      </p:sp>
      <p:sp>
        <p:nvSpPr>
          <p:cNvPr id="3" name="Content Placeholder 2">
            <a:extLst>
              <a:ext uri="{FF2B5EF4-FFF2-40B4-BE49-F238E27FC236}">
                <a16:creationId xmlns:a16="http://schemas.microsoft.com/office/drawing/2014/main" id="{847AB519-C5D7-4A51-B4DD-30DACF05AFF6}"/>
              </a:ext>
            </a:extLst>
          </p:cNvPr>
          <p:cNvSpPr>
            <a:spLocks noGrp="1"/>
          </p:cNvSpPr>
          <p:nvPr>
            <p:ph idx="1"/>
          </p:nvPr>
        </p:nvSpPr>
        <p:spPr/>
        <p:txBody>
          <a:bodyPr>
            <a:normAutofit fontScale="92500" lnSpcReduction="10000"/>
          </a:bodyPr>
          <a:lstStyle/>
          <a:p>
            <a:r>
              <a:rPr lang="en-US" sz="2000" dirty="0"/>
              <a:t>A doctoral thesis must make a significant contribution to the advancement of knowledge in the field of research and demonstrate the independent capabilities of the doctoral candidate. The doctoral thesis must be the result of original and rigorous investigation and analysis. It must also be of publishable quality.</a:t>
            </a:r>
            <a:endParaRPr lang="en-HK" sz="2000" dirty="0"/>
          </a:p>
          <a:p>
            <a:r>
              <a:rPr lang="en-HK" sz="2000" dirty="0"/>
              <a:t>A DBA dissertation should be a piece of work which builds upon and adds to a business or management discipline such as </a:t>
            </a:r>
            <a:r>
              <a:rPr lang="en-HK" sz="2000" b="1" dirty="0"/>
              <a:t>OB, CB, SM, MIS, HRM, IR, IB,</a:t>
            </a:r>
            <a:r>
              <a:rPr lang="en-HK" sz="2000" dirty="0"/>
              <a:t> etc.</a:t>
            </a:r>
          </a:p>
          <a:p>
            <a:r>
              <a:rPr lang="en-HK" sz="2000" dirty="0"/>
              <a:t>There should be explicit connections to an existing body of knowledge.</a:t>
            </a:r>
          </a:p>
          <a:p>
            <a:r>
              <a:rPr lang="en-HK" sz="2000" dirty="0"/>
              <a:t>The body of knowledge refers to everything that is known by researchers in the area, and could be expressed by means of </a:t>
            </a:r>
            <a:r>
              <a:rPr lang="en-HK" sz="2000" b="1" dirty="0"/>
              <a:t>published information</a:t>
            </a:r>
            <a:r>
              <a:rPr lang="en-HK" sz="2000" dirty="0"/>
              <a:t> in that area. </a:t>
            </a:r>
          </a:p>
          <a:p>
            <a:pPr lvl="1"/>
            <a:r>
              <a:rPr lang="en-HK" sz="1800" dirty="0"/>
              <a:t>Published information includes everything from website articles to peer-reviewed research journal articles. </a:t>
            </a:r>
          </a:p>
          <a:p>
            <a:pPr lvl="1"/>
            <a:r>
              <a:rPr lang="en-HK" sz="1800" dirty="0"/>
              <a:t>For example, if a student performs a literature search in the field of customer satisfaction, he or she might identify  1,370,000 published pieces of work ranging from books to journal articles. </a:t>
            </a:r>
          </a:p>
        </p:txBody>
      </p:sp>
      <p:sp>
        <p:nvSpPr>
          <p:cNvPr id="4" name="Slide Number Placeholder 3">
            <a:extLst>
              <a:ext uri="{FF2B5EF4-FFF2-40B4-BE49-F238E27FC236}">
                <a16:creationId xmlns:a16="http://schemas.microsoft.com/office/drawing/2014/main" id="{F3C91E97-9873-4DF4-BC22-3E36ED5A23B5}"/>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1664087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D54A50-6E9B-FE1A-6BA5-B48910BF0652}"/>
              </a:ext>
            </a:extLst>
          </p:cNvPr>
          <p:cNvSpPr>
            <a:spLocks noGrp="1"/>
          </p:cNvSpPr>
          <p:nvPr>
            <p:ph idx="1"/>
          </p:nvPr>
        </p:nvSpPr>
        <p:spPr>
          <a:xfrm>
            <a:off x="302232" y="1176439"/>
            <a:ext cx="3433374" cy="5539707"/>
          </a:xfrm>
        </p:spPr>
        <p:txBody>
          <a:bodyPr>
            <a:normAutofit/>
          </a:bodyPr>
          <a:lstStyle/>
          <a:p>
            <a:pPr marL="45720" indent="0">
              <a:buNone/>
            </a:pPr>
            <a:r>
              <a:rPr lang="en-HK" sz="1900" dirty="0"/>
              <a:t>The Digital Commons Network brings together </a:t>
            </a:r>
            <a:r>
              <a:rPr lang="en-HK" sz="1900" b="1" dirty="0"/>
              <a:t>free, full-text scholarly articles </a:t>
            </a:r>
            <a:r>
              <a:rPr lang="en-HK" sz="1900" dirty="0"/>
              <a:t>from hundreds of universities and colleges worldwide. </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Architecture</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Arts and Humanities</a:t>
            </a:r>
          </a:p>
          <a:p>
            <a:pPr marL="288925" indent="-288925">
              <a:lnSpc>
                <a:spcPct val="107000"/>
              </a:lnSpc>
              <a:spcBef>
                <a:spcPts val="0"/>
              </a:spcBef>
              <a:buFont typeface="+mj-lt"/>
              <a:buAutoNum type="arabicPeriod"/>
            </a:pPr>
            <a:r>
              <a:rPr lang="en-GB" sz="1900" dirty="0">
                <a:solidFill>
                  <a:srgbClr val="FF0000"/>
                </a:solidFill>
                <a:effectLst/>
                <a:ea typeface="Calibri" panose="020F0502020204030204" pitchFamily="34" charset="0"/>
                <a:cs typeface="Arial" panose="020B0604020202020204" pitchFamily="34" charset="0"/>
              </a:rPr>
              <a:t>Business</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Education</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Engineering</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Law</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Life Sciences</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Medicine and Health Sciences</a:t>
            </a:r>
          </a:p>
          <a:p>
            <a:pPr marL="288925" indent="-288925">
              <a:lnSpc>
                <a:spcPct val="107000"/>
              </a:lnSpc>
              <a:spcBef>
                <a:spcPts val="0"/>
              </a:spcBef>
              <a:buFont typeface="+mj-lt"/>
              <a:buAutoNum type="arabicPeriod"/>
            </a:pPr>
            <a:r>
              <a:rPr lang="en-GB" sz="1900" dirty="0">
                <a:effectLst/>
                <a:ea typeface="Calibri" panose="020F0502020204030204" pitchFamily="34" charset="0"/>
                <a:cs typeface="Arial" panose="020B0604020202020204" pitchFamily="34" charset="0"/>
              </a:rPr>
              <a:t>Physical Sciences and Mathematics</a:t>
            </a:r>
          </a:p>
          <a:p>
            <a:pPr marL="288925" indent="-288925">
              <a:lnSpc>
                <a:spcPct val="107000"/>
              </a:lnSpc>
              <a:spcBef>
                <a:spcPts val="0"/>
              </a:spcBef>
              <a:spcAft>
                <a:spcPts val="800"/>
              </a:spcAft>
              <a:buFont typeface="+mj-lt"/>
              <a:buAutoNum type="arabicPeriod"/>
            </a:pPr>
            <a:r>
              <a:rPr lang="en-GB" sz="1900" dirty="0">
                <a:effectLst/>
                <a:ea typeface="Calibri" panose="020F0502020204030204" pitchFamily="34" charset="0"/>
                <a:cs typeface="Arial" panose="020B0604020202020204" pitchFamily="34" charset="0"/>
              </a:rPr>
              <a:t>Social and Behavioural</a:t>
            </a:r>
            <a:endParaRPr lang="en-GB" dirty="0"/>
          </a:p>
        </p:txBody>
      </p:sp>
      <p:sp>
        <p:nvSpPr>
          <p:cNvPr id="4" name="Slide Number Placeholder 3">
            <a:extLst>
              <a:ext uri="{FF2B5EF4-FFF2-40B4-BE49-F238E27FC236}">
                <a16:creationId xmlns:a16="http://schemas.microsoft.com/office/drawing/2014/main" id="{52E95C2F-55FA-42F6-3BE7-790748113E23}"/>
              </a:ext>
            </a:extLst>
          </p:cNvPr>
          <p:cNvSpPr>
            <a:spLocks noGrp="1"/>
          </p:cNvSpPr>
          <p:nvPr>
            <p:ph type="sldNum" sz="quarter" idx="12"/>
          </p:nvPr>
        </p:nvSpPr>
        <p:spPr/>
        <p:txBody>
          <a:bodyPr/>
          <a:lstStyle/>
          <a:p>
            <a:fld id="{F36C87F6-986D-49E6-AF40-1B3A1EE8064D}" type="slidenum">
              <a:rPr lang="en-GB" smtClean="0"/>
              <a:t>4</a:t>
            </a:fld>
            <a:endParaRPr lang="en-GB"/>
          </a:p>
        </p:txBody>
      </p:sp>
      <p:pic>
        <p:nvPicPr>
          <p:cNvPr id="10" name="Picture 9">
            <a:hlinkClick r:id="rId2"/>
            <a:extLst>
              <a:ext uri="{FF2B5EF4-FFF2-40B4-BE49-F238E27FC236}">
                <a16:creationId xmlns:a16="http://schemas.microsoft.com/office/drawing/2014/main" id="{4FD76957-D68B-FC81-0BD7-81E34F534BD2}"/>
              </a:ext>
            </a:extLst>
          </p:cNvPr>
          <p:cNvPicPr>
            <a:picLocks noChangeAspect="1"/>
          </p:cNvPicPr>
          <p:nvPr/>
        </p:nvPicPr>
        <p:blipFill>
          <a:blip r:embed="rId3"/>
          <a:stretch>
            <a:fillRect/>
          </a:stretch>
        </p:blipFill>
        <p:spPr>
          <a:xfrm>
            <a:off x="4176667" y="295523"/>
            <a:ext cx="7632848" cy="6402388"/>
          </a:xfrm>
          <a:prstGeom prst="rect">
            <a:avLst/>
          </a:prstGeom>
        </p:spPr>
      </p:pic>
      <p:sp>
        <p:nvSpPr>
          <p:cNvPr id="12" name="TextBox 11">
            <a:extLst>
              <a:ext uri="{FF2B5EF4-FFF2-40B4-BE49-F238E27FC236}">
                <a16:creationId xmlns:a16="http://schemas.microsoft.com/office/drawing/2014/main" id="{342C3E45-1AFB-0046-2E67-16949C57B18A}"/>
              </a:ext>
            </a:extLst>
          </p:cNvPr>
          <p:cNvSpPr txBox="1"/>
          <p:nvPr/>
        </p:nvSpPr>
        <p:spPr>
          <a:xfrm>
            <a:off x="117748" y="295523"/>
            <a:ext cx="4058919" cy="461665"/>
          </a:xfrm>
          <a:prstGeom prst="rect">
            <a:avLst/>
          </a:prstGeom>
          <a:noFill/>
        </p:spPr>
        <p:txBody>
          <a:bodyPr wrap="square">
            <a:spAutoFit/>
          </a:bodyPr>
          <a:lstStyle/>
          <a:p>
            <a:r>
              <a:rPr lang="en-GB" sz="2400" b="1" u="sng" dirty="0">
                <a:effectLst/>
                <a:latin typeface="+mj-lt"/>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Digital Commons Network</a:t>
            </a:r>
            <a:endParaRPr lang="en-GB" sz="2400" dirty="0">
              <a:latin typeface="+mj-lt"/>
            </a:endParaRPr>
          </a:p>
        </p:txBody>
      </p:sp>
      <p:cxnSp>
        <p:nvCxnSpPr>
          <p:cNvPr id="14" name="Connector: Elbow 13">
            <a:extLst>
              <a:ext uri="{FF2B5EF4-FFF2-40B4-BE49-F238E27FC236}">
                <a16:creationId xmlns:a16="http://schemas.microsoft.com/office/drawing/2014/main" id="{9E682390-93F2-424E-F2CB-FCFCC110A836}"/>
              </a:ext>
            </a:extLst>
          </p:cNvPr>
          <p:cNvCxnSpPr/>
          <p:nvPr/>
        </p:nvCxnSpPr>
        <p:spPr>
          <a:xfrm flipV="1">
            <a:off x="2205980" y="2132856"/>
            <a:ext cx="5328592" cy="1368152"/>
          </a:xfrm>
          <a:prstGeom prst="bentConnector3">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ADF6FAE-45D0-EDCF-E47D-2D206D462EC5}"/>
              </a:ext>
            </a:extLst>
          </p:cNvPr>
          <p:cNvSpPr txBox="1"/>
          <p:nvPr/>
        </p:nvSpPr>
        <p:spPr>
          <a:xfrm>
            <a:off x="5635487" y="2971800"/>
            <a:ext cx="914400" cy="914400"/>
          </a:xfrm>
          <a:prstGeom prst="rect">
            <a:avLst/>
          </a:prstGeom>
          <a:noFill/>
        </p:spPr>
        <p:txBody>
          <a:bodyPr wrap="square" rtlCol="0">
            <a:spAutoFit/>
          </a:bodyPr>
          <a:lstStyle/>
          <a:p>
            <a:pPr>
              <a:lnSpc>
                <a:spcPct val="90000"/>
              </a:lnSpc>
            </a:pPr>
            <a:endParaRPr lang="en-GB" sz="2400"/>
          </a:p>
        </p:txBody>
      </p:sp>
      <p:sp>
        <p:nvSpPr>
          <p:cNvPr id="6" name="TextBox 5">
            <a:extLst>
              <a:ext uri="{FF2B5EF4-FFF2-40B4-BE49-F238E27FC236}">
                <a16:creationId xmlns:a16="http://schemas.microsoft.com/office/drawing/2014/main" id="{C9EEA327-EE40-AC07-D57F-3677D51D00BB}"/>
              </a:ext>
            </a:extLst>
          </p:cNvPr>
          <p:cNvSpPr txBox="1"/>
          <p:nvPr/>
        </p:nvSpPr>
        <p:spPr>
          <a:xfrm>
            <a:off x="9122015" y="890207"/>
            <a:ext cx="3024336" cy="286232"/>
          </a:xfrm>
          <a:prstGeom prst="rect">
            <a:avLst/>
          </a:prstGeom>
          <a:noFill/>
        </p:spPr>
        <p:txBody>
          <a:bodyPr wrap="square" rtlCol="0">
            <a:spAutoFit/>
          </a:bodyPr>
          <a:lstStyle/>
          <a:p>
            <a:pPr>
              <a:lnSpc>
                <a:spcPct val="90000"/>
              </a:lnSpc>
            </a:pPr>
            <a:r>
              <a:rPr lang="en-GB" sz="1400" dirty="0"/>
              <a:t>http://network.bepress.com/</a:t>
            </a:r>
          </a:p>
        </p:txBody>
      </p:sp>
    </p:spTree>
    <p:extLst>
      <p:ext uri="{BB962C8B-B14F-4D97-AF65-F5344CB8AC3E}">
        <p14:creationId xmlns:p14="http://schemas.microsoft.com/office/powerpoint/2010/main" val="297899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5E4684-AB94-692B-2CA1-6EE824287599}"/>
              </a:ext>
            </a:extLst>
          </p:cNvPr>
          <p:cNvSpPr>
            <a:spLocks noGrp="1"/>
          </p:cNvSpPr>
          <p:nvPr>
            <p:ph type="sldNum" sz="quarter" idx="12"/>
          </p:nvPr>
        </p:nvSpPr>
        <p:spPr/>
        <p:txBody>
          <a:bodyPr/>
          <a:lstStyle/>
          <a:p>
            <a:fld id="{F36C87F6-986D-49E6-AF40-1B3A1EE8064D}" type="slidenum">
              <a:rPr lang="en-GB" smtClean="0"/>
              <a:t>5</a:t>
            </a:fld>
            <a:endParaRPr lang="en-GB"/>
          </a:p>
        </p:txBody>
      </p:sp>
      <p:graphicFrame>
        <p:nvGraphicFramePr>
          <p:cNvPr id="6" name="Table 5">
            <a:extLst>
              <a:ext uri="{FF2B5EF4-FFF2-40B4-BE49-F238E27FC236}">
                <a16:creationId xmlns:a16="http://schemas.microsoft.com/office/drawing/2014/main" id="{4FB90C77-A8C9-EAAD-5D62-499BE58B331C}"/>
              </a:ext>
            </a:extLst>
          </p:cNvPr>
          <p:cNvGraphicFramePr>
            <a:graphicFrameLocks noGrp="1"/>
          </p:cNvGraphicFramePr>
          <p:nvPr>
            <p:extLst>
              <p:ext uri="{D42A27DB-BD31-4B8C-83A1-F6EECF244321}">
                <p14:modId xmlns:p14="http://schemas.microsoft.com/office/powerpoint/2010/main" val="2549689458"/>
              </p:ext>
            </p:extLst>
          </p:nvPr>
        </p:nvGraphicFramePr>
        <p:xfrm>
          <a:off x="837828" y="626184"/>
          <a:ext cx="9937104" cy="6003217"/>
        </p:xfrm>
        <a:graphic>
          <a:graphicData uri="http://schemas.openxmlformats.org/drawingml/2006/table">
            <a:tbl>
              <a:tblPr>
                <a:tableStyleId>{6E25E649-3F16-4E02-A733-19D2CDBF48F0}</a:tableStyleId>
              </a:tblPr>
              <a:tblGrid>
                <a:gridCol w="547383">
                  <a:extLst>
                    <a:ext uri="{9D8B030D-6E8A-4147-A177-3AD203B41FA5}">
                      <a16:colId xmlns:a16="http://schemas.microsoft.com/office/drawing/2014/main" val="2676204452"/>
                    </a:ext>
                  </a:extLst>
                </a:gridCol>
                <a:gridCol w="4421169">
                  <a:extLst>
                    <a:ext uri="{9D8B030D-6E8A-4147-A177-3AD203B41FA5}">
                      <a16:colId xmlns:a16="http://schemas.microsoft.com/office/drawing/2014/main" val="78634650"/>
                    </a:ext>
                  </a:extLst>
                </a:gridCol>
                <a:gridCol w="526330">
                  <a:extLst>
                    <a:ext uri="{9D8B030D-6E8A-4147-A177-3AD203B41FA5}">
                      <a16:colId xmlns:a16="http://schemas.microsoft.com/office/drawing/2014/main" val="1110799472"/>
                    </a:ext>
                  </a:extLst>
                </a:gridCol>
                <a:gridCol w="4442222">
                  <a:extLst>
                    <a:ext uri="{9D8B030D-6E8A-4147-A177-3AD203B41FA5}">
                      <a16:colId xmlns:a16="http://schemas.microsoft.com/office/drawing/2014/main" val="1511778390"/>
                    </a:ext>
                  </a:extLst>
                </a:gridCol>
              </a:tblGrid>
              <a:tr h="201770">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Accounting (27111)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Sports Management (2646)</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720353966"/>
                  </a:ext>
                </a:extLst>
              </a:tr>
              <a:tr h="403540">
                <a:tc>
                  <a:txBody>
                    <a:bodyPr/>
                    <a:lstStyle/>
                    <a:p>
                      <a:pPr algn="ctr" fontAlgn="b"/>
                      <a:r>
                        <a:rPr lang="en-HK" sz="1400" b="0" i="0" u="none" strike="noStrike" dirty="0">
                          <a:solidFill>
                            <a:srgbClr val="000000"/>
                          </a:solidFill>
                          <a:effectLst/>
                          <a:latin typeface="Calibri" panose="020F0502020204030204" pitchFamily="34" charset="0"/>
                        </a:rPr>
                        <a:t>2</a:t>
                      </a:r>
                      <a:endParaRPr lang="en-GB" sz="1400" b="0" i="0" u="none" strike="noStrike" dirty="0">
                        <a:solidFill>
                          <a:srgbClr val="000000"/>
                        </a:solidFill>
                        <a:effectLst/>
                        <a:latin typeface="Calibri" panose="020F0502020204030204" pitchFamily="34" charset="0"/>
                      </a:endParaRPr>
                    </a:p>
                  </a:txBody>
                  <a:tcPr marL="5760" marR="5760" marT="5760" marB="0" anchor="ctr"/>
                </a:tc>
                <a:tc>
                  <a:txBody>
                    <a:bodyPr/>
                    <a:lstStyle/>
                    <a:p>
                      <a:pPr algn="l" fontAlgn="b"/>
                      <a:r>
                        <a:rPr lang="en-HK" sz="1400" u="none" strike="noStrike" dirty="0">
                          <a:solidFill>
                            <a:srgbClr val="FF0000"/>
                          </a:solidFill>
                          <a:effectLst/>
                        </a:rPr>
                        <a:t>Business Administration, Management, and Operations (15965)</a:t>
                      </a:r>
                      <a:endParaRPr lang="en-HK" sz="1400" b="0" i="0" u="none" strike="noStrike" dirty="0">
                        <a:solidFill>
                          <a:srgbClr val="FF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a:effectLst/>
                        </a:rPr>
                        <a:t>Business and Corporate Communications (2633)</a:t>
                      </a:r>
                      <a:endParaRPr lang="en-HK"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784368117"/>
                  </a:ext>
                </a:extLst>
              </a:tr>
              <a:tr h="403540">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Taxation (14525)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a:effectLst/>
                        </a:rPr>
                        <a:t>Operations and Supply Chain Management (2623)</a:t>
                      </a:r>
                      <a:endParaRPr lang="en-HK"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944522077"/>
                  </a:ext>
                </a:extLst>
              </a:tr>
              <a:tr h="201770">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solidFill>
                            <a:srgbClr val="FF0000"/>
                          </a:solidFill>
                          <a:effectLst/>
                        </a:rPr>
                        <a:t>Marketing (8909)</a:t>
                      </a:r>
                      <a:endParaRPr lang="en-GB" sz="1400" b="0" i="0" u="none" strike="noStrike" dirty="0">
                        <a:solidFill>
                          <a:srgbClr val="FF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Agribusiness (2281)</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214005790"/>
                  </a:ext>
                </a:extLst>
              </a:tr>
              <a:tr h="375099">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Finance and Financial Management (8068)</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Insurance (2257)</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995630050"/>
                  </a:ext>
                </a:extLst>
              </a:tr>
              <a:tr h="375099">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solidFill>
                            <a:srgbClr val="FF0000"/>
                          </a:solidFill>
                          <a:effectLst/>
                        </a:rPr>
                        <a:t>Organizational Behaviour and Theory (5629)</a:t>
                      </a:r>
                      <a:endParaRPr lang="en-HK" sz="1400" b="0" i="0" u="none" strike="noStrike" dirty="0">
                        <a:solidFill>
                          <a:srgbClr val="FF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Strategic Management Policy (2189)</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261014460"/>
                  </a:ext>
                </a:extLst>
              </a:tr>
              <a:tr h="403540">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Human Resources Management (5396)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Nonprofit Administration and Management (2122)</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446327827"/>
                  </a:ext>
                </a:extLst>
              </a:tr>
              <a:tr h="201770">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Technology and Innovation (4359)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E-Commerce (1888)</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1554771681"/>
                  </a:ext>
                </a:extLst>
              </a:tr>
              <a:tr h="201770">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Tourism and Travel (4347)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Other Business (1598)</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494232063"/>
                  </a:ext>
                </a:extLst>
              </a:tr>
              <a:tr h="403540">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Entrepreneurial and Small Business Operations (4305)</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Business Analytics (1186)</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249995639"/>
                  </a:ext>
                </a:extLst>
              </a:tr>
              <a:tr h="375099">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solidFill>
                            <a:srgbClr val="FF0000"/>
                          </a:solidFill>
                          <a:effectLst/>
                        </a:rPr>
                        <a:t>Management Information Systems (4242</a:t>
                      </a:r>
                      <a:r>
                        <a:rPr lang="en-GB" sz="1400" u="none" strike="noStrike" dirty="0">
                          <a:effectLst/>
                        </a:rPr>
                        <a:t>)</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29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Real Estate (1105)</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793583606"/>
                  </a:ext>
                </a:extLst>
              </a:tr>
              <a:tr h="403540">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Hospitality Administration and Management (4031)</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30</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Sales and Merchandising (936)</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168182231"/>
                  </a:ext>
                </a:extLst>
              </a:tr>
              <a:tr h="403540">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Management Sciences and Quantitative Methods (3908)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31</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Business Intelligence (935)</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568354165"/>
                  </a:ext>
                </a:extLst>
              </a:tr>
              <a:tr h="403540">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Business Law, Public Responsibility, and Ethics (3668)</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32</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a:effectLst/>
                        </a:rPr>
                        <a:t>Portfolio and Security Analysis (884)</a:t>
                      </a:r>
                      <a:endParaRPr lang="en-HK"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611099652"/>
                  </a:ext>
                </a:extLst>
              </a:tr>
              <a:tr h="403540">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HK" sz="1400" u="none" strike="noStrike" dirty="0">
                          <a:effectLst/>
                        </a:rPr>
                        <a:t>Advertising and Promotion Management (3442)</a:t>
                      </a:r>
                      <a:endParaRPr lang="en-HK"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33</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Recreation Business (533)</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007261182"/>
                  </a:ext>
                </a:extLst>
              </a:tr>
              <a:tr h="201770">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Labour Relations (3269)</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34</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Arts Management (500)</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1769631670"/>
                  </a:ext>
                </a:extLst>
              </a:tr>
              <a:tr h="201770">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International Business (2778)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35</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a:effectLst/>
                        </a:rPr>
                        <a:t>Fashion Business (421)</a:t>
                      </a:r>
                      <a:endParaRPr lang="en-GB" sz="1400" b="0" i="0" u="none" strike="noStrike">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3127333434"/>
                  </a:ext>
                </a:extLst>
              </a:tr>
              <a:tr h="201770">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Corporate Finance (2677)</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ctr" fontAlgn="b"/>
                      <a:r>
                        <a:rPr lang="en-GB" sz="1400" u="none" strike="noStrike" dirty="0">
                          <a:effectLst/>
                        </a:rPr>
                        <a:t> </a:t>
                      </a:r>
                      <a:endParaRPr lang="en-GB" sz="1400" b="0" i="0" u="none" strike="noStrike" dirty="0">
                        <a:solidFill>
                          <a:srgbClr val="000000"/>
                        </a:solidFill>
                        <a:effectLst/>
                        <a:latin typeface="Calibri" panose="020F0502020204030204" pitchFamily="34" charset="0"/>
                      </a:endParaRPr>
                    </a:p>
                  </a:txBody>
                  <a:tcPr marL="5760" marR="5760" marT="5760" marB="0" anchor="b"/>
                </a:tc>
                <a:tc>
                  <a:txBody>
                    <a:bodyPr/>
                    <a:lstStyle/>
                    <a:p>
                      <a:pPr algn="l" fontAlgn="b"/>
                      <a:r>
                        <a:rPr lang="en-GB" sz="1400" u="none" strike="noStrike" dirty="0">
                          <a:effectLst/>
                        </a:rPr>
                        <a:t> </a:t>
                      </a:r>
                      <a:endParaRPr lang="en-GB" sz="1400" b="0" i="0" u="none" strike="noStrike" dirty="0">
                        <a:solidFill>
                          <a:srgbClr val="000000"/>
                        </a:solidFill>
                        <a:effectLst/>
                        <a:latin typeface="Calibri" panose="020F0502020204030204" pitchFamily="34" charset="0"/>
                      </a:endParaRPr>
                    </a:p>
                  </a:txBody>
                  <a:tcPr marL="5760" marR="5760" marT="5760" marB="0" anchor="b"/>
                </a:tc>
                <a:extLst>
                  <a:ext uri="{0D108BD9-81ED-4DB2-BD59-A6C34878D82A}">
                    <a16:rowId xmlns:a16="http://schemas.microsoft.com/office/drawing/2014/main" val="2857706026"/>
                  </a:ext>
                </a:extLst>
              </a:tr>
            </a:tbl>
          </a:graphicData>
        </a:graphic>
      </p:graphicFrame>
      <p:sp>
        <p:nvSpPr>
          <p:cNvPr id="7" name="TextBox 6">
            <a:extLst>
              <a:ext uri="{FF2B5EF4-FFF2-40B4-BE49-F238E27FC236}">
                <a16:creationId xmlns:a16="http://schemas.microsoft.com/office/drawing/2014/main" id="{4D3505C6-002A-C7EF-0A7D-9E71E13CC30E}"/>
              </a:ext>
            </a:extLst>
          </p:cNvPr>
          <p:cNvSpPr txBox="1"/>
          <p:nvPr/>
        </p:nvSpPr>
        <p:spPr>
          <a:xfrm>
            <a:off x="837828" y="116632"/>
            <a:ext cx="7272808" cy="424732"/>
          </a:xfrm>
          <a:prstGeom prst="rect">
            <a:avLst/>
          </a:prstGeom>
          <a:noFill/>
        </p:spPr>
        <p:txBody>
          <a:bodyPr wrap="square" rtlCol="0">
            <a:spAutoFit/>
          </a:bodyPr>
          <a:lstStyle/>
          <a:p>
            <a:pPr>
              <a:lnSpc>
                <a:spcPct val="90000"/>
              </a:lnSpc>
            </a:pPr>
            <a:r>
              <a:rPr lang="en-HK" sz="2400" b="1" dirty="0"/>
              <a:t>Major Business Disciplines</a:t>
            </a:r>
            <a:endParaRPr lang="en-GB" sz="2400" b="1" dirty="0"/>
          </a:p>
        </p:txBody>
      </p:sp>
      <p:sp>
        <p:nvSpPr>
          <p:cNvPr id="5" name="TextBox 4">
            <a:extLst>
              <a:ext uri="{FF2B5EF4-FFF2-40B4-BE49-F238E27FC236}">
                <a16:creationId xmlns:a16="http://schemas.microsoft.com/office/drawing/2014/main" id="{5DEAEE29-79C6-B14C-E2FD-ABC5BCA629D3}"/>
              </a:ext>
            </a:extLst>
          </p:cNvPr>
          <p:cNvSpPr txBox="1"/>
          <p:nvPr/>
        </p:nvSpPr>
        <p:spPr>
          <a:xfrm>
            <a:off x="4870379" y="243189"/>
            <a:ext cx="5904656" cy="286232"/>
          </a:xfrm>
          <a:prstGeom prst="rect">
            <a:avLst/>
          </a:prstGeom>
          <a:noFill/>
        </p:spPr>
        <p:txBody>
          <a:bodyPr wrap="square" rtlCol="0">
            <a:spAutoFit/>
          </a:bodyPr>
          <a:lstStyle/>
          <a:p>
            <a:pPr>
              <a:lnSpc>
                <a:spcPct val="90000"/>
              </a:lnSpc>
            </a:pPr>
            <a:r>
              <a:rPr lang="en-HK" sz="1400" dirty="0"/>
              <a:t>Number of articles in each discipline is marked inside the brackets</a:t>
            </a:r>
            <a:endParaRPr lang="en-GB" sz="1400" dirty="0"/>
          </a:p>
        </p:txBody>
      </p:sp>
    </p:spTree>
    <p:extLst>
      <p:ext uri="{BB962C8B-B14F-4D97-AF65-F5344CB8AC3E}">
        <p14:creationId xmlns:p14="http://schemas.microsoft.com/office/powerpoint/2010/main" val="227323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6377-B900-47FC-846E-30FC7CBB214D}"/>
              </a:ext>
            </a:extLst>
          </p:cNvPr>
          <p:cNvSpPr>
            <a:spLocks noGrp="1"/>
          </p:cNvSpPr>
          <p:nvPr>
            <p:ph type="title"/>
          </p:nvPr>
        </p:nvSpPr>
        <p:spPr/>
        <p:txBody>
          <a:bodyPr/>
          <a:lstStyle/>
          <a:p>
            <a:r>
              <a:rPr lang="en-HK" dirty="0"/>
              <a:t>Here is an Example</a:t>
            </a:r>
            <a:endParaRPr lang="en-GB" dirty="0"/>
          </a:p>
        </p:txBody>
      </p:sp>
      <p:sp>
        <p:nvSpPr>
          <p:cNvPr id="4" name="Slide Number Placeholder 3">
            <a:extLst>
              <a:ext uri="{FF2B5EF4-FFF2-40B4-BE49-F238E27FC236}">
                <a16:creationId xmlns:a16="http://schemas.microsoft.com/office/drawing/2014/main" id="{AFAD9701-9CF5-4C6D-93D6-04CA1B5F43FC}"/>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7" name="TextBox 6">
            <a:extLst>
              <a:ext uri="{FF2B5EF4-FFF2-40B4-BE49-F238E27FC236}">
                <a16:creationId xmlns:a16="http://schemas.microsoft.com/office/drawing/2014/main" id="{F86E7526-08FA-4B24-996E-245CB909B7EE}"/>
              </a:ext>
            </a:extLst>
          </p:cNvPr>
          <p:cNvSpPr txBox="1"/>
          <p:nvPr/>
        </p:nvSpPr>
        <p:spPr>
          <a:xfrm>
            <a:off x="1125860" y="1772816"/>
            <a:ext cx="9629327" cy="1200329"/>
          </a:xfrm>
          <a:prstGeom prst="rect">
            <a:avLst/>
          </a:prstGeom>
          <a:noFill/>
          <a:ln>
            <a:solidFill>
              <a:schemeClr val="tx1"/>
            </a:solidFill>
          </a:ln>
        </p:spPr>
        <p:txBody>
          <a:bodyPr wrap="square" rtlCol="0">
            <a:spAutoFit/>
          </a:bodyPr>
          <a:lstStyle/>
          <a:p>
            <a:pPr>
              <a:lnSpc>
                <a:spcPct val="90000"/>
              </a:lnSpc>
            </a:pPr>
            <a:r>
              <a:rPr lang="en-HK" sz="2000" dirty="0"/>
              <a:t>Lee, Yin Wah San (2022). The impact of organisational trust on the work-from-home experience and work outcomes: A study of high-tech employees in Hong Kong [Unpublished doctoral dissertation]. University of Trinity Sanit David.</a:t>
            </a:r>
            <a:endParaRPr lang="en-GB" sz="2000" dirty="0"/>
          </a:p>
        </p:txBody>
      </p:sp>
      <p:graphicFrame>
        <p:nvGraphicFramePr>
          <p:cNvPr id="8" name="Table 7">
            <a:extLst>
              <a:ext uri="{FF2B5EF4-FFF2-40B4-BE49-F238E27FC236}">
                <a16:creationId xmlns:a16="http://schemas.microsoft.com/office/drawing/2014/main" id="{7CC64848-EE9D-084E-4439-80C63CE1443F}"/>
              </a:ext>
            </a:extLst>
          </p:cNvPr>
          <p:cNvGraphicFramePr>
            <a:graphicFrameLocks noGrp="1"/>
          </p:cNvGraphicFramePr>
          <p:nvPr>
            <p:extLst>
              <p:ext uri="{D42A27DB-BD31-4B8C-83A1-F6EECF244321}">
                <p14:modId xmlns:p14="http://schemas.microsoft.com/office/powerpoint/2010/main" val="1542446596"/>
              </p:ext>
            </p:extLst>
          </p:nvPr>
        </p:nvGraphicFramePr>
        <p:xfrm>
          <a:off x="1125860" y="3212976"/>
          <a:ext cx="9753600" cy="2194560"/>
        </p:xfrm>
        <a:graphic>
          <a:graphicData uri="http://schemas.openxmlformats.org/drawingml/2006/table">
            <a:tbl>
              <a:tblPr firstRow="1" bandRow="1">
                <a:tableStyleId>{5940675A-B579-460E-94D1-54222C63F5DA}</a:tableStyleId>
              </a:tblPr>
              <a:tblGrid>
                <a:gridCol w="4392488">
                  <a:extLst>
                    <a:ext uri="{9D8B030D-6E8A-4147-A177-3AD203B41FA5}">
                      <a16:colId xmlns:a16="http://schemas.microsoft.com/office/drawing/2014/main" val="174459130"/>
                    </a:ext>
                  </a:extLst>
                </a:gridCol>
                <a:gridCol w="5361112">
                  <a:extLst>
                    <a:ext uri="{9D8B030D-6E8A-4147-A177-3AD203B41FA5}">
                      <a16:colId xmlns:a16="http://schemas.microsoft.com/office/drawing/2014/main" val="3639751344"/>
                    </a:ext>
                  </a:extLst>
                </a:gridCol>
              </a:tblGrid>
              <a:tr h="144016">
                <a:tc>
                  <a:txBody>
                    <a:bodyPr/>
                    <a:lstStyle/>
                    <a:p>
                      <a:r>
                        <a:rPr lang="en-GB" sz="2000" dirty="0"/>
                        <a:t>Discipline</a:t>
                      </a:r>
                    </a:p>
                  </a:txBody>
                  <a:tcPr/>
                </a:tc>
                <a:tc>
                  <a:txBody>
                    <a:bodyPr/>
                    <a:lstStyle/>
                    <a:p>
                      <a:r>
                        <a:rPr lang="en-HK" sz="2000" dirty="0"/>
                        <a:t>Business/Management</a:t>
                      </a:r>
                      <a:endParaRPr lang="en-GB" sz="2000" dirty="0"/>
                    </a:p>
                  </a:txBody>
                  <a:tcPr/>
                </a:tc>
                <a:extLst>
                  <a:ext uri="{0D108BD9-81ED-4DB2-BD59-A6C34878D82A}">
                    <a16:rowId xmlns:a16="http://schemas.microsoft.com/office/drawing/2014/main" val="1225218536"/>
                  </a:ext>
                </a:extLst>
              </a:tr>
              <a:tr h="370840">
                <a:tc>
                  <a:txBody>
                    <a:bodyPr/>
                    <a:lstStyle/>
                    <a:p>
                      <a:r>
                        <a:rPr lang="en-HK" sz="2000" dirty="0"/>
                        <a:t>Subdiscipline/field of study</a:t>
                      </a:r>
                      <a:endParaRPr lang="en-GB" sz="2000" dirty="0"/>
                    </a:p>
                  </a:txBody>
                  <a:tcPr/>
                </a:tc>
                <a:tc>
                  <a:txBody>
                    <a:bodyPr/>
                    <a:lstStyle/>
                    <a:p>
                      <a:r>
                        <a:rPr lang="en-HK" sz="2000" dirty="0"/>
                        <a:t>Organization Behaviour</a:t>
                      </a:r>
                      <a:endParaRPr lang="en-GB" sz="2000" dirty="0"/>
                    </a:p>
                  </a:txBody>
                  <a:tcPr/>
                </a:tc>
                <a:extLst>
                  <a:ext uri="{0D108BD9-81ED-4DB2-BD59-A6C34878D82A}">
                    <a16:rowId xmlns:a16="http://schemas.microsoft.com/office/drawing/2014/main" val="1143726905"/>
                  </a:ext>
                </a:extLst>
              </a:tr>
              <a:tr h="370840">
                <a:tc>
                  <a:txBody>
                    <a:bodyPr/>
                    <a:lstStyle/>
                    <a:p>
                      <a:r>
                        <a:rPr lang="en-HK" sz="2000" dirty="0"/>
                        <a:t>General concepts</a:t>
                      </a:r>
                      <a:endParaRPr lang="en-GB" sz="2000" dirty="0"/>
                    </a:p>
                  </a:txBody>
                  <a:tcPr/>
                </a:tc>
                <a:tc>
                  <a:txBody>
                    <a:bodyPr/>
                    <a:lstStyle/>
                    <a:p>
                      <a:r>
                        <a:rPr lang="en-HK" sz="2000" dirty="0"/>
                        <a:t>Work attitudes and behaviours</a:t>
                      </a:r>
                      <a:endParaRPr lang="en-GB" sz="2000" dirty="0"/>
                    </a:p>
                  </a:txBody>
                  <a:tcPr/>
                </a:tc>
                <a:extLst>
                  <a:ext uri="{0D108BD9-81ED-4DB2-BD59-A6C34878D82A}">
                    <a16:rowId xmlns:a16="http://schemas.microsoft.com/office/drawing/2014/main" val="1747227937"/>
                  </a:ext>
                </a:extLst>
              </a:tr>
              <a:tr h="370840">
                <a:tc>
                  <a:txBody>
                    <a:bodyPr/>
                    <a:lstStyle/>
                    <a:p>
                      <a:r>
                        <a:rPr lang="en-HK" sz="2000" dirty="0"/>
                        <a:t>Specific concepts</a:t>
                      </a:r>
                      <a:endParaRPr lang="en-GB" sz="2000" dirty="0"/>
                    </a:p>
                  </a:txBody>
                  <a:tcPr/>
                </a:tc>
                <a:tc>
                  <a:txBody>
                    <a:bodyPr/>
                    <a:lstStyle/>
                    <a:p>
                      <a:r>
                        <a:rPr lang="en-HK" sz="2000" dirty="0"/>
                        <a:t>Organizational trust</a:t>
                      </a:r>
                    </a:p>
                    <a:p>
                      <a:r>
                        <a:rPr lang="en-HK" sz="2000" dirty="0"/>
                        <a:t>Work-from-home experience</a:t>
                      </a:r>
                    </a:p>
                    <a:p>
                      <a:r>
                        <a:rPr lang="en-HK" sz="2000" dirty="0"/>
                        <a:t>Job satisfaction (work outcome)</a:t>
                      </a:r>
                      <a:endParaRPr lang="en-GB" sz="2000" dirty="0"/>
                    </a:p>
                  </a:txBody>
                  <a:tcPr/>
                </a:tc>
                <a:extLst>
                  <a:ext uri="{0D108BD9-81ED-4DB2-BD59-A6C34878D82A}">
                    <a16:rowId xmlns:a16="http://schemas.microsoft.com/office/drawing/2014/main" val="2005816092"/>
                  </a:ext>
                </a:extLst>
              </a:tr>
            </a:tbl>
          </a:graphicData>
        </a:graphic>
      </p:graphicFrame>
    </p:spTree>
    <p:extLst>
      <p:ext uri="{BB962C8B-B14F-4D97-AF65-F5344CB8AC3E}">
        <p14:creationId xmlns:p14="http://schemas.microsoft.com/office/powerpoint/2010/main" val="406088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22707829-335A-4DC7-8545-423ADC96BFE9}"/>
              </a:ext>
            </a:extLst>
          </p:cNvPr>
          <p:cNvSpPr>
            <a:spLocks noGrp="1"/>
          </p:cNvSpPr>
          <p:nvPr>
            <p:ph type="title"/>
          </p:nvPr>
        </p:nvSpPr>
        <p:spPr>
          <a:xfrm>
            <a:off x="837828" y="37872"/>
            <a:ext cx="9753600" cy="1325562"/>
          </a:xfrm>
        </p:spPr>
        <p:txBody>
          <a:bodyPr/>
          <a:lstStyle/>
          <a:p>
            <a:r>
              <a:rPr lang="en-US" dirty="0"/>
              <a:t>Major Research Areas</a:t>
            </a:r>
          </a:p>
        </p:txBody>
      </p:sp>
      <p:graphicFrame>
        <p:nvGraphicFramePr>
          <p:cNvPr id="5" name="Content Placeholder 4">
            <a:extLst>
              <a:ext uri="{FF2B5EF4-FFF2-40B4-BE49-F238E27FC236}">
                <a16:creationId xmlns:a16="http://schemas.microsoft.com/office/drawing/2014/main" id="{88CC6ED0-BC2E-4463-BCAD-08D4D3EB4032}"/>
              </a:ext>
            </a:extLst>
          </p:cNvPr>
          <p:cNvGraphicFramePr>
            <a:graphicFrameLocks noGrp="1"/>
          </p:cNvGraphicFramePr>
          <p:nvPr>
            <p:ph idx="1"/>
          </p:nvPr>
        </p:nvGraphicFramePr>
        <p:xfrm>
          <a:off x="2424412" y="3151748"/>
          <a:ext cx="2562279" cy="2560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id="{DD822539-C6D1-4965-9CAE-4D81BBB723FD}"/>
              </a:ext>
            </a:extLst>
          </p:cNvPr>
          <p:cNvCxnSpPr>
            <a:cxnSpLocks/>
          </p:cNvCxnSpPr>
          <p:nvPr/>
        </p:nvCxnSpPr>
        <p:spPr>
          <a:xfrm>
            <a:off x="5398042" y="3494546"/>
            <a:ext cx="2518178" cy="0"/>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D184C24-5F1C-4DC3-85DD-BD1B36A1609A}"/>
              </a:ext>
            </a:extLst>
          </p:cNvPr>
          <p:cNvSpPr txBox="1"/>
          <p:nvPr/>
        </p:nvSpPr>
        <p:spPr>
          <a:xfrm>
            <a:off x="5295439" y="3958276"/>
            <a:ext cx="2446846" cy="1200329"/>
          </a:xfrm>
          <a:prstGeom prst="rect">
            <a:avLst/>
          </a:prstGeom>
          <a:noFill/>
        </p:spPr>
        <p:txBody>
          <a:bodyPr wrap="square" rtlCol="0">
            <a:spAutoFit/>
          </a:bodyPr>
          <a:lstStyle/>
          <a:p>
            <a:r>
              <a:rPr lang="en-GB" dirty="0"/>
              <a:t>Purchase decisions; motivation; attitudes; perceptions</a:t>
            </a:r>
          </a:p>
        </p:txBody>
      </p:sp>
      <p:cxnSp>
        <p:nvCxnSpPr>
          <p:cNvPr id="9" name="Straight Arrow Connector 8">
            <a:extLst>
              <a:ext uri="{FF2B5EF4-FFF2-40B4-BE49-F238E27FC236}">
                <a16:creationId xmlns:a16="http://schemas.microsoft.com/office/drawing/2014/main" id="{BDF72C42-2D9C-4CD3-BA18-A57FED0C7606}"/>
              </a:ext>
            </a:extLst>
          </p:cNvPr>
          <p:cNvCxnSpPr>
            <a:cxnSpLocks/>
            <a:stCxn id="10" idx="1"/>
          </p:cNvCxnSpPr>
          <p:nvPr/>
        </p:nvCxnSpPr>
        <p:spPr>
          <a:xfrm flipH="1">
            <a:off x="5398042" y="5485718"/>
            <a:ext cx="2535542"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9D03A9B-5CCF-421A-9C45-4ED04D40FBD2}"/>
              </a:ext>
            </a:extLst>
          </p:cNvPr>
          <p:cNvSpPr txBox="1"/>
          <p:nvPr/>
        </p:nvSpPr>
        <p:spPr>
          <a:xfrm>
            <a:off x="265113" y="3241626"/>
            <a:ext cx="1905000" cy="923330"/>
          </a:xfrm>
          <a:prstGeom prst="rect">
            <a:avLst/>
          </a:prstGeom>
          <a:solidFill>
            <a:srgbClr val="FF0000"/>
          </a:solidFill>
        </p:spPr>
        <p:txBody>
          <a:bodyPr wrap="square" rtlCol="0">
            <a:spAutoFit/>
          </a:bodyPr>
          <a:lstStyle/>
          <a:p>
            <a:pPr algn="ctr"/>
            <a:r>
              <a:rPr lang="en-GB" b="1" dirty="0">
                <a:solidFill>
                  <a:schemeClr val="bg1"/>
                </a:solidFill>
              </a:rPr>
              <a:t>Organisational behaviour </a:t>
            </a:r>
          </a:p>
          <a:p>
            <a:pPr algn="ctr"/>
            <a:r>
              <a:rPr lang="en-GB" b="1" dirty="0">
                <a:solidFill>
                  <a:schemeClr val="bg1"/>
                </a:solidFill>
              </a:rPr>
              <a:t>②</a:t>
            </a:r>
          </a:p>
        </p:txBody>
      </p:sp>
      <p:sp>
        <p:nvSpPr>
          <p:cNvPr id="13" name="TextBox 12">
            <a:extLst>
              <a:ext uri="{FF2B5EF4-FFF2-40B4-BE49-F238E27FC236}">
                <a16:creationId xmlns:a16="http://schemas.microsoft.com/office/drawing/2014/main" id="{E4818227-BDF9-44ED-8750-ACC80A2A8C9C}"/>
              </a:ext>
            </a:extLst>
          </p:cNvPr>
          <p:cNvSpPr txBox="1"/>
          <p:nvPr/>
        </p:nvSpPr>
        <p:spPr>
          <a:xfrm>
            <a:off x="5545364" y="5760915"/>
            <a:ext cx="1917199" cy="923320"/>
          </a:xfrm>
          <a:prstGeom prst="rect">
            <a:avLst/>
          </a:prstGeom>
          <a:solidFill>
            <a:srgbClr val="FF0000"/>
          </a:solidFill>
        </p:spPr>
        <p:txBody>
          <a:bodyPr wrap="square" rtlCol="0">
            <a:spAutoFit/>
          </a:bodyPr>
          <a:lstStyle/>
          <a:p>
            <a:pPr algn="ctr"/>
            <a:r>
              <a:rPr lang="en-GB" b="1" dirty="0">
                <a:solidFill>
                  <a:schemeClr val="bg1"/>
                </a:solidFill>
              </a:rPr>
              <a:t>Consumer behaviour</a:t>
            </a:r>
          </a:p>
          <a:p>
            <a:pPr algn="ctr"/>
            <a:r>
              <a:rPr lang="en-GB" b="1" dirty="0">
                <a:solidFill>
                  <a:schemeClr val="bg1"/>
                </a:solidFill>
              </a:rPr>
              <a:t>③</a:t>
            </a:r>
          </a:p>
        </p:txBody>
      </p:sp>
      <p:sp>
        <p:nvSpPr>
          <p:cNvPr id="14" name="TextBox 13">
            <a:extLst>
              <a:ext uri="{FF2B5EF4-FFF2-40B4-BE49-F238E27FC236}">
                <a16:creationId xmlns:a16="http://schemas.microsoft.com/office/drawing/2014/main" id="{4A2290A9-45C3-41D0-85F0-4A74876E9DBA}"/>
              </a:ext>
            </a:extLst>
          </p:cNvPr>
          <p:cNvSpPr txBox="1"/>
          <p:nvPr/>
        </p:nvSpPr>
        <p:spPr>
          <a:xfrm>
            <a:off x="5384225" y="1392971"/>
            <a:ext cx="1837540" cy="1200329"/>
          </a:xfrm>
          <a:prstGeom prst="rect">
            <a:avLst/>
          </a:prstGeom>
          <a:solidFill>
            <a:srgbClr val="FF0000"/>
          </a:solidFill>
        </p:spPr>
        <p:txBody>
          <a:bodyPr wrap="square" rtlCol="0">
            <a:spAutoFit/>
          </a:bodyPr>
          <a:lstStyle/>
          <a:p>
            <a:pPr algn="ctr"/>
            <a:r>
              <a:rPr lang="en-GB" b="1" dirty="0">
                <a:solidFill>
                  <a:schemeClr val="bg1"/>
                </a:solidFill>
              </a:rPr>
              <a:t>Strategic management research </a:t>
            </a:r>
          </a:p>
          <a:p>
            <a:pPr algn="ctr"/>
            <a:r>
              <a:rPr lang="en-GB" b="1" dirty="0">
                <a:solidFill>
                  <a:schemeClr val="bg1"/>
                </a:solidFill>
              </a:rPr>
              <a:t>①</a:t>
            </a:r>
          </a:p>
        </p:txBody>
      </p:sp>
      <p:sp>
        <p:nvSpPr>
          <p:cNvPr id="2" name="Slide Number Placeholder 1">
            <a:extLst>
              <a:ext uri="{FF2B5EF4-FFF2-40B4-BE49-F238E27FC236}">
                <a16:creationId xmlns:a16="http://schemas.microsoft.com/office/drawing/2014/main" id="{FE93468E-BE0D-42CB-A5A2-1D0C38F552B6}"/>
              </a:ext>
            </a:extLst>
          </p:cNvPr>
          <p:cNvSpPr>
            <a:spLocks noGrp="1"/>
          </p:cNvSpPr>
          <p:nvPr>
            <p:ph type="sldNum" sz="quarter" idx="12"/>
          </p:nvPr>
        </p:nvSpPr>
        <p:spPr/>
        <p:txBody>
          <a:bodyPr/>
          <a:lstStyle/>
          <a:p>
            <a:fld id="{F36C87F6-986D-49E6-AF40-1B3A1EE8064D}" type="slidenum">
              <a:rPr lang="en-GB" smtClean="0"/>
              <a:t>7</a:t>
            </a:fld>
            <a:endParaRPr lang="en-GB"/>
          </a:p>
        </p:txBody>
      </p:sp>
      <p:sp>
        <p:nvSpPr>
          <p:cNvPr id="3" name="TextBox 2">
            <a:extLst>
              <a:ext uri="{FF2B5EF4-FFF2-40B4-BE49-F238E27FC236}">
                <a16:creationId xmlns:a16="http://schemas.microsoft.com/office/drawing/2014/main" id="{E1B1DAE3-E46F-49FA-BE5B-59F46B5884E3}"/>
              </a:ext>
            </a:extLst>
          </p:cNvPr>
          <p:cNvSpPr txBox="1"/>
          <p:nvPr/>
        </p:nvSpPr>
        <p:spPr>
          <a:xfrm>
            <a:off x="189756" y="4373161"/>
            <a:ext cx="2072662" cy="1338828"/>
          </a:xfrm>
          <a:prstGeom prst="rect">
            <a:avLst/>
          </a:prstGeom>
          <a:noFill/>
        </p:spPr>
        <p:txBody>
          <a:bodyPr wrap="square" rtlCol="0">
            <a:spAutoFit/>
          </a:bodyPr>
          <a:lstStyle/>
          <a:p>
            <a:pPr>
              <a:lnSpc>
                <a:spcPct val="90000"/>
              </a:lnSpc>
            </a:pPr>
            <a:r>
              <a:rPr lang="en-HK" dirty="0"/>
              <a:t>Employee  characteristics such as beliefs, values, personality</a:t>
            </a:r>
            <a:endParaRPr lang="en-GB" dirty="0"/>
          </a:p>
        </p:txBody>
      </p:sp>
      <p:pic>
        <p:nvPicPr>
          <p:cNvPr id="10" name="Picture 9">
            <a:extLst>
              <a:ext uri="{FF2B5EF4-FFF2-40B4-BE49-F238E27FC236}">
                <a16:creationId xmlns:a16="http://schemas.microsoft.com/office/drawing/2014/main" id="{5A7345B5-82B0-4617-8BAF-A371FA640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3584" y="4664049"/>
            <a:ext cx="2816669" cy="1643338"/>
          </a:xfrm>
          <a:prstGeom prst="rect">
            <a:avLst/>
          </a:prstGeom>
          <a:ln>
            <a:solidFill>
              <a:schemeClr val="tx2"/>
            </a:solidFill>
          </a:ln>
        </p:spPr>
      </p:pic>
      <p:pic>
        <p:nvPicPr>
          <p:cNvPr id="17" name="Picture 16">
            <a:extLst>
              <a:ext uri="{FF2B5EF4-FFF2-40B4-BE49-F238E27FC236}">
                <a16:creationId xmlns:a16="http://schemas.microsoft.com/office/drawing/2014/main" id="{27250548-DC7C-42E7-866C-59FE289E35D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6220" y="2570807"/>
            <a:ext cx="2765919" cy="1716385"/>
          </a:xfrm>
          <a:prstGeom prst="rect">
            <a:avLst/>
          </a:prstGeom>
          <a:ln>
            <a:solidFill>
              <a:schemeClr val="tx2"/>
            </a:solidFill>
          </a:ln>
        </p:spPr>
      </p:pic>
    </p:spTree>
    <p:extLst>
      <p:ext uri="{BB962C8B-B14F-4D97-AF65-F5344CB8AC3E}">
        <p14:creationId xmlns:p14="http://schemas.microsoft.com/office/powerpoint/2010/main" val="2248682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7763DA1B-5431-43AD-ADEB-090F14E2358C}"/>
              </a:ext>
            </a:extLst>
          </p:cNvPr>
          <p:cNvGraphicFramePr>
            <a:graphicFrameLocks noGrp="1"/>
          </p:cNvGraphicFramePr>
          <p:nvPr>
            <p:ph idx="1"/>
          </p:nvPr>
        </p:nvGraphicFramePr>
        <p:xfrm>
          <a:off x="1144375" y="1463072"/>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75E69EBD-2103-40DB-BCC8-674F2974ED9D}"/>
              </a:ext>
            </a:extLst>
          </p:cNvPr>
          <p:cNvSpPr>
            <a:spLocks noGrp="1"/>
          </p:cNvSpPr>
          <p:nvPr>
            <p:ph type="sldNum" sz="quarter" idx="12"/>
          </p:nvPr>
        </p:nvSpPr>
        <p:spPr/>
        <p:txBody>
          <a:bodyPr/>
          <a:lstStyle/>
          <a:p>
            <a:fld id="{F36C87F6-986D-49E6-AF40-1B3A1EE8064D}" type="slidenum">
              <a:rPr lang="en-GB" smtClean="0"/>
              <a:t>8</a:t>
            </a:fld>
            <a:endParaRPr lang="en-GB"/>
          </a:p>
        </p:txBody>
      </p:sp>
      <p:grpSp>
        <p:nvGrpSpPr>
          <p:cNvPr id="8" name="Group 7">
            <a:extLst>
              <a:ext uri="{FF2B5EF4-FFF2-40B4-BE49-F238E27FC236}">
                <a16:creationId xmlns:a16="http://schemas.microsoft.com/office/drawing/2014/main" id="{05554D19-5A74-413F-859F-830363E148CA}"/>
              </a:ext>
            </a:extLst>
          </p:cNvPr>
          <p:cNvGrpSpPr/>
          <p:nvPr/>
        </p:nvGrpSpPr>
        <p:grpSpPr>
          <a:xfrm>
            <a:off x="1211223" y="5254232"/>
            <a:ext cx="2500536" cy="1280165"/>
            <a:chOff x="8572" y="862563"/>
            <a:chExt cx="2562225" cy="2618273"/>
          </a:xfrm>
        </p:grpSpPr>
        <p:sp>
          <p:nvSpPr>
            <p:cNvPr id="9" name="Rectangle: Rounded Corners 8">
              <a:extLst>
                <a:ext uri="{FF2B5EF4-FFF2-40B4-BE49-F238E27FC236}">
                  <a16:creationId xmlns:a16="http://schemas.microsoft.com/office/drawing/2014/main" id="{02A2C655-AE0F-4E38-9C15-4AD6E0E6A04F}"/>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0" name="Rectangle: Rounded Corners 4">
              <a:extLst>
                <a:ext uri="{FF2B5EF4-FFF2-40B4-BE49-F238E27FC236}">
                  <a16:creationId xmlns:a16="http://schemas.microsoft.com/office/drawing/2014/main" id="{38E4BFBB-6564-4D0B-BC7D-14A112E5E411}"/>
                </a:ext>
              </a:extLst>
            </p:cNvPr>
            <p:cNvSpPr txBox="1"/>
            <p:nvPr/>
          </p:nvSpPr>
          <p:spPr>
            <a:xfrm>
              <a:off x="83617" y="937608"/>
              <a:ext cx="2412135" cy="24681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Factors</a:t>
              </a:r>
            </a:p>
            <a:p>
              <a:pPr marL="0" lvl="0" indent="0" algn="l" defTabSz="800100">
                <a:lnSpc>
                  <a:spcPct val="90000"/>
                </a:lnSpc>
                <a:spcBef>
                  <a:spcPct val="0"/>
                </a:spcBef>
                <a:spcAft>
                  <a:spcPct val="35000"/>
                </a:spcAft>
                <a:buNone/>
              </a:pPr>
              <a:r>
                <a:rPr lang="en-HK" sz="1800" kern="1200" dirty="0"/>
                <a:t>- Personality and culture values</a:t>
              </a:r>
            </a:p>
            <a:p>
              <a:pPr marL="0" lvl="0" indent="0" algn="l" defTabSz="800100">
                <a:lnSpc>
                  <a:spcPct val="90000"/>
                </a:lnSpc>
                <a:spcBef>
                  <a:spcPct val="0"/>
                </a:spcBef>
                <a:spcAft>
                  <a:spcPct val="35000"/>
                </a:spcAft>
                <a:buNone/>
              </a:pPr>
              <a:r>
                <a:rPr lang="en-HK" dirty="0"/>
                <a:t>- Ability</a:t>
              </a:r>
              <a:endParaRPr lang="en-GB" sz="1800" kern="1200" dirty="0"/>
            </a:p>
          </p:txBody>
        </p:sp>
      </p:grpSp>
      <p:grpSp>
        <p:nvGrpSpPr>
          <p:cNvPr id="11" name="Group 10">
            <a:extLst>
              <a:ext uri="{FF2B5EF4-FFF2-40B4-BE49-F238E27FC236}">
                <a16:creationId xmlns:a16="http://schemas.microsoft.com/office/drawing/2014/main" id="{DC97BF26-AC43-42A3-A989-A5A384C8B4EC}"/>
              </a:ext>
            </a:extLst>
          </p:cNvPr>
          <p:cNvGrpSpPr/>
          <p:nvPr/>
        </p:nvGrpSpPr>
        <p:grpSpPr>
          <a:xfrm>
            <a:off x="1163249" y="360295"/>
            <a:ext cx="2500536" cy="1655017"/>
            <a:chOff x="8572" y="862563"/>
            <a:chExt cx="2562225" cy="2618273"/>
          </a:xfrm>
        </p:grpSpPr>
        <p:sp>
          <p:nvSpPr>
            <p:cNvPr id="12" name="Rectangle: Rounded Corners 11">
              <a:extLst>
                <a:ext uri="{FF2B5EF4-FFF2-40B4-BE49-F238E27FC236}">
                  <a16:creationId xmlns:a16="http://schemas.microsoft.com/office/drawing/2014/main" id="{C01F2519-B933-4F25-B612-41030268FF50}"/>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3" name="Rectangle: Rounded Corners 4">
              <a:extLst>
                <a:ext uri="{FF2B5EF4-FFF2-40B4-BE49-F238E27FC236}">
                  <a16:creationId xmlns:a16="http://schemas.microsoft.com/office/drawing/2014/main" id="{8BD762DC-B278-4EDD-BD22-682922B129C6}"/>
                </a:ext>
              </a:extLst>
            </p:cNvPr>
            <p:cNvSpPr txBox="1"/>
            <p:nvPr/>
          </p:nvSpPr>
          <p:spPr>
            <a:xfrm>
              <a:off x="83617" y="937608"/>
              <a:ext cx="2412135" cy="246818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Organizational Factors</a:t>
              </a:r>
            </a:p>
            <a:p>
              <a:pPr marL="0" lvl="0" indent="0" algn="l" defTabSz="800100">
                <a:lnSpc>
                  <a:spcPct val="90000"/>
                </a:lnSpc>
                <a:spcBef>
                  <a:spcPct val="0"/>
                </a:spcBef>
                <a:spcAft>
                  <a:spcPct val="35000"/>
                </a:spcAft>
                <a:buNone/>
              </a:pPr>
              <a:r>
                <a:rPr lang="en-GB" sz="1800" kern="1200" dirty="0"/>
                <a:t>- Structure</a:t>
              </a:r>
            </a:p>
            <a:p>
              <a:pPr marL="0" lvl="0" indent="0" algn="l" defTabSz="800100">
                <a:lnSpc>
                  <a:spcPct val="90000"/>
                </a:lnSpc>
                <a:spcBef>
                  <a:spcPct val="0"/>
                </a:spcBef>
                <a:spcAft>
                  <a:spcPct val="35000"/>
                </a:spcAft>
                <a:buNone/>
              </a:pPr>
              <a:r>
                <a:rPr lang="en-GB" sz="1800" kern="1200" dirty="0"/>
                <a:t>- Culture</a:t>
              </a:r>
            </a:p>
          </p:txBody>
        </p:sp>
      </p:grpSp>
      <p:sp>
        <p:nvSpPr>
          <p:cNvPr id="19" name="Right Brace 18">
            <a:extLst>
              <a:ext uri="{FF2B5EF4-FFF2-40B4-BE49-F238E27FC236}">
                <a16:creationId xmlns:a16="http://schemas.microsoft.com/office/drawing/2014/main" id="{23FA9CCF-DE20-48D1-BCD1-4CE9DBCF5ED7}"/>
              </a:ext>
            </a:extLst>
          </p:cNvPr>
          <p:cNvSpPr/>
          <p:nvPr/>
        </p:nvSpPr>
        <p:spPr>
          <a:xfrm>
            <a:off x="3711759" y="1052736"/>
            <a:ext cx="366429" cy="5112568"/>
          </a:xfrm>
          <a:prstGeom prst="rightBrace">
            <a:avLst/>
          </a:prstGeom>
          <a:ln w="508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02B3010A-6CAF-4D69-8E54-70B47962B900}"/>
              </a:ext>
            </a:extLst>
          </p:cNvPr>
          <p:cNvSpPr txBox="1"/>
          <p:nvPr/>
        </p:nvSpPr>
        <p:spPr>
          <a:xfrm>
            <a:off x="4438228" y="679508"/>
            <a:ext cx="7056784" cy="867930"/>
          </a:xfrm>
          <a:prstGeom prst="rect">
            <a:avLst/>
          </a:prstGeom>
          <a:noFill/>
        </p:spPr>
        <p:txBody>
          <a:bodyPr wrap="square" rtlCol="0">
            <a:spAutoFit/>
          </a:bodyPr>
          <a:lstStyle/>
          <a:p>
            <a:pPr>
              <a:lnSpc>
                <a:spcPct val="90000"/>
              </a:lnSpc>
            </a:pPr>
            <a:r>
              <a:rPr lang="en-HK" sz="2800" dirty="0"/>
              <a:t>Integrative Model of Organizational Behaviour</a:t>
            </a:r>
            <a:endParaRPr lang="en-GB" sz="2800" dirty="0"/>
          </a:p>
        </p:txBody>
      </p:sp>
    </p:spTree>
    <p:extLst>
      <p:ext uri="{BB962C8B-B14F-4D97-AF65-F5344CB8AC3E}">
        <p14:creationId xmlns:p14="http://schemas.microsoft.com/office/powerpoint/2010/main" val="842463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9</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id="{051F46F0-7964-44A3-B477-8137F8276629}"/>
              </a:ext>
            </a:extLst>
          </p:cNvPr>
          <p:cNvGraphicFramePr/>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1522412" y="0"/>
            <a:ext cx="9144000" cy="6858000"/>
          </a:xfrm>
          <a:prstGeom prst="rect">
            <a:avLst/>
          </a:prstGeom>
          <a:solidFill>
            <a:schemeClr val="bg1">
              <a:lumMod val="95000"/>
            </a:schemeClr>
          </a:solidFill>
          <a:ln w="9525">
            <a:noFill/>
            <a:miter lim="800000"/>
            <a:headEnd/>
            <a:tailEnd/>
          </a:ln>
          <a:effectLst/>
        </p:spPr>
        <p:txBody>
          <a:bodyPr wrap="none" anchor="ctr"/>
          <a:lstStyle/>
          <a:p>
            <a:endParaRPr lang="en-US"/>
          </a:p>
        </p:txBody>
      </p:sp>
      <p:sp>
        <p:nvSpPr>
          <p:cNvPr id="159747" name="Rectangle 3"/>
          <p:cNvSpPr>
            <a:spLocks noChangeArrowheads="1"/>
          </p:cNvSpPr>
          <p:nvPr/>
        </p:nvSpPr>
        <p:spPr bwMode="auto">
          <a:xfrm>
            <a:off x="3533776" y="409575"/>
            <a:ext cx="6053137" cy="1676400"/>
          </a:xfrm>
          <a:prstGeom prst="rect">
            <a:avLst/>
          </a:prstGeom>
          <a:gradFill rotWithShape="0">
            <a:gsLst>
              <a:gs pos="0">
                <a:srgbClr val="FFCC99">
                  <a:gamma/>
                  <a:tint val="20000"/>
                  <a:invGamma/>
                </a:srgbClr>
              </a:gs>
              <a:gs pos="100000">
                <a:srgbClr val="FFCC99"/>
              </a:gs>
            </a:gsLst>
            <a:path path="shape">
              <a:fillToRect l="50000" t="50000" r="50000" b="50000"/>
            </a:path>
          </a:gradFill>
          <a:ln w="9525">
            <a:solidFill>
              <a:schemeClr val="tx1"/>
            </a:solidFill>
            <a:prstDash val="dash"/>
            <a:miter lim="800000"/>
            <a:headEnd/>
            <a:tailEnd/>
          </a:ln>
          <a:effectLst/>
        </p:spPr>
        <p:txBody>
          <a:bodyPr wrap="none" anchor="ctr"/>
          <a:lstStyle/>
          <a:p>
            <a:endParaRPr lang="en-US"/>
          </a:p>
        </p:txBody>
      </p:sp>
      <p:sp>
        <p:nvSpPr>
          <p:cNvPr id="159748" name="Rectangle 4"/>
          <p:cNvSpPr>
            <a:spLocks noChangeArrowheads="1"/>
          </p:cNvSpPr>
          <p:nvPr/>
        </p:nvSpPr>
        <p:spPr bwMode="auto">
          <a:xfrm>
            <a:off x="3533775" y="2376488"/>
            <a:ext cx="6062662" cy="2398712"/>
          </a:xfrm>
          <a:prstGeom prst="rect">
            <a:avLst/>
          </a:prstGeom>
          <a:solidFill>
            <a:srgbClr val="99FFCC"/>
          </a:solidFill>
          <a:ln w="9525">
            <a:solidFill>
              <a:schemeClr val="tx1"/>
            </a:solidFill>
            <a:prstDash val="dash"/>
            <a:miter lim="800000"/>
            <a:headEnd/>
            <a:tailEnd/>
          </a:ln>
          <a:effectLst/>
        </p:spPr>
        <p:txBody>
          <a:bodyPr wrap="none" anchor="ctr"/>
          <a:lstStyle/>
          <a:p>
            <a:endParaRPr lang="en-US"/>
          </a:p>
        </p:txBody>
      </p:sp>
      <p:sp>
        <p:nvSpPr>
          <p:cNvPr id="159749" name="Rectangle 5"/>
          <p:cNvSpPr>
            <a:spLocks noChangeArrowheads="1"/>
          </p:cNvSpPr>
          <p:nvPr/>
        </p:nvSpPr>
        <p:spPr bwMode="auto">
          <a:xfrm>
            <a:off x="3533775" y="4992689"/>
            <a:ext cx="2768600" cy="1506537"/>
          </a:xfrm>
          <a:prstGeom prst="rect">
            <a:avLst/>
          </a:prstGeom>
          <a:solidFill>
            <a:srgbClr val="FFFF00"/>
          </a:solidFill>
          <a:ln w="9525">
            <a:solidFill>
              <a:schemeClr val="tx1"/>
            </a:solidFill>
            <a:prstDash val="dash"/>
            <a:miter lim="800000"/>
            <a:headEnd/>
            <a:tailEnd/>
          </a:ln>
          <a:effectLst/>
        </p:spPr>
        <p:txBody>
          <a:bodyPr wrap="none" anchor="ctr"/>
          <a:lstStyle/>
          <a:p>
            <a:endParaRPr lang="en-US"/>
          </a:p>
        </p:txBody>
      </p:sp>
      <p:sp>
        <p:nvSpPr>
          <p:cNvPr id="159750" name="Rectangle 6"/>
          <p:cNvSpPr>
            <a:spLocks noChangeArrowheads="1"/>
          </p:cNvSpPr>
          <p:nvPr/>
        </p:nvSpPr>
        <p:spPr bwMode="auto">
          <a:xfrm>
            <a:off x="3643312" y="523876"/>
            <a:ext cx="2794000" cy="1450975"/>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Firm’s Marketing Efforts</a:t>
            </a:r>
          </a:p>
          <a:p>
            <a:pPr eaLnBrk="0" hangingPunct="0"/>
            <a:r>
              <a:rPr lang="en-US" sz="1500" b="1"/>
              <a:t>1. Product</a:t>
            </a:r>
          </a:p>
          <a:p>
            <a:pPr eaLnBrk="0" hangingPunct="0"/>
            <a:r>
              <a:rPr lang="en-US" sz="1500" b="1"/>
              <a:t>2. Promotion</a:t>
            </a:r>
          </a:p>
          <a:p>
            <a:pPr eaLnBrk="0" hangingPunct="0"/>
            <a:r>
              <a:rPr lang="en-US" sz="1500" b="1"/>
              <a:t>3. Price</a:t>
            </a:r>
          </a:p>
          <a:p>
            <a:pPr eaLnBrk="0" hangingPunct="0"/>
            <a:r>
              <a:rPr lang="en-US" sz="1500" b="1"/>
              <a:t>4. Channels of distribution</a:t>
            </a:r>
          </a:p>
        </p:txBody>
      </p:sp>
      <p:sp>
        <p:nvSpPr>
          <p:cNvPr id="159751" name="Rectangle 7"/>
          <p:cNvSpPr>
            <a:spLocks noChangeArrowheads="1"/>
          </p:cNvSpPr>
          <p:nvPr/>
        </p:nvSpPr>
        <p:spPr bwMode="auto">
          <a:xfrm>
            <a:off x="6691312" y="523876"/>
            <a:ext cx="2794000" cy="1450975"/>
          </a:xfrm>
          <a:prstGeom prst="rect">
            <a:avLst/>
          </a:prstGeom>
          <a:solidFill>
            <a:schemeClr val="bg1"/>
          </a:solidFill>
          <a:ln w="9525">
            <a:solidFill>
              <a:schemeClr val="tx1"/>
            </a:solidFill>
            <a:miter lim="800000"/>
            <a:headEnd/>
            <a:tailEnd/>
          </a:ln>
          <a:effectLst/>
        </p:spPr>
        <p:txBody>
          <a:bodyPr anchor="ctr"/>
          <a:lstStyle/>
          <a:p>
            <a:pPr marL="234950" indent="-234950" eaLnBrk="0" hangingPunct="0">
              <a:lnSpc>
                <a:spcPct val="90000"/>
              </a:lnSpc>
            </a:pPr>
            <a:r>
              <a:rPr lang="en-US" sz="1500" b="1"/>
              <a:t>Sociocultural Environment</a:t>
            </a:r>
          </a:p>
          <a:p>
            <a:pPr marL="234950" indent="-234950" eaLnBrk="0" hangingPunct="0">
              <a:lnSpc>
                <a:spcPct val="90000"/>
              </a:lnSpc>
            </a:pPr>
            <a:r>
              <a:rPr lang="en-US" sz="1500" b="1"/>
              <a:t>1. Family</a:t>
            </a:r>
          </a:p>
          <a:p>
            <a:pPr marL="234950" indent="-234950" eaLnBrk="0" hangingPunct="0">
              <a:lnSpc>
                <a:spcPct val="90000"/>
              </a:lnSpc>
            </a:pPr>
            <a:r>
              <a:rPr lang="en-US" sz="1500" b="1"/>
              <a:t>2. Informal sources</a:t>
            </a:r>
          </a:p>
          <a:p>
            <a:pPr marL="234950" indent="-234950" eaLnBrk="0" hangingPunct="0">
              <a:lnSpc>
                <a:spcPct val="90000"/>
              </a:lnSpc>
            </a:pPr>
            <a:r>
              <a:rPr lang="en-US" sz="1500" b="1"/>
              <a:t>3. Other noncommercial sources</a:t>
            </a:r>
          </a:p>
          <a:p>
            <a:pPr marL="234950" indent="-234950" eaLnBrk="0" hangingPunct="0">
              <a:lnSpc>
                <a:spcPct val="90000"/>
              </a:lnSpc>
            </a:pPr>
            <a:r>
              <a:rPr lang="en-US" sz="1500" b="1"/>
              <a:t>4. Social class</a:t>
            </a:r>
          </a:p>
          <a:p>
            <a:pPr marL="234950" indent="-234950" eaLnBrk="0" hangingPunct="0">
              <a:lnSpc>
                <a:spcPct val="90000"/>
              </a:lnSpc>
            </a:pPr>
            <a:r>
              <a:rPr lang="en-US" sz="1500" b="1"/>
              <a:t>5. Subculture and culture</a:t>
            </a:r>
          </a:p>
        </p:txBody>
      </p:sp>
      <p:sp>
        <p:nvSpPr>
          <p:cNvPr id="159752" name="Text Box 8"/>
          <p:cNvSpPr txBox="1">
            <a:spLocks noChangeArrowheads="1"/>
          </p:cNvSpPr>
          <p:nvPr/>
        </p:nvSpPr>
        <p:spPr bwMode="auto">
          <a:xfrm>
            <a:off x="2114551" y="5584826"/>
            <a:ext cx="819455" cy="323165"/>
          </a:xfrm>
          <a:prstGeom prst="rect">
            <a:avLst/>
          </a:prstGeom>
          <a:noFill/>
          <a:ln w="9525">
            <a:noFill/>
            <a:miter lim="800000"/>
            <a:headEnd/>
            <a:tailEnd/>
          </a:ln>
          <a:effectLst/>
        </p:spPr>
        <p:txBody>
          <a:bodyPr wrap="none">
            <a:spAutoFit/>
          </a:bodyPr>
          <a:lstStyle/>
          <a:p>
            <a:pPr eaLnBrk="0" hangingPunct="0"/>
            <a:r>
              <a:rPr lang="en-US" sz="1500" b="1">
                <a:solidFill>
                  <a:srgbClr val="CC00CC"/>
                </a:solidFill>
              </a:rPr>
              <a:t>Output</a:t>
            </a:r>
          </a:p>
        </p:txBody>
      </p:sp>
      <p:sp>
        <p:nvSpPr>
          <p:cNvPr id="159753" name="Text Box 9"/>
          <p:cNvSpPr txBox="1">
            <a:spLocks noChangeArrowheads="1"/>
          </p:cNvSpPr>
          <p:nvPr/>
        </p:nvSpPr>
        <p:spPr bwMode="auto">
          <a:xfrm>
            <a:off x="2114551" y="3414714"/>
            <a:ext cx="893193" cy="323165"/>
          </a:xfrm>
          <a:prstGeom prst="rect">
            <a:avLst/>
          </a:prstGeom>
          <a:noFill/>
          <a:ln w="9525">
            <a:noFill/>
            <a:miter lim="800000"/>
            <a:headEnd/>
            <a:tailEnd/>
          </a:ln>
          <a:effectLst/>
        </p:spPr>
        <p:txBody>
          <a:bodyPr wrap="none">
            <a:spAutoFit/>
          </a:bodyPr>
          <a:lstStyle/>
          <a:p>
            <a:pPr eaLnBrk="0" hangingPunct="0"/>
            <a:r>
              <a:rPr lang="en-US" sz="1500" b="1">
                <a:solidFill>
                  <a:srgbClr val="008000"/>
                </a:solidFill>
              </a:rPr>
              <a:t>Process</a:t>
            </a:r>
          </a:p>
        </p:txBody>
      </p:sp>
      <p:sp>
        <p:nvSpPr>
          <p:cNvPr id="159754" name="Text Box 10"/>
          <p:cNvSpPr txBox="1">
            <a:spLocks noChangeArrowheads="1"/>
          </p:cNvSpPr>
          <p:nvPr/>
        </p:nvSpPr>
        <p:spPr bwMode="auto">
          <a:xfrm>
            <a:off x="2114550" y="1087439"/>
            <a:ext cx="654346" cy="323165"/>
          </a:xfrm>
          <a:prstGeom prst="rect">
            <a:avLst/>
          </a:prstGeom>
          <a:noFill/>
          <a:ln w="9525">
            <a:noFill/>
            <a:miter lim="800000"/>
            <a:headEnd/>
            <a:tailEnd/>
          </a:ln>
          <a:effectLst/>
        </p:spPr>
        <p:txBody>
          <a:bodyPr wrap="none">
            <a:spAutoFit/>
          </a:bodyPr>
          <a:lstStyle/>
          <a:p>
            <a:pPr eaLnBrk="0" hangingPunct="0"/>
            <a:r>
              <a:rPr lang="en-US" sz="1500" b="1" dirty="0">
                <a:solidFill>
                  <a:srgbClr val="FF6600"/>
                </a:solidFill>
              </a:rPr>
              <a:t>Input</a:t>
            </a:r>
          </a:p>
        </p:txBody>
      </p:sp>
      <p:sp>
        <p:nvSpPr>
          <p:cNvPr id="159755" name="Text Box 11"/>
          <p:cNvSpPr txBox="1">
            <a:spLocks noChangeArrowheads="1"/>
          </p:cNvSpPr>
          <p:nvPr/>
        </p:nvSpPr>
        <p:spPr bwMode="auto">
          <a:xfrm rot="-5400000">
            <a:off x="2439195" y="983476"/>
            <a:ext cx="1701800"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FF6600"/>
                </a:solidFill>
              </a:rPr>
              <a:t>External Influence</a:t>
            </a:r>
          </a:p>
        </p:txBody>
      </p:sp>
      <p:sp>
        <p:nvSpPr>
          <p:cNvPr id="159756" name="Text Box 12"/>
          <p:cNvSpPr txBox="1">
            <a:spLocks noChangeArrowheads="1"/>
          </p:cNvSpPr>
          <p:nvPr/>
        </p:nvSpPr>
        <p:spPr bwMode="auto">
          <a:xfrm rot="-5418734">
            <a:off x="2043900" y="3300804"/>
            <a:ext cx="2462213"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008000"/>
                </a:solidFill>
              </a:rPr>
              <a:t>Consumer Decision Making</a:t>
            </a:r>
          </a:p>
        </p:txBody>
      </p:sp>
      <p:sp>
        <p:nvSpPr>
          <p:cNvPr id="159757" name="Text Box 13"/>
          <p:cNvSpPr txBox="1">
            <a:spLocks noChangeArrowheads="1"/>
          </p:cNvSpPr>
          <p:nvPr/>
        </p:nvSpPr>
        <p:spPr bwMode="auto">
          <a:xfrm rot="-5399646">
            <a:off x="2473326" y="5462589"/>
            <a:ext cx="1520825" cy="549275"/>
          </a:xfrm>
          <a:prstGeom prst="rect">
            <a:avLst/>
          </a:prstGeom>
          <a:noFill/>
          <a:ln w="9525">
            <a:noFill/>
            <a:miter lim="800000"/>
            <a:headEnd/>
            <a:tailEnd/>
          </a:ln>
          <a:effectLst/>
        </p:spPr>
        <p:txBody>
          <a:bodyPr>
            <a:spAutoFit/>
          </a:bodyPr>
          <a:lstStyle/>
          <a:p>
            <a:pPr algn="ctr" eaLnBrk="0" hangingPunct="0"/>
            <a:r>
              <a:rPr lang="en-US" sz="1500" b="1">
                <a:solidFill>
                  <a:srgbClr val="CC00CC"/>
                </a:solidFill>
              </a:rPr>
              <a:t>Post-Decision </a:t>
            </a:r>
          </a:p>
          <a:p>
            <a:pPr algn="ctr" eaLnBrk="0" hangingPunct="0"/>
            <a:r>
              <a:rPr lang="en-US" sz="1500" b="1">
                <a:solidFill>
                  <a:srgbClr val="CC00CC"/>
                </a:solidFill>
              </a:rPr>
              <a:t>Behavior</a:t>
            </a:r>
          </a:p>
        </p:txBody>
      </p:sp>
      <p:sp>
        <p:nvSpPr>
          <p:cNvPr id="159758" name="Rectangle 14"/>
          <p:cNvSpPr>
            <a:spLocks noChangeArrowheads="1"/>
          </p:cNvSpPr>
          <p:nvPr/>
        </p:nvSpPr>
        <p:spPr bwMode="auto">
          <a:xfrm>
            <a:off x="3613150" y="6010275"/>
            <a:ext cx="2590800" cy="407988"/>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Postpurchase Evaluation</a:t>
            </a:r>
          </a:p>
        </p:txBody>
      </p:sp>
      <p:sp>
        <p:nvSpPr>
          <p:cNvPr id="159759" name="Rectangle 15"/>
          <p:cNvSpPr>
            <a:spLocks noChangeArrowheads="1"/>
          </p:cNvSpPr>
          <p:nvPr/>
        </p:nvSpPr>
        <p:spPr bwMode="auto">
          <a:xfrm>
            <a:off x="3614737" y="5084763"/>
            <a:ext cx="2590800" cy="773112"/>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Purchase</a:t>
            </a:r>
          </a:p>
          <a:p>
            <a:pPr eaLnBrk="0" hangingPunct="0"/>
            <a:r>
              <a:rPr lang="en-US" sz="1500" b="1"/>
              <a:t>1. Trial</a:t>
            </a:r>
          </a:p>
          <a:p>
            <a:pPr eaLnBrk="0" hangingPunct="0"/>
            <a:r>
              <a:rPr lang="en-US" sz="1500" b="1"/>
              <a:t>2. Repeat purchase</a:t>
            </a:r>
          </a:p>
        </p:txBody>
      </p:sp>
      <p:cxnSp>
        <p:nvCxnSpPr>
          <p:cNvPr id="159760" name="AutoShape 16"/>
          <p:cNvCxnSpPr>
            <a:cxnSpLocks noChangeShapeType="1"/>
            <a:stCxn id="159759" idx="2"/>
            <a:endCxn id="159758" idx="0"/>
          </p:cNvCxnSpPr>
          <p:nvPr/>
        </p:nvCxnSpPr>
        <p:spPr bwMode="auto">
          <a:xfrm flipH="1">
            <a:off x="4908551" y="5857875"/>
            <a:ext cx="1587" cy="152400"/>
          </a:xfrm>
          <a:prstGeom prst="straightConnector1">
            <a:avLst/>
          </a:prstGeom>
          <a:noFill/>
          <a:ln w="9525">
            <a:solidFill>
              <a:schemeClr val="tx1"/>
            </a:solidFill>
            <a:round/>
            <a:headEnd/>
            <a:tailEnd type="triangle" w="med" len="med"/>
          </a:ln>
          <a:effectLst/>
        </p:spPr>
      </p:cxnSp>
      <p:cxnSp>
        <p:nvCxnSpPr>
          <p:cNvPr id="159761" name="AutoShape 17"/>
          <p:cNvCxnSpPr>
            <a:cxnSpLocks noChangeShapeType="1"/>
            <a:stCxn id="159758" idx="3"/>
            <a:endCxn id="159764" idx="2"/>
          </p:cNvCxnSpPr>
          <p:nvPr/>
        </p:nvCxnSpPr>
        <p:spPr bwMode="auto">
          <a:xfrm flipV="1">
            <a:off x="6203950" y="4602163"/>
            <a:ext cx="1898650" cy="1612900"/>
          </a:xfrm>
          <a:prstGeom prst="bentConnector2">
            <a:avLst/>
          </a:prstGeom>
          <a:noFill/>
          <a:ln w="9525">
            <a:solidFill>
              <a:schemeClr val="tx1"/>
            </a:solidFill>
            <a:miter lim="800000"/>
            <a:headEnd/>
            <a:tailEnd type="triangle" w="med" len="med"/>
          </a:ln>
          <a:effectLst/>
        </p:spPr>
      </p:cxnSp>
      <p:sp>
        <p:nvSpPr>
          <p:cNvPr id="159762" name="Rectangle 18"/>
          <p:cNvSpPr>
            <a:spLocks noChangeArrowheads="1"/>
          </p:cNvSpPr>
          <p:nvPr/>
        </p:nvSpPr>
        <p:spPr bwMode="auto">
          <a:xfrm>
            <a:off x="3654426" y="2476500"/>
            <a:ext cx="1508125" cy="2190750"/>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Need Recognition</a:t>
            </a:r>
          </a:p>
          <a:p>
            <a:pPr algn="ctr" eaLnBrk="0" hangingPunct="0"/>
            <a:endParaRPr lang="en-US" sz="1500" b="1"/>
          </a:p>
          <a:p>
            <a:pPr algn="ctr" eaLnBrk="0" hangingPunct="0"/>
            <a:r>
              <a:rPr lang="en-US" sz="1500" b="1"/>
              <a:t>Prepurchase Search</a:t>
            </a:r>
          </a:p>
          <a:p>
            <a:pPr algn="ctr" eaLnBrk="0" hangingPunct="0"/>
            <a:endParaRPr lang="en-US" sz="1500" b="1"/>
          </a:p>
          <a:p>
            <a:pPr algn="ctr" eaLnBrk="0" hangingPunct="0"/>
            <a:r>
              <a:rPr lang="en-US" sz="1500" b="1"/>
              <a:t>Evaluation of Alternatives</a:t>
            </a:r>
          </a:p>
        </p:txBody>
      </p:sp>
      <p:sp>
        <p:nvSpPr>
          <p:cNvPr id="159763" name="Rectangle 19"/>
          <p:cNvSpPr>
            <a:spLocks noChangeArrowheads="1"/>
          </p:cNvSpPr>
          <p:nvPr/>
        </p:nvSpPr>
        <p:spPr bwMode="auto">
          <a:xfrm>
            <a:off x="6807200" y="2476500"/>
            <a:ext cx="2590800" cy="1447800"/>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dirty="0"/>
              <a:t>Psychological Field</a:t>
            </a:r>
          </a:p>
          <a:p>
            <a:pPr eaLnBrk="0" hangingPunct="0"/>
            <a:r>
              <a:rPr lang="en-US" sz="1500" b="1" dirty="0"/>
              <a:t>1. Motivation</a:t>
            </a:r>
          </a:p>
          <a:p>
            <a:pPr eaLnBrk="0" hangingPunct="0"/>
            <a:r>
              <a:rPr lang="en-US" sz="1500" b="1" dirty="0"/>
              <a:t>2. Perception</a:t>
            </a:r>
          </a:p>
          <a:p>
            <a:pPr eaLnBrk="0" hangingPunct="0"/>
            <a:r>
              <a:rPr lang="en-US" sz="1500" b="1" dirty="0"/>
              <a:t>3. Learning</a:t>
            </a:r>
          </a:p>
          <a:p>
            <a:pPr eaLnBrk="0" hangingPunct="0"/>
            <a:r>
              <a:rPr lang="en-US" sz="1500" b="1" dirty="0"/>
              <a:t>4. Personality</a:t>
            </a:r>
          </a:p>
          <a:p>
            <a:pPr eaLnBrk="0" hangingPunct="0"/>
            <a:r>
              <a:rPr lang="en-US" sz="1500" b="1" dirty="0"/>
              <a:t>5. Attitudes</a:t>
            </a:r>
          </a:p>
        </p:txBody>
      </p:sp>
      <p:sp>
        <p:nvSpPr>
          <p:cNvPr id="159764" name="Rectangle 20"/>
          <p:cNvSpPr>
            <a:spLocks noChangeArrowheads="1"/>
          </p:cNvSpPr>
          <p:nvPr/>
        </p:nvSpPr>
        <p:spPr bwMode="auto">
          <a:xfrm>
            <a:off x="7367588" y="4159251"/>
            <a:ext cx="1470025" cy="442913"/>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Experience</a:t>
            </a:r>
          </a:p>
        </p:txBody>
      </p:sp>
      <p:cxnSp>
        <p:nvCxnSpPr>
          <p:cNvPr id="159765" name="AutoShape 21"/>
          <p:cNvCxnSpPr>
            <a:cxnSpLocks noChangeShapeType="1"/>
            <a:stCxn id="159764" idx="0"/>
            <a:endCxn id="159763" idx="2"/>
          </p:cNvCxnSpPr>
          <p:nvPr/>
        </p:nvCxnSpPr>
        <p:spPr bwMode="auto">
          <a:xfrm flipV="1">
            <a:off x="8102600" y="3924300"/>
            <a:ext cx="0" cy="234950"/>
          </a:xfrm>
          <a:prstGeom prst="straightConnector1">
            <a:avLst/>
          </a:prstGeom>
          <a:noFill/>
          <a:ln w="9525">
            <a:solidFill>
              <a:schemeClr val="tx1"/>
            </a:solidFill>
            <a:round/>
            <a:headEnd/>
            <a:tailEnd type="triangle" w="med" len="med"/>
          </a:ln>
          <a:effectLst/>
        </p:spPr>
      </p:cxnSp>
      <p:sp>
        <p:nvSpPr>
          <p:cNvPr id="159766" name="Line 22"/>
          <p:cNvSpPr>
            <a:spLocks noChangeShapeType="1"/>
          </p:cNvSpPr>
          <p:nvPr/>
        </p:nvSpPr>
        <p:spPr bwMode="auto">
          <a:xfrm>
            <a:off x="5164137" y="4357688"/>
            <a:ext cx="2205038"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7" name="Line 23"/>
          <p:cNvSpPr>
            <a:spLocks noChangeShapeType="1"/>
          </p:cNvSpPr>
          <p:nvPr/>
        </p:nvSpPr>
        <p:spPr bwMode="auto">
          <a:xfrm flipH="1" flipV="1">
            <a:off x="5164138" y="3130550"/>
            <a:ext cx="1630363"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8" name="Text Box 24"/>
          <p:cNvSpPr txBox="1">
            <a:spLocks noChangeArrowheads="1"/>
          </p:cNvSpPr>
          <p:nvPr/>
        </p:nvSpPr>
        <p:spPr bwMode="auto">
          <a:xfrm>
            <a:off x="8367712" y="4940300"/>
            <a:ext cx="2298700" cy="923330"/>
          </a:xfrm>
          <a:prstGeom prst="rect">
            <a:avLst/>
          </a:prstGeom>
          <a:solidFill>
            <a:schemeClr val="bg1"/>
          </a:solidFill>
          <a:ln w="9525">
            <a:noFill/>
            <a:miter lim="800000"/>
            <a:headEnd/>
            <a:tailEnd/>
          </a:ln>
          <a:effectLst/>
        </p:spPr>
        <p:txBody>
          <a:bodyPr>
            <a:spAutoFit/>
          </a:bodyPr>
          <a:lstStyle/>
          <a:p>
            <a:pPr eaLnBrk="0" hangingPunct="0"/>
            <a:r>
              <a:rPr lang="en-US" b="1"/>
              <a:t>A Simple Model of Consumer Decision Making</a:t>
            </a:r>
          </a:p>
        </p:txBody>
      </p:sp>
      <p:cxnSp>
        <p:nvCxnSpPr>
          <p:cNvPr id="159769" name="AutoShape 25"/>
          <p:cNvCxnSpPr>
            <a:cxnSpLocks noChangeShapeType="1"/>
            <a:stCxn id="159748" idx="0"/>
            <a:endCxn id="159747" idx="2"/>
          </p:cNvCxnSpPr>
          <p:nvPr/>
        </p:nvCxnSpPr>
        <p:spPr bwMode="auto">
          <a:xfrm flipH="1" flipV="1">
            <a:off x="6561138" y="2085976"/>
            <a:ext cx="4763" cy="290513"/>
          </a:xfrm>
          <a:prstGeom prst="straightConnector1">
            <a:avLst/>
          </a:prstGeom>
          <a:noFill/>
          <a:ln w="9525">
            <a:solidFill>
              <a:schemeClr val="tx1"/>
            </a:solidFill>
            <a:round/>
            <a:headEnd type="triangle" w="med" len="med"/>
            <a:tailEnd type="triangle" w="med" len="med"/>
          </a:ln>
          <a:effectLst/>
        </p:spPr>
      </p:cxnSp>
      <p:sp>
        <p:nvSpPr>
          <p:cNvPr id="2" name="TextBox 1">
            <a:extLst>
              <a:ext uri="{FF2B5EF4-FFF2-40B4-BE49-F238E27FC236}">
                <a16:creationId xmlns:a16="http://schemas.microsoft.com/office/drawing/2014/main" id="{B929FD88-3AA8-41EF-B647-CC921DC0364B}"/>
              </a:ext>
            </a:extLst>
          </p:cNvPr>
          <p:cNvSpPr txBox="1"/>
          <p:nvPr/>
        </p:nvSpPr>
        <p:spPr>
          <a:xfrm>
            <a:off x="9663132" y="409575"/>
            <a:ext cx="2467408" cy="923330"/>
          </a:xfrm>
          <a:prstGeom prst="rect">
            <a:avLst/>
          </a:prstGeom>
          <a:noFill/>
        </p:spPr>
        <p:txBody>
          <a:bodyPr wrap="square" rtlCol="0">
            <a:spAutoFit/>
          </a:bodyPr>
          <a:lstStyle/>
          <a:p>
            <a:pPr>
              <a:lnSpc>
                <a:spcPct val="90000"/>
              </a:lnSpc>
            </a:pPr>
            <a:r>
              <a:rPr lang="en-HK" sz="2000" b="1" dirty="0"/>
              <a:t>A Simple Model of Consumer Decision Making</a:t>
            </a:r>
            <a:endParaRPr lang="en-GB" sz="2000" b="1" dirty="0"/>
          </a:p>
        </p:txBody>
      </p:sp>
    </p:spTree>
    <p:extLst>
      <p:ext uri="{BB962C8B-B14F-4D97-AF65-F5344CB8AC3E}">
        <p14:creationId xmlns:p14="http://schemas.microsoft.com/office/powerpoint/2010/main" val="1401554452"/>
      </p:ext>
    </p:extLst>
  </p:cSld>
  <p:clrMapOvr>
    <a:masterClrMapping/>
  </p:clrMapOvr>
  <p:transition>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FA50337-7478-9808-6332-25D382A8F4F1}"/>
              </a:ext>
            </a:extLst>
          </p:cNvPr>
          <p:cNvSpPr>
            <a:spLocks noGrp="1"/>
          </p:cNvSpPr>
          <p:nvPr>
            <p:ph type="title"/>
          </p:nvPr>
        </p:nvSpPr>
        <p:spPr/>
        <p:txBody>
          <a:bodyPr/>
          <a:lstStyle/>
          <a:p>
            <a:r>
              <a:rPr lang="en-HK" dirty="0"/>
              <a:t>Developing research ideas and topics</a:t>
            </a:r>
            <a:endParaRPr lang="en-GB" dirty="0"/>
          </a:p>
        </p:txBody>
      </p:sp>
      <p:sp>
        <p:nvSpPr>
          <p:cNvPr id="4" name="Content Placeholder 3">
            <a:extLst>
              <a:ext uri="{FF2B5EF4-FFF2-40B4-BE49-F238E27FC236}">
                <a16:creationId xmlns:a16="http://schemas.microsoft.com/office/drawing/2014/main" id="{23D1B8C6-8627-5BB4-45C9-4D7B4B4711B6}"/>
              </a:ext>
            </a:extLst>
          </p:cNvPr>
          <p:cNvSpPr>
            <a:spLocks noGrp="1"/>
          </p:cNvSpPr>
          <p:nvPr>
            <p:ph idx="1"/>
          </p:nvPr>
        </p:nvSpPr>
        <p:spPr/>
        <p:txBody>
          <a:bodyPr>
            <a:normAutofit/>
          </a:bodyPr>
          <a:lstStyle/>
          <a:p>
            <a:r>
              <a:rPr lang="en-HK" sz="2800" dirty="0"/>
              <a:t>Research ideas and problems can arise from a range of sources</a:t>
            </a:r>
          </a:p>
          <a:p>
            <a:pPr lvl="1"/>
            <a:r>
              <a:rPr lang="en-HK" sz="2400" dirty="0"/>
              <a:t>Business problems</a:t>
            </a:r>
          </a:p>
          <a:p>
            <a:pPr lvl="1"/>
            <a:r>
              <a:rPr lang="en-HK" sz="2400" dirty="0"/>
              <a:t>Personal or professional experience</a:t>
            </a:r>
          </a:p>
          <a:p>
            <a:pPr lvl="1"/>
            <a:r>
              <a:rPr lang="en-HK" sz="2400" dirty="0"/>
              <a:t>Theories or previous studies</a:t>
            </a:r>
            <a:endParaRPr lang="en-GB" sz="2400" dirty="0"/>
          </a:p>
        </p:txBody>
      </p:sp>
      <p:sp>
        <p:nvSpPr>
          <p:cNvPr id="2" name="Slide Number Placeholder 1">
            <a:extLst>
              <a:ext uri="{FF2B5EF4-FFF2-40B4-BE49-F238E27FC236}">
                <a16:creationId xmlns:a16="http://schemas.microsoft.com/office/drawing/2014/main" id="{9429E66C-64FE-5149-835A-79D365A802B5}"/>
              </a:ext>
            </a:extLst>
          </p:cNvPr>
          <p:cNvSpPr>
            <a:spLocks noGrp="1"/>
          </p:cNvSpPr>
          <p:nvPr>
            <p:ph type="sldNum" sz="quarter" idx="12"/>
          </p:nvPr>
        </p:nvSpPr>
        <p:spPr/>
        <p:txBody>
          <a:bodyPr/>
          <a:lstStyle/>
          <a:p>
            <a:fld id="{F36C87F6-986D-49E6-AF40-1B3A1EE8064D}" type="slidenum">
              <a:rPr lang="en-GB" smtClean="0"/>
              <a:t>11</a:t>
            </a:fld>
            <a:endParaRPr lang="en-GB"/>
          </a:p>
        </p:txBody>
      </p:sp>
    </p:spTree>
    <p:extLst>
      <p:ext uri="{BB962C8B-B14F-4D97-AF65-F5344CB8AC3E}">
        <p14:creationId xmlns:p14="http://schemas.microsoft.com/office/powerpoint/2010/main" val="579078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D2F4E0B-45B8-332B-9D47-97EC1BB981F5}"/>
              </a:ext>
            </a:extLst>
          </p:cNvPr>
          <p:cNvSpPr>
            <a:spLocks noGrp="1"/>
          </p:cNvSpPr>
          <p:nvPr>
            <p:ph type="title"/>
          </p:nvPr>
        </p:nvSpPr>
        <p:spPr/>
        <p:txBody>
          <a:bodyPr/>
          <a:lstStyle/>
          <a:p>
            <a:r>
              <a:rPr lang="en-HK" dirty="0"/>
              <a:t>Converting Business Problems into Academic Research</a:t>
            </a:r>
            <a:endParaRPr lang="en-GB" dirty="0"/>
          </a:p>
        </p:txBody>
      </p:sp>
      <p:sp>
        <p:nvSpPr>
          <p:cNvPr id="4" name="Content Placeholder 3">
            <a:extLst>
              <a:ext uri="{FF2B5EF4-FFF2-40B4-BE49-F238E27FC236}">
                <a16:creationId xmlns:a16="http://schemas.microsoft.com/office/drawing/2014/main" id="{23793137-9477-CFC6-FEEA-DBF4D4DFBA6F}"/>
              </a:ext>
            </a:extLst>
          </p:cNvPr>
          <p:cNvSpPr>
            <a:spLocks noGrp="1"/>
          </p:cNvSpPr>
          <p:nvPr>
            <p:ph idx="1"/>
          </p:nvPr>
        </p:nvSpPr>
        <p:spPr/>
        <p:txBody>
          <a:bodyPr>
            <a:normAutofit/>
          </a:bodyPr>
          <a:lstStyle/>
          <a:p>
            <a:r>
              <a:rPr lang="en-HK" dirty="0"/>
              <a:t>Converting a business problem into an academic research problem involves transforming a practical issue faced by a business into a research question that can be explored and investigated within an academic context. </a:t>
            </a:r>
          </a:p>
          <a:p>
            <a:pPr lvl="1"/>
            <a:r>
              <a:rPr lang="en-HK" dirty="0"/>
              <a:t>Understand the </a:t>
            </a:r>
            <a:r>
              <a:rPr lang="en-HK" dirty="0">
                <a:solidFill>
                  <a:srgbClr val="FF0000"/>
                </a:solidFill>
              </a:rPr>
              <a:t>business problem </a:t>
            </a:r>
            <a:r>
              <a:rPr lang="en-HK" dirty="0"/>
              <a:t>and its </a:t>
            </a:r>
            <a:r>
              <a:rPr lang="en-HK" dirty="0">
                <a:solidFill>
                  <a:srgbClr val="FF0000"/>
                </a:solidFill>
              </a:rPr>
              <a:t>context</a:t>
            </a:r>
            <a:r>
              <a:rPr lang="en-HK" dirty="0"/>
              <a:t>.</a:t>
            </a:r>
          </a:p>
          <a:p>
            <a:pPr lvl="1"/>
            <a:r>
              <a:rPr lang="en-HK" dirty="0"/>
              <a:t>Conduct a </a:t>
            </a:r>
            <a:r>
              <a:rPr lang="en-HK" dirty="0">
                <a:solidFill>
                  <a:srgbClr val="FF0000"/>
                </a:solidFill>
              </a:rPr>
              <a:t>literature review </a:t>
            </a:r>
            <a:r>
              <a:rPr lang="en-HK" dirty="0"/>
              <a:t>to identify existing research related to the problem.</a:t>
            </a:r>
          </a:p>
          <a:p>
            <a:pPr lvl="1"/>
            <a:r>
              <a:rPr lang="en-HK" dirty="0"/>
              <a:t>Define </a:t>
            </a:r>
            <a:r>
              <a:rPr lang="en-HK" dirty="0">
                <a:solidFill>
                  <a:srgbClr val="FF0000"/>
                </a:solidFill>
              </a:rPr>
              <a:t>research objectives </a:t>
            </a:r>
            <a:r>
              <a:rPr lang="en-HK" dirty="0"/>
              <a:t>aligned with the business problem and literature review.</a:t>
            </a:r>
          </a:p>
          <a:p>
            <a:pPr lvl="1"/>
            <a:r>
              <a:rPr lang="en-HK" dirty="0"/>
              <a:t>Formulate specific </a:t>
            </a:r>
            <a:r>
              <a:rPr lang="en-HK" dirty="0">
                <a:solidFill>
                  <a:srgbClr val="FF0000"/>
                </a:solidFill>
              </a:rPr>
              <a:t>research questions </a:t>
            </a:r>
            <a:r>
              <a:rPr lang="en-HK" dirty="0"/>
              <a:t>to explore the problem within an academic context.</a:t>
            </a:r>
          </a:p>
          <a:p>
            <a:pPr lvl="1"/>
            <a:r>
              <a:rPr lang="en-HK" dirty="0"/>
              <a:t>Select an appropriate </a:t>
            </a:r>
            <a:r>
              <a:rPr lang="en-HK" dirty="0">
                <a:solidFill>
                  <a:srgbClr val="FF0000"/>
                </a:solidFill>
              </a:rPr>
              <a:t>theoretical framework or conceptual model</a:t>
            </a:r>
            <a:r>
              <a:rPr lang="en-HK" dirty="0"/>
              <a:t>.</a:t>
            </a:r>
          </a:p>
        </p:txBody>
      </p:sp>
      <p:sp>
        <p:nvSpPr>
          <p:cNvPr id="2" name="Slide Number Placeholder 1">
            <a:extLst>
              <a:ext uri="{FF2B5EF4-FFF2-40B4-BE49-F238E27FC236}">
                <a16:creationId xmlns:a16="http://schemas.microsoft.com/office/drawing/2014/main" id="{B7F52732-F9CF-1D97-C0C0-0873DD51655E}"/>
              </a:ext>
            </a:extLst>
          </p:cNvPr>
          <p:cNvSpPr>
            <a:spLocks noGrp="1"/>
          </p:cNvSpPr>
          <p:nvPr>
            <p:ph type="sldNum" sz="quarter" idx="12"/>
          </p:nvPr>
        </p:nvSpPr>
        <p:spPr/>
        <p:txBody>
          <a:bodyPr/>
          <a:lstStyle/>
          <a:p>
            <a:fld id="{F36C87F6-986D-49E6-AF40-1B3A1EE8064D}" type="slidenum">
              <a:rPr lang="en-GB" smtClean="0"/>
              <a:t>12</a:t>
            </a:fld>
            <a:endParaRPr lang="en-GB"/>
          </a:p>
        </p:txBody>
      </p:sp>
    </p:spTree>
    <p:extLst>
      <p:ext uri="{BB962C8B-B14F-4D97-AF65-F5344CB8AC3E}">
        <p14:creationId xmlns:p14="http://schemas.microsoft.com/office/powerpoint/2010/main" val="2328374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FA88-7050-8CB9-559D-962F391613D7}"/>
              </a:ext>
            </a:extLst>
          </p:cNvPr>
          <p:cNvSpPr>
            <a:spLocks noGrp="1"/>
          </p:cNvSpPr>
          <p:nvPr>
            <p:ph type="title"/>
          </p:nvPr>
        </p:nvSpPr>
        <p:spPr/>
        <p:txBody>
          <a:bodyPr/>
          <a:lstStyle/>
          <a:p>
            <a:r>
              <a:rPr lang="en-US" dirty="0"/>
              <a:t>Doctoral Thesis vs. Business Report</a:t>
            </a:r>
            <a:endParaRPr lang="en-HK" dirty="0"/>
          </a:p>
        </p:txBody>
      </p:sp>
      <p:graphicFrame>
        <p:nvGraphicFramePr>
          <p:cNvPr id="6" name="Content Placeholder 5">
            <a:extLst>
              <a:ext uri="{FF2B5EF4-FFF2-40B4-BE49-F238E27FC236}">
                <a16:creationId xmlns:a16="http://schemas.microsoft.com/office/drawing/2014/main" id="{9C115A68-31F8-1788-E4D4-74F2FBCABFB3}"/>
              </a:ext>
            </a:extLst>
          </p:cNvPr>
          <p:cNvGraphicFramePr>
            <a:graphicFrameLocks noGrp="1"/>
          </p:cNvGraphicFramePr>
          <p:nvPr>
            <p:ph idx="1"/>
            <p:extLst>
              <p:ext uri="{D42A27DB-BD31-4B8C-83A1-F6EECF244321}">
                <p14:modId xmlns:p14="http://schemas.microsoft.com/office/powerpoint/2010/main" val="2485868450"/>
              </p:ext>
            </p:extLst>
          </p:nvPr>
        </p:nvGraphicFramePr>
        <p:xfrm>
          <a:off x="1217613" y="1828800"/>
          <a:ext cx="9753600" cy="4394200"/>
        </p:xfrm>
        <a:graphic>
          <a:graphicData uri="http://schemas.openxmlformats.org/drawingml/2006/table">
            <a:tbl>
              <a:tblPr firstRow="1" bandRow="1">
                <a:tableStyleId>{5940675A-B579-460E-94D1-54222C63F5DA}</a:tableStyleId>
              </a:tblPr>
              <a:tblGrid>
                <a:gridCol w="1996479">
                  <a:extLst>
                    <a:ext uri="{9D8B030D-6E8A-4147-A177-3AD203B41FA5}">
                      <a16:colId xmlns:a16="http://schemas.microsoft.com/office/drawing/2014/main" val="2779057220"/>
                    </a:ext>
                  </a:extLst>
                </a:gridCol>
                <a:gridCol w="3456384">
                  <a:extLst>
                    <a:ext uri="{9D8B030D-6E8A-4147-A177-3AD203B41FA5}">
                      <a16:colId xmlns:a16="http://schemas.microsoft.com/office/drawing/2014/main" val="247536769"/>
                    </a:ext>
                  </a:extLst>
                </a:gridCol>
                <a:gridCol w="4300737">
                  <a:extLst>
                    <a:ext uri="{9D8B030D-6E8A-4147-A177-3AD203B41FA5}">
                      <a16:colId xmlns:a16="http://schemas.microsoft.com/office/drawing/2014/main" val="3061335990"/>
                    </a:ext>
                  </a:extLst>
                </a:gridCol>
              </a:tblGrid>
              <a:tr h="370840">
                <a:tc>
                  <a:txBody>
                    <a:bodyPr/>
                    <a:lstStyle/>
                    <a:p>
                      <a:endParaRPr lang="en-HK" sz="1800" dirty="0"/>
                    </a:p>
                  </a:txBody>
                  <a:tcPr/>
                </a:tc>
                <a:tc>
                  <a:txBody>
                    <a:bodyPr/>
                    <a:lstStyle/>
                    <a:p>
                      <a:pPr algn="ctr"/>
                      <a:r>
                        <a:rPr lang="en-HK" sz="1800" b="1" dirty="0"/>
                        <a:t>Doctoral Thesis</a:t>
                      </a:r>
                    </a:p>
                  </a:txBody>
                  <a:tcPr/>
                </a:tc>
                <a:tc>
                  <a:txBody>
                    <a:bodyPr/>
                    <a:lstStyle/>
                    <a:p>
                      <a:pPr algn="ctr"/>
                      <a:r>
                        <a:rPr lang="en-US" sz="1800" b="1" dirty="0"/>
                        <a:t>Business Report</a:t>
                      </a:r>
                      <a:endParaRPr lang="en-HK" sz="1800" b="1" dirty="0"/>
                    </a:p>
                  </a:txBody>
                  <a:tcPr/>
                </a:tc>
                <a:extLst>
                  <a:ext uri="{0D108BD9-81ED-4DB2-BD59-A6C34878D82A}">
                    <a16:rowId xmlns:a16="http://schemas.microsoft.com/office/drawing/2014/main" val="2966314680"/>
                  </a:ext>
                </a:extLst>
              </a:tr>
              <a:tr h="370840">
                <a:tc>
                  <a:txBody>
                    <a:bodyPr/>
                    <a:lstStyle/>
                    <a:p>
                      <a:r>
                        <a:rPr lang="en-HK" sz="1800" dirty="0"/>
                        <a:t>Purpose</a:t>
                      </a:r>
                    </a:p>
                  </a:txBody>
                  <a:tcPr/>
                </a:tc>
                <a:tc>
                  <a:txBody>
                    <a:bodyPr/>
                    <a:lstStyle/>
                    <a:p>
                      <a:r>
                        <a:rPr lang="en-HK" sz="1800" dirty="0"/>
                        <a:t>Contribute new knowledge to a field of study</a:t>
                      </a:r>
                      <a:endParaRPr lang="en-GB" sz="1800" dirty="0"/>
                    </a:p>
                  </a:txBody>
                  <a:tcPr/>
                </a:tc>
                <a:tc>
                  <a:txBody>
                    <a:bodyPr/>
                    <a:lstStyle/>
                    <a:p>
                      <a:r>
                        <a:rPr lang="en-HK" sz="1800" dirty="0"/>
                        <a:t>Provide practical recommendations and solutions</a:t>
                      </a:r>
                      <a:endParaRPr lang="en-GB" sz="1800" dirty="0"/>
                    </a:p>
                  </a:txBody>
                  <a:tcPr/>
                </a:tc>
                <a:extLst>
                  <a:ext uri="{0D108BD9-81ED-4DB2-BD59-A6C34878D82A}">
                    <a16:rowId xmlns:a16="http://schemas.microsoft.com/office/drawing/2014/main" val="4065865491"/>
                  </a:ext>
                </a:extLst>
              </a:tr>
              <a:tr h="370840">
                <a:tc>
                  <a:txBody>
                    <a:bodyPr/>
                    <a:lstStyle/>
                    <a:p>
                      <a:r>
                        <a:rPr lang="en-US" sz="1800" dirty="0"/>
                        <a:t>Scope</a:t>
                      </a:r>
                      <a:endParaRPr lang="en-HK" sz="1800" dirty="0"/>
                    </a:p>
                  </a:txBody>
                  <a:tcPr/>
                </a:tc>
                <a:tc>
                  <a:txBody>
                    <a:bodyPr/>
                    <a:lstStyle/>
                    <a:p>
                      <a:r>
                        <a:rPr lang="en-HK" sz="1800" dirty="0"/>
                        <a:t>In-depth investigation, extensive literature review, data analysis</a:t>
                      </a:r>
                      <a:endParaRPr lang="en-GB" sz="1800" dirty="0"/>
                    </a:p>
                  </a:txBody>
                  <a:tcPr/>
                </a:tc>
                <a:tc>
                  <a:txBody>
                    <a:bodyPr/>
                    <a:lstStyle/>
                    <a:p>
                      <a:r>
                        <a:rPr lang="en-HK" sz="1800" dirty="0"/>
                        <a:t>Address specific business challenges, data analysis, market research</a:t>
                      </a:r>
                      <a:endParaRPr lang="en-GB" sz="1800" dirty="0"/>
                    </a:p>
                  </a:txBody>
                  <a:tcPr/>
                </a:tc>
                <a:extLst>
                  <a:ext uri="{0D108BD9-81ED-4DB2-BD59-A6C34878D82A}">
                    <a16:rowId xmlns:a16="http://schemas.microsoft.com/office/drawing/2014/main" val="1887753998"/>
                  </a:ext>
                </a:extLst>
              </a:tr>
              <a:tr h="370840">
                <a:tc>
                  <a:txBody>
                    <a:bodyPr/>
                    <a:lstStyle/>
                    <a:p>
                      <a:r>
                        <a:rPr lang="en-US" sz="1800" dirty="0"/>
                        <a:t>Audience</a:t>
                      </a:r>
                      <a:endParaRPr lang="en-HK" sz="1800" dirty="0"/>
                    </a:p>
                  </a:txBody>
                  <a:tcPr/>
                </a:tc>
                <a:tc>
                  <a:txBody>
                    <a:bodyPr/>
                    <a:lstStyle/>
                    <a:p>
                      <a:r>
                        <a:rPr lang="en-HK" sz="1800" dirty="0"/>
                        <a:t>Academic community, evaluated by a committee</a:t>
                      </a:r>
                      <a:endParaRPr lang="en-GB" sz="1800" dirty="0"/>
                    </a:p>
                  </a:txBody>
                  <a:tcPr/>
                </a:tc>
                <a:tc>
                  <a:txBody>
                    <a:bodyPr/>
                    <a:lstStyle/>
                    <a:p>
                      <a:r>
                        <a:rPr lang="en-HK" sz="1800" dirty="0"/>
                        <a:t>Organizations or clients, business executives, stakeholders</a:t>
                      </a:r>
                      <a:endParaRPr lang="en-GB" sz="1800" dirty="0"/>
                    </a:p>
                  </a:txBody>
                  <a:tcPr/>
                </a:tc>
                <a:extLst>
                  <a:ext uri="{0D108BD9-81ED-4DB2-BD59-A6C34878D82A}">
                    <a16:rowId xmlns:a16="http://schemas.microsoft.com/office/drawing/2014/main" val="1390474451"/>
                  </a:ext>
                </a:extLst>
              </a:tr>
              <a:tr h="370840">
                <a:tc>
                  <a:txBody>
                    <a:bodyPr/>
                    <a:lstStyle/>
                    <a:p>
                      <a:r>
                        <a:rPr lang="en-US" sz="1800" dirty="0"/>
                        <a:t>Contribution</a:t>
                      </a:r>
                      <a:endParaRPr lang="en-HK" sz="1800" dirty="0"/>
                    </a:p>
                  </a:txBody>
                  <a:tcPr/>
                </a:tc>
                <a:tc>
                  <a:txBody>
                    <a:bodyPr/>
                    <a:lstStyle/>
                    <a:p>
                      <a:r>
                        <a:rPr lang="en-US" sz="1800" dirty="0"/>
                        <a:t>Knowledge can be generalized and utilized by researchers in other contexts</a:t>
                      </a:r>
                      <a:endParaRPr lang="en-HK" sz="1800" dirty="0"/>
                    </a:p>
                  </a:txBody>
                  <a:tcPr/>
                </a:tc>
                <a:tc>
                  <a:txBody>
                    <a:bodyPr/>
                    <a:lstStyle/>
                    <a:p>
                      <a:r>
                        <a:rPr lang="en-US" sz="1800" dirty="0"/>
                        <a:t>Knowledge was developed for an organization in specific context which will soon become obsolete as the market and competition evolve.</a:t>
                      </a:r>
                      <a:endParaRPr lang="en-HK" sz="1800" dirty="0"/>
                    </a:p>
                  </a:txBody>
                  <a:tcPr/>
                </a:tc>
                <a:extLst>
                  <a:ext uri="{0D108BD9-81ED-4DB2-BD59-A6C34878D82A}">
                    <a16:rowId xmlns:a16="http://schemas.microsoft.com/office/drawing/2014/main" val="2765272239"/>
                  </a:ext>
                </a:extLst>
              </a:tr>
              <a:tr h="370840">
                <a:tc>
                  <a:txBody>
                    <a:bodyPr/>
                    <a:lstStyle/>
                    <a:p>
                      <a:r>
                        <a:rPr lang="en-US" sz="1800" dirty="0"/>
                        <a:t>Debate with the literature</a:t>
                      </a:r>
                      <a:endParaRPr lang="en-HK" sz="1800" dirty="0"/>
                    </a:p>
                  </a:txBody>
                  <a:tcPr/>
                </a:tc>
                <a:tc>
                  <a:txBody>
                    <a:bodyPr/>
                    <a:lstStyle/>
                    <a:p>
                      <a:r>
                        <a:rPr lang="en-US" sz="1800" dirty="0"/>
                        <a:t>Extensive debate with academic literature</a:t>
                      </a:r>
                      <a:endParaRPr lang="en-HK" sz="1800" dirty="0"/>
                    </a:p>
                  </a:txBody>
                  <a:tcPr/>
                </a:tc>
                <a:tc>
                  <a:txBody>
                    <a:bodyPr/>
                    <a:lstStyle/>
                    <a:p>
                      <a:r>
                        <a:rPr lang="en-US" sz="1800" dirty="0"/>
                        <a:t>No debate with the literature</a:t>
                      </a:r>
                      <a:endParaRPr lang="en-HK" sz="1800" dirty="0"/>
                    </a:p>
                  </a:txBody>
                  <a:tcPr/>
                </a:tc>
                <a:extLst>
                  <a:ext uri="{0D108BD9-81ED-4DB2-BD59-A6C34878D82A}">
                    <a16:rowId xmlns:a16="http://schemas.microsoft.com/office/drawing/2014/main" val="4061472420"/>
                  </a:ext>
                </a:extLst>
              </a:tr>
            </a:tbl>
          </a:graphicData>
        </a:graphic>
      </p:graphicFrame>
      <p:sp>
        <p:nvSpPr>
          <p:cNvPr id="4" name="Slide Number Placeholder 3">
            <a:extLst>
              <a:ext uri="{FF2B5EF4-FFF2-40B4-BE49-F238E27FC236}">
                <a16:creationId xmlns:a16="http://schemas.microsoft.com/office/drawing/2014/main" id="{343ACEBB-4FE0-F14E-6058-A2347B6F7FDE}"/>
              </a:ext>
            </a:extLst>
          </p:cNvPr>
          <p:cNvSpPr>
            <a:spLocks noGrp="1"/>
          </p:cNvSpPr>
          <p:nvPr>
            <p:ph type="sldNum" sz="quarter" idx="12"/>
          </p:nvPr>
        </p:nvSpPr>
        <p:spPr/>
        <p:txBody>
          <a:bodyPr/>
          <a:lstStyle/>
          <a:p>
            <a:fld id="{F36C87F6-986D-49E6-AF40-1B3A1EE8064D}" type="slidenum">
              <a:rPr lang="en-HK" smtClean="0"/>
              <a:t>13</a:t>
            </a:fld>
            <a:endParaRPr lang="en-HK"/>
          </a:p>
        </p:txBody>
      </p:sp>
    </p:spTree>
    <p:extLst>
      <p:ext uri="{BB962C8B-B14F-4D97-AF65-F5344CB8AC3E}">
        <p14:creationId xmlns:p14="http://schemas.microsoft.com/office/powerpoint/2010/main" val="1749385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a:xfrm>
            <a:off x="1203099" y="1763823"/>
            <a:ext cx="4709160" cy="838201"/>
          </a:xfrm>
        </p:spPr>
        <p:txBody>
          <a:bodyPr/>
          <a:lstStyle/>
          <a:p>
            <a:r>
              <a:rPr lang="en-US" dirty="0"/>
              <a:t>Business problems/questions</a:t>
            </a:r>
          </a:p>
        </p:txBody>
      </p:sp>
      <p:sp>
        <p:nvSpPr>
          <p:cNvPr id="9" name="Content Placeholder 8"/>
          <p:cNvSpPr>
            <a:spLocks noGrp="1"/>
          </p:cNvSpPr>
          <p:nvPr>
            <p:ph sz="half" idx="2"/>
          </p:nvPr>
        </p:nvSpPr>
        <p:spPr>
          <a:xfrm>
            <a:off x="1195544" y="2782174"/>
            <a:ext cx="4709160" cy="3428999"/>
          </a:xfrm>
        </p:spPr>
        <p:txBody>
          <a:bodyPr>
            <a:normAutofit lnSpcReduction="10000"/>
          </a:bodyPr>
          <a:lstStyle/>
          <a:p>
            <a:r>
              <a:rPr lang="en-HK" dirty="0"/>
              <a:t>Should a new product be introduced?</a:t>
            </a:r>
          </a:p>
          <a:p>
            <a:endParaRPr lang="en-HK" sz="600"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382444" y="1763822"/>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2053" y="2759152"/>
            <a:ext cx="4709160" cy="3428999"/>
          </a:xfrm>
        </p:spPr>
        <p:txBody>
          <a:bodyPr>
            <a:normAutofit lnSpcReduction="10000"/>
          </a:bodyPr>
          <a:lstStyle/>
          <a:p>
            <a:r>
              <a:rPr lang="en-HK" dirty="0"/>
              <a:t>To determine consumer preferences and purchase intentions for a new product</a:t>
            </a:r>
          </a:p>
          <a:p>
            <a:r>
              <a:rPr lang="en-HK" dirty="0"/>
              <a:t>To determine the perceived value of a brand </a:t>
            </a:r>
          </a:p>
          <a:p>
            <a:r>
              <a:rPr lang="en-HK" dirty="0"/>
              <a:t>To determine the effectiveness of the current advertising campaign</a:t>
            </a:r>
          </a:p>
          <a:p>
            <a:r>
              <a:rPr lang="en-HK" dirty="0"/>
              <a:t>To examine the relationship between service quality and customer loyalty</a:t>
            </a:r>
          </a:p>
          <a:p>
            <a:endParaRPr lang="en-US" dirty="0"/>
          </a:p>
        </p:txBody>
      </p:sp>
      <p:sp>
        <p:nvSpPr>
          <p:cNvPr id="3" name="Slide Number Placeholder 2">
            <a:extLst>
              <a:ext uri="{FF2B5EF4-FFF2-40B4-BE49-F238E27FC236}">
                <a16:creationId xmlns:a16="http://schemas.microsoft.com/office/drawing/2014/main" id="{5280E923-2307-473F-8EE1-7C9B168A44E1}"/>
              </a:ext>
            </a:extLst>
          </p:cNvPr>
          <p:cNvSpPr>
            <a:spLocks noGrp="1"/>
          </p:cNvSpPr>
          <p:nvPr>
            <p:ph type="sldNum" sz="quarter" idx="12"/>
          </p:nvPr>
        </p:nvSpPr>
        <p:spPr/>
        <p:txBody>
          <a:bodyPr/>
          <a:lstStyle/>
          <a:p>
            <a:fld id="{F36C87F6-986D-49E6-AF40-1B3A1EE8064D}" type="slidenum">
              <a:rPr lang="en-GB" smtClean="0"/>
              <a:t>14</a:t>
            </a:fld>
            <a:endParaRPr lang="en-GB"/>
          </a:p>
        </p:txBody>
      </p:sp>
      <p:sp>
        <p:nvSpPr>
          <p:cNvPr id="6" name="Title 5">
            <a:extLst>
              <a:ext uri="{FF2B5EF4-FFF2-40B4-BE49-F238E27FC236}">
                <a16:creationId xmlns:a16="http://schemas.microsoft.com/office/drawing/2014/main" id="{DAA43940-01DA-C3FB-4B09-E6287A395072}"/>
              </a:ext>
            </a:extLst>
          </p:cNvPr>
          <p:cNvSpPr>
            <a:spLocks noGrp="1"/>
          </p:cNvSpPr>
          <p:nvPr>
            <p:ph type="title"/>
          </p:nvPr>
        </p:nvSpPr>
        <p:spPr/>
        <p:txBody>
          <a:bodyPr/>
          <a:lstStyle/>
          <a:p>
            <a:r>
              <a:rPr lang="en-HK" dirty="0"/>
              <a:t>EXAMPLES</a:t>
            </a:r>
            <a:endParaRPr lang="en-GB" dirty="0"/>
          </a:p>
        </p:txBody>
      </p:sp>
    </p:spTree>
    <p:extLst>
      <p:ext uri="{BB962C8B-B14F-4D97-AF65-F5344CB8AC3E}">
        <p14:creationId xmlns:p14="http://schemas.microsoft.com/office/powerpoint/2010/main" val="1825295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25CF6C9-E3E7-4DB2-8B23-CDABEB19FADE}"/>
              </a:ext>
            </a:extLst>
          </p:cNvPr>
          <p:cNvSpPr>
            <a:spLocks noGrp="1"/>
          </p:cNvSpPr>
          <p:nvPr>
            <p:ph type="title"/>
          </p:nvPr>
        </p:nvSpPr>
        <p:spPr>
          <a:xfrm>
            <a:off x="765820" y="274638"/>
            <a:ext cx="10205394" cy="490066"/>
          </a:xfrm>
        </p:spPr>
        <p:txBody>
          <a:bodyPr>
            <a:normAutofit fontScale="90000"/>
          </a:bodyPr>
          <a:lstStyle/>
          <a:p>
            <a:r>
              <a:rPr lang="en-HK" dirty="0"/>
              <a:t>examples</a:t>
            </a:r>
            <a:endParaRPr lang="en-GB" dirty="0"/>
          </a:p>
        </p:txBody>
      </p:sp>
      <p:graphicFrame>
        <p:nvGraphicFramePr>
          <p:cNvPr id="12" name="Content Placeholder 11">
            <a:extLst>
              <a:ext uri="{FF2B5EF4-FFF2-40B4-BE49-F238E27FC236}">
                <a16:creationId xmlns:a16="http://schemas.microsoft.com/office/drawing/2014/main" id="{C5702A98-1935-4C90-8157-F0FD934E7475}"/>
              </a:ext>
            </a:extLst>
          </p:cNvPr>
          <p:cNvGraphicFramePr>
            <a:graphicFrameLocks noGrp="1"/>
          </p:cNvGraphicFramePr>
          <p:nvPr>
            <p:ph idx="1"/>
            <p:extLst>
              <p:ext uri="{D42A27DB-BD31-4B8C-83A1-F6EECF244321}">
                <p14:modId xmlns:p14="http://schemas.microsoft.com/office/powerpoint/2010/main" val="1595231525"/>
              </p:ext>
            </p:extLst>
          </p:nvPr>
        </p:nvGraphicFramePr>
        <p:xfrm>
          <a:off x="765820" y="1052737"/>
          <a:ext cx="10945216" cy="5535070"/>
        </p:xfrm>
        <a:graphic>
          <a:graphicData uri="http://schemas.openxmlformats.org/drawingml/2006/table">
            <a:tbl>
              <a:tblPr firstRow="1" firstCol="1" bandRow="1">
                <a:tableStyleId>{5940675A-B579-460E-94D1-54222C63F5DA}</a:tableStyleId>
              </a:tblPr>
              <a:tblGrid>
                <a:gridCol w="2441586">
                  <a:extLst>
                    <a:ext uri="{9D8B030D-6E8A-4147-A177-3AD203B41FA5}">
                      <a16:colId xmlns:a16="http://schemas.microsoft.com/office/drawing/2014/main" val="2404985091"/>
                    </a:ext>
                  </a:extLst>
                </a:gridCol>
                <a:gridCol w="4370195">
                  <a:extLst>
                    <a:ext uri="{9D8B030D-6E8A-4147-A177-3AD203B41FA5}">
                      <a16:colId xmlns:a16="http://schemas.microsoft.com/office/drawing/2014/main" val="2366612400"/>
                    </a:ext>
                  </a:extLst>
                </a:gridCol>
                <a:gridCol w="1613155">
                  <a:extLst>
                    <a:ext uri="{9D8B030D-6E8A-4147-A177-3AD203B41FA5}">
                      <a16:colId xmlns:a16="http://schemas.microsoft.com/office/drawing/2014/main" val="3434268712"/>
                    </a:ext>
                  </a:extLst>
                </a:gridCol>
                <a:gridCol w="2520280">
                  <a:extLst>
                    <a:ext uri="{9D8B030D-6E8A-4147-A177-3AD203B41FA5}">
                      <a16:colId xmlns:a16="http://schemas.microsoft.com/office/drawing/2014/main" val="3653887798"/>
                    </a:ext>
                  </a:extLst>
                </a:gridCol>
              </a:tblGrid>
              <a:tr h="285403">
                <a:tc>
                  <a:txBody>
                    <a:bodyPr/>
                    <a:lstStyle/>
                    <a:p>
                      <a:pPr algn="ctr">
                        <a:lnSpc>
                          <a:spcPct val="107000"/>
                        </a:lnSpc>
                        <a:spcAft>
                          <a:spcPts val="800"/>
                        </a:spcAft>
                      </a:pPr>
                      <a:r>
                        <a:rPr lang="en-HK" sz="1800" dirty="0">
                          <a:effectLst/>
                        </a:rPr>
                        <a:t>Business problems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gn="ctr">
                        <a:lnSpc>
                          <a:spcPct val="107000"/>
                        </a:lnSpc>
                        <a:spcAft>
                          <a:spcPts val="800"/>
                        </a:spcAft>
                      </a:pPr>
                      <a:r>
                        <a:rPr lang="en-HK" sz="1800" dirty="0">
                          <a:effectLst/>
                        </a:rPr>
                        <a:t>Research Objectives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gn="ctr">
                        <a:lnSpc>
                          <a:spcPct val="107000"/>
                        </a:lnSpc>
                        <a:spcAft>
                          <a:spcPts val="800"/>
                        </a:spcAft>
                      </a:pPr>
                      <a:r>
                        <a:rPr lang="en-HK" sz="1800" dirty="0">
                          <a:effectLst/>
                        </a:rPr>
                        <a:t>Informants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gn="ctr">
                        <a:lnSpc>
                          <a:spcPct val="107000"/>
                        </a:lnSpc>
                        <a:spcAft>
                          <a:spcPts val="800"/>
                        </a:spcAft>
                      </a:pPr>
                      <a:r>
                        <a:rPr lang="en-HK" sz="1800" dirty="0">
                          <a:effectLst/>
                        </a:rPr>
                        <a:t>Relationships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extLst>
                  <a:ext uri="{0D108BD9-81ED-4DB2-BD59-A6C34878D82A}">
                    <a16:rowId xmlns:a16="http://schemas.microsoft.com/office/drawing/2014/main" val="149086709"/>
                  </a:ext>
                </a:extLst>
              </a:tr>
              <a:tr h="1055872">
                <a:tc>
                  <a:txBody>
                    <a:bodyPr/>
                    <a:lstStyle/>
                    <a:p>
                      <a:pPr>
                        <a:lnSpc>
                          <a:spcPct val="107000"/>
                        </a:lnSpc>
                        <a:spcAft>
                          <a:spcPts val="800"/>
                        </a:spcAft>
                      </a:pPr>
                      <a:r>
                        <a:rPr lang="en-HK" sz="1800" dirty="0">
                          <a:effectLst/>
                        </a:rPr>
                        <a:t>How to improve employee performance?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To examine the </a:t>
                      </a:r>
                      <a:r>
                        <a:rPr lang="en-HK" sz="1800" dirty="0">
                          <a:solidFill>
                            <a:srgbClr val="FF0000"/>
                          </a:solidFill>
                          <a:effectLst/>
                        </a:rPr>
                        <a:t>relationship</a:t>
                      </a:r>
                      <a:r>
                        <a:rPr lang="en-HK" sz="1800" dirty="0">
                          <a:effectLst/>
                        </a:rPr>
                        <a:t> between job satisfaction and performance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Employees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Employee attitude </a:t>
                      </a:r>
                      <a:r>
                        <a:rPr lang="en-HK" sz="1800" dirty="0">
                          <a:effectLst/>
                          <a:sym typeface="Wingdings" panose="05000000000000000000" pitchFamily="2" charset="2"/>
                        </a:rPr>
                        <a:t></a:t>
                      </a:r>
                      <a:r>
                        <a:rPr lang="en-HK" sz="1800" dirty="0">
                          <a:effectLst/>
                        </a:rPr>
                        <a:t> self-reported performance</a:t>
                      </a:r>
                    </a:p>
                    <a:p>
                      <a:pPr>
                        <a:lnSpc>
                          <a:spcPct val="107000"/>
                        </a:lnSpc>
                        <a:spcAft>
                          <a:spcPts val="800"/>
                        </a:spcAft>
                      </a:pP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extLst>
                  <a:ext uri="{0D108BD9-81ED-4DB2-BD59-A6C34878D82A}">
                    <a16:rowId xmlns:a16="http://schemas.microsoft.com/office/drawing/2014/main" val="1932837309"/>
                  </a:ext>
                </a:extLst>
              </a:tr>
              <a:tr h="1055872">
                <a:tc>
                  <a:txBody>
                    <a:bodyPr/>
                    <a:lstStyle/>
                    <a:p>
                      <a:pPr>
                        <a:lnSpc>
                          <a:spcPct val="107000"/>
                        </a:lnSpc>
                        <a:spcAft>
                          <a:spcPts val="800"/>
                        </a:spcAft>
                      </a:pPr>
                      <a:r>
                        <a:rPr lang="en-HK" sz="1800" dirty="0">
                          <a:effectLst/>
                        </a:rPr>
                        <a:t>How to retain customers?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To examine the </a:t>
                      </a:r>
                      <a:r>
                        <a:rPr lang="en-HK" sz="1800" dirty="0">
                          <a:solidFill>
                            <a:srgbClr val="FF0000"/>
                          </a:solidFill>
                          <a:effectLst/>
                        </a:rPr>
                        <a:t>relationship</a:t>
                      </a:r>
                      <a:r>
                        <a:rPr lang="en-HK" sz="1800" dirty="0">
                          <a:effectLst/>
                        </a:rPr>
                        <a:t> between service quality and customer loyalty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a:effectLst/>
                        </a:rPr>
                        <a:t>Consumers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Perceived quality attitude </a:t>
                      </a:r>
                      <a:r>
                        <a:rPr lang="en-HK" sz="1800" dirty="0">
                          <a:effectLst/>
                          <a:sym typeface="Wingdings" panose="05000000000000000000" pitchFamily="2" charset="2"/>
                        </a:rPr>
                        <a:t></a:t>
                      </a:r>
                      <a:r>
                        <a:rPr lang="en-HK" sz="1800" dirty="0">
                          <a:effectLst/>
                        </a:rPr>
                        <a:t> self-reported loyalty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extLst>
                  <a:ext uri="{0D108BD9-81ED-4DB2-BD59-A6C34878D82A}">
                    <a16:rowId xmlns:a16="http://schemas.microsoft.com/office/drawing/2014/main" val="505131695"/>
                  </a:ext>
                </a:extLst>
              </a:tr>
              <a:tr h="2787427">
                <a:tc>
                  <a:txBody>
                    <a:bodyPr/>
                    <a:lstStyle/>
                    <a:p>
                      <a:pPr>
                        <a:lnSpc>
                          <a:spcPct val="107000"/>
                        </a:lnSpc>
                        <a:spcAft>
                          <a:spcPts val="800"/>
                        </a:spcAft>
                      </a:pPr>
                      <a:r>
                        <a:rPr lang="en-HK" sz="1800" dirty="0">
                          <a:effectLst/>
                        </a:rPr>
                        <a:t>How to implement changes in an organization?</a:t>
                      </a:r>
                      <a:endParaRPr lang="en-GB" sz="1800" dirty="0">
                        <a:effectLst/>
                      </a:endParaRPr>
                    </a:p>
                    <a:p>
                      <a:pPr>
                        <a:lnSpc>
                          <a:spcPct val="107000"/>
                        </a:lnSpc>
                        <a:spcAft>
                          <a:spcPts val="800"/>
                        </a:spcAft>
                      </a:pPr>
                      <a:r>
                        <a:rPr lang="en-HK" sz="1800" dirty="0">
                          <a:effectLst/>
                        </a:rPr>
                        <a:t>What is the best way to do certain things?</a:t>
                      </a:r>
                      <a:endParaRPr lang="en-GB" sz="1800" dirty="0">
                        <a:effectLst/>
                      </a:endParaRPr>
                    </a:p>
                    <a:p>
                      <a:pPr>
                        <a:lnSpc>
                          <a:spcPct val="107000"/>
                        </a:lnSpc>
                        <a:spcAft>
                          <a:spcPts val="800"/>
                        </a:spcAft>
                      </a:pPr>
                      <a:r>
                        <a:rPr lang="en-HK" sz="1800" dirty="0">
                          <a:effectLst/>
                        </a:rPr>
                        <a:t>Which strategy is better and under what conditions?</a:t>
                      </a:r>
                      <a:endParaRPr lang="en-GB" sz="1800" dirty="0">
                        <a:effectLst/>
                      </a:endParaRPr>
                    </a:p>
                    <a:p>
                      <a:pPr>
                        <a:lnSpc>
                          <a:spcPct val="107000"/>
                        </a:lnSpc>
                        <a:spcAft>
                          <a:spcPts val="800"/>
                        </a:spcAft>
                      </a:pPr>
                      <a:r>
                        <a:rPr lang="en-HK"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 </a:t>
                      </a:r>
                      <a:r>
                        <a:rPr lang="en-HK" sz="1800" dirty="0">
                          <a:solidFill>
                            <a:schemeClr val="tx1"/>
                          </a:solidFill>
                          <a:effectLst/>
                        </a:rPr>
                        <a:t>To </a:t>
                      </a:r>
                      <a:r>
                        <a:rPr lang="en-HK" sz="1800" dirty="0">
                          <a:solidFill>
                            <a:srgbClr val="FF0000"/>
                          </a:solidFill>
                          <a:effectLst/>
                        </a:rPr>
                        <a:t>identify</a:t>
                      </a:r>
                      <a:r>
                        <a:rPr lang="en-HK" sz="1800" dirty="0">
                          <a:solidFill>
                            <a:schemeClr val="tx1"/>
                          </a:solidFill>
                          <a:effectLst/>
                        </a:rPr>
                        <a:t> the stakeholders and </a:t>
                      </a:r>
                      <a:r>
                        <a:rPr lang="en-HK" sz="1800" dirty="0">
                          <a:solidFill>
                            <a:srgbClr val="FF0000"/>
                          </a:solidFill>
                          <a:effectLst/>
                        </a:rPr>
                        <a:t>understand</a:t>
                      </a:r>
                      <a:r>
                        <a:rPr lang="en-HK" sz="1800" dirty="0">
                          <a:solidFill>
                            <a:schemeClr val="tx1"/>
                          </a:solidFill>
                          <a:effectLst/>
                        </a:rPr>
                        <a:t> their roles in the changes;</a:t>
                      </a:r>
                      <a:endParaRPr lang="en-GB" sz="1800" dirty="0">
                        <a:solidFill>
                          <a:schemeClr val="tx1"/>
                        </a:solidFill>
                        <a:effectLst/>
                      </a:endParaRPr>
                    </a:p>
                    <a:p>
                      <a:pPr>
                        <a:lnSpc>
                          <a:spcPct val="107000"/>
                        </a:lnSpc>
                        <a:spcAft>
                          <a:spcPts val="800"/>
                        </a:spcAft>
                      </a:pPr>
                      <a:r>
                        <a:rPr lang="en-HK" sz="1800" dirty="0">
                          <a:solidFill>
                            <a:schemeClr val="tx1"/>
                          </a:solidFill>
                          <a:effectLst/>
                        </a:rPr>
                        <a:t>- To examine the factors (leadership style, commitment, etc.) that affect the </a:t>
                      </a:r>
                      <a:r>
                        <a:rPr lang="en-HK" sz="1800" dirty="0">
                          <a:solidFill>
                            <a:srgbClr val="FF0000"/>
                          </a:solidFill>
                          <a:effectLst/>
                        </a:rPr>
                        <a:t>success of the changes</a:t>
                      </a:r>
                      <a:r>
                        <a:rPr lang="en-HK" sz="1800" dirty="0">
                          <a:solidFill>
                            <a:schemeClr val="tx1"/>
                          </a:solidFill>
                          <a:effectLst/>
                        </a:rPr>
                        <a:t>;</a:t>
                      </a:r>
                      <a:endParaRPr lang="en-GB" sz="1800" dirty="0">
                        <a:solidFill>
                          <a:schemeClr val="tx1"/>
                        </a:solidFill>
                        <a:effectLst/>
                      </a:endParaRPr>
                    </a:p>
                    <a:p>
                      <a:pPr>
                        <a:lnSpc>
                          <a:spcPct val="107000"/>
                        </a:lnSpc>
                        <a:spcAft>
                          <a:spcPts val="800"/>
                        </a:spcAft>
                      </a:pPr>
                      <a:r>
                        <a:rPr lang="en-HK" sz="1800" dirty="0">
                          <a:solidFill>
                            <a:schemeClr val="tx1"/>
                          </a:solidFill>
                          <a:effectLst/>
                        </a:rPr>
                        <a:t>- To identify the strategies (bottom-up, top-down, etc.) that motivate stakeholders to </a:t>
                      </a:r>
                      <a:r>
                        <a:rPr lang="en-HK" sz="1800" dirty="0">
                          <a:solidFill>
                            <a:srgbClr val="FF0000"/>
                          </a:solidFill>
                          <a:effectLst/>
                        </a:rPr>
                        <a:t>support the changes</a:t>
                      </a:r>
                      <a:r>
                        <a:rPr lang="en-HK" sz="1800" dirty="0">
                          <a:effectLst/>
                        </a:rPr>
                        <a:t>.</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Multiple stakeholders:</a:t>
                      </a:r>
                      <a:endParaRPr lang="en-GB" sz="1800" dirty="0">
                        <a:effectLst/>
                      </a:endParaRPr>
                    </a:p>
                    <a:p>
                      <a:pPr marL="119063" indent="-119063">
                        <a:lnSpc>
                          <a:spcPct val="100000"/>
                        </a:lnSpc>
                        <a:spcAft>
                          <a:spcPts val="800"/>
                        </a:spcAft>
                        <a:buFont typeface="Arial" panose="020B0604020202020204" pitchFamily="34" charset="0"/>
                        <a:buChar char="•"/>
                      </a:pPr>
                      <a:r>
                        <a:rPr lang="en-HK" sz="1600" dirty="0">
                          <a:effectLst/>
                        </a:rPr>
                        <a:t>Employees</a:t>
                      </a:r>
                    </a:p>
                    <a:p>
                      <a:pPr marL="119063" indent="-119063">
                        <a:lnSpc>
                          <a:spcPct val="100000"/>
                        </a:lnSpc>
                        <a:spcAft>
                          <a:spcPts val="800"/>
                        </a:spcAft>
                        <a:buFont typeface="Arial" panose="020B0604020202020204" pitchFamily="34" charset="0"/>
                        <a:buChar char="•"/>
                      </a:pPr>
                      <a:r>
                        <a:rPr lang="en-HK" sz="1600" dirty="0">
                          <a:effectLst/>
                        </a:rPr>
                        <a:t>Executives </a:t>
                      </a:r>
                    </a:p>
                    <a:p>
                      <a:pPr marL="119063" indent="-119063">
                        <a:lnSpc>
                          <a:spcPct val="100000"/>
                        </a:lnSpc>
                        <a:spcAft>
                          <a:spcPts val="800"/>
                        </a:spcAft>
                        <a:buFont typeface="Arial" panose="020B0604020202020204" pitchFamily="34" charset="0"/>
                        <a:buChar char="•"/>
                      </a:pPr>
                      <a:r>
                        <a:rPr lang="en-HK" sz="1600" dirty="0">
                          <a:effectLst/>
                        </a:rPr>
                        <a:t>Customers </a:t>
                      </a:r>
                    </a:p>
                    <a:p>
                      <a:pPr marL="119063" indent="-119063">
                        <a:lnSpc>
                          <a:spcPct val="100000"/>
                        </a:lnSpc>
                        <a:spcAft>
                          <a:spcPts val="800"/>
                        </a:spcAft>
                        <a:buFont typeface="Arial" panose="020B0604020202020204" pitchFamily="34" charset="0"/>
                        <a:buChar char="•"/>
                      </a:pPr>
                      <a:r>
                        <a:rPr lang="en-HK" sz="1600" dirty="0">
                          <a:effectLst/>
                        </a:rPr>
                        <a:t>Public </a:t>
                      </a:r>
                    </a:p>
                    <a:p>
                      <a:pPr marL="119063" indent="-119063">
                        <a:lnSpc>
                          <a:spcPct val="100000"/>
                        </a:lnSpc>
                        <a:spcAft>
                          <a:spcPts val="800"/>
                        </a:spcAft>
                        <a:buFont typeface="Arial" panose="020B0604020202020204" pitchFamily="34" charset="0"/>
                        <a:buChar char="•"/>
                      </a:pPr>
                      <a:r>
                        <a:rPr lang="en-HK" sz="1600" dirty="0">
                          <a:effectLst/>
                        </a:rPr>
                        <a:t>Government, </a:t>
                      </a:r>
                    </a:p>
                    <a:p>
                      <a:pPr marL="119063" indent="-119063">
                        <a:lnSpc>
                          <a:spcPct val="100000"/>
                        </a:lnSpc>
                        <a:spcAft>
                          <a:spcPts val="800"/>
                        </a:spcAft>
                        <a:buFont typeface="Arial" panose="020B0604020202020204" pitchFamily="34" charset="0"/>
                        <a:buChar char="•"/>
                      </a:pPr>
                      <a:r>
                        <a:rPr lang="en-HK" sz="1600" dirty="0">
                          <a:effectLst/>
                        </a:rPr>
                        <a:t>Competitors</a:t>
                      </a:r>
                      <a:endParaRPr lang="en-GB" sz="16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tc>
                  <a:txBody>
                    <a:bodyPr/>
                    <a:lstStyle/>
                    <a:p>
                      <a:pPr>
                        <a:lnSpc>
                          <a:spcPct val="107000"/>
                        </a:lnSpc>
                        <a:spcAft>
                          <a:spcPts val="800"/>
                        </a:spcAft>
                      </a:pPr>
                      <a:r>
                        <a:rPr lang="en-HK" sz="1800" dirty="0">
                          <a:effectLst/>
                        </a:rPr>
                        <a:t>Stakeholders’ attitudes, organizational factors and strategies </a:t>
                      </a:r>
                      <a:r>
                        <a:rPr lang="en-HK" sz="1800" dirty="0">
                          <a:effectLst/>
                          <a:sym typeface="Wingdings" panose="05000000000000000000" pitchFamily="2" charset="2"/>
                        </a:rPr>
                        <a:t></a:t>
                      </a:r>
                      <a:r>
                        <a:rPr lang="en-HK" sz="1800" dirty="0">
                          <a:effectLst/>
                        </a:rPr>
                        <a:t> success of changes (organizational performance)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0333" marR="60333" marT="0" marB="0"/>
                </a:tc>
                <a:extLst>
                  <a:ext uri="{0D108BD9-81ED-4DB2-BD59-A6C34878D82A}">
                    <a16:rowId xmlns:a16="http://schemas.microsoft.com/office/drawing/2014/main" val="4171314627"/>
                  </a:ext>
                </a:extLst>
              </a:tr>
            </a:tbl>
          </a:graphicData>
        </a:graphic>
      </p:graphicFrame>
      <p:sp>
        <p:nvSpPr>
          <p:cNvPr id="7" name="Slide Number Placeholder 6">
            <a:extLst>
              <a:ext uri="{FF2B5EF4-FFF2-40B4-BE49-F238E27FC236}">
                <a16:creationId xmlns:a16="http://schemas.microsoft.com/office/drawing/2014/main" id="{C892A482-F9FE-489E-BF2D-12849DCDF8B8}"/>
              </a:ext>
            </a:extLst>
          </p:cNvPr>
          <p:cNvSpPr>
            <a:spLocks noGrp="1"/>
          </p:cNvSpPr>
          <p:nvPr>
            <p:ph type="sldNum" sz="quarter" idx="12"/>
          </p:nvPr>
        </p:nvSpPr>
        <p:spPr/>
        <p:txBody>
          <a:bodyPr/>
          <a:lstStyle/>
          <a:p>
            <a:fld id="{F36C87F6-986D-49E6-AF40-1B3A1EE8064D}" type="slidenum">
              <a:rPr lang="en-GB" smtClean="0"/>
              <a:t>15</a:t>
            </a:fld>
            <a:endParaRPr lang="en-GB"/>
          </a:p>
        </p:txBody>
      </p:sp>
    </p:spTree>
    <p:extLst>
      <p:ext uri="{BB962C8B-B14F-4D97-AF65-F5344CB8AC3E}">
        <p14:creationId xmlns:p14="http://schemas.microsoft.com/office/powerpoint/2010/main" val="383706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ED895-E4E5-9548-11AF-849FD69C2E99}"/>
              </a:ext>
            </a:extLst>
          </p:cNvPr>
          <p:cNvSpPr>
            <a:spLocks noGrp="1"/>
          </p:cNvSpPr>
          <p:nvPr>
            <p:ph type="title"/>
          </p:nvPr>
        </p:nvSpPr>
        <p:spPr>
          <a:xfrm>
            <a:off x="1217614" y="228599"/>
            <a:ext cx="9753600" cy="974563"/>
          </a:xfrm>
        </p:spPr>
        <p:txBody>
          <a:bodyPr/>
          <a:lstStyle/>
          <a:p>
            <a:r>
              <a:rPr lang="en-US" dirty="0"/>
              <a:t>Level 8 qualifications</a:t>
            </a:r>
            <a:endParaRPr lang="en-HK" dirty="0"/>
          </a:p>
        </p:txBody>
      </p:sp>
      <p:sp>
        <p:nvSpPr>
          <p:cNvPr id="3" name="Content Placeholder 2">
            <a:extLst>
              <a:ext uri="{FF2B5EF4-FFF2-40B4-BE49-F238E27FC236}">
                <a16:creationId xmlns:a16="http://schemas.microsoft.com/office/drawing/2014/main" id="{34B443C1-0FA5-CD25-675A-BAAF3504100C}"/>
              </a:ext>
            </a:extLst>
          </p:cNvPr>
          <p:cNvSpPr>
            <a:spLocks noGrp="1"/>
          </p:cNvSpPr>
          <p:nvPr>
            <p:ph idx="1"/>
          </p:nvPr>
        </p:nvSpPr>
        <p:spPr>
          <a:xfrm>
            <a:off x="1325624" y="1340768"/>
            <a:ext cx="9753600" cy="1240160"/>
          </a:xfrm>
        </p:spPr>
        <p:txBody>
          <a:bodyPr>
            <a:normAutofit/>
          </a:bodyPr>
          <a:lstStyle/>
          <a:p>
            <a:pPr marL="45720" indent="0">
              <a:buNone/>
            </a:pPr>
            <a:r>
              <a:rPr lang="en-US" sz="2000" dirty="0"/>
              <a:t>In the UK, Level 8 qualifications refer to the highest level of the Regulated Qualifications Framework (RQF) and typically include doctoral degrees, such as PhDs and professional doctorates. The criteria for Level 8 qualifications include the following:</a:t>
            </a:r>
          </a:p>
        </p:txBody>
      </p:sp>
      <p:sp>
        <p:nvSpPr>
          <p:cNvPr id="4" name="Slide Number Placeholder 3">
            <a:extLst>
              <a:ext uri="{FF2B5EF4-FFF2-40B4-BE49-F238E27FC236}">
                <a16:creationId xmlns:a16="http://schemas.microsoft.com/office/drawing/2014/main" id="{A9DDC94E-E979-7F0A-8516-EABBEBC6099D}"/>
              </a:ext>
            </a:extLst>
          </p:cNvPr>
          <p:cNvSpPr>
            <a:spLocks noGrp="1"/>
          </p:cNvSpPr>
          <p:nvPr>
            <p:ph type="sldNum" sz="quarter" idx="12"/>
          </p:nvPr>
        </p:nvSpPr>
        <p:spPr/>
        <p:txBody>
          <a:bodyPr/>
          <a:lstStyle/>
          <a:p>
            <a:fld id="{F36C87F6-986D-49E6-AF40-1B3A1EE8064D}" type="slidenum">
              <a:rPr lang="en-HK" smtClean="0"/>
              <a:t>16</a:t>
            </a:fld>
            <a:endParaRPr lang="en-HK"/>
          </a:p>
        </p:txBody>
      </p:sp>
      <p:graphicFrame>
        <p:nvGraphicFramePr>
          <p:cNvPr id="5" name="Table 4">
            <a:extLst>
              <a:ext uri="{FF2B5EF4-FFF2-40B4-BE49-F238E27FC236}">
                <a16:creationId xmlns:a16="http://schemas.microsoft.com/office/drawing/2014/main" id="{369DEC6C-FC14-F42A-CD4F-4E8F3A7DE008}"/>
              </a:ext>
            </a:extLst>
          </p:cNvPr>
          <p:cNvGraphicFramePr>
            <a:graphicFrameLocks noGrp="1"/>
          </p:cNvGraphicFramePr>
          <p:nvPr>
            <p:extLst>
              <p:ext uri="{D42A27DB-BD31-4B8C-83A1-F6EECF244321}">
                <p14:modId xmlns:p14="http://schemas.microsoft.com/office/powerpoint/2010/main" val="2807462364"/>
              </p:ext>
            </p:extLst>
          </p:nvPr>
        </p:nvGraphicFramePr>
        <p:xfrm>
          <a:off x="1557908" y="2694307"/>
          <a:ext cx="9289032" cy="3906520"/>
        </p:xfrm>
        <a:graphic>
          <a:graphicData uri="http://schemas.openxmlformats.org/drawingml/2006/table">
            <a:tbl>
              <a:tblPr firstRow="1" bandRow="1">
                <a:tableStyleId>{5C22544A-7EE6-4342-B048-85BDC9FD1C3A}</a:tableStyleId>
              </a:tblPr>
              <a:tblGrid>
                <a:gridCol w="6480720">
                  <a:extLst>
                    <a:ext uri="{9D8B030D-6E8A-4147-A177-3AD203B41FA5}">
                      <a16:colId xmlns:a16="http://schemas.microsoft.com/office/drawing/2014/main" val="2399964072"/>
                    </a:ext>
                  </a:extLst>
                </a:gridCol>
                <a:gridCol w="2808312">
                  <a:extLst>
                    <a:ext uri="{9D8B030D-6E8A-4147-A177-3AD203B41FA5}">
                      <a16:colId xmlns:a16="http://schemas.microsoft.com/office/drawing/2014/main" val="4081878656"/>
                    </a:ext>
                  </a:extLst>
                </a:gridCol>
              </a:tblGrid>
              <a:tr h="370840">
                <a:tc>
                  <a:txBody>
                    <a:bodyPr/>
                    <a:lstStyle/>
                    <a:p>
                      <a:pPr algn="ctr"/>
                      <a:r>
                        <a:rPr lang="en-GB" noProof="0" dirty="0"/>
                        <a:t>Criteria</a:t>
                      </a:r>
                    </a:p>
                  </a:txBody>
                  <a:tcPr/>
                </a:tc>
                <a:tc>
                  <a:txBody>
                    <a:bodyPr/>
                    <a:lstStyle/>
                    <a:p>
                      <a:pPr algn="ctr"/>
                      <a:r>
                        <a:rPr lang="en-GB" noProof="0" dirty="0"/>
                        <a:t>Skills Demonstrated</a:t>
                      </a:r>
                    </a:p>
                  </a:txBody>
                  <a:tcPr/>
                </a:tc>
                <a:extLst>
                  <a:ext uri="{0D108BD9-81ED-4DB2-BD59-A6C34878D82A}">
                    <a16:rowId xmlns:a16="http://schemas.microsoft.com/office/drawing/2014/main" val="518718051"/>
                  </a:ext>
                </a:extLst>
              </a:tr>
              <a:tr h="370840">
                <a:tc>
                  <a:txBody>
                    <a:bodyPr/>
                    <a:lstStyle/>
                    <a:p>
                      <a:r>
                        <a:rPr lang="en-GB" sz="1600" noProof="0" dirty="0"/>
                        <a:t>Holder can use advanced and specialised skills and techniques to conceptualise and address problematic situations that involve </a:t>
                      </a:r>
                      <a:r>
                        <a:rPr lang="en-GB" sz="1600" b="1" noProof="0" dirty="0">
                          <a:solidFill>
                            <a:schemeClr val="tx1"/>
                          </a:solidFill>
                        </a:rPr>
                        <a:t>many complex, interacting factors</a:t>
                      </a:r>
                      <a:r>
                        <a:rPr lang="en-GB" sz="1600" noProof="0" dirty="0"/>
                        <a:t>. </a:t>
                      </a:r>
                    </a:p>
                  </a:txBody>
                  <a:tcPr/>
                </a:tc>
                <a:tc>
                  <a:txBody>
                    <a:bodyPr/>
                    <a:lstStyle/>
                    <a:p>
                      <a:r>
                        <a:rPr lang="en-GB" sz="1600" noProof="0" dirty="0"/>
                        <a:t>Identify research problems and gaps</a:t>
                      </a:r>
                    </a:p>
                    <a:p>
                      <a:r>
                        <a:rPr lang="en-GB" sz="1600" noProof="0" dirty="0"/>
                        <a:t>Formulate RQs</a:t>
                      </a:r>
                    </a:p>
                  </a:txBody>
                  <a:tcPr/>
                </a:tc>
                <a:extLst>
                  <a:ext uri="{0D108BD9-81ED-4DB2-BD59-A6C34878D82A}">
                    <a16:rowId xmlns:a16="http://schemas.microsoft.com/office/drawing/2014/main" val="2379098370"/>
                  </a:ext>
                </a:extLst>
              </a:tr>
              <a:tr h="370840">
                <a:tc>
                  <a:txBody>
                    <a:bodyPr/>
                    <a:lstStyle/>
                    <a:p>
                      <a:r>
                        <a:rPr lang="en-GB" sz="1600" noProof="0" dirty="0"/>
                        <a:t>Holder can formulate and use </a:t>
                      </a:r>
                      <a:r>
                        <a:rPr lang="en-GB" sz="1600" b="1" noProof="0" dirty="0"/>
                        <a:t>appropriate methodologies and approaches. </a:t>
                      </a:r>
                    </a:p>
                  </a:txBody>
                  <a:tcPr/>
                </a:tc>
                <a:tc>
                  <a:txBody>
                    <a:bodyPr/>
                    <a:lstStyle/>
                    <a:p>
                      <a:r>
                        <a:rPr lang="en-GB" sz="1600" noProof="0" dirty="0"/>
                        <a:t>Develop relevant research methodologies</a:t>
                      </a:r>
                    </a:p>
                  </a:txBody>
                  <a:tcPr/>
                </a:tc>
                <a:extLst>
                  <a:ext uri="{0D108BD9-81ED-4DB2-BD59-A6C34878D82A}">
                    <a16:rowId xmlns:a16="http://schemas.microsoft.com/office/drawing/2014/main" val="816426993"/>
                  </a:ext>
                </a:extLst>
              </a:tr>
              <a:tr h="370840">
                <a:tc>
                  <a:txBody>
                    <a:bodyPr/>
                    <a:lstStyle/>
                    <a:p>
                      <a:r>
                        <a:rPr lang="en-GB" sz="1600" noProof="0" dirty="0"/>
                        <a:t>Holder </a:t>
                      </a:r>
                      <a:r>
                        <a:rPr lang="en-GB" sz="1600" b="1" noProof="0" dirty="0"/>
                        <a:t>can initiate, design and undertake research, development or strategic activities </a:t>
                      </a:r>
                      <a:r>
                        <a:rPr lang="en-GB" sz="1600" noProof="0" dirty="0"/>
                        <a:t>that extend or produce significant change in the field of work or study. </a:t>
                      </a:r>
                    </a:p>
                  </a:txBody>
                  <a:tcPr/>
                </a:tc>
                <a:tc>
                  <a:txBody>
                    <a:bodyPr/>
                    <a:lstStyle/>
                    <a:p>
                      <a:r>
                        <a:rPr lang="en-GB" sz="1600" noProof="0" dirty="0"/>
                        <a:t>Qual: Personal interviews;  thematic analysis</a:t>
                      </a:r>
                    </a:p>
                    <a:p>
                      <a:r>
                        <a:rPr lang="en-GB" sz="1600" noProof="0" dirty="0"/>
                        <a:t>Quant: Instrument development; statistical analysis </a:t>
                      </a:r>
                    </a:p>
                  </a:txBody>
                  <a:tcPr/>
                </a:tc>
                <a:extLst>
                  <a:ext uri="{0D108BD9-81ED-4DB2-BD59-A6C34878D82A}">
                    <a16:rowId xmlns:a16="http://schemas.microsoft.com/office/drawing/2014/main" val="2983873177"/>
                  </a:ext>
                </a:extLst>
              </a:tr>
              <a:tr h="370840">
                <a:tc>
                  <a:txBody>
                    <a:bodyPr/>
                    <a:lstStyle/>
                    <a:p>
                      <a:r>
                        <a:rPr lang="en-GB" sz="1600" noProof="0" dirty="0"/>
                        <a:t>Holder can </a:t>
                      </a:r>
                      <a:r>
                        <a:rPr lang="en-GB" sz="1600" b="1" noProof="0" dirty="0"/>
                        <a:t>critically evaluate actions, methods and results </a:t>
                      </a:r>
                      <a:r>
                        <a:rPr lang="en-GB" sz="1600" noProof="0" dirty="0"/>
                        <a:t>and their short- and long-term </a:t>
                      </a:r>
                      <a:r>
                        <a:rPr lang="en-GB" sz="1600" b="1" noProof="0" dirty="0"/>
                        <a:t>implications</a:t>
                      </a:r>
                      <a:r>
                        <a:rPr lang="en-GB" sz="1600" noProof="0" dirty="0"/>
                        <a:t> for the field of work or knowledge and its </a:t>
                      </a:r>
                      <a:r>
                        <a:rPr lang="en-GB" sz="1600" b="1" noProof="0" dirty="0"/>
                        <a:t>wider context</a:t>
                      </a:r>
                      <a:r>
                        <a:rPr lang="en-GB" sz="1600" noProof="0" dirty="0"/>
                        <a:t>.</a:t>
                      </a:r>
                    </a:p>
                  </a:txBody>
                  <a:tcPr/>
                </a:tc>
                <a:tc>
                  <a:txBody>
                    <a:bodyPr/>
                    <a:lstStyle/>
                    <a:p>
                      <a:r>
                        <a:rPr lang="en-GB" sz="1600" noProof="0" dirty="0"/>
                        <a:t>Discussions, reflections and recommendations on key issues</a:t>
                      </a:r>
                    </a:p>
                  </a:txBody>
                  <a:tcPr/>
                </a:tc>
                <a:extLst>
                  <a:ext uri="{0D108BD9-81ED-4DB2-BD59-A6C34878D82A}">
                    <a16:rowId xmlns:a16="http://schemas.microsoft.com/office/drawing/2014/main" val="1459646725"/>
                  </a:ext>
                </a:extLst>
              </a:tr>
            </a:tbl>
          </a:graphicData>
        </a:graphic>
      </p:graphicFrame>
    </p:spTree>
    <p:extLst>
      <p:ext uri="{BB962C8B-B14F-4D97-AF65-F5344CB8AC3E}">
        <p14:creationId xmlns:p14="http://schemas.microsoft.com/office/powerpoint/2010/main" val="4283246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AD3838F-9988-4E61-A0CA-9298888AAD6D}"/>
              </a:ext>
            </a:extLst>
          </p:cNvPr>
          <p:cNvSpPr>
            <a:spLocks noGrp="1"/>
          </p:cNvSpPr>
          <p:nvPr>
            <p:ph type="title"/>
          </p:nvPr>
        </p:nvSpPr>
        <p:spPr>
          <a:xfrm>
            <a:off x="1220961" y="154137"/>
            <a:ext cx="9753600" cy="1554161"/>
          </a:xfrm>
        </p:spPr>
        <p:txBody>
          <a:bodyPr>
            <a:normAutofit/>
          </a:bodyPr>
          <a:lstStyle/>
          <a:p>
            <a:r>
              <a:rPr lang="en-HK" sz="2000" b="1" cap="none" dirty="0"/>
              <a:t>Quantitative research</a:t>
            </a:r>
            <a:r>
              <a:rPr lang="en-HK" sz="2000" cap="none" dirty="0"/>
              <a:t>: When concepts are clearly defined and researchers attempt to measure them quantitatively</a:t>
            </a:r>
            <a:br>
              <a:rPr lang="en-HK" sz="2000" cap="none" dirty="0"/>
            </a:br>
            <a:r>
              <a:rPr lang="en-HK" sz="2000" b="1" cap="none" dirty="0"/>
              <a:t>Qualitative research</a:t>
            </a:r>
            <a:r>
              <a:rPr lang="en-HK" sz="2000" cap="none" dirty="0"/>
              <a:t>: When concepts lack clarity and researchers want to understand the subjective meaning attributed to these concepts by individuals.</a:t>
            </a:r>
            <a:endParaRPr lang="en-GB" sz="2000" cap="none" dirty="0"/>
          </a:p>
        </p:txBody>
      </p:sp>
      <p:sp>
        <p:nvSpPr>
          <p:cNvPr id="6" name="Text Placeholder 5">
            <a:extLst>
              <a:ext uri="{FF2B5EF4-FFF2-40B4-BE49-F238E27FC236}">
                <a16:creationId xmlns:a16="http://schemas.microsoft.com/office/drawing/2014/main" id="{FB721849-BAD1-4B6D-B48B-B0AAF1C9537E}"/>
              </a:ext>
            </a:extLst>
          </p:cNvPr>
          <p:cNvSpPr>
            <a:spLocks noGrp="1"/>
          </p:cNvSpPr>
          <p:nvPr>
            <p:ph type="body" idx="1"/>
          </p:nvPr>
        </p:nvSpPr>
        <p:spPr/>
        <p:txBody>
          <a:bodyPr>
            <a:normAutofit fontScale="92500" lnSpcReduction="20000"/>
          </a:bodyPr>
          <a:lstStyle/>
          <a:p>
            <a:r>
              <a:rPr lang="en-HK" b="1" cap="none" dirty="0"/>
              <a:t>Objective</a:t>
            </a:r>
            <a:r>
              <a:rPr lang="en-HK" cap="none" dirty="0"/>
              <a:t>: Explaining or predicting variables using </a:t>
            </a:r>
            <a:r>
              <a:rPr lang="en-HK" b="1" cap="none" dirty="0"/>
              <a:t>valid and reliable instruments</a:t>
            </a:r>
            <a:endParaRPr lang="en-GB" b="1" cap="none" dirty="0"/>
          </a:p>
        </p:txBody>
      </p:sp>
      <p:graphicFrame>
        <p:nvGraphicFramePr>
          <p:cNvPr id="11" name="Content Placeholder 10">
            <a:extLst>
              <a:ext uri="{FF2B5EF4-FFF2-40B4-BE49-F238E27FC236}">
                <a16:creationId xmlns:a16="http://schemas.microsoft.com/office/drawing/2014/main" id="{1DE4BE9E-88BA-428E-8AF8-973EC62CB40E}"/>
              </a:ext>
            </a:extLst>
          </p:cNvPr>
          <p:cNvGraphicFramePr>
            <a:graphicFrameLocks noGrp="1"/>
          </p:cNvGraphicFramePr>
          <p:nvPr>
            <p:ph sz="half" idx="2"/>
          </p:nvPr>
        </p:nvGraphicFramePr>
        <p:xfrm>
          <a:off x="1217613" y="2635634"/>
          <a:ext cx="3796680" cy="10093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a:extLst>
              <a:ext uri="{FF2B5EF4-FFF2-40B4-BE49-F238E27FC236}">
                <a16:creationId xmlns:a16="http://schemas.microsoft.com/office/drawing/2014/main" id="{68296184-763D-467C-9604-9D9FA37FA1FF}"/>
              </a:ext>
            </a:extLst>
          </p:cNvPr>
          <p:cNvSpPr>
            <a:spLocks noGrp="1"/>
          </p:cNvSpPr>
          <p:nvPr>
            <p:ph type="body" sz="quarter" idx="3"/>
          </p:nvPr>
        </p:nvSpPr>
        <p:spPr/>
        <p:txBody>
          <a:bodyPr>
            <a:normAutofit fontScale="92500" lnSpcReduction="20000"/>
          </a:bodyPr>
          <a:lstStyle/>
          <a:p>
            <a:r>
              <a:rPr lang="en-HK" b="1" cap="none" dirty="0"/>
              <a:t>Objective</a:t>
            </a:r>
            <a:r>
              <a:rPr lang="en-HK" cap="none" dirty="0"/>
              <a:t>: Understanding or exploring a complex phenomenon using </a:t>
            </a:r>
            <a:r>
              <a:rPr lang="en-HK" b="1" cap="none" dirty="0"/>
              <a:t>in-depth interviews</a:t>
            </a:r>
            <a:endParaRPr lang="en-GB" b="1" cap="none" dirty="0"/>
          </a:p>
        </p:txBody>
      </p:sp>
      <p:graphicFrame>
        <p:nvGraphicFramePr>
          <p:cNvPr id="13" name="Content Placeholder 12">
            <a:extLst>
              <a:ext uri="{FF2B5EF4-FFF2-40B4-BE49-F238E27FC236}">
                <a16:creationId xmlns:a16="http://schemas.microsoft.com/office/drawing/2014/main" id="{4FB69488-04C9-4E8C-83CF-2908D9D0E8B6}"/>
              </a:ext>
            </a:extLst>
          </p:cNvPr>
          <p:cNvGraphicFramePr>
            <a:graphicFrameLocks noGrp="1"/>
          </p:cNvGraphicFramePr>
          <p:nvPr>
            <p:ph sz="quarter" idx="4"/>
          </p:nvPr>
        </p:nvGraphicFramePr>
        <p:xfrm>
          <a:off x="5730040" y="2787501"/>
          <a:ext cx="4708525" cy="3429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Slide Number Placeholder 3">
            <a:extLst>
              <a:ext uri="{FF2B5EF4-FFF2-40B4-BE49-F238E27FC236}">
                <a16:creationId xmlns:a16="http://schemas.microsoft.com/office/drawing/2014/main" id="{4F3A72CE-0417-4B2B-9454-F3CBF684E27E}"/>
              </a:ext>
            </a:extLst>
          </p:cNvPr>
          <p:cNvSpPr>
            <a:spLocks noGrp="1"/>
          </p:cNvSpPr>
          <p:nvPr>
            <p:ph type="sldNum" sz="quarter" idx="12"/>
          </p:nvPr>
        </p:nvSpPr>
        <p:spPr/>
        <p:txBody>
          <a:bodyPr/>
          <a:lstStyle/>
          <a:p>
            <a:fld id="{F36C87F6-986D-49E6-AF40-1B3A1EE8064D}" type="slidenum">
              <a:rPr lang="en-GB" smtClean="0"/>
              <a:t>17</a:t>
            </a:fld>
            <a:endParaRPr lang="en-GB"/>
          </a:p>
        </p:txBody>
      </p:sp>
      <p:sp>
        <p:nvSpPr>
          <p:cNvPr id="14" name="Oval 13">
            <a:extLst>
              <a:ext uri="{FF2B5EF4-FFF2-40B4-BE49-F238E27FC236}">
                <a16:creationId xmlns:a16="http://schemas.microsoft.com/office/drawing/2014/main" id="{404A3A8E-EA8C-4BA2-BBA0-724241756B86}"/>
              </a:ext>
            </a:extLst>
          </p:cNvPr>
          <p:cNvSpPr/>
          <p:nvPr/>
        </p:nvSpPr>
        <p:spPr>
          <a:xfrm>
            <a:off x="1519064" y="2743200"/>
            <a:ext cx="1080120" cy="75016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5" name="Oval 14">
            <a:extLst>
              <a:ext uri="{FF2B5EF4-FFF2-40B4-BE49-F238E27FC236}">
                <a16:creationId xmlns:a16="http://schemas.microsoft.com/office/drawing/2014/main" id="{46CA9E7E-1406-4785-8D1B-358B98D2DAD5}"/>
              </a:ext>
            </a:extLst>
          </p:cNvPr>
          <p:cNvSpPr/>
          <p:nvPr/>
        </p:nvSpPr>
        <p:spPr>
          <a:xfrm>
            <a:off x="3555851" y="2731874"/>
            <a:ext cx="1080120" cy="75016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17" name="Straight Arrow Connector 16">
            <a:extLst>
              <a:ext uri="{FF2B5EF4-FFF2-40B4-BE49-F238E27FC236}">
                <a16:creationId xmlns:a16="http://schemas.microsoft.com/office/drawing/2014/main" id="{52C82D16-4F86-4568-AE69-546908A35ABE}"/>
              </a:ext>
            </a:extLst>
          </p:cNvPr>
          <p:cNvCxnSpPr>
            <a:stCxn id="14" idx="6"/>
          </p:cNvCxnSpPr>
          <p:nvPr/>
        </p:nvCxnSpPr>
        <p:spPr>
          <a:xfrm flipV="1">
            <a:off x="2599184" y="3118283"/>
            <a:ext cx="933847" cy="1"/>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9345AF9-CD7C-41D7-A7B5-EC0BADD97EA9}"/>
              </a:ext>
            </a:extLst>
          </p:cNvPr>
          <p:cNvSpPr txBox="1"/>
          <p:nvPr/>
        </p:nvSpPr>
        <p:spPr>
          <a:xfrm>
            <a:off x="1938598" y="2941716"/>
            <a:ext cx="648072" cy="424732"/>
          </a:xfrm>
          <a:prstGeom prst="rect">
            <a:avLst/>
          </a:prstGeom>
          <a:noFill/>
        </p:spPr>
        <p:txBody>
          <a:bodyPr wrap="square" rtlCol="0">
            <a:spAutoFit/>
          </a:bodyPr>
          <a:lstStyle/>
          <a:p>
            <a:pPr>
              <a:lnSpc>
                <a:spcPct val="90000"/>
              </a:lnSpc>
            </a:pPr>
            <a:r>
              <a:rPr lang="en-HK" sz="2400" dirty="0"/>
              <a:t>x</a:t>
            </a:r>
            <a:endParaRPr lang="en-GB" sz="2400" dirty="0"/>
          </a:p>
        </p:txBody>
      </p:sp>
      <p:sp>
        <p:nvSpPr>
          <p:cNvPr id="19" name="TextBox 18">
            <a:extLst>
              <a:ext uri="{FF2B5EF4-FFF2-40B4-BE49-F238E27FC236}">
                <a16:creationId xmlns:a16="http://schemas.microsoft.com/office/drawing/2014/main" id="{73C7C669-E376-4163-ADFD-76094A96DDB5}"/>
              </a:ext>
            </a:extLst>
          </p:cNvPr>
          <p:cNvSpPr txBox="1"/>
          <p:nvPr/>
        </p:nvSpPr>
        <p:spPr>
          <a:xfrm>
            <a:off x="3914183" y="2905917"/>
            <a:ext cx="648072" cy="424732"/>
          </a:xfrm>
          <a:prstGeom prst="rect">
            <a:avLst/>
          </a:prstGeom>
          <a:noFill/>
        </p:spPr>
        <p:txBody>
          <a:bodyPr wrap="square" rtlCol="0">
            <a:spAutoFit/>
          </a:bodyPr>
          <a:lstStyle/>
          <a:p>
            <a:pPr>
              <a:lnSpc>
                <a:spcPct val="90000"/>
              </a:lnSpc>
            </a:pPr>
            <a:r>
              <a:rPr lang="en-HK" sz="2400" dirty="0"/>
              <a:t>Y</a:t>
            </a:r>
            <a:endParaRPr lang="en-GB" sz="2400" dirty="0"/>
          </a:p>
        </p:txBody>
      </p:sp>
      <p:sp>
        <p:nvSpPr>
          <p:cNvPr id="20" name="TextBox 19">
            <a:extLst>
              <a:ext uri="{FF2B5EF4-FFF2-40B4-BE49-F238E27FC236}">
                <a16:creationId xmlns:a16="http://schemas.microsoft.com/office/drawing/2014/main" id="{152E0191-1DFB-4EDB-BA5A-8DE49B501817}"/>
              </a:ext>
            </a:extLst>
          </p:cNvPr>
          <p:cNvSpPr txBox="1"/>
          <p:nvPr/>
        </p:nvSpPr>
        <p:spPr>
          <a:xfrm>
            <a:off x="1216975" y="4598076"/>
            <a:ext cx="4154733" cy="2031325"/>
          </a:xfrm>
          <a:prstGeom prst="rect">
            <a:avLst/>
          </a:prstGeom>
          <a:noFill/>
        </p:spPr>
        <p:txBody>
          <a:bodyPr wrap="square" rtlCol="0">
            <a:spAutoFit/>
          </a:bodyPr>
          <a:lstStyle/>
          <a:p>
            <a:pPr>
              <a:lnSpc>
                <a:spcPct val="90000"/>
              </a:lnSpc>
            </a:pPr>
            <a:r>
              <a:rPr lang="en-HK" sz="2000" b="1" dirty="0"/>
              <a:t>Objective: </a:t>
            </a:r>
          </a:p>
          <a:p>
            <a:pPr>
              <a:lnSpc>
                <a:spcPct val="90000"/>
              </a:lnSpc>
            </a:pPr>
            <a:r>
              <a:rPr lang="en-HK" sz="2000" dirty="0"/>
              <a:t>Examine how the independent variable (x) influences a dependent variable (y)</a:t>
            </a:r>
          </a:p>
          <a:p>
            <a:pPr>
              <a:lnSpc>
                <a:spcPct val="90000"/>
              </a:lnSpc>
            </a:pPr>
            <a:endParaRPr lang="en-HK" sz="2000" dirty="0"/>
          </a:p>
          <a:p>
            <a:pPr>
              <a:lnSpc>
                <a:spcPct val="90000"/>
              </a:lnSpc>
            </a:pPr>
            <a:r>
              <a:rPr lang="en-HK" sz="2000" b="1" dirty="0"/>
              <a:t>Unit of analysis:</a:t>
            </a:r>
          </a:p>
          <a:p>
            <a:pPr>
              <a:lnSpc>
                <a:spcPct val="90000"/>
              </a:lnSpc>
            </a:pPr>
            <a:r>
              <a:rPr lang="en-HK" sz="2000" dirty="0"/>
              <a:t>Individual or dyad (pair)</a:t>
            </a:r>
            <a:endParaRPr lang="en-GB" sz="2000" dirty="0"/>
          </a:p>
        </p:txBody>
      </p:sp>
      <p:sp>
        <p:nvSpPr>
          <p:cNvPr id="22" name="TextBox 21">
            <a:extLst>
              <a:ext uri="{FF2B5EF4-FFF2-40B4-BE49-F238E27FC236}">
                <a16:creationId xmlns:a16="http://schemas.microsoft.com/office/drawing/2014/main" id="{67A1F0E8-B7B8-40D8-8CC7-93E15B1C763F}"/>
              </a:ext>
            </a:extLst>
          </p:cNvPr>
          <p:cNvSpPr txBox="1"/>
          <p:nvPr/>
        </p:nvSpPr>
        <p:spPr>
          <a:xfrm>
            <a:off x="9589642" y="2731874"/>
            <a:ext cx="2377072" cy="3416320"/>
          </a:xfrm>
          <a:prstGeom prst="rect">
            <a:avLst/>
          </a:prstGeom>
          <a:noFill/>
        </p:spPr>
        <p:txBody>
          <a:bodyPr wrap="square" rtlCol="0">
            <a:spAutoFit/>
          </a:bodyPr>
          <a:lstStyle/>
          <a:p>
            <a:pPr>
              <a:lnSpc>
                <a:spcPct val="90000"/>
              </a:lnSpc>
            </a:pPr>
            <a:r>
              <a:rPr lang="en-HK" sz="2000" b="1" dirty="0"/>
              <a:t>Objective</a:t>
            </a:r>
            <a:r>
              <a:rPr lang="en-HK" sz="2000" dirty="0"/>
              <a:t>: </a:t>
            </a:r>
          </a:p>
          <a:p>
            <a:pPr>
              <a:lnSpc>
                <a:spcPct val="90000"/>
              </a:lnSpc>
            </a:pPr>
            <a:r>
              <a:rPr lang="en-HK" sz="2000" dirty="0"/>
              <a:t>In-depth understanding of Y; external forces shape and are shaped by Y (bidirectional relationships)</a:t>
            </a:r>
          </a:p>
          <a:p>
            <a:pPr>
              <a:lnSpc>
                <a:spcPct val="90000"/>
              </a:lnSpc>
            </a:pPr>
            <a:endParaRPr lang="en-HK" sz="2000" dirty="0"/>
          </a:p>
          <a:p>
            <a:pPr>
              <a:lnSpc>
                <a:spcPct val="90000"/>
              </a:lnSpc>
            </a:pPr>
            <a:r>
              <a:rPr lang="en-HK" sz="2000" b="1" dirty="0"/>
              <a:t>Unit of analysis:</a:t>
            </a:r>
          </a:p>
          <a:p>
            <a:pPr>
              <a:lnSpc>
                <a:spcPct val="90000"/>
              </a:lnSpc>
            </a:pPr>
            <a:r>
              <a:rPr lang="en-HK" sz="2000" dirty="0"/>
              <a:t>Employee/organization</a:t>
            </a:r>
            <a:endParaRPr lang="en-GB" sz="2000" dirty="0"/>
          </a:p>
        </p:txBody>
      </p:sp>
      <p:sp>
        <p:nvSpPr>
          <p:cNvPr id="2" name="TextBox 1">
            <a:extLst>
              <a:ext uri="{FF2B5EF4-FFF2-40B4-BE49-F238E27FC236}">
                <a16:creationId xmlns:a16="http://schemas.microsoft.com/office/drawing/2014/main" id="{8E82C0B1-E4FD-5C03-0DC9-E18ABC7BF2F2}"/>
              </a:ext>
            </a:extLst>
          </p:cNvPr>
          <p:cNvSpPr txBox="1"/>
          <p:nvPr/>
        </p:nvSpPr>
        <p:spPr>
          <a:xfrm>
            <a:off x="765820" y="3645024"/>
            <a:ext cx="5496234" cy="757130"/>
          </a:xfrm>
          <a:prstGeom prst="rect">
            <a:avLst/>
          </a:prstGeom>
          <a:noFill/>
        </p:spPr>
        <p:txBody>
          <a:bodyPr wrap="square" rtlCol="0">
            <a:spAutoFit/>
          </a:bodyPr>
          <a:lstStyle/>
          <a:p>
            <a:pPr>
              <a:lnSpc>
                <a:spcPct val="90000"/>
              </a:lnSpc>
            </a:pPr>
            <a:r>
              <a:rPr lang="en-HK" sz="2400" dirty="0"/>
              <a:t>Attitudes   </a:t>
            </a:r>
            <a:r>
              <a:rPr lang="en-HK" sz="2400" dirty="0">
                <a:sym typeface="Wingdings" panose="05000000000000000000" pitchFamily="2" charset="2"/>
              </a:rPr>
              <a:t> Behaviour (intentions)</a:t>
            </a:r>
          </a:p>
          <a:p>
            <a:pPr>
              <a:lnSpc>
                <a:spcPct val="90000"/>
              </a:lnSpc>
            </a:pPr>
            <a:r>
              <a:rPr lang="en-HK" sz="2400" dirty="0">
                <a:sym typeface="Wingdings" panose="05000000000000000000" pitchFamily="2" charset="2"/>
              </a:rPr>
              <a:t>Strategies  Performance</a:t>
            </a:r>
            <a:endParaRPr lang="en-GB" sz="2400" dirty="0"/>
          </a:p>
        </p:txBody>
      </p:sp>
    </p:spTree>
    <p:extLst>
      <p:ext uri="{BB962C8B-B14F-4D97-AF65-F5344CB8AC3E}">
        <p14:creationId xmlns:p14="http://schemas.microsoft.com/office/powerpoint/2010/main" val="1444982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596D0-880D-484A-8A7E-5B645A742B51}"/>
              </a:ext>
            </a:extLst>
          </p:cNvPr>
          <p:cNvSpPr>
            <a:spLocks noGrp="1"/>
          </p:cNvSpPr>
          <p:nvPr>
            <p:ph type="title"/>
          </p:nvPr>
        </p:nvSpPr>
        <p:spPr/>
        <p:txBody>
          <a:bodyPr/>
          <a:lstStyle/>
          <a:p>
            <a:r>
              <a:rPr lang="en-HK" dirty="0"/>
              <a:t>Quantitative and qualitative Research</a:t>
            </a:r>
            <a:endParaRPr lang="en-GB" dirty="0"/>
          </a:p>
        </p:txBody>
      </p:sp>
      <p:sp>
        <p:nvSpPr>
          <p:cNvPr id="3" name="Text Placeholder 2">
            <a:extLst>
              <a:ext uri="{FF2B5EF4-FFF2-40B4-BE49-F238E27FC236}">
                <a16:creationId xmlns:a16="http://schemas.microsoft.com/office/drawing/2014/main" id="{C3F09AA1-1D33-4A32-B723-8A1FC35E6EB0}"/>
              </a:ext>
            </a:extLst>
          </p:cNvPr>
          <p:cNvSpPr>
            <a:spLocks noGrp="1"/>
          </p:cNvSpPr>
          <p:nvPr>
            <p:ph type="body" idx="1"/>
          </p:nvPr>
        </p:nvSpPr>
        <p:spPr/>
        <p:txBody>
          <a:bodyPr/>
          <a:lstStyle/>
          <a:p>
            <a:r>
              <a:rPr lang="en-HK" dirty="0"/>
              <a:t>Quantitative research</a:t>
            </a:r>
            <a:endParaRPr lang="en-GB" dirty="0"/>
          </a:p>
        </p:txBody>
      </p:sp>
      <p:sp>
        <p:nvSpPr>
          <p:cNvPr id="4" name="Content Placeholder 3">
            <a:extLst>
              <a:ext uri="{FF2B5EF4-FFF2-40B4-BE49-F238E27FC236}">
                <a16:creationId xmlns:a16="http://schemas.microsoft.com/office/drawing/2014/main" id="{3D7E52E6-8E41-45D1-A6E8-88F2ADD7665C}"/>
              </a:ext>
            </a:extLst>
          </p:cNvPr>
          <p:cNvSpPr>
            <a:spLocks noGrp="1"/>
          </p:cNvSpPr>
          <p:nvPr>
            <p:ph sz="half" idx="2"/>
          </p:nvPr>
        </p:nvSpPr>
        <p:spPr>
          <a:xfrm>
            <a:off x="1217614" y="2743201"/>
            <a:ext cx="4709160" cy="2485999"/>
          </a:xfrm>
        </p:spPr>
        <p:txBody>
          <a:bodyPr/>
          <a:lstStyle/>
          <a:p>
            <a:r>
              <a:rPr lang="en-HK" dirty="0"/>
              <a:t>Single questionnaire</a:t>
            </a:r>
          </a:p>
          <a:p>
            <a:r>
              <a:rPr lang="en-HK" dirty="0"/>
              <a:t>From one perspective</a:t>
            </a:r>
          </a:p>
          <a:p>
            <a:r>
              <a:rPr lang="en-HK" dirty="0"/>
              <a:t>A large number of participants</a:t>
            </a:r>
          </a:p>
          <a:p>
            <a:r>
              <a:rPr lang="en-HK" dirty="0"/>
              <a:t>Statistical analysis (SPSS, </a:t>
            </a:r>
            <a:r>
              <a:rPr lang="en-HK" dirty="0" err="1"/>
              <a:t>jamovi</a:t>
            </a:r>
            <a:r>
              <a:rPr lang="en-HK" dirty="0"/>
              <a:t>)</a:t>
            </a:r>
          </a:p>
          <a:p>
            <a:endParaRPr lang="en-GB" dirty="0"/>
          </a:p>
        </p:txBody>
      </p:sp>
      <p:sp>
        <p:nvSpPr>
          <p:cNvPr id="5" name="Text Placeholder 4">
            <a:extLst>
              <a:ext uri="{FF2B5EF4-FFF2-40B4-BE49-F238E27FC236}">
                <a16:creationId xmlns:a16="http://schemas.microsoft.com/office/drawing/2014/main" id="{5398DE9C-E3EA-4F29-AE4E-D0B648D32542}"/>
              </a:ext>
            </a:extLst>
          </p:cNvPr>
          <p:cNvSpPr>
            <a:spLocks noGrp="1"/>
          </p:cNvSpPr>
          <p:nvPr>
            <p:ph type="body" sz="quarter" idx="3"/>
          </p:nvPr>
        </p:nvSpPr>
        <p:spPr/>
        <p:txBody>
          <a:bodyPr/>
          <a:lstStyle/>
          <a:p>
            <a:r>
              <a:rPr lang="en-HK" dirty="0"/>
              <a:t>Qualitative research</a:t>
            </a:r>
            <a:endParaRPr lang="en-GB" dirty="0"/>
          </a:p>
        </p:txBody>
      </p:sp>
      <p:sp>
        <p:nvSpPr>
          <p:cNvPr id="6" name="Content Placeholder 5">
            <a:extLst>
              <a:ext uri="{FF2B5EF4-FFF2-40B4-BE49-F238E27FC236}">
                <a16:creationId xmlns:a16="http://schemas.microsoft.com/office/drawing/2014/main" id="{C71EDD7E-04CC-44C0-BB96-C2CA4E06E371}"/>
              </a:ext>
            </a:extLst>
          </p:cNvPr>
          <p:cNvSpPr>
            <a:spLocks noGrp="1"/>
          </p:cNvSpPr>
          <p:nvPr>
            <p:ph sz="quarter" idx="4"/>
          </p:nvPr>
        </p:nvSpPr>
        <p:spPr/>
        <p:txBody>
          <a:bodyPr/>
          <a:lstStyle/>
          <a:p>
            <a:r>
              <a:rPr lang="en-HK" dirty="0"/>
              <a:t>Triangulation</a:t>
            </a:r>
          </a:p>
          <a:p>
            <a:r>
              <a:rPr lang="en-HK" dirty="0"/>
              <a:t>Multiple perspectives (multiple informants)</a:t>
            </a:r>
          </a:p>
          <a:p>
            <a:r>
              <a:rPr lang="en-HK" dirty="0"/>
              <a:t>A small number of participants/organizations</a:t>
            </a:r>
          </a:p>
          <a:p>
            <a:r>
              <a:rPr lang="en-HK" dirty="0"/>
              <a:t>Thematic Analysis (NVivo) </a:t>
            </a:r>
          </a:p>
          <a:p>
            <a:endParaRPr lang="en-GB" dirty="0"/>
          </a:p>
        </p:txBody>
      </p:sp>
      <p:sp>
        <p:nvSpPr>
          <p:cNvPr id="7" name="Slide Number Placeholder 6">
            <a:extLst>
              <a:ext uri="{FF2B5EF4-FFF2-40B4-BE49-F238E27FC236}">
                <a16:creationId xmlns:a16="http://schemas.microsoft.com/office/drawing/2014/main" id="{CABC59C8-2217-48E9-A2CF-BEE6EEC08400}"/>
              </a:ext>
            </a:extLst>
          </p:cNvPr>
          <p:cNvSpPr>
            <a:spLocks noGrp="1"/>
          </p:cNvSpPr>
          <p:nvPr>
            <p:ph type="sldNum" sz="quarter" idx="12"/>
          </p:nvPr>
        </p:nvSpPr>
        <p:spPr/>
        <p:txBody>
          <a:bodyPr/>
          <a:lstStyle/>
          <a:p>
            <a:fld id="{F36C87F6-986D-49E6-AF40-1B3A1EE8064D}" type="slidenum">
              <a:rPr lang="en-GB" smtClean="0"/>
              <a:t>18</a:t>
            </a:fld>
            <a:endParaRPr lang="en-GB"/>
          </a:p>
        </p:txBody>
      </p:sp>
      <p:graphicFrame>
        <p:nvGraphicFramePr>
          <p:cNvPr id="8" name="Table 6">
            <a:extLst>
              <a:ext uri="{FF2B5EF4-FFF2-40B4-BE49-F238E27FC236}">
                <a16:creationId xmlns:a16="http://schemas.microsoft.com/office/drawing/2014/main" id="{DC056818-6CB0-474E-B021-0C141C2DE253}"/>
              </a:ext>
            </a:extLst>
          </p:cNvPr>
          <p:cNvGraphicFramePr>
            <a:graphicFrameLocks noGrp="1"/>
          </p:cNvGraphicFramePr>
          <p:nvPr/>
        </p:nvGraphicFramePr>
        <p:xfrm>
          <a:off x="1423766" y="4725144"/>
          <a:ext cx="4296855" cy="1872637"/>
        </p:xfrm>
        <a:graphic>
          <a:graphicData uri="http://schemas.openxmlformats.org/drawingml/2006/table">
            <a:tbl>
              <a:tblPr firstRow="1" bandRow="1">
                <a:tableStyleId>{073A0DAA-6AF3-43AB-8588-CEC1D06C72B9}</a:tableStyleId>
              </a:tblPr>
              <a:tblGrid>
                <a:gridCol w="2425643">
                  <a:extLst>
                    <a:ext uri="{9D8B030D-6E8A-4147-A177-3AD203B41FA5}">
                      <a16:colId xmlns:a16="http://schemas.microsoft.com/office/drawing/2014/main" val="3040950792"/>
                    </a:ext>
                  </a:extLst>
                </a:gridCol>
                <a:gridCol w="1871212">
                  <a:extLst>
                    <a:ext uri="{9D8B030D-6E8A-4147-A177-3AD203B41FA5}">
                      <a16:colId xmlns:a16="http://schemas.microsoft.com/office/drawing/2014/main" val="456441682"/>
                    </a:ext>
                  </a:extLst>
                </a:gridCol>
              </a:tblGrid>
              <a:tr h="470557">
                <a:tc>
                  <a:txBody>
                    <a:bodyPr/>
                    <a:lstStyle/>
                    <a:p>
                      <a:pPr algn="ctr"/>
                      <a:r>
                        <a:rPr lang="en-HK" sz="1600" dirty="0"/>
                        <a:t>Unit of analysis</a:t>
                      </a:r>
                      <a:endParaRPr lang="en-GB" sz="1600" dirty="0"/>
                    </a:p>
                  </a:txBody>
                  <a:tcPr/>
                </a:tc>
                <a:tc>
                  <a:txBody>
                    <a:bodyPr/>
                    <a:lstStyle/>
                    <a:p>
                      <a:pPr algn="ctr"/>
                      <a:r>
                        <a:rPr lang="en-HK" sz="1600" dirty="0"/>
                        <a:t>Measures</a:t>
                      </a:r>
                      <a:endParaRPr lang="en-GB" sz="1600" dirty="0"/>
                    </a:p>
                  </a:txBody>
                  <a:tcPr/>
                </a:tc>
                <a:extLst>
                  <a:ext uri="{0D108BD9-81ED-4DB2-BD59-A6C34878D82A}">
                    <a16:rowId xmlns:a16="http://schemas.microsoft.com/office/drawing/2014/main" val="3787354447"/>
                  </a:ext>
                </a:extLst>
              </a:tr>
              <a:tr h="376385">
                <a:tc>
                  <a:txBody>
                    <a:bodyPr/>
                    <a:lstStyle/>
                    <a:p>
                      <a:r>
                        <a:rPr lang="en-HK" sz="1600" dirty="0"/>
                        <a:t>Individual Employee</a:t>
                      </a:r>
                      <a:endParaRPr lang="en-GB" sz="1600" dirty="0"/>
                    </a:p>
                  </a:txBody>
                  <a:tcPr/>
                </a:tc>
                <a:tc>
                  <a:txBody>
                    <a:bodyPr/>
                    <a:lstStyle/>
                    <a:p>
                      <a:r>
                        <a:rPr lang="en-HK" sz="1600" dirty="0"/>
                        <a:t>Employee self-reported</a:t>
                      </a:r>
                      <a:endParaRPr lang="en-GB" sz="1600" dirty="0"/>
                    </a:p>
                  </a:txBody>
                  <a:tcPr/>
                </a:tc>
                <a:extLst>
                  <a:ext uri="{0D108BD9-81ED-4DB2-BD59-A6C34878D82A}">
                    <a16:rowId xmlns:a16="http://schemas.microsoft.com/office/drawing/2014/main" val="2745795354"/>
                  </a:ext>
                </a:extLst>
              </a:tr>
              <a:tr h="376385">
                <a:tc>
                  <a:txBody>
                    <a:bodyPr/>
                    <a:lstStyle/>
                    <a:p>
                      <a:r>
                        <a:rPr lang="en-HK" sz="1600" dirty="0"/>
                        <a:t>Dyadic</a:t>
                      </a:r>
                    </a:p>
                    <a:p>
                      <a:r>
                        <a:rPr lang="en-HK" sz="1600" dirty="0"/>
                        <a:t>Leader-follower</a:t>
                      </a:r>
                      <a:endParaRPr lang="en-GB" sz="1600" dirty="0"/>
                    </a:p>
                  </a:txBody>
                  <a:tcPr/>
                </a:tc>
                <a:tc>
                  <a:txBody>
                    <a:bodyPr/>
                    <a:lstStyle/>
                    <a:p>
                      <a:r>
                        <a:rPr lang="en-HK" sz="1600" dirty="0"/>
                        <a:t>Employee self-reported and supervisor-rated</a:t>
                      </a:r>
                      <a:endParaRPr lang="en-GB" sz="1600" dirty="0"/>
                    </a:p>
                  </a:txBody>
                  <a:tcPr/>
                </a:tc>
                <a:extLst>
                  <a:ext uri="{0D108BD9-81ED-4DB2-BD59-A6C34878D82A}">
                    <a16:rowId xmlns:a16="http://schemas.microsoft.com/office/drawing/2014/main" val="3101698074"/>
                  </a:ext>
                </a:extLst>
              </a:tr>
            </a:tbl>
          </a:graphicData>
        </a:graphic>
      </p:graphicFrame>
    </p:spTree>
    <p:extLst>
      <p:ext uri="{BB962C8B-B14F-4D97-AF65-F5344CB8AC3E}">
        <p14:creationId xmlns:p14="http://schemas.microsoft.com/office/powerpoint/2010/main" val="3818175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36000-D670-E5D6-0A2F-221F23E9809E}"/>
              </a:ext>
            </a:extLst>
          </p:cNvPr>
          <p:cNvSpPr>
            <a:spLocks noGrp="1"/>
          </p:cNvSpPr>
          <p:nvPr>
            <p:ph type="title"/>
          </p:nvPr>
        </p:nvSpPr>
        <p:spPr/>
        <p:txBody>
          <a:bodyPr/>
          <a:lstStyle/>
          <a:p>
            <a:r>
              <a:rPr lang="en-HK" dirty="0"/>
              <a:t>What makes a good research topic?</a:t>
            </a:r>
            <a:endParaRPr lang="en-GB" dirty="0"/>
          </a:p>
        </p:txBody>
      </p:sp>
      <p:sp>
        <p:nvSpPr>
          <p:cNvPr id="3" name="Content Placeholder 2">
            <a:extLst>
              <a:ext uri="{FF2B5EF4-FFF2-40B4-BE49-F238E27FC236}">
                <a16:creationId xmlns:a16="http://schemas.microsoft.com/office/drawing/2014/main" id="{16D361BC-2F46-63BC-78BF-DED40762872B}"/>
              </a:ext>
            </a:extLst>
          </p:cNvPr>
          <p:cNvSpPr>
            <a:spLocks noGrp="1"/>
          </p:cNvSpPr>
          <p:nvPr>
            <p:ph idx="1"/>
          </p:nvPr>
        </p:nvSpPr>
        <p:spPr>
          <a:xfrm>
            <a:off x="1217613" y="1647826"/>
            <a:ext cx="9753600" cy="4981575"/>
          </a:xfrm>
        </p:spPr>
        <p:txBody>
          <a:bodyPr>
            <a:normAutofit lnSpcReduction="10000"/>
          </a:bodyPr>
          <a:lstStyle/>
          <a:p>
            <a:r>
              <a:rPr lang="en-HK" dirty="0"/>
              <a:t>For a research topic to be considered good, it must be </a:t>
            </a:r>
            <a:r>
              <a:rPr lang="en-HK" dirty="0">
                <a:solidFill>
                  <a:srgbClr val="FF0000"/>
                </a:solidFill>
              </a:rPr>
              <a:t>justifiable</a:t>
            </a:r>
            <a:r>
              <a:rPr lang="en-HK" dirty="0"/>
              <a:t>, based on </a:t>
            </a:r>
            <a:r>
              <a:rPr lang="en-HK" dirty="0">
                <a:solidFill>
                  <a:srgbClr val="FF0000"/>
                </a:solidFill>
              </a:rPr>
              <a:t>existing literature</a:t>
            </a:r>
            <a:r>
              <a:rPr lang="en-HK" dirty="0"/>
              <a:t>, and demonstrate </a:t>
            </a:r>
            <a:r>
              <a:rPr lang="en-HK" dirty="0">
                <a:solidFill>
                  <a:srgbClr val="FF0000"/>
                </a:solidFill>
              </a:rPr>
              <a:t>originality</a:t>
            </a:r>
            <a:r>
              <a:rPr lang="en-HK" dirty="0"/>
              <a:t>.</a:t>
            </a:r>
          </a:p>
          <a:p>
            <a:r>
              <a:rPr lang="en-HK" sz="2000" dirty="0"/>
              <a:t>Research Title: Linking </a:t>
            </a:r>
            <a:r>
              <a:rPr lang="en-HK" sz="2000" dirty="0">
                <a:solidFill>
                  <a:srgbClr val="FF0000"/>
                </a:solidFill>
              </a:rPr>
              <a:t>Tour Guide Performance </a:t>
            </a:r>
            <a:r>
              <a:rPr lang="en-HK" sz="2000" dirty="0"/>
              <a:t>to </a:t>
            </a:r>
            <a:r>
              <a:rPr lang="en-HK" sz="2000" dirty="0">
                <a:solidFill>
                  <a:srgbClr val="FF0000"/>
                </a:solidFill>
              </a:rPr>
              <a:t>Tourist Satisfaction</a:t>
            </a:r>
            <a:r>
              <a:rPr lang="en-HK" sz="2000" dirty="0"/>
              <a:t>: A Study of Mainland Chinese Tour Groups in Hong Kong</a:t>
            </a:r>
          </a:p>
          <a:p>
            <a:r>
              <a:rPr lang="en-HK" sz="1800" b="1" dirty="0"/>
              <a:t>Justification</a:t>
            </a:r>
            <a:r>
              <a:rPr lang="en-HK" sz="1800" dirty="0"/>
              <a:t>: Last year alone, </a:t>
            </a:r>
            <a:r>
              <a:rPr lang="en-HK" sz="1800" dirty="0">
                <a:solidFill>
                  <a:srgbClr val="FF0000"/>
                </a:solidFill>
              </a:rPr>
              <a:t>over 10 million Chinese tourists went to Hong Kong</a:t>
            </a:r>
            <a:r>
              <a:rPr lang="en-HK" sz="1800" dirty="0"/>
              <a:t>…</a:t>
            </a:r>
            <a:r>
              <a:rPr lang="en-HK" sz="1800" dirty="0">
                <a:solidFill>
                  <a:srgbClr val="FF0000"/>
                </a:solidFill>
              </a:rPr>
              <a:t>Research evidence suggests</a:t>
            </a:r>
            <a:r>
              <a:rPr lang="en-HK" sz="1800" dirty="0"/>
              <a:t> that tourists’ satisfaction judgements with guiding services wield substantial influence over their overall satisfaction with tour services </a:t>
            </a:r>
            <a:r>
              <a:rPr lang="en-HK" sz="1800" dirty="0">
                <a:solidFill>
                  <a:srgbClr val="FF0000"/>
                </a:solidFill>
              </a:rPr>
              <a:t>(McDonnell, 2001). </a:t>
            </a:r>
          </a:p>
          <a:p>
            <a:r>
              <a:rPr lang="en-HK" sz="1800" b="1" dirty="0"/>
              <a:t>Literature</a:t>
            </a:r>
            <a:r>
              <a:rPr lang="en-HK" sz="1800" dirty="0"/>
              <a:t>: In </a:t>
            </a:r>
            <a:r>
              <a:rPr lang="en-HK" sz="1800" dirty="0">
                <a:solidFill>
                  <a:srgbClr val="FF0000"/>
                </a:solidFill>
              </a:rPr>
              <a:t>previous attempts </a:t>
            </a:r>
            <a:r>
              <a:rPr lang="en-HK" sz="1800" dirty="0"/>
              <a:t>to explain tour guide performance and tourist satisfaction, researchers </a:t>
            </a:r>
            <a:r>
              <a:rPr lang="en-HK" sz="1800" dirty="0">
                <a:solidFill>
                  <a:srgbClr val="FF0000"/>
                </a:solidFill>
              </a:rPr>
              <a:t>tended to focus on the formal duties of tour guides </a:t>
            </a:r>
            <a:r>
              <a:rPr lang="en-HK" sz="1800" dirty="0"/>
              <a:t>and did not recognise that social aspects could be even more important. Recent studies in marketing have called attention to the service provider role performance, </a:t>
            </a:r>
            <a:r>
              <a:rPr lang="en-HK" sz="1800" dirty="0">
                <a:solidFill>
                  <a:srgbClr val="FF0000"/>
                </a:solidFill>
              </a:rPr>
              <a:t>a previously neglected construct</a:t>
            </a:r>
            <a:r>
              <a:rPr lang="en-HK" sz="1800" dirty="0"/>
              <a:t>, as a determinant of customer satisfaction. </a:t>
            </a:r>
          </a:p>
          <a:p>
            <a:r>
              <a:rPr lang="en-HK" sz="1800" b="1" dirty="0"/>
              <a:t>Originality</a:t>
            </a:r>
            <a:r>
              <a:rPr lang="en-HK" sz="1800" dirty="0"/>
              <a:t>: Role theory offers </a:t>
            </a:r>
            <a:r>
              <a:rPr lang="en-HK" sz="1800" dirty="0">
                <a:solidFill>
                  <a:srgbClr val="FF0000"/>
                </a:solidFill>
              </a:rPr>
              <a:t>a different route </a:t>
            </a:r>
            <a:r>
              <a:rPr lang="en-HK" sz="1800" dirty="0"/>
              <a:t>to understanding service performance and customer satisfaction in service environments</a:t>
            </a:r>
            <a:endParaRPr lang="en-GB" sz="1800" dirty="0"/>
          </a:p>
        </p:txBody>
      </p:sp>
      <p:sp>
        <p:nvSpPr>
          <p:cNvPr id="4" name="Slide Number Placeholder 3">
            <a:extLst>
              <a:ext uri="{FF2B5EF4-FFF2-40B4-BE49-F238E27FC236}">
                <a16:creationId xmlns:a16="http://schemas.microsoft.com/office/drawing/2014/main" id="{E46153F1-3917-8612-B980-478CA799AD42}"/>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2285585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1364-8301-1226-4ED8-607B43F5EB05}"/>
              </a:ext>
            </a:extLst>
          </p:cNvPr>
          <p:cNvSpPr>
            <a:spLocks noGrp="1"/>
          </p:cNvSpPr>
          <p:nvPr>
            <p:ph type="title"/>
          </p:nvPr>
        </p:nvSpPr>
        <p:spPr/>
        <p:txBody>
          <a:bodyPr/>
          <a:lstStyle/>
          <a:p>
            <a:r>
              <a:rPr lang="en-HK" dirty="0"/>
              <a:t>justification</a:t>
            </a:r>
            <a:endParaRPr lang="en-GB" dirty="0"/>
          </a:p>
        </p:txBody>
      </p:sp>
      <p:sp>
        <p:nvSpPr>
          <p:cNvPr id="3" name="Content Placeholder 2">
            <a:extLst>
              <a:ext uri="{FF2B5EF4-FFF2-40B4-BE49-F238E27FC236}">
                <a16:creationId xmlns:a16="http://schemas.microsoft.com/office/drawing/2014/main" id="{698BB7A8-09C5-849E-BF6F-F8EB39265906}"/>
              </a:ext>
            </a:extLst>
          </p:cNvPr>
          <p:cNvSpPr>
            <a:spLocks noGrp="1"/>
          </p:cNvSpPr>
          <p:nvPr>
            <p:ph idx="1"/>
          </p:nvPr>
        </p:nvSpPr>
        <p:spPr/>
        <p:txBody>
          <a:bodyPr>
            <a:normAutofit lnSpcReduction="10000"/>
          </a:bodyPr>
          <a:lstStyle/>
          <a:p>
            <a:r>
              <a:rPr lang="en-HK" dirty="0"/>
              <a:t>The problem must have </a:t>
            </a:r>
            <a:r>
              <a:rPr lang="en-HK" dirty="0">
                <a:solidFill>
                  <a:srgbClr val="FF0000"/>
                </a:solidFill>
              </a:rPr>
              <a:t>evidence of its significance </a:t>
            </a:r>
            <a:r>
              <a:rPr lang="en-HK" dirty="0"/>
              <a:t>within the professional field.</a:t>
            </a:r>
          </a:p>
          <a:p>
            <a:r>
              <a:rPr lang="en-HK" dirty="0"/>
              <a:t>Relevant statistics should be provided to highlight unjust inequalities, financial impact, lost efficiency, or other relevant factors.</a:t>
            </a:r>
          </a:p>
          <a:p>
            <a:r>
              <a:rPr lang="en-HK" dirty="0"/>
              <a:t>Documentable discrepancies, such as conflicting models, should be presented to emphasize the need for resolution.</a:t>
            </a:r>
          </a:p>
          <a:p>
            <a:r>
              <a:rPr lang="en-HK" dirty="0"/>
              <a:t>Scholarly facts are required to demonstrate the problem's urgency and importance.</a:t>
            </a:r>
          </a:p>
          <a:p>
            <a:r>
              <a:rPr lang="en-HK" dirty="0"/>
              <a:t>The problem should be a genuine and challenging puzzle that requires solving rather than just an interesting topic.</a:t>
            </a:r>
            <a:endParaRPr lang="en-GB" dirty="0"/>
          </a:p>
        </p:txBody>
      </p:sp>
      <p:sp>
        <p:nvSpPr>
          <p:cNvPr id="4" name="Slide Number Placeholder 3">
            <a:extLst>
              <a:ext uri="{FF2B5EF4-FFF2-40B4-BE49-F238E27FC236}">
                <a16:creationId xmlns:a16="http://schemas.microsoft.com/office/drawing/2014/main" id="{363DBBF2-08DE-93C9-04E4-8AAEFA6EBE6D}"/>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3229311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787B-065C-3391-6643-F23D6233983D}"/>
              </a:ext>
            </a:extLst>
          </p:cNvPr>
          <p:cNvSpPr>
            <a:spLocks noGrp="1"/>
          </p:cNvSpPr>
          <p:nvPr>
            <p:ph type="title"/>
          </p:nvPr>
        </p:nvSpPr>
        <p:spPr/>
        <p:txBody>
          <a:bodyPr/>
          <a:lstStyle/>
          <a:p>
            <a:r>
              <a:rPr lang="en-HK" dirty="0"/>
              <a:t>Grounded in literature</a:t>
            </a:r>
            <a:endParaRPr lang="en-GB" dirty="0"/>
          </a:p>
        </p:txBody>
      </p:sp>
      <p:sp>
        <p:nvSpPr>
          <p:cNvPr id="3" name="Content Placeholder 2">
            <a:extLst>
              <a:ext uri="{FF2B5EF4-FFF2-40B4-BE49-F238E27FC236}">
                <a16:creationId xmlns:a16="http://schemas.microsoft.com/office/drawing/2014/main" id="{10A66249-F630-B026-8B4C-CBF979DD1E18}"/>
              </a:ext>
            </a:extLst>
          </p:cNvPr>
          <p:cNvSpPr>
            <a:spLocks noGrp="1"/>
          </p:cNvSpPr>
          <p:nvPr>
            <p:ph idx="1"/>
          </p:nvPr>
        </p:nvSpPr>
        <p:spPr/>
        <p:txBody>
          <a:bodyPr/>
          <a:lstStyle/>
          <a:p>
            <a:r>
              <a:rPr lang="en-HK" dirty="0"/>
              <a:t>The problem should be framed in a way that allows the researcher to either build upon or challenge </a:t>
            </a:r>
            <a:r>
              <a:rPr lang="en-HK" dirty="0">
                <a:solidFill>
                  <a:srgbClr val="FF0000"/>
                </a:solidFill>
              </a:rPr>
              <a:t>existing literature </a:t>
            </a:r>
            <a:r>
              <a:rPr lang="en-HK" dirty="0"/>
              <a:t>on the topic.</a:t>
            </a:r>
          </a:p>
          <a:p>
            <a:r>
              <a:rPr lang="en-HK" dirty="0"/>
              <a:t>It is important to articulate the problem within the context of a theoretical or conceptual framework.</a:t>
            </a:r>
          </a:p>
          <a:p>
            <a:r>
              <a:rPr lang="en-HK" dirty="0"/>
              <a:t>The problem should be grounded in the scientific literature, meaning it should be connected to previous findings.</a:t>
            </a:r>
          </a:p>
          <a:p>
            <a:r>
              <a:rPr lang="en-HK" dirty="0"/>
              <a:t>The new findings should have implications for and contribute to the existing body of knowledge on the topic.</a:t>
            </a:r>
            <a:endParaRPr lang="en-GB" dirty="0"/>
          </a:p>
        </p:txBody>
      </p:sp>
      <p:sp>
        <p:nvSpPr>
          <p:cNvPr id="4" name="Slide Number Placeholder 3">
            <a:extLst>
              <a:ext uri="{FF2B5EF4-FFF2-40B4-BE49-F238E27FC236}">
                <a16:creationId xmlns:a16="http://schemas.microsoft.com/office/drawing/2014/main" id="{35577694-C534-5A89-CAE1-3E7A4271AE72}"/>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23183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DBD97-AFD3-50B1-7BA7-D8E04B28D8D6}"/>
              </a:ext>
            </a:extLst>
          </p:cNvPr>
          <p:cNvSpPr>
            <a:spLocks noGrp="1"/>
          </p:cNvSpPr>
          <p:nvPr>
            <p:ph type="title"/>
          </p:nvPr>
        </p:nvSpPr>
        <p:spPr/>
        <p:txBody>
          <a:bodyPr/>
          <a:lstStyle/>
          <a:p>
            <a:r>
              <a:rPr lang="en-GB" dirty="0"/>
              <a:t>originality</a:t>
            </a:r>
          </a:p>
        </p:txBody>
      </p:sp>
      <p:sp>
        <p:nvSpPr>
          <p:cNvPr id="3" name="Content Placeholder 2">
            <a:extLst>
              <a:ext uri="{FF2B5EF4-FFF2-40B4-BE49-F238E27FC236}">
                <a16:creationId xmlns:a16="http://schemas.microsoft.com/office/drawing/2014/main" id="{39EFACE5-B2B9-AE1E-BED3-6BB577DE2943}"/>
              </a:ext>
            </a:extLst>
          </p:cNvPr>
          <p:cNvSpPr>
            <a:spLocks noGrp="1"/>
          </p:cNvSpPr>
          <p:nvPr>
            <p:ph idx="1"/>
          </p:nvPr>
        </p:nvSpPr>
        <p:spPr/>
        <p:txBody>
          <a:bodyPr/>
          <a:lstStyle/>
          <a:p>
            <a:r>
              <a:rPr lang="en-HK" dirty="0"/>
              <a:t>The problem should represent </a:t>
            </a:r>
            <a:r>
              <a:rPr lang="en-HK" dirty="0">
                <a:solidFill>
                  <a:srgbClr val="FF0000"/>
                </a:solidFill>
              </a:rPr>
              <a:t>a significant gap </a:t>
            </a:r>
            <a:r>
              <a:rPr lang="en-HK" dirty="0"/>
              <a:t>in the research literature for a PhD or a gap in practice for a DBA.</a:t>
            </a:r>
          </a:p>
          <a:p>
            <a:r>
              <a:rPr lang="en-HK" dirty="0"/>
              <a:t>It should address an original and meaningful area that has not been extensively studied or adequately addressed in previous research or professional practice.</a:t>
            </a:r>
            <a:endParaRPr lang="en-GB" dirty="0"/>
          </a:p>
        </p:txBody>
      </p:sp>
      <p:sp>
        <p:nvSpPr>
          <p:cNvPr id="4" name="Slide Number Placeholder 3">
            <a:extLst>
              <a:ext uri="{FF2B5EF4-FFF2-40B4-BE49-F238E27FC236}">
                <a16:creationId xmlns:a16="http://schemas.microsoft.com/office/drawing/2014/main" id="{AFCEBBCE-2C0F-DED3-2B69-76103C9B7F55}"/>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3796127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0C32-63CC-E57C-2FF3-451937B42FA8}"/>
              </a:ext>
            </a:extLst>
          </p:cNvPr>
          <p:cNvSpPr>
            <a:spLocks noGrp="1"/>
          </p:cNvSpPr>
          <p:nvPr>
            <p:ph type="title"/>
          </p:nvPr>
        </p:nvSpPr>
        <p:spPr/>
        <p:txBody>
          <a:bodyPr>
            <a:normAutofit/>
          </a:bodyPr>
          <a:lstStyle/>
          <a:p>
            <a:r>
              <a:rPr lang="en-HK" dirty="0"/>
              <a:t>common mistakes in research proposals</a:t>
            </a:r>
            <a:endParaRPr lang="en-GB" dirty="0"/>
          </a:p>
        </p:txBody>
      </p:sp>
      <p:sp>
        <p:nvSpPr>
          <p:cNvPr id="3" name="Content Placeholder 2">
            <a:extLst>
              <a:ext uri="{FF2B5EF4-FFF2-40B4-BE49-F238E27FC236}">
                <a16:creationId xmlns:a16="http://schemas.microsoft.com/office/drawing/2014/main" id="{EDFCE8BD-8C84-FBB2-93AF-618CABEF4793}"/>
              </a:ext>
            </a:extLst>
          </p:cNvPr>
          <p:cNvSpPr>
            <a:spLocks noGrp="1"/>
          </p:cNvSpPr>
          <p:nvPr>
            <p:ph idx="1"/>
          </p:nvPr>
        </p:nvSpPr>
        <p:spPr>
          <a:xfrm>
            <a:off x="1217614" y="1828800"/>
            <a:ext cx="9753600" cy="4480520"/>
          </a:xfrm>
        </p:spPr>
        <p:txBody>
          <a:bodyPr>
            <a:normAutofit/>
          </a:bodyPr>
          <a:lstStyle/>
          <a:p>
            <a:pPr>
              <a:lnSpc>
                <a:spcPct val="100000"/>
              </a:lnSpc>
              <a:spcBef>
                <a:spcPts val="1200"/>
              </a:spcBef>
            </a:pPr>
            <a:r>
              <a:rPr lang="en-HK" sz="2200" dirty="0"/>
              <a:t>Vague or poorly defined research questions or objectives.</a:t>
            </a:r>
          </a:p>
          <a:p>
            <a:pPr>
              <a:lnSpc>
                <a:spcPct val="100000"/>
              </a:lnSpc>
              <a:spcBef>
                <a:spcPts val="1200"/>
              </a:spcBef>
            </a:pPr>
            <a:r>
              <a:rPr lang="en-HK" sz="2200" dirty="0"/>
              <a:t>Insufficient justification for the significance and originality of the proposed research.</a:t>
            </a:r>
          </a:p>
          <a:p>
            <a:pPr>
              <a:lnSpc>
                <a:spcPct val="100000"/>
              </a:lnSpc>
              <a:spcBef>
                <a:spcPts val="1200"/>
              </a:spcBef>
            </a:pPr>
            <a:r>
              <a:rPr lang="en-HK" sz="2200" dirty="0"/>
              <a:t>Inadequate or insufficient literature review, lacking a comprehensive understanding of existing research and theories.</a:t>
            </a:r>
          </a:p>
          <a:p>
            <a:pPr>
              <a:lnSpc>
                <a:spcPct val="100000"/>
              </a:lnSpc>
              <a:spcBef>
                <a:spcPts val="1200"/>
              </a:spcBef>
            </a:pPr>
            <a:r>
              <a:rPr lang="en-HK" sz="2200" dirty="0"/>
              <a:t>Weak research design, such as inadequate methodology or inappropriate data collection methods.</a:t>
            </a:r>
          </a:p>
          <a:p>
            <a:pPr>
              <a:lnSpc>
                <a:spcPct val="100000"/>
              </a:lnSpc>
              <a:spcBef>
                <a:spcPts val="1200"/>
              </a:spcBef>
            </a:pPr>
            <a:r>
              <a:rPr lang="en-HK" sz="2200" dirty="0"/>
              <a:t>Lack of clear research methodology, including a failure to address ethical considerations.</a:t>
            </a:r>
          </a:p>
          <a:p>
            <a:pPr>
              <a:spcBef>
                <a:spcPts val="1200"/>
              </a:spcBef>
            </a:pPr>
            <a:r>
              <a:rPr lang="en-HK" sz="2200" dirty="0"/>
              <a:t>Other issues: </a:t>
            </a:r>
            <a:r>
              <a:rPr lang="en-HK" sz="2200" dirty="0">
                <a:solidFill>
                  <a:srgbClr val="FF0000"/>
                </a:solidFill>
              </a:rPr>
              <a:t>1) Perceived and empirical associations, 2) Stated and derived importance and 3) Positive and normative research</a:t>
            </a:r>
          </a:p>
        </p:txBody>
      </p:sp>
      <p:sp>
        <p:nvSpPr>
          <p:cNvPr id="4" name="Slide Number Placeholder 3">
            <a:extLst>
              <a:ext uri="{FF2B5EF4-FFF2-40B4-BE49-F238E27FC236}">
                <a16:creationId xmlns:a16="http://schemas.microsoft.com/office/drawing/2014/main" id="{3BF702EF-D681-DFA8-8CB5-CCA6BBCE2E16}"/>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202491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886D6-22D1-8144-D2BC-64C03B2026AC}"/>
              </a:ext>
            </a:extLst>
          </p:cNvPr>
          <p:cNvSpPr>
            <a:spLocks noGrp="1"/>
          </p:cNvSpPr>
          <p:nvPr>
            <p:ph type="title"/>
          </p:nvPr>
        </p:nvSpPr>
        <p:spPr/>
        <p:txBody>
          <a:bodyPr/>
          <a:lstStyle/>
          <a:p>
            <a:r>
              <a:rPr lang="en-HK" dirty="0"/>
              <a:t>1. Perceived and empirical associations</a:t>
            </a:r>
          </a:p>
        </p:txBody>
      </p:sp>
      <p:sp>
        <p:nvSpPr>
          <p:cNvPr id="3" name="Content Placeholder 2">
            <a:extLst>
              <a:ext uri="{FF2B5EF4-FFF2-40B4-BE49-F238E27FC236}">
                <a16:creationId xmlns:a16="http://schemas.microsoft.com/office/drawing/2014/main" id="{9F95AF4E-403D-4689-44AF-83AEF6D81024}"/>
              </a:ext>
            </a:extLst>
          </p:cNvPr>
          <p:cNvSpPr>
            <a:spLocks noGrp="1"/>
          </p:cNvSpPr>
          <p:nvPr>
            <p:ph idx="1"/>
          </p:nvPr>
        </p:nvSpPr>
        <p:spPr/>
        <p:txBody>
          <a:bodyPr>
            <a:normAutofit/>
          </a:bodyPr>
          <a:lstStyle/>
          <a:p>
            <a:r>
              <a:rPr lang="en-HK" dirty="0"/>
              <a:t>Study1: A total of 100 employees were surveyed using a Likert scale (ranging from 1 to 5) to examine their agreement with the statement "</a:t>
            </a:r>
            <a:r>
              <a:rPr lang="en-HK" b="1" dirty="0"/>
              <a:t>Pay is positively related to your job satisfaction</a:t>
            </a:r>
            <a:r>
              <a:rPr lang="en-HK" dirty="0"/>
              <a:t>." The results indicate that the respondents were relatively neutral or unsure about this relationship, as evidenced by a mean score of 3.1.</a:t>
            </a:r>
          </a:p>
          <a:p>
            <a:r>
              <a:rPr lang="en-US" dirty="0"/>
              <a:t>Study 2: The pay levels of 100 employees were examined in relation to their job satisfaction scores. The analysis revealed a correlation coefficient of 0.7 between the two variables.</a:t>
            </a:r>
          </a:p>
          <a:p>
            <a:r>
              <a:rPr lang="en-US" dirty="0"/>
              <a:t>Findings from Study 1 only indicated employees' beliefs. They may not necessarily reflect the actual relationships in real life.</a:t>
            </a:r>
            <a:endParaRPr lang="en-HK" dirty="0"/>
          </a:p>
        </p:txBody>
      </p:sp>
      <p:sp>
        <p:nvSpPr>
          <p:cNvPr id="4" name="Slide Number Placeholder 3">
            <a:extLst>
              <a:ext uri="{FF2B5EF4-FFF2-40B4-BE49-F238E27FC236}">
                <a16:creationId xmlns:a16="http://schemas.microsoft.com/office/drawing/2014/main" id="{87CB9384-942B-D6DB-2D0E-02D5958744A3}"/>
              </a:ext>
            </a:extLst>
          </p:cNvPr>
          <p:cNvSpPr>
            <a:spLocks noGrp="1"/>
          </p:cNvSpPr>
          <p:nvPr>
            <p:ph type="sldNum" sz="quarter" idx="12"/>
          </p:nvPr>
        </p:nvSpPr>
        <p:spPr/>
        <p:txBody>
          <a:bodyPr/>
          <a:lstStyle/>
          <a:p>
            <a:fld id="{F36C87F6-986D-49E6-AF40-1B3A1EE8064D}" type="slidenum">
              <a:rPr lang="en-HK" smtClean="0"/>
              <a:t>24</a:t>
            </a:fld>
            <a:endParaRPr lang="en-HK"/>
          </a:p>
        </p:txBody>
      </p:sp>
    </p:spTree>
    <p:extLst>
      <p:ext uri="{BB962C8B-B14F-4D97-AF65-F5344CB8AC3E}">
        <p14:creationId xmlns:p14="http://schemas.microsoft.com/office/powerpoint/2010/main" val="3673633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C5668AD-0913-A055-6F8B-DC5238C376D0}"/>
              </a:ext>
            </a:extLst>
          </p:cNvPr>
          <p:cNvSpPr>
            <a:spLocks noGrp="1"/>
          </p:cNvSpPr>
          <p:nvPr>
            <p:ph type="title"/>
          </p:nvPr>
        </p:nvSpPr>
        <p:spPr/>
        <p:txBody>
          <a:bodyPr/>
          <a:lstStyle/>
          <a:p>
            <a:r>
              <a:rPr lang="en-HK" dirty="0"/>
              <a:t>Perceived associations</a:t>
            </a:r>
            <a:endParaRPr lang="en-GB" dirty="0"/>
          </a:p>
        </p:txBody>
      </p:sp>
      <p:sp>
        <p:nvSpPr>
          <p:cNvPr id="7" name="Content Placeholder 6">
            <a:extLst>
              <a:ext uri="{FF2B5EF4-FFF2-40B4-BE49-F238E27FC236}">
                <a16:creationId xmlns:a16="http://schemas.microsoft.com/office/drawing/2014/main" id="{A7C9567F-A327-9B50-7F38-9EDE90B25E09}"/>
              </a:ext>
            </a:extLst>
          </p:cNvPr>
          <p:cNvSpPr>
            <a:spLocks noGrp="1"/>
          </p:cNvSpPr>
          <p:nvPr>
            <p:ph idx="1"/>
          </p:nvPr>
        </p:nvSpPr>
        <p:spPr>
          <a:xfrm>
            <a:off x="1217614" y="1828799"/>
            <a:ext cx="9753600" cy="4619627"/>
          </a:xfrm>
        </p:spPr>
        <p:txBody>
          <a:bodyPr>
            <a:normAutofit fontScale="92500" lnSpcReduction="20000"/>
          </a:bodyPr>
          <a:lstStyle/>
          <a:p>
            <a:r>
              <a:rPr lang="en-HK" b="1" dirty="0"/>
              <a:t>Perceived association </a:t>
            </a:r>
            <a:r>
              <a:rPr lang="en-HK" dirty="0"/>
              <a:t>refers to the subjective belief or perception of a relationship between variables.</a:t>
            </a:r>
          </a:p>
          <a:p>
            <a:r>
              <a:rPr lang="en-HK" dirty="0"/>
              <a:t>It is based on personal observations, experiences, or intuitive judgments.</a:t>
            </a:r>
          </a:p>
          <a:p>
            <a:r>
              <a:rPr lang="en-HK" dirty="0"/>
              <a:t>Perceived associations may be influenced by biases, preconceived notions, or anecdotal evidence.</a:t>
            </a:r>
          </a:p>
          <a:p>
            <a:r>
              <a:rPr lang="en-HK" dirty="0"/>
              <a:t>Perceived associations do not necessarily have empirical evidence or statistical support.</a:t>
            </a:r>
          </a:p>
          <a:p>
            <a:pPr>
              <a:lnSpc>
                <a:spcPct val="110000"/>
              </a:lnSpc>
            </a:pPr>
            <a:r>
              <a:rPr lang="en-HK" dirty="0">
                <a:solidFill>
                  <a:srgbClr val="FF0000"/>
                </a:solidFill>
              </a:rPr>
              <a:t>Example: A total of 100 employees were surveyed using a Likert scale (ranging from 1 to 5) to examine their agreement with the statement "</a:t>
            </a:r>
            <a:r>
              <a:rPr lang="en-HK" b="1" dirty="0">
                <a:solidFill>
                  <a:srgbClr val="FF0000"/>
                </a:solidFill>
              </a:rPr>
              <a:t>Pay is positively related to your job satisfaction</a:t>
            </a:r>
            <a:r>
              <a:rPr lang="en-HK" dirty="0">
                <a:solidFill>
                  <a:srgbClr val="FF0000"/>
                </a:solidFill>
              </a:rPr>
              <a:t>." The results indicate that the respondents were relatively neutral or unsure about this relationship, as evidenced by a mean score of 3.1.</a:t>
            </a:r>
          </a:p>
        </p:txBody>
      </p:sp>
      <p:sp>
        <p:nvSpPr>
          <p:cNvPr id="5" name="Slide Number Placeholder 4">
            <a:extLst>
              <a:ext uri="{FF2B5EF4-FFF2-40B4-BE49-F238E27FC236}">
                <a16:creationId xmlns:a16="http://schemas.microsoft.com/office/drawing/2014/main" id="{C2B1B62C-45D7-ECDB-0DD8-72C5BAFCCBF7}"/>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1202261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E1FD-10F2-16BA-5E62-10F379484961}"/>
              </a:ext>
            </a:extLst>
          </p:cNvPr>
          <p:cNvSpPr>
            <a:spLocks noGrp="1"/>
          </p:cNvSpPr>
          <p:nvPr>
            <p:ph type="title"/>
          </p:nvPr>
        </p:nvSpPr>
        <p:spPr/>
        <p:txBody>
          <a:bodyPr/>
          <a:lstStyle/>
          <a:p>
            <a:r>
              <a:rPr lang="en-HK" dirty="0"/>
              <a:t>empirical associations</a:t>
            </a:r>
            <a:endParaRPr lang="en-GB" dirty="0"/>
          </a:p>
        </p:txBody>
      </p:sp>
      <p:sp>
        <p:nvSpPr>
          <p:cNvPr id="3" name="Content Placeholder 2">
            <a:extLst>
              <a:ext uri="{FF2B5EF4-FFF2-40B4-BE49-F238E27FC236}">
                <a16:creationId xmlns:a16="http://schemas.microsoft.com/office/drawing/2014/main" id="{12458081-0904-724D-418D-83C7B95CE4A4}"/>
              </a:ext>
            </a:extLst>
          </p:cNvPr>
          <p:cNvSpPr>
            <a:spLocks noGrp="1"/>
          </p:cNvSpPr>
          <p:nvPr>
            <p:ph idx="1"/>
          </p:nvPr>
        </p:nvSpPr>
        <p:spPr/>
        <p:txBody>
          <a:bodyPr>
            <a:normAutofit fontScale="92500" lnSpcReduction="10000"/>
          </a:bodyPr>
          <a:lstStyle/>
          <a:p>
            <a:r>
              <a:rPr lang="en-HK" b="1" dirty="0"/>
              <a:t>Empirical association </a:t>
            </a:r>
            <a:r>
              <a:rPr lang="en-HK" dirty="0"/>
              <a:t>refers to a relationship between variables that is supported by empirical evidence.</a:t>
            </a:r>
          </a:p>
          <a:p>
            <a:r>
              <a:rPr lang="en-HK" dirty="0"/>
              <a:t>It is based on systematic and scientific investigation, using rigorous research methods and data analysis.</a:t>
            </a:r>
          </a:p>
          <a:p>
            <a:r>
              <a:rPr lang="en-HK" dirty="0"/>
              <a:t>Empirical associations are established through the collection and analysis of data from a representative sample.</a:t>
            </a:r>
          </a:p>
          <a:p>
            <a:r>
              <a:rPr lang="en-HK" dirty="0"/>
              <a:t>They are supported by statistical tests, such as </a:t>
            </a:r>
            <a:r>
              <a:rPr lang="en-HK" b="1" dirty="0"/>
              <a:t>correlation</a:t>
            </a:r>
            <a:r>
              <a:rPr lang="en-HK" dirty="0"/>
              <a:t> or </a:t>
            </a:r>
            <a:r>
              <a:rPr lang="en-HK" b="1" dirty="0"/>
              <a:t>regression</a:t>
            </a:r>
            <a:r>
              <a:rPr lang="en-HK" dirty="0"/>
              <a:t> analysis, which determine the strength and significance of the relationship.</a:t>
            </a:r>
          </a:p>
          <a:p>
            <a:r>
              <a:rPr lang="en-HK" dirty="0">
                <a:solidFill>
                  <a:srgbClr val="FF0000"/>
                </a:solidFill>
              </a:rPr>
              <a:t>Example: The pay levels of 100 employees were examined in relation to their job satisfaction scores. The analysis revealed a correlation coefficient of 0.7 between the two variables.</a:t>
            </a:r>
            <a:endParaRPr lang="en-GB" dirty="0">
              <a:solidFill>
                <a:srgbClr val="FF0000"/>
              </a:solidFill>
            </a:endParaRPr>
          </a:p>
        </p:txBody>
      </p:sp>
      <p:sp>
        <p:nvSpPr>
          <p:cNvPr id="4" name="Slide Number Placeholder 3">
            <a:extLst>
              <a:ext uri="{FF2B5EF4-FFF2-40B4-BE49-F238E27FC236}">
                <a16:creationId xmlns:a16="http://schemas.microsoft.com/office/drawing/2014/main" id="{21A69F97-7F12-0304-9B70-059A4A9B6AC7}"/>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908544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8E02-E57D-A8DC-6153-017413BC7F4A}"/>
              </a:ext>
            </a:extLst>
          </p:cNvPr>
          <p:cNvSpPr>
            <a:spLocks noGrp="1"/>
          </p:cNvSpPr>
          <p:nvPr>
            <p:ph type="title"/>
          </p:nvPr>
        </p:nvSpPr>
        <p:spPr/>
        <p:txBody>
          <a:bodyPr/>
          <a:lstStyle/>
          <a:p>
            <a:r>
              <a:rPr lang="en-HK" dirty="0"/>
              <a:t>2. Stated and derived importance</a:t>
            </a:r>
          </a:p>
        </p:txBody>
      </p:sp>
      <p:sp>
        <p:nvSpPr>
          <p:cNvPr id="3" name="Content Placeholder 2">
            <a:extLst>
              <a:ext uri="{FF2B5EF4-FFF2-40B4-BE49-F238E27FC236}">
                <a16:creationId xmlns:a16="http://schemas.microsoft.com/office/drawing/2014/main" id="{AB21A007-B6FB-708E-802D-6FF54EA14647}"/>
              </a:ext>
            </a:extLst>
          </p:cNvPr>
          <p:cNvSpPr>
            <a:spLocks noGrp="1"/>
          </p:cNvSpPr>
          <p:nvPr>
            <p:ph idx="1"/>
          </p:nvPr>
        </p:nvSpPr>
        <p:spPr/>
        <p:txBody>
          <a:bodyPr>
            <a:normAutofit/>
          </a:bodyPr>
          <a:lstStyle/>
          <a:p>
            <a:r>
              <a:rPr lang="en-US" dirty="0"/>
              <a:t>Stated Importance: </a:t>
            </a:r>
          </a:p>
          <a:p>
            <a:pPr lvl="1"/>
            <a:r>
              <a:rPr lang="en-US" dirty="0"/>
              <a:t>This refers to directly asking respondents about the importance of various factors.</a:t>
            </a:r>
          </a:p>
          <a:p>
            <a:r>
              <a:rPr lang="en-US" dirty="0"/>
              <a:t>Derived Importance: </a:t>
            </a:r>
          </a:p>
          <a:p>
            <a:pPr lvl="1"/>
            <a:r>
              <a:rPr lang="en-US" dirty="0"/>
              <a:t>Respondents rate their overall satisfaction and their satisfaction with individual factors.</a:t>
            </a:r>
          </a:p>
          <a:p>
            <a:pPr lvl="1"/>
            <a:r>
              <a:rPr lang="en-US" dirty="0"/>
              <a:t>Overall satisfaction scores are correlated with scores for each factor.</a:t>
            </a:r>
          </a:p>
          <a:p>
            <a:pPr lvl="1"/>
            <a:r>
              <a:rPr lang="en-US" dirty="0"/>
              <a:t>Factors with a stronger positive correlation to overall satisfaction are considered more important to respondents.</a:t>
            </a:r>
          </a:p>
        </p:txBody>
      </p:sp>
      <p:sp>
        <p:nvSpPr>
          <p:cNvPr id="4" name="Slide Number Placeholder 3">
            <a:extLst>
              <a:ext uri="{FF2B5EF4-FFF2-40B4-BE49-F238E27FC236}">
                <a16:creationId xmlns:a16="http://schemas.microsoft.com/office/drawing/2014/main" id="{60D9A62C-07D8-6713-6842-E424FC798938}"/>
              </a:ext>
            </a:extLst>
          </p:cNvPr>
          <p:cNvSpPr>
            <a:spLocks noGrp="1"/>
          </p:cNvSpPr>
          <p:nvPr>
            <p:ph type="sldNum" sz="quarter" idx="12"/>
          </p:nvPr>
        </p:nvSpPr>
        <p:spPr/>
        <p:txBody>
          <a:bodyPr/>
          <a:lstStyle/>
          <a:p>
            <a:fld id="{F36C87F6-986D-49E6-AF40-1B3A1EE8064D}" type="slidenum">
              <a:rPr lang="en-HK" smtClean="0"/>
              <a:t>27</a:t>
            </a:fld>
            <a:endParaRPr lang="en-HK"/>
          </a:p>
        </p:txBody>
      </p:sp>
    </p:spTree>
    <p:extLst>
      <p:ext uri="{BB962C8B-B14F-4D97-AF65-F5344CB8AC3E}">
        <p14:creationId xmlns:p14="http://schemas.microsoft.com/office/powerpoint/2010/main" val="2457615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32A2B-E579-8DB6-CF64-40D2CE2DEDCF}"/>
              </a:ext>
            </a:extLst>
          </p:cNvPr>
          <p:cNvSpPr>
            <a:spLocks noGrp="1"/>
          </p:cNvSpPr>
          <p:nvPr>
            <p:ph type="title"/>
          </p:nvPr>
        </p:nvSpPr>
        <p:spPr>
          <a:xfrm>
            <a:off x="1207978" y="-238980"/>
            <a:ext cx="9753600" cy="1111664"/>
          </a:xfrm>
        </p:spPr>
        <p:txBody>
          <a:bodyPr/>
          <a:lstStyle/>
          <a:p>
            <a:r>
              <a:rPr lang="en-HK" dirty="0"/>
              <a:t>Stated and derived importance</a:t>
            </a:r>
            <a:endParaRPr lang="en-GB" dirty="0"/>
          </a:p>
        </p:txBody>
      </p:sp>
      <p:sp>
        <p:nvSpPr>
          <p:cNvPr id="3" name="Content Placeholder 2">
            <a:extLst>
              <a:ext uri="{FF2B5EF4-FFF2-40B4-BE49-F238E27FC236}">
                <a16:creationId xmlns:a16="http://schemas.microsoft.com/office/drawing/2014/main" id="{19B82F83-3F9F-ECA0-3AB8-0443471DB78E}"/>
              </a:ext>
            </a:extLst>
          </p:cNvPr>
          <p:cNvSpPr>
            <a:spLocks noGrp="1"/>
          </p:cNvSpPr>
          <p:nvPr>
            <p:ph idx="1"/>
          </p:nvPr>
        </p:nvSpPr>
        <p:spPr>
          <a:xfrm>
            <a:off x="1227247" y="954483"/>
            <a:ext cx="9753600" cy="2643237"/>
          </a:xfrm>
          <a:ln w="19050">
            <a:solidFill>
              <a:srgbClr val="FF0000"/>
            </a:solidFill>
          </a:ln>
        </p:spPr>
        <p:txBody>
          <a:bodyPr>
            <a:normAutofit lnSpcReduction="10000"/>
          </a:bodyPr>
          <a:lstStyle/>
          <a:p>
            <a:r>
              <a:rPr lang="en-HK" sz="2000" dirty="0"/>
              <a:t>On a five-point scale (“1” least important and “5” most important), rate the importance of pay, promotion and supervision to you when choosing your job.</a:t>
            </a:r>
          </a:p>
          <a:p>
            <a:pPr lvl="1"/>
            <a:r>
              <a:rPr lang="en-HK" sz="1800" dirty="0"/>
              <a:t>Pay		1	2	3	4	5</a:t>
            </a:r>
          </a:p>
          <a:p>
            <a:pPr lvl="1"/>
            <a:r>
              <a:rPr lang="en-HK" sz="1800" dirty="0"/>
              <a:t>Promotion		1	2	3	4	5</a:t>
            </a:r>
          </a:p>
          <a:p>
            <a:pPr lvl="1"/>
            <a:r>
              <a:rPr lang="en-HK" sz="1800" dirty="0"/>
              <a:t>Supervision		1	2	3	4	5</a:t>
            </a:r>
          </a:p>
          <a:p>
            <a:pPr lvl="1"/>
            <a:r>
              <a:rPr lang="en-HK" sz="1800" dirty="0"/>
              <a:t>Results: A total of 100 employees were surveyed. Pay was rated as the most important factor (mean = 4.2), followed by supervision (mean = 4.0), and promotion (mean = 3.9).</a:t>
            </a:r>
            <a:endParaRPr lang="en-GB" sz="1800" dirty="0"/>
          </a:p>
        </p:txBody>
      </p:sp>
      <p:sp>
        <p:nvSpPr>
          <p:cNvPr id="4" name="Slide Number Placeholder 3">
            <a:extLst>
              <a:ext uri="{FF2B5EF4-FFF2-40B4-BE49-F238E27FC236}">
                <a16:creationId xmlns:a16="http://schemas.microsoft.com/office/drawing/2014/main" id="{596B178A-F5F5-F972-3F21-B9BFCB10928B}"/>
              </a:ext>
            </a:extLst>
          </p:cNvPr>
          <p:cNvSpPr>
            <a:spLocks noGrp="1"/>
          </p:cNvSpPr>
          <p:nvPr>
            <p:ph type="sldNum" sz="quarter" idx="12"/>
          </p:nvPr>
        </p:nvSpPr>
        <p:spPr/>
        <p:txBody>
          <a:bodyPr/>
          <a:lstStyle/>
          <a:p>
            <a:fld id="{F36C87F6-986D-49E6-AF40-1B3A1EE8064D}" type="slidenum">
              <a:rPr lang="en-GB" smtClean="0"/>
              <a:t>28</a:t>
            </a:fld>
            <a:endParaRPr lang="en-GB"/>
          </a:p>
        </p:txBody>
      </p:sp>
      <p:sp>
        <p:nvSpPr>
          <p:cNvPr id="5" name="Content Placeholder 2">
            <a:extLst>
              <a:ext uri="{FF2B5EF4-FFF2-40B4-BE49-F238E27FC236}">
                <a16:creationId xmlns:a16="http://schemas.microsoft.com/office/drawing/2014/main" id="{59EAAC2F-12A3-9505-651E-11F73CC9E169}"/>
              </a:ext>
            </a:extLst>
          </p:cNvPr>
          <p:cNvSpPr txBox="1">
            <a:spLocks/>
          </p:cNvSpPr>
          <p:nvPr/>
        </p:nvSpPr>
        <p:spPr>
          <a:xfrm>
            <a:off x="1227247" y="3736752"/>
            <a:ext cx="9753600" cy="2955823"/>
          </a:xfrm>
          <a:prstGeom prst="rect">
            <a:avLst/>
          </a:prstGeom>
          <a:ln w="25400">
            <a:solidFill>
              <a:srgbClr val="FF0000"/>
            </a:solidFill>
          </a:ln>
        </p:spPr>
        <p:txBody>
          <a:bodyPr vert="horz" lIns="91440" tIns="45720" rIns="91440" bIns="45720" rtlCol="0">
            <a:normAutofit fontScale="92500"/>
          </a:bodyPr>
          <a:lst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a:lstStyle>
          <a:p>
            <a:pPr marL="274320" lvl="1" indent="0">
              <a:buNone/>
            </a:pPr>
            <a:r>
              <a:rPr lang="en-US" dirty="0"/>
              <a:t>Please rate your satisfaction with the following aspects of your current job on a five-point scale, where '1' means very dissatisfied and '5' means very satisfied.</a:t>
            </a:r>
            <a:endParaRPr lang="en-HK" dirty="0"/>
          </a:p>
          <a:p>
            <a:pPr lvl="1"/>
            <a:r>
              <a:rPr lang="en-HK" sz="1800" dirty="0"/>
              <a:t>Pay			1	2	3	4	5</a:t>
            </a:r>
          </a:p>
          <a:p>
            <a:pPr lvl="1"/>
            <a:r>
              <a:rPr lang="en-HK" sz="1800" dirty="0"/>
              <a:t>Promotion		1	2	3	4	5</a:t>
            </a:r>
          </a:p>
          <a:p>
            <a:pPr lvl="1"/>
            <a:r>
              <a:rPr lang="en-HK" sz="1800" dirty="0"/>
              <a:t>Supervision		1	2	3	4	5</a:t>
            </a:r>
          </a:p>
          <a:p>
            <a:pPr lvl="1"/>
            <a:r>
              <a:rPr lang="en-HK" sz="1800" dirty="0"/>
              <a:t>Overall		1	2	3	4	5</a:t>
            </a:r>
          </a:p>
          <a:p>
            <a:pPr lvl="1"/>
            <a:r>
              <a:rPr lang="en-HK" sz="1800" dirty="0"/>
              <a:t>Results: A total of 100 employees were surveyed. Employees’ satisfaction with three job factors were used to predicted their overall satisfaction. The results indicate that pay (</a:t>
            </a:r>
            <a:r>
              <a:rPr lang="el-GR" sz="1800" dirty="0"/>
              <a:t>β</a:t>
            </a:r>
            <a:r>
              <a:rPr lang="en-HK" sz="1800" baseline="-25000" dirty="0"/>
              <a:t>1</a:t>
            </a:r>
            <a:r>
              <a:rPr lang="en-HK" sz="1800" dirty="0"/>
              <a:t> = 0.38) had the greatest effect, followed by promotion (</a:t>
            </a:r>
            <a:r>
              <a:rPr lang="el-GR" sz="1800" dirty="0"/>
              <a:t>β</a:t>
            </a:r>
            <a:r>
              <a:rPr lang="en-HK" sz="1800" baseline="-25000" dirty="0"/>
              <a:t>2</a:t>
            </a:r>
            <a:r>
              <a:rPr lang="en-HK" sz="1800" dirty="0"/>
              <a:t> = 0.32) and supervision (</a:t>
            </a:r>
            <a:r>
              <a:rPr lang="el-GR" sz="1800" dirty="0"/>
              <a:t>β</a:t>
            </a:r>
            <a:r>
              <a:rPr lang="en-HK" sz="1800" baseline="-25000" dirty="0"/>
              <a:t>3</a:t>
            </a:r>
            <a:r>
              <a:rPr lang="en-HK" sz="1800" dirty="0"/>
              <a:t> = 0.26).</a:t>
            </a:r>
            <a:endParaRPr lang="en-GB" sz="1800" dirty="0"/>
          </a:p>
        </p:txBody>
      </p:sp>
      <p:sp>
        <p:nvSpPr>
          <p:cNvPr id="6" name="TextBox 5">
            <a:extLst>
              <a:ext uri="{FF2B5EF4-FFF2-40B4-BE49-F238E27FC236}">
                <a16:creationId xmlns:a16="http://schemas.microsoft.com/office/drawing/2014/main" id="{93D9AC3D-2AEB-CF89-EF78-04A087D717F6}"/>
              </a:ext>
            </a:extLst>
          </p:cNvPr>
          <p:cNvSpPr txBox="1"/>
          <p:nvPr/>
        </p:nvSpPr>
        <p:spPr>
          <a:xfrm>
            <a:off x="8330733" y="3190153"/>
            <a:ext cx="2562910" cy="369332"/>
          </a:xfrm>
          <a:prstGeom prst="rect">
            <a:avLst/>
          </a:prstGeom>
          <a:noFill/>
        </p:spPr>
        <p:txBody>
          <a:bodyPr wrap="square" rtlCol="0">
            <a:spAutoFit/>
          </a:bodyPr>
          <a:lstStyle/>
          <a:p>
            <a:pPr>
              <a:lnSpc>
                <a:spcPct val="90000"/>
              </a:lnSpc>
            </a:pPr>
            <a:r>
              <a:rPr lang="en-HK" sz="2000" b="1" dirty="0"/>
              <a:t>Stated Importance</a:t>
            </a:r>
            <a:endParaRPr lang="en-GB" sz="2000" b="1" dirty="0"/>
          </a:p>
        </p:txBody>
      </p:sp>
      <p:sp>
        <p:nvSpPr>
          <p:cNvPr id="7" name="TextBox 6">
            <a:extLst>
              <a:ext uri="{FF2B5EF4-FFF2-40B4-BE49-F238E27FC236}">
                <a16:creationId xmlns:a16="http://schemas.microsoft.com/office/drawing/2014/main" id="{C1AC3BB1-E1DA-8A50-3010-D5385AB55741}"/>
              </a:ext>
            </a:extLst>
          </p:cNvPr>
          <p:cNvSpPr txBox="1"/>
          <p:nvPr/>
        </p:nvSpPr>
        <p:spPr>
          <a:xfrm>
            <a:off x="8038628" y="6308265"/>
            <a:ext cx="2713686" cy="369332"/>
          </a:xfrm>
          <a:prstGeom prst="rect">
            <a:avLst/>
          </a:prstGeom>
          <a:noFill/>
        </p:spPr>
        <p:txBody>
          <a:bodyPr wrap="square" rtlCol="0">
            <a:spAutoFit/>
          </a:bodyPr>
          <a:lstStyle/>
          <a:p>
            <a:pPr>
              <a:lnSpc>
                <a:spcPct val="90000"/>
              </a:lnSpc>
            </a:pPr>
            <a:r>
              <a:rPr lang="en-HK" sz="2000" b="1" dirty="0"/>
              <a:t>Derived Importance</a:t>
            </a:r>
            <a:endParaRPr lang="en-GB" sz="2000" b="1" dirty="0"/>
          </a:p>
        </p:txBody>
      </p:sp>
      <p:sp>
        <p:nvSpPr>
          <p:cNvPr id="8" name="TextBox 7">
            <a:extLst>
              <a:ext uri="{FF2B5EF4-FFF2-40B4-BE49-F238E27FC236}">
                <a16:creationId xmlns:a16="http://schemas.microsoft.com/office/drawing/2014/main" id="{3797BE26-810E-6336-C291-A24929C38FB2}"/>
              </a:ext>
            </a:extLst>
          </p:cNvPr>
          <p:cNvSpPr txBox="1"/>
          <p:nvPr/>
        </p:nvSpPr>
        <p:spPr>
          <a:xfrm>
            <a:off x="8038628" y="4320975"/>
            <a:ext cx="1440160" cy="341632"/>
          </a:xfrm>
          <a:prstGeom prst="rect">
            <a:avLst/>
          </a:prstGeom>
          <a:solidFill>
            <a:srgbClr val="FFC000"/>
          </a:solidFill>
          <a:ln>
            <a:solidFill>
              <a:srgbClr val="FFC000"/>
            </a:solidFill>
          </a:ln>
        </p:spPr>
        <p:txBody>
          <a:bodyPr wrap="square" rtlCol="0">
            <a:spAutoFit/>
          </a:bodyPr>
          <a:lstStyle/>
          <a:p>
            <a:pPr algn="ctr">
              <a:lnSpc>
                <a:spcPct val="90000"/>
              </a:lnSpc>
            </a:pPr>
            <a:r>
              <a:rPr lang="en-HK" b="1" dirty="0"/>
              <a:t>Pay</a:t>
            </a:r>
            <a:endParaRPr lang="en-GB" sz="2400" b="1" dirty="0"/>
          </a:p>
        </p:txBody>
      </p:sp>
      <p:sp>
        <p:nvSpPr>
          <p:cNvPr id="9" name="TextBox 8">
            <a:extLst>
              <a:ext uri="{FF2B5EF4-FFF2-40B4-BE49-F238E27FC236}">
                <a16:creationId xmlns:a16="http://schemas.microsoft.com/office/drawing/2014/main" id="{B29C773C-6BE5-660C-1E6B-81EC627B6223}"/>
              </a:ext>
            </a:extLst>
          </p:cNvPr>
          <p:cNvSpPr txBox="1"/>
          <p:nvPr/>
        </p:nvSpPr>
        <p:spPr>
          <a:xfrm>
            <a:off x="8038628" y="4770729"/>
            <a:ext cx="1440160" cy="341632"/>
          </a:xfrm>
          <a:prstGeom prst="rect">
            <a:avLst/>
          </a:prstGeom>
          <a:solidFill>
            <a:srgbClr val="FFC000"/>
          </a:solidFill>
          <a:ln>
            <a:solidFill>
              <a:srgbClr val="FFC000"/>
            </a:solidFill>
          </a:ln>
        </p:spPr>
        <p:txBody>
          <a:bodyPr wrap="square" rtlCol="0">
            <a:spAutoFit/>
          </a:bodyPr>
          <a:lstStyle/>
          <a:p>
            <a:pPr algn="ctr">
              <a:lnSpc>
                <a:spcPct val="90000"/>
              </a:lnSpc>
            </a:pPr>
            <a:r>
              <a:rPr lang="en-HK" b="1" dirty="0"/>
              <a:t>Promotion</a:t>
            </a:r>
            <a:endParaRPr lang="en-GB" sz="2400" b="1" dirty="0"/>
          </a:p>
        </p:txBody>
      </p:sp>
      <p:sp>
        <p:nvSpPr>
          <p:cNvPr id="11" name="TextBox 10">
            <a:extLst>
              <a:ext uri="{FF2B5EF4-FFF2-40B4-BE49-F238E27FC236}">
                <a16:creationId xmlns:a16="http://schemas.microsoft.com/office/drawing/2014/main" id="{934408B6-7136-E066-8D5F-C5E0244C9A9F}"/>
              </a:ext>
            </a:extLst>
          </p:cNvPr>
          <p:cNvSpPr txBox="1"/>
          <p:nvPr/>
        </p:nvSpPr>
        <p:spPr>
          <a:xfrm>
            <a:off x="8050496" y="5266805"/>
            <a:ext cx="1440160" cy="341632"/>
          </a:xfrm>
          <a:prstGeom prst="rect">
            <a:avLst/>
          </a:prstGeom>
          <a:solidFill>
            <a:srgbClr val="FFC000"/>
          </a:solidFill>
          <a:ln>
            <a:solidFill>
              <a:srgbClr val="FFC000"/>
            </a:solidFill>
          </a:ln>
        </p:spPr>
        <p:txBody>
          <a:bodyPr wrap="square" rtlCol="0">
            <a:spAutoFit/>
          </a:bodyPr>
          <a:lstStyle/>
          <a:p>
            <a:pPr algn="ctr">
              <a:lnSpc>
                <a:spcPct val="90000"/>
              </a:lnSpc>
            </a:pPr>
            <a:r>
              <a:rPr lang="en-HK" b="1" dirty="0"/>
              <a:t>Supervision</a:t>
            </a:r>
            <a:endParaRPr lang="en-GB" sz="2000" b="1" dirty="0"/>
          </a:p>
        </p:txBody>
      </p:sp>
      <p:sp>
        <p:nvSpPr>
          <p:cNvPr id="12" name="TextBox 11">
            <a:extLst>
              <a:ext uri="{FF2B5EF4-FFF2-40B4-BE49-F238E27FC236}">
                <a16:creationId xmlns:a16="http://schemas.microsoft.com/office/drawing/2014/main" id="{E54E1A6F-E798-3E9B-CF2D-F525FED8AF8C}"/>
              </a:ext>
            </a:extLst>
          </p:cNvPr>
          <p:cNvSpPr txBox="1"/>
          <p:nvPr/>
        </p:nvSpPr>
        <p:spPr>
          <a:xfrm>
            <a:off x="10486900" y="4623733"/>
            <a:ext cx="1594792" cy="590931"/>
          </a:xfrm>
          <a:prstGeom prst="rect">
            <a:avLst/>
          </a:prstGeom>
          <a:solidFill>
            <a:srgbClr val="FFC000"/>
          </a:solidFill>
          <a:ln>
            <a:solidFill>
              <a:srgbClr val="FFC000"/>
            </a:solidFill>
          </a:ln>
        </p:spPr>
        <p:txBody>
          <a:bodyPr wrap="square" rtlCol="0">
            <a:spAutoFit/>
          </a:bodyPr>
          <a:lstStyle/>
          <a:p>
            <a:pPr algn="ctr">
              <a:lnSpc>
                <a:spcPct val="90000"/>
              </a:lnSpc>
            </a:pPr>
            <a:r>
              <a:rPr lang="en-HK" b="1" dirty="0"/>
              <a:t>Overall Satisfaction</a:t>
            </a:r>
            <a:endParaRPr lang="en-GB" sz="2400" b="1" dirty="0"/>
          </a:p>
        </p:txBody>
      </p:sp>
      <p:cxnSp>
        <p:nvCxnSpPr>
          <p:cNvPr id="14" name="Straight Arrow Connector 13">
            <a:extLst>
              <a:ext uri="{FF2B5EF4-FFF2-40B4-BE49-F238E27FC236}">
                <a16:creationId xmlns:a16="http://schemas.microsoft.com/office/drawing/2014/main" id="{CDCC2D5E-2FBF-8B76-9A86-EE56FEAABAE8}"/>
              </a:ext>
            </a:extLst>
          </p:cNvPr>
          <p:cNvCxnSpPr>
            <a:cxnSpLocks/>
            <a:endCxn id="12" idx="1"/>
          </p:cNvCxnSpPr>
          <p:nvPr/>
        </p:nvCxnSpPr>
        <p:spPr>
          <a:xfrm>
            <a:off x="9490656" y="4491791"/>
            <a:ext cx="996244" cy="4274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175639F-FB18-BC89-FC5F-93E275E82856}"/>
              </a:ext>
            </a:extLst>
          </p:cNvPr>
          <p:cNvSpPr txBox="1"/>
          <p:nvPr/>
        </p:nvSpPr>
        <p:spPr>
          <a:xfrm>
            <a:off x="9612188" y="4409992"/>
            <a:ext cx="432047" cy="341632"/>
          </a:xfrm>
          <a:prstGeom prst="rect">
            <a:avLst/>
          </a:prstGeom>
          <a:solidFill>
            <a:schemeClr val="bg1"/>
          </a:solidFill>
          <a:ln>
            <a:noFill/>
          </a:ln>
        </p:spPr>
        <p:txBody>
          <a:bodyPr wrap="square" rtlCol="0">
            <a:spAutoFit/>
          </a:bodyPr>
          <a:lstStyle/>
          <a:p>
            <a:pPr>
              <a:lnSpc>
                <a:spcPct val="90000"/>
              </a:lnSpc>
            </a:pPr>
            <a:r>
              <a:rPr lang="el-GR" dirty="0"/>
              <a:t>β</a:t>
            </a:r>
            <a:r>
              <a:rPr lang="en-HK" baseline="-25000" dirty="0"/>
              <a:t>1</a:t>
            </a:r>
            <a:endParaRPr lang="en-GB" baseline="-25000" dirty="0"/>
          </a:p>
        </p:txBody>
      </p:sp>
      <p:cxnSp>
        <p:nvCxnSpPr>
          <p:cNvPr id="27" name="Straight Arrow Connector 26">
            <a:extLst>
              <a:ext uri="{FF2B5EF4-FFF2-40B4-BE49-F238E27FC236}">
                <a16:creationId xmlns:a16="http://schemas.microsoft.com/office/drawing/2014/main" id="{4C1DCD4D-DEE8-11B7-E8E6-7C1D67AD506F}"/>
              </a:ext>
            </a:extLst>
          </p:cNvPr>
          <p:cNvCxnSpPr>
            <a:stCxn id="9" idx="3"/>
            <a:endCxn id="12" idx="1"/>
          </p:cNvCxnSpPr>
          <p:nvPr/>
        </p:nvCxnSpPr>
        <p:spPr>
          <a:xfrm flipV="1">
            <a:off x="9478788" y="4919199"/>
            <a:ext cx="1008112" cy="2234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817213C1-E3EE-1ABF-0CE2-9CB2C8796951}"/>
              </a:ext>
            </a:extLst>
          </p:cNvPr>
          <p:cNvCxnSpPr>
            <a:stCxn id="11" idx="3"/>
            <a:endCxn id="12" idx="1"/>
          </p:cNvCxnSpPr>
          <p:nvPr/>
        </p:nvCxnSpPr>
        <p:spPr>
          <a:xfrm flipV="1">
            <a:off x="9490656" y="4919199"/>
            <a:ext cx="996244" cy="51842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23555B4E-8720-0D9D-FEBC-BD4417FD9385}"/>
              </a:ext>
            </a:extLst>
          </p:cNvPr>
          <p:cNvSpPr txBox="1"/>
          <p:nvPr/>
        </p:nvSpPr>
        <p:spPr>
          <a:xfrm>
            <a:off x="9612188" y="5109120"/>
            <a:ext cx="432047" cy="341632"/>
          </a:xfrm>
          <a:prstGeom prst="rect">
            <a:avLst/>
          </a:prstGeom>
          <a:solidFill>
            <a:schemeClr val="bg1"/>
          </a:solidFill>
          <a:ln>
            <a:noFill/>
          </a:ln>
        </p:spPr>
        <p:txBody>
          <a:bodyPr wrap="square" rtlCol="0">
            <a:spAutoFit/>
          </a:bodyPr>
          <a:lstStyle/>
          <a:p>
            <a:pPr>
              <a:lnSpc>
                <a:spcPct val="90000"/>
              </a:lnSpc>
            </a:pPr>
            <a:r>
              <a:rPr lang="el-GR" dirty="0"/>
              <a:t>β</a:t>
            </a:r>
            <a:r>
              <a:rPr lang="en-HK" baseline="-25000" dirty="0"/>
              <a:t>3</a:t>
            </a:r>
            <a:endParaRPr lang="en-GB" baseline="-25000" dirty="0"/>
          </a:p>
        </p:txBody>
      </p:sp>
      <p:sp>
        <p:nvSpPr>
          <p:cNvPr id="31" name="TextBox 30">
            <a:extLst>
              <a:ext uri="{FF2B5EF4-FFF2-40B4-BE49-F238E27FC236}">
                <a16:creationId xmlns:a16="http://schemas.microsoft.com/office/drawing/2014/main" id="{E459BCEE-101F-4F10-9D2D-3D21DB3D3E0C}"/>
              </a:ext>
            </a:extLst>
          </p:cNvPr>
          <p:cNvSpPr txBox="1"/>
          <p:nvPr/>
        </p:nvSpPr>
        <p:spPr>
          <a:xfrm>
            <a:off x="9556731" y="4759556"/>
            <a:ext cx="432047" cy="341632"/>
          </a:xfrm>
          <a:prstGeom prst="rect">
            <a:avLst/>
          </a:prstGeom>
          <a:solidFill>
            <a:schemeClr val="bg1"/>
          </a:solidFill>
          <a:ln>
            <a:noFill/>
          </a:ln>
        </p:spPr>
        <p:txBody>
          <a:bodyPr wrap="square" rtlCol="0">
            <a:spAutoFit/>
          </a:bodyPr>
          <a:lstStyle/>
          <a:p>
            <a:pPr>
              <a:lnSpc>
                <a:spcPct val="90000"/>
              </a:lnSpc>
            </a:pPr>
            <a:r>
              <a:rPr lang="el-GR" dirty="0"/>
              <a:t>β</a:t>
            </a:r>
            <a:r>
              <a:rPr lang="en-HK" baseline="-25000" dirty="0"/>
              <a:t>2</a:t>
            </a:r>
            <a:endParaRPr lang="en-GB" baseline="-25000" dirty="0"/>
          </a:p>
        </p:txBody>
      </p:sp>
    </p:spTree>
    <p:extLst>
      <p:ext uri="{BB962C8B-B14F-4D97-AF65-F5344CB8AC3E}">
        <p14:creationId xmlns:p14="http://schemas.microsoft.com/office/powerpoint/2010/main" val="3484966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6467A92-FD9F-E393-86BA-FD94A53947AD}"/>
              </a:ext>
            </a:extLst>
          </p:cNvPr>
          <p:cNvSpPr>
            <a:spLocks noGrp="1"/>
          </p:cNvSpPr>
          <p:nvPr>
            <p:ph type="title"/>
          </p:nvPr>
        </p:nvSpPr>
        <p:spPr/>
        <p:txBody>
          <a:bodyPr/>
          <a:lstStyle/>
          <a:p>
            <a:r>
              <a:rPr lang="en-HK" dirty="0"/>
              <a:t>Stated importance</a:t>
            </a:r>
            <a:endParaRPr lang="en-GB" dirty="0"/>
          </a:p>
        </p:txBody>
      </p:sp>
      <p:sp>
        <p:nvSpPr>
          <p:cNvPr id="7" name="Content Placeholder 6">
            <a:extLst>
              <a:ext uri="{FF2B5EF4-FFF2-40B4-BE49-F238E27FC236}">
                <a16:creationId xmlns:a16="http://schemas.microsoft.com/office/drawing/2014/main" id="{6AE06872-0A70-442F-9DF6-0D6A1AA7CF95}"/>
              </a:ext>
            </a:extLst>
          </p:cNvPr>
          <p:cNvSpPr>
            <a:spLocks noGrp="1"/>
          </p:cNvSpPr>
          <p:nvPr>
            <p:ph idx="1"/>
          </p:nvPr>
        </p:nvSpPr>
        <p:spPr/>
        <p:txBody>
          <a:bodyPr>
            <a:normAutofit lnSpcReduction="10000"/>
          </a:bodyPr>
          <a:lstStyle/>
          <a:p>
            <a:pPr marL="45720" indent="0">
              <a:buNone/>
            </a:pPr>
            <a:r>
              <a:rPr lang="en-HK" b="1" dirty="0"/>
              <a:t>Stated Importance</a:t>
            </a:r>
            <a:r>
              <a:rPr lang="en-HK" dirty="0"/>
              <a:t>: The direct statements or responses given by individuals regarding the importance of specific attributes or factors. </a:t>
            </a:r>
          </a:p>
          <a:p>
            <a:r>
              <a:rPr lang="en-HK" dirty="0"/>
              <a:t>Based on self-reported opinions or preferences.</a:t>
            </a:r>
          </a:p>
          <a:p>
            <a:r>
              <a:rPr lang="en-HK" dirty="0"/>
              <a:t>Participants provide direct statements or responses regarding the importance of attributes.</a:t>
            </a:r>
          </a:p>
          <a:p>
            <a:r>
              <a:rPr lang="en-HK" dirty="0"/>
              <a:t>Reflects conscious thoughts and beliefs about importance.</a:t>
            </a:r>
          </a:p>
          <a:p>
            <a:r>
              <a:rPr lang="en-HK" dirty="0"/>
              <a:t>Can be influenced by biases and subjective factors.</a:t>
            </a:r>
          </a:p>
          <a:p>
            <a:r>
              <a:rPr lang="en-HK" dirty="0"/>
              <a:t>Used in surveys or questionnaires to understand preferences and attitudes.</a:t>
            </a:r>
            <a:endParaRPr lang="en-GB" dirty="0"/>
          </a:p>
        </p:txBody>
      </p:sp>
      <p:sp>
        <p:nvSpPr>
          <p:cNvPr id="5" name="Slide Number Placeholder 4">
            <a:extLst>
              <a:ext uri="{FF2B5EF4-FFF2-40B4-BE49-F238E27FC236}">
                <a16:creationId xmlns:a16="http://schemas.microsoft.com/office/drawing/2014/main" id="{477323A9-ACA2-1C0E-603A-E64A4BB3B8FD}"/>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905372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ABE0C-BEB6-FC26-A3D7-DA17AA42C5B9}"/>
              </a:ext>
            </a:extLst>
          </p:cNvPr>
          <p:cNvSpPr>
            <a:spLocks noGrp="1"/>
          </p:cNvSpPr>
          <p:nvPr>
            <p:ph type="title"/>
          </p:nvPr>
        </p:nvSpPr>
        <p:spPr/>
        <p:txBody>
          <a:bodyPr/>
          <a:lstStyle/>
          <a:p>
            <a:r>
              <a:rPr lang="en-HK" dirty="0"/>
              <a:t>derived importance</a:t>
            </a:r>
            <a:endParaRPr lang="en-GB" dirty="0"/>
          </a:p>
        </p:txBody>
      </p:sp>
      <p:sp>
        <p:nvSpPr>
          <p:cNvPr id="3" name="Content Placeholder 2">
            <a:extLst>
              <a:ext uri="{FF2B5EF4-FFF2-40B4-BE49-F238E27FC236}">
                <a16:creationId xmlns:a16="http://schemas.microsoft.com/office/drawing/2014/main" id="{A386065A-E3B1-C5F9-91EE-4D6B42D2E670}"/>
              </a:ext>
            </a:extLst>
          </p:cNvPr>
          <p:cNvSpPr>
            <a:spLocks noGrp="1"/>
          </p:cNvSpPr>
          <p:nvPr>
            <p:ph idx="1"/>
          </p:nvPr>
        </p:nvSpPr>
        <p:spPr/>
        <p:txBody>
          <a:bodyPr>
            <a:normAutofit/>
          </a:bodyPr>
          <a:lstStyle/>
          <a:p>
            <a:r>
              <a:rPr lang="en-HK" b="1" dirty="0"/>
              <a:t>Derived Importance</a:t>
            </a:r>
            <a:r>
              <a:rPr lang="en-HK" dirty="0"/>
              <a:t>: Based on statistical analysis rather than self-reported opinions.</a:t>
            </a:r>
          </a:p>
          <a:p>
            <a:r>
              <a:rPr lang="en-HK" dirty="0"/>
              <a:t>Often inferred from regression analysis. Standardized coefficients are employed to determine the relative impact of different independent variables on the dependent variable.</a:t>
            </a:r>
          </a:p>
          <a:p>
            <a:r>
              <a:rPr lang="en-HK" dirty="0"/>
              <a:t>Estimated through techniques like conjoint analysis, regression analysis or structural equation modelling.</a:t>
            </a:r>
          </a:p>
          <a:p>
            <a:r>
              <a:rPr lang="en-HK" dirty="0"/>
              <a:t>Less susceptible to self-reporting biases.</a:t>
            </a:r>
          </a:p>
          <a:p>
            <a:r>
              <a:rPr lang="en-HK" dirty="0"/>
              <a:t>Provides more accurate insights into relative importance.</a:t>
            </a:r>
          </a:p>
        </p:txBody>
      </p:sp>
      <p:sp>
        <p:nvSpPr>
          <p:cNvPr id="4" name="Slide Number Placeholder 3">
            <a:extLst>
              <a:ext uri="{FF2B5EF4-FFF2-40B4-BE49-F238E27FC236}">
                <a16:creationId xmlns:a16="http://schemas.microsoft.com/office/drawing/2014/main" id="{F7624B89-C740-4F80-0143-23F74A1BC513}"/>
              </a:ext>
            </a:extLst>
          </p:cNvPr>
          <p:cNvSpPr>
            <a:spLocks noGrp="1"/>
          </p:cNvSpPr>
          <p:nvPr>
            <p:ph type="sldNum" sz="quarter" idx="12"/>
          </p:nvPr>
        </p:nvSpPr>
        <p:spPr/>
        <p:txBody>
          <a:bodyPr/>
          <a:lstStyle/>
          <a:p>
            <a:fld id="{F36C87F6-986D-49E6-AF40-1B3A1EE8064D}" type="slidenum">
              <a:rPr lang="en-GB" smtClean="0"/>
              <a:t>30</a:t>
            </a:fld>
            <a:endParaRPr lang="en-GB"/>
          </a:p>
        </p:txBody>
      </p:sp>
    </p:spTree>
    <p:extLst>
      <p:ext uri="{BB962C8B-B14F-4D97-AF65-F5344CB8AC3E}">
        <p14:creationId xmlns:p14="http://schemas.microsoft.com/office/powerpoint/2010/main" val="665625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87917-95B3-9DF0-5CD5-17575F84A495}"/>
              </a:ext>
            </a:extLst>
          </p:cNvPr>
          <p:cNvSpPr>
            <a:spLocks noGrp="1"/>
          </p:cNvSpPr>
          <p:nvPr>
            <p:ph type="title"/>
          </p:nvPr>
        </p:nvSpPr>
        <p:spPr/>
        <p:txBody>
          <a:bodyPr/>
          <a:lstStyle/>
          <a:p>
            <a:r>
              <a:rPr lang="en-HK" dirty="0"/>
              <a:t>3. Positive and normative research</a:t>
            </a:r>
            <a:endParaRPr lang="en-GB" dirty="0"/>
          </a:p>
        </p:txBody>
      </p:sp>
      <p:sp>
        <p:nvSpPr>
          <p:cNvPr id="3" name="Content Placeholder 2">
            <a:extLst>
              <a:ext uri="{FF2B5EF4-FFF2-40B4-BE49-F238E27FC236}">
                <a16:creationId xmlns:a16="http://schemas.microsoft.com/office/drawing/2014/main" id="{6A63F2B2-8CAE-926D-50EC-655A2F052FC0}"/>
              </a:ext>
            </a:extLst>
          </p:cNvPr>
          <p:cNvSpPr>
            <a:spLocks noGrp="1"/>
          </p:cNvSpPr>
          <p:nvPr>
            <p:ph idx="1"/>
          </p:nvPr>
        </p:nvSpPr>
        <p:spPr>
          <a:xfrm>
            <a:off x="1217614" y="1600200"/>
            <a:ext cx="9753600" cy="4572000"/>
          </a:xfrm>
        </p:spPr>
        <p:txBody>
          <a:bodyPr>
            <a:normAutofit fontScale="85000" lnSpcReduction="10000"/>
          </a:bodyPr>
          <a:lstStyle/>
          <a:p>
            <a:r>
              <a:rPr lang="en-HK" dirty="0"/>
              <a:t>A positive theory is a theory that attempts to explain how the world works in a value-free way, while a normative theory provides a value-based view about what the world ought to be like or how it ought to work.</a:t>
            </a:r>
          </a:p>
          <a:p>
            <a:r>
              <a:rPr lang="en-HK" dirty="0"/>
              <a:t>Positive theories express what is (</a:t>
            </a:r>
            <a:r>
              <a:rPr lang="en-HK" dirty="0">
                <a:solidFill>
                  <a:srgbClr val="FF0000"/>
                </a:solidFill>
              </a:rPr>
              <a:t>how things are done</a:t>
            </a:r>
            <a:r>
              <a:rPr lang="en-HK" dirty="0"/>
              <a:t>?), while normative theories express what ought to be (</a:t>
            </a:r>
            <a:r>
              <a:rPr lang="en-HK" dirty="0">
                <a:solidFill>
                  <a:srgbClr val="FF0000"/>
                </a:solidFill>
              </a:rPr>
              <a:t>how things should be done </a:t>
            </a:r>
            <a:r>
              <a:rPr lang="en-HK" dirty="0"/>
              <a:t>from a socialist, Marxist or feminism perspective.</a:t>
            </a:r>
          </a:p>
          <a:p>
            <a:r>
              <a:rPr lang="en-HK" dirty="0"/>
              <a:t>Positive research question: </a:t>
            </a:r>
          </a:p>
          <a:p>
            <a:pPr lvl="1"/>
            <a:r>
              <a:rPr lang="en-HK" dirty="0">
                <a:solidFill>
                  <a:srgbClr val="FF0000"/>
                </a:solidFill>
              </a:rPr>
              <a:t>How do multinational corporations (MNCs) affect their local environment</a:t>
            </a:r>
            <a:r>
              <a:rPr lang="en-HK" dirty="0"/>
              <a:t>?</a:t>
            </a:r>
          </a:p>
          <a:p>
            <a:pPr lvl="1"/>
            <a:r>
              <a:rPr lang="en-US" dirty="0"/>
              <a:t>What role do local communities play in protecting their environment from MNCs?</a:t>
            </a:r>
            <a:r>
              <a:rPr lang="en-HK" dirty="0"/>
              <a:t> </a:t>
            </a:r>
          </a:p>
          <a:p>
            <a:r>
              <a:rPr lang="en-HK" dirty="0"/>
              <a:t>Normative research question: </a:t>
            </a:r>
          </a:p>
          <a:p>
            <a:pPr lvl="1"/>
            <a:r>
              <a:rPr lang="en-HK" sz="2100" dirty="0"/>
              <a:t>How </a:t>
            </a:r>
            <a:r>
              <a:rPr lang="en-HK" sz="2100" dirty="0">
                <a:solidFill>
                  <a:srgbClr val="FF0000"/>
                </a:solidFill>
              </a:rPr>
              <a:t>should</a:t>
            </a:r>
            <a:r>
              <a:rPr lang="en-HK" sz="2100" dirty="0"/>
              <a:t> multinational corporations (MNCs) protect the local environment?</a:t>
            </a:r>
          </a:p>
          <a:p>
            <a:pPr lvl="1"/>
            <a:r>
              <a:rPr lang="en-US" sz="2100" dirty="0"/>
              <a:t>How can local communities protect their environment from MNCs?</a:t>
            </a:r>
            <a:r>
              <a:rPr lang="en-HK" sz="2100" dirty="0"/>
              <a:t> </a:t>
            </a:r>
          </a:p>
          <a:p>
            <a:pPr lvl="1"/>
            <a:r>
              <a:rPr lang="en-HK" sz="2100" dirty="0"/>
              <a:t>How women workers in developing countries are marginalized?</a:t>
            </a:r>
            <a:endParaRPr lang="en-GB" dirty="0"/>
          </a:p>
        </p:txBody>
      </p:sp>
      <p:sp>
        <p:nvSpPr>
          <p:cNvPr id="4" name="Slide Number Placeholder 3">
            <a:extLst>
              <a:ext uri="{FF2B5EF4-FFF2-40B4-BE49-F238E27FC236}">
                <a16:creationId xmlns:a16="http://schemas.microsoft.com/office/drawing/2014/main" id="{9BB0AB61-5E21-8BC1-7463-161C1C107060}"/>
              </a:ext>
            </a:extLst>
          </p:cNvPr>
          <p:cNvSpPr>
            <a:spLocks noGrp="1"/>
          </p:cNvSpPr>
          <p:nvPr>
            <p:ph type="sldNum" sz="quarter" idx="12"/>
          </p:nvPr>
        </p:nvSpPr>
        <p:spPr/>
        <p:txBody>
          <a:bodyPr/>
          <a:lstStyle/>
          <a:p>
            <a:fld id="{F36C87F6-986D-49E6-AF40-1B3A1EE8064D}" type="slidenum">
              <a:rPr lang="en-GB" smtClean="0"/>
              <a:t>31</a:t>
            </a:fld>
            <a:endParaRPr lang="en-GB"/>
          </a:p>
        </p:txBody>
      </p:sp>
    </p:spTree>
    <p:extLst>
      <p:ext uri="{BB962C8B-B14F-4D97-AF65-F5344CB8AC3E}">
        <p14:creationId xmlns:p14="http://schemas.microsoft.com/office/powerpoint/2010/main" val="631797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EBBF0-9CA8-6E7C-2B89-1741DD55BF05}"/>
              </a:ext>
            </a:extLst>
          </p:cNvPr>
          <p:cNvSpPr>
            <a:spLocks noGrp="1"/>
          </p:cNvSpPr>
          <p:nvPr>
            <p:ph type="title"/>
          </p:nvPr>
        </p:nvSpPr>
        <p:spPr/>
        <p:txBody>
          <a:bodyPr/>
          <a:lstStyle/>
          <a:p>
            <a:r>
              <a:rPr lang="en-US" dirty="0"/>
              <a:t>Examples</a:t>
            </a:r>
            <a:endParaRPr lang="en-HK" dirty="0"/>
          </a:p>
        </p:txBody>
      </p:sp>
      <p:sp>
        <p:nvSpPr>
          <p:cNvPr id="3" name="Content Placeholder 2">
            <a:extLst>
              <a:ext uri="{FF2B5EF4-FFF2-40B4-BE49-F238E27FC236}">
                <a16:creationId xmlns:a16="http://schemas.microsoft.com/office/drawing/2014/main" id="{D9A60C2A-BAF5-D7AF-90AC-8A311C1CEA28}"/>
              </a:ext>
            </a:extLst>
          </p:cNvPr>
          <p:cNvSpPr>
            <a:spLocks noGrp="1"/>
          </p:cNvSpPr>
          <p:nvPr>
            <p:ph idx="1"/>
          </p:nvPr>
        </p:nvSpPr>
        <p:spPr/>
        <p:txBody>
          <a:bodyPr>
            <a:normAutofit/>
          </a:bodyPr>
          <a:lstStyle/>
          <a:p>
            <a:r>
              <a:rPr lang="en-US" b="1" dirty="0"/>
              <a:t>Prescriptive research topics</a:t>
            </a:r>
            <a:r>
              <a:rPr lang="en-US" dirty="0"/>
              <a:t>: How to develop corporate strategy in multinational corporations (MNCs)? (How should corporate strategy be formulated in MNCs?</a:t>
            </a:r>
            <a:endParaRPr lang="en-HK" dirty="0"/>
          </a:p>
          <a:p>
            <a:r>
              <a:rPr lang="en-US" b="1" dirty="0"/>
              <a:t>Descriptive research topics</a:t>
            </a:r>
            <a:r>
              <a:rPr lang="en-US" dirty="0"/>
              <a:t>:</a:t>
            </a:r>
          </a:p>
          <a:p>
            <a:pPr lvl="1"/>
            <a:r>
              <a:rPr lang="en-US" dirty="0"/>
              <a:t>How does corporate strategy affect firm performance?</a:t>
            </a:r>
          </a:p>
          <a:p>
            <a:pPr lvl="1"/>
            <a:r>
              <a:rPr lang="en-US" dirty="0"/>
              <a:t>How corporate strategies are being developed in MNCs?</a:t>
            </a:r>
          </a:p>
          <a:p>
            <a:pPr lvl="1"/>
            <a:r>
              <a:rPr lang="en-US" dirty="0"/>
              <a:t>How do employees and management in MNCs perceive their roles and experiences in the corporate strategy development process, and what factors influence their perceptions?</a:t>
            </a:r>
          </a:p>
          <a:p>
            <a:pPr lvl="1"/>
            <a:r>
              <a:rPr lang="en-US" dirty="0"/>
              <a:t>What are the best practices for developing corporate strategies </a:t>
            </a:r>
            <a:r>
              <a:rPr lang="en-US"/>
              <a:t>in MNCs?</a:t>
            </a:r>
            <a:endParaRPr lang="en-US" dirty="0"/>
          </a:p>
          <a:p>
            <a:endParaRPr lang="en-US" dirty="0"/>
          </a:p>
        </p:txBody>
      </p:sp>
      <p:sp>
        <p:nvSpPr>
          <p:cNvPr id="4" name="Slide Number Placeholder 3">
            <a:extLst>
              <a:ext uri="{FF2B5EF4-FFF2-40B4-BE49-F238E27FC236}">
                <a16:creationId xmlns:a16="http://schemas.microsoft.com/office/drawing/2014/main" id="{4EE6E7CA-DBB1-159A-F8C3-D7CB4CF04131}"/>
              </a:ext>
            </a:extLst>
          </p:cNvPr>
          <p:cNvSpPr>
            <a:spLocks noGrp="1"/>
          </p:cNvSpPr>
          <p:nvPr>
            <p:ph type="sldNum" sz="quarter" idx="12"/>
          </p:nvPr>
        </p:nvSpPr>
        <p:spPr/>
        <p:txBody>
          <a:bodyPr/>
          <a:lstStyle/>
          <a:p>
            <a:fld id="{F36C87F6-986D-49E6-AF40-1B3A1EE8064D}" type="slidenum">
              <a:rPr lang="en-HK" smtClean="0"/>
              <a:t>32</a:t>
            </a:fld>
            <a:endParaRPr lang="en-HK"/>
          </a:p>
        </p:txBody>
      </p:sp>
    </p:spTree>
    <p:extLst>
      <p:ext uri="{BB962C8B-B14F-4D97-AF65-F5344CB8AC3E}">
        <p14:creationId xmlns:p14="http://schemas.microsoft.com/office/powerpoint/2010/main" val="886340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51AE-5453-E6CE-2D78-C6A659562B74}"/>
              </a:ext>
            </a:extLst>
          </p:cNvPr>
          <p:cNvSpPr>
            <a:spLocks noGrp="1"/>
          </p:cNvSpPr>
          <p:nvPr>
            <p:ph type="title"/>
          </p:nvPr>
        </p:nvSpPr>
        <p:spPr/>
        <p:txBody>
          <a:bodyPr/>
          <a:lstStyle/>
          <a:p>
            <a:r>
              <a:rPr lang="en-HK" dirty="0"/>
              <a:t>Positive research</a:t>
            </a:r>
            <a:endParaRPr lang="en-GB" dirty="0"/>
          </a:p>
        </p:txBody>
      </p:sp>
      <p:sp>
        <p:nvSpPr>
          <p:cNvPr id="3" name="Content Placeholder 2">
            <a:extLst>
              <a:ext uri="{FF2B5EF4-FFF2-40B4-BE49-F238E27FC236}">
                <a16:creationId xmlns:a16="http://schemas.microsoft.com/office/drawing/2014/main" id="{1F21FA8B-157C-700A-88C7-B2302B11BEC6}"/>
              </a:ext>
            </a:extLst>
          </p:cNvPr>
          <p:cNvSpPr>
            <a:spLocks noGrp="1"/>
          </p:cNvSpPr>
          <p:nvPr>
            <p:ph idx="1"/>
          </p:nvPr>
        </p:nvSpPr>
        <p:spPr/>
        <p:txBody>
          <a:bodyPr/>
          <a:lstStyle/>
          <a:p>
            <a:r>
              <a:rPr lang="en-HK" dirty="0"/>
              <a:t>Describes and explains phenomena as they exist in reality.</a:t>
            </a:r>
          </a:p>
          <a:p>
            <a:r>
              <a:rPr lang="en-HK" dirty="0"/>
              <a:t>Aims to uncover empirical facts and analyse cause-and-effect relationships.</a:t>
            </a:r>
          </a:p>
          <a:p>
            <a:r>
              <a:rPr lang="en-HK" dirty="0"/>
              <a:t>Relies on objective data-driven analysis.</a:t>
            </a:r>
          </a:p>
          <a:p>
            <a:r>
              <a:rPr lang="en-HK" dirty="0"/>
              <a:t>Uses scientific methods like observation, measurement, and statistical analysis.</a:t>
            </a:r>
          </a:p>
          <a:p>
            <a:r>
              <a:rPr lang="en-HK" dirty="0"/>
              <a:t>Primarily descriptive, not prescriptive.</a:t>
            </a:r>
          </a:p>
          <a:p>
            <a:r>
              <a:rPr lang="en-HK" dirty="0"/>
              <a:t>Strives for value neutrality and objectivity.</a:t>
            </a:r>
          </a:p>
          <a:p>
            <a:endParaRPr lang="en-GB" dirty="0"/>
          </a:p>
        </p:txBody>
      </p:sp>
      <p:sp>
        <p:nvSpPr>
          <p:cNvPr id="4" name="Slide Number Placeholder 3">
            <a:extLst>
              <a:ext uri="{FF2B5EF4-FFF2-40B4-BE49-F238E27FC236}">
                <a16:creationId xmlns:a16="http://schemas.microsoft.com/office/drawing/2014/main" id="{AF6946FC-AFFF-FE83-C8E5-3ECE5548F712}"/>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5960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551A0-CB78-B685-6FC4-F956F7C38642}"/>
              </a:ext>
            </a:extLst>
          </p:cNvPr>
          <p:cNvSpPr>
            <a:spLocks noGrp="1"/>
          </p:cNvSpPr>
          <p:nvPr>
            <p:ph type="title"/>
          </p:nvPr>
        </p:nvSpPr>
        <p:spPr/>
        <p:txBody>
          <a:bodyPr/>
          <a:lstStyle/>
          <a:p>
            <a:r>
              <a:rPr lang="en-HK" dirty="0"/>
              <a:t>Normative research</a:t>
            </a:r>
            <a:endParaRPr lang="en-GB" dirty="0"/>
          </a:p>
        </p:txBody>
      </p:sp>
      <p:sp>
        <p:nvSpPr>
          <p:cNvPr id="3" name="Content Placeholder 2">
            <a:extLst>
              <a:ext uri="{FF2B5EF4-FFF2-40B4-BE49-F238E27FC236}">
                <a16:creationId xmlns:a16="http://schemas.microsoft.com/office/drawing/2014/main" id="{24045A12-A5CD-EAE2-7D43-7759C6286EE3}"/>
              </a:ext>
            </a:extLst>
          </p:cNvPr>
          <p:cNvSpPr>
            <a:spLocks noGrp="1"/>
          </p:cNvSpPr>
          <p:nvPr>
            <p:ph idx="1"/>
          </p:nvPr>
        </p:nvSpPr>
        <p:spPr/>
        <p:txBody>
          <a:bodyPr/>
          <a:lstStyle/>
          <a:p>
            <a:r>
              <a:rPr lang="en-HK" dirty="0"/>
              <a:t>Evaluates and prescribes what ought to be or what is desirable.</a:t>
            </a:r>
          </a:p>
          <a:p>
            <a:r>
              <a:rPr lang="en-HK" dirty="0"/>
              <a:t>Involves making value judgments and recommendations.</a:t>
            </a:r>
          </a:p>
          <a:p>
            <a:r>
              <a:rPr lang="en-HK" dirty="0"/>
              <a:t>Relies on ethical, moral, or ideological frameworks.</a:t>
            </a:r>
          </a:p>
          <a:p>
            <a:r>
              <a:rPr lang="en-HK" dirty="0"/>
              <a:t>Subjective judgments and personal values play a role.</a:t>
            </a:r>
          </a:p>
          <a:p>
            <a:r>
              <a:rPr lang="en-HK" dirty="0"/>
              <a:t>Inherently prescriptive, involves advocating for specific actions or policies.</a:t>
            </a:r>
          </a:p>
          <a:p>
            <a:r>
              <a:rPr lang="en-HK" dirty="0"/>
              <a:t>Acknowledges subjective values and openly embraces the researcher's perspective.</a:t>
            </a:r>
          </a:p>
          <a:p>
            <a:endParaRPr lang="en-GB" dirty="0"/>
          </a:p>
        </p:txBody>
      </p:sp>
      <p:sp>
        <p:nvSpPr>
          <p:cNvPr id="4" name="Slide Number Placeholder 3">
            <a:extLst>
              <a:ext uri="{FF2B5EF4-FFF2-40B4-BE49-F238E27FC236}">
                <a16:creationId xmlns:a16="http://schemas.microsoft.com/office/drawing/2014/main" id="{C01D2C6D-A166-3601-BF12-C0EC91591A84}"/>
              </a:ext>
            </a:extLst>
          </p:cNvPr>
          <p:cNvSpPr>
            <a:spLocks noGrp="1"/>
          </p:cNvSpPr>
          <p:nvPr>
            <p:ph type="sldNum" sz="quarter" idx="12"/>
          </p:nvPr>
        </p:nvSpPr>
        <p:spPr/>
        <p:txBody>
          <a:bodyPr/>
          <a:lstStyle/>
          <a:p>
            <a:fld id="{F36C87F6-986D-49E6-AF40-1B3A1EE8064D}" type="slidenum">
              <a:rPr lang="en-GB" smtClean="0"/>
              <a:t>34</a:t>
            </a:fld>
            <a:endParaRPr lang="en-GB"/>
          </a:p>
        </p:txBody>
      </p:sp>
    </p:spTree>
    <p:extLst>
      <p:ext uri="{BB962C8B-B14F-4D97-AF65-F5344CB8AC3E}">
        <p14:creationId xmlns:p14="http://schemas.microsoft.com/office/powerpoint/2010/main" val="2482733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lstStyle/>
          <a:p>
            <a:r>
              <a:rPr lang="en-US"/>
              <a:t>Research process</a:t>
            </a:r>
            <a:endParaRPr lang="en-US" dirty="0"/>
          </a:p>
        </p:txBody>
      </p:sp>
      <p:sp>
        <p:nvSpPr>
          <p:cNvPr id="4" name="Text Placeholder 3">
            <a:extLst>
              <a:ext uri="{FF2B5EF4-FFF2-40B4-BE49-F238E27FC236}">
                <a16:creationId xmlns:a16="http://schemas.microsoft.com/office/drawing/2014/main" id="{7E935AE4-F35B-4095-ADB1-33DABB5F1105}"/>
              </a:ext>
            </a:extLst>
          </p:cNvPr>
          <p:cNvSpPr>
            <a:spLocks noGrp="1"/>
          </p:cNvSpPr>
          <p:nvPr>
            <p:ph idx="1"/>
          </p:nvPr>
        </p:nvSpPr>
        <p:spPr/>
        <p:txBody>
          <a:bodyPr/>
          <a:lstStyle/>
          <a:p>
            <a:pPr marL="502920" indent="-457200">
              <a:buFont typeface="+mj-lt"/>
              <a:buAutoNum type="arabicPeriod"/>
            </a:pPr>
            <a:r>
              <a:rPr lang="en-HK" dirty="0"/>
              <a:t>Begin with a broad question</a:t>
            </a:r>
          </a:p>
          <a:p>
            <a:pPr marL="502920" indent="-457200">
              <a:buFont typeface="+mj-lt"/>
              <a:buAutoNum type="arabicPeriod"/>
            </a:pPr>
            <a:r>
              <a:rPr lang="en-HK" dirty="0"/>
              <a:t>Narrow it down</a:t>
            </a:r>
          </a:p>
          <a:p>
            <a:pPr marL="502920" indent="-457200">
              <a:buFont typeface="+mj-lt"/>
              <a:buAutoNum type="arabicPeriod"/>
            </a:pPr>
            <a:r>
              <a:rPr lang="en-HK" dirty="0"/>
              <a:t>Operationalize</a:t>
            </a:r>
          </a:p>
          <a:p>
            <a:pPr marL="502920" indent="-457200">
              <a:buFont typeface="+mj-lt"/>
              <a:buAutoNum type="arabicPeriod"/>
            </a:pPr>
            <a:r>
              <a:rPr lang="en-HK" dirty="0"/>
              <a:t>Observe</a:t>
            </a:r>
          </a:p>
          <a:p>
            <a:pPr marL="502920" indent="-457200">
              <a:buFont typeface="+mj-lt"/>
              <a:buAutoNum type="arabicPeriod"/>
            </a:pPr>
            <a:r>
              <a:rPr lang="en-HK" dirty="0"/>
              <a:t>Analyse</a:t>
            </a:r>
          </a:p>
          <a:p>
            <a:pPr marL="502920" indent="-457200">
              <a:buFont typeface="+mj-lt"/>
              <a:buAutoNum type="arabicPeriod"/>
            </a:pPr>
            <a:r>
              <a:rPr lang="en-HK" dirty="0"/>
              <a:t>Reach conclusions</a:t>
            </a:r>
          </a:p>
          <a:p>
            <a:pPr marL="502920" indent="-457200">
              <a:buFont typeface="+mj-lt"/>
              <a:buAutoNum type="arabicPeriod"/>
            </a:pPr>
            <a:r>
              <a:rPr lang="en-HK" dirty="0"/>
              <a:t>Generalize back to the population</a:t>
            </a:r>
            <a:endParaRPr lang="en-GB" dirty="0"/>
          </a:p>
        </p:txBody>
      </p:sp>
      <p:sp>
        <p:nvSpPr>
          <p:cNvPr id="2" name="Slide Number Placeholder 1">
            <a:extLst>
              <a:ext uri="{FF2B5EF4-FFF2-40B4-BE49-F238E27FC236}">
                <a16:creationId xmlns:a16="http://schemas.microsoft.com/office/drawing/2014/main" id="{A1075326-138F-49D0-AC34-9343816068C2}"/>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314495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6" name="Rectangle 8"/>
          <p:cNvSpPr>
            <a:spLocks noGrp="1" noChangeArrowheads="1"/>
          </p:cNvSpPr>
          <p:nvPr>
            <p:ph type="title"/>
          </p:nvPr>
        </p:nvSpPr>
        <p:spPr/>
        <p:txBody>
          <a:bodyPr/>
          <a:lstStyle/>
          <a:p>
            <a:pPr marL="742950" indent="-742950">
              <a:buFont typeface="+mj-lt"/>
              <a:buAutoNum type="arabicPeriod"/>
            </a:pPr>
            <a:r>
              <a:rPr lang="en-US" dirty="0"/>
              <a:t>Begin with a Broad Question</a:t>
            </a:r>
          </a:p>
        </p:txBody>
      </p:sp>
      <p:sp>
        <p:nvSpPr>
          <p:cNvPr id="17417" name="Rectangle 9"/>
          <p:cNvSpPr>
            <a:spLocks noGrp="1" noChangeArrowheads="1"/>
          </p:cNvSpPr>
          <p:nvPr>
            <p:ph idx="1"/>
          </p:nvPr>
        </p:nvSpPr>
        <p:spPr/>
        <p:txBody>
          <a:bodyPr/>
          <a:lstStyle/>
          <a:p>
            <a:r>
              <a:rPr lang="en-US"/>
              <a:t>Most social research originates from some general problem or question</a:t>
            </a:r>
          </a:p>
          <a:p>
            <a:r>
              <a:rPr lang="en-US"/>
              <a:t>Curious/troubled about some aspect of society</a:t>
            </a:r>
          </a:p>
          <a:p>
            <a:r>
              <a:rPr lang="en-HK"/>
              <a:t>Example:  Why would any rational guest want to develop a "relationship" with a hotel?</a:t>
            </a:r>
          </a:p>
          <a:p>
            <a:r>
              <a:rPr lang="en-HK"/>
              <a:t>General question that can’t be adequately addressed by one study</a:t>
            </a:r>
            <a:endParaRPr lang="en-US" dirty="0"/>
          </a:p>
        </p:txBody>
      </p:sp>
      <p:sp>
        <p:nvSpPr>
          <p:cNvPr id="2" name="Slide Number Placeholder 1">
            <a:extLst>
              <a:ext uri="{FF2B5EF4-FFF2-40B4-BE49-F238E27FC236}">
                <a16:creationId xmlns:a16="http://schemas.microsoft.com/office/drawing/2014/main" id="{0EC86995-1610-46C4-A2C7-72F50EB2CF3D}"/>
              </a:ext>
            </a:extLst>
          </p:cNvPr>
          <p:cNvSpPr>
            <a:spLocks noGrp="1"/>
          </p:cNvSpPr>
          <p:nvPr>
            <p:ph type="sldNum" sz="quarter" idx="12"/>
          </p:nvPr>
        </p:nvSpPr>
        <p:spPr/>
        <p:txBody>
          <a:bodyPr/>
          <a:lstStyle/>
          <a:p>
            <a:fld id="{F36C87F6-986D-49E6-AF40-1B3A1EE8064D}" type="slidenum">
              <a:rPr lang="en-GB" smtClean="0"/>
              <a:t>36</a:t>
            </a:fld>
            <a:endParaRPr lang="en-GB"/>
          </a:p>
        </p:txBody>
      </p:sp>
    </p:spTree>
    <p:extLst>
      <p:ext uri="{BB962C8B-B14F-4D97-AF65-F5344CB8AC3E}">
        <p14:creationId xmlns:p14="http://schemas.microsoft.com/office/powerpoint/2010/main" val="326212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7"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1507" name="Rectangle 3"/>
          <p:cNvSpPr>
            <a:spLocks noGrp="1" noChangeArrowheads="1"/>
          </p:cNvSpPr>
          <p:nvPr>
            <p:ph idx="1"/>
          </p:nvPr>
        </p:nvSpPr>
        <p:spPr/>
        <p:txBody>
          <a:bodyPr>
            <a:normAutofit/>
          </a:bodyPr>
          <a:lstStyle/>
          <a:p>
            <a:r>
              <a:rPr lang="en-US" dirty="0"/>
              <a:t>Next, we come up with a more specific research question</a:t>
            </a:r>
          </a:p>
          <a:p>
            <a:pPr lvl="1"/>
            <a:r>
              <a:rPr lang="en-US" dirty="0"/>
              <a:t>one we can realistically address</a:t>
            </a:r>
          </a:p>
          <a:p>
            <a:r>
              <a:rPr lang="en-US" dirty="0"/>
              <a:t>Here, a review of the literature can serve as a guide</a:t>
            </a:r>
          </a:p>
          <a:p>
            <a:pPr lvl="1"/>
            <a:r>
              <a:rPr lang="en-US" dirty="0"/>
              <a:t>Tells you what other researchers have found</a:t>
            </a:r>
          </a:p>
          <a:p>
            <a:pPr lvl="1"/>
            <a:r>
              <a:rPr lang="en-HK" dirty="0"/>
              <a:t>Builds a foundation for </a:t>
            </a:r>
            <a:r>
              <a:rPr lang="en-US" dirty="0"/>
              <a:t>your research study</a:t>
            </a:r>
          </a:p>
          <a:p>
            <a:r>
              <a:rPr lang="en-HK" dirty="0"/>
              <a:t>Example: What are the non-financial benefits, from the consumer’s perspective, of maintaining a relationship with a hotel?</a:t>
            </a:r>
          </a:p>
          <a:p>
            <a:pPr lvl="1"/>
            <a:r>
              <a:rPr lang="en-HK" dirty="0"/>
              <a:t>Relational benefits include confidence benefits, social benefits, special treatment benefits (</a:t>
            </a:r>
            <a:r>
              <a:rPr lang="en-HK" dirty="0" err="1"/>
              <a:t>Gwinner</a:t>
            </a:r>
            <a:r>
              <a:rPr lang="en-HK" dirty="0"/>
              <a:t>, </a:t>
            </a:r>
            <a:r>
              <a:rPr lang="en-HK" dirty="0" err="1"/>
              <a:t>Gremler</a:t>
            </a:r>
            <a:r>
              <a:rPr lang="en-HK" dirty="0"/>
              <a:t> &amp; Bitner,1998)</a:t>
            </a:r>
            <a:endParaRPr lang="en-US" dirty="0"/>
          </a:p>
        </p:txBody>
      </p:sp>
      <p:sp>
        <p:nvSpPr>
          <p:cNvPr id="2" name="Slide Number Placeholder 1">
            <a:extLst>
              <a:ext uri="{FF2B5EF4-FFF2-40B4-BE49-F238E27FC236}">
                <a16:creationId xmlns:a16="http://schemas.microsoft.com/office/drawing/2014/main" id="{8E6C1D4C-6AB2-4637-A1D6-7676B618166D}"/>
              </a:ext>
            </a:extLst>
          </p:cNvPr>
          <p:cNvSpPr>
            <a:spLocks noGrp="1"/>
          </p:cNvSpPr>
          <p:nvPr>
            <p:ph type="sldNum" sz="quarter" idx="12"/>
          </p:nvPr>
        </p:nvSpPr>
        <p:spPr/>
        <p:txBody>
          <a:bodyPr/>
          <a:lstStyle/>
          <a:p>
            <a:fld id="{F36C87F6-986D-49E6-AF40-1B3A1EE8064D}" type="slidenum">
              <a:rPr lang="en-GB" smtClean="0"/>
              <a:t>37</a:t>
            </a:fld>
            <a:endParaRPr lang="en-GB"/>
          </a:p>
        </p:txBody>
      </p:sp>
    </p:spTree>
    <p:extLst>
      <p:ext uri="{BB962C8B-B14F-4D97-AF65-F5344CB8AC3E}">
        <p14:creationId xmlns:p14="http://schemas.microsoft.com/office/powerpoint/2010/main" val="2257111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8675" name="Rectangle 3"/>
          <p:cNvSpPr>
            <a:spLocks noGrp="1" noChangeArrowheads="1"/>
          </p:cNvSpPr>
          <p:nvPr>
            <p:ph idx="1"/>
          </p:nvPr>
        </p:nvSpPr>
        <p:spPr/>
        <p:txBody>
          <a:bodyPr>
            <a:normAutofit lnSpcReduction="10000"/>
          </a:bodyPr>
          <a:lstStyle/>
          <a:p>
            <a:r>
              <a:rPr lang="en-US" dirty="0"/>
              <a:t>It can be stated as a descriptive theory – </a:t>
            </a:r>
          </a:p>
          <a:p>
            <a:pPr lvl="1"/>
            <a:r>
              <a:rPr lang="en-US" dirty="0"/>
              <a:t>A description of the situation</a:t>
            </a:r>
          </a:p>
          <a:p>
            <a:r>
              <a:rPr lang="en-US" dirty="0"/>
              <a:t>Example: </a:t>
            </a:r>
          </a:p>
          <a:p>
            <a:pPr lvl="1"/>
            <a:r>
              <a:rPr lang="en-HK" dirty="0"/>
              <a:t>What are the lived experiences of customers who repeatedly stay at a luxury hotel?"</a:t>
            </a:r>
            <a:endParaRPr lang="en-US" dirty="0"/>
          </a:p>
          <a:p>
            <a:r>
              <a:rPr lang="en-US" dirty="0"/>
              <a:t>It can also be stated as a causal theory – </a:t>
            </a:r>
          </a:p>
          <a:p>
            <a:pPr lvl="1"/>
            <a:r>
              <a:rPr lang="en-US" dirty="0"/>
              <a:t>An explanation of the relationships between phenomena</a:t>
            </a:r>
          </a:p>
          <a:p>
            <a:r>
              <a:rPr lang="en-US" dirty="0"/>
              <a:t>Example: </a:t>
            </a:r>
          </a:p>
          <a:p>
            <a:pPr lvl="1"/>
            <a:r>
              <a:rPr lang="en-HK" dirty="0"/>
              <a:t>Which relational benefits are most important to repeated customers?</a:t>
            </a:r>
          </a:p>
          <a:p>
            <a:pPr lvl="1"/>
            <a:r>
              <a:rPr lang="en-US" dirty="0"/>
              <a:t>Economic benefits are more important to leisure </a:t>
            </a:r>
            <a:r>
              <a:rPr lang="en-US" dirty="0" err="1"/>
              <a:t>travellers</a:t>
            </a:r>
            <a:r>
              <a:rPr lang="en-US" dirty="0"/>
              <a:t> than business </a:t>
            </a:r>
            <a:r>
              <a:rPr lang="en-US" dirty="0" err="1"/>
              <a:t>travellers</a:t>
            </a:r>
            <a:r>
              <a:rPr lang="en-US" dirty="0"/>
              <a:t>.</a:t>
            </a:r>
          </a:p>
        </p:txBody>
      </p:sp>
      <p:sp>
        <p:nvSpPr>
          <p:cNvPr id="2" name="Slide Number Placeholder 1">
            <a:extLst>
              <a:ext uri="{FF2B5EF4-FFF2-40B4-BE49-F238E27FC236}">
                <a16:creationId xmlns:a16="http://schemas.microsoft.com/office/drawing/2014/main" id="{C3C13494-8A35-4471-8349-AE735FAC5B1A}"/>
              </a:ext>
            </a:extLst>
          </p:cNvPr>
          <p:cNvSpPr>
            <a:spLocks noGrp="1"/>
          </p:cNvSpPr>
          <p:nvPr>
            <p:ph type="sldNum" sz="quarter" idx="12"/>
          </p:nvPr>
        </p:nvSpPr>
        <p:spPr/>
        <p:txBody>
          <a:bodyPr/>
          <a:lstStyle/>
          <a:p>
            <a:fld id="{F36C87F6-986D-49E6-AF40-1B3A1EE8064D}" type="slidenum">
              <a:rPr lang="en-GB" smtClean="0"/>
              <a:t>38</a:t>
            </a:fld>
            <a:endParaRPr lang="en-GB"/>
          </a:p>
        </p:txBody>
      </p:sp>
    </p:spTree>
    <p:extLst>
      <p:ext uri="{BB962C8B-B14F-4D97-AF65-F5344CB8AC3E}">
        <p14:creationId xmlns:p14="http://schemas.microsoft.com/office/powerpoint/2010/main" val="1512648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8675">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75">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8675">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86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068F8-35A1-41C1-A07E-83932A06E5C7}"/>
              </a:ext>
            </a:extLst>
          </p:cNvPr>
          <p:cNvSpPr>
            <a:spLocks noGrp="1"/>
          </p:cNvSpPr>
          <p:nvPr>
            <p:ph type="title"/>
          </p:nvPr>
        </p:nvSpPr>
        <p:spPr/>
        <p:txBody>
          <a:bodyPr/>
          <a:lstStyle/>
          <a:p>
            <a:r>
              <a:rPr lang="en-HK" dirty="0"/>
              <a:t>2. Narrow it down</a:t>
            </a:r>
            <a:endParaRPr lang="en-GB" dirty="0"/>
          </a:p>
        </p:txBody>
      </p:sp>
      <p:sp>
        <p:nvSpPr>
          <p:cNvPr id="3" name="Content Placeholder 2">
            <a:extLst>
              <a:ext uri="{FF2B5EF4-FFF2-40B4-BE49-F238E27FC236}">
                <a16:creationId xmlns:a16="http://schemas.microsoft.com/office/drawing/2014/main" id="{5A7DC41F-1582-4E5F-A51E-8EEE1528236E}"/>
              </a:ext>
            </a:extLst>
          </p:cNvPr>
          <p:cNvSpPr>
            <a:spLocks noGrp="1"/>
          </p:cNvSpPr>
          <p:nvPr>
            <p:ph idx="1"/>
          </p:nvPr>
        </p:nvSpPr>
        <p:spPr/>
        <p:txBody>
          <a:bodyPr/>
          <a:lstStyle/>
          <a:p>
            <a:r>
              <a:rPr lang="en-HK" dirty="0"/>
              <a:t>Exploratory research question: </a:t>
            </a:r>
            <a:r>
              <a:rPr lang="en-HK" u="sng" dirty="0"/>
              <a:t>What are the main factors</a:t>
            </a:r>
            <a:r>
              <a:rPr lang="en-HK" dirty="0"/>
              <a:t> that contribute to job satisfaction or dissatisfaction?</a:t>
            </a:r>
          </a:p>
          <a:p>
            <a:r>
              <a:rPr lang="en-HK" dirty="0"/>
              <a:t>Descriptive research question: </a:t>
            </a:r>
            <a:r>
              <a:rPr lang="en-HK" u="sng" dirty="0"/>
              <a:t>What is the current level of</a:t>
            </a:r>
            <a:r>
              <a:rPr lang="en-HK" dirty="0"/>
              <a:t> job satisfaction in this company?</a:t>
            </a:r>
          </a:p>
          <a:p>
            <a:r>
              <a:rPr lang="en-HK" dirty="0"/>
              <a:t>Relational research question: </a:t>
            </a:r>
            <a:r>
              <a:rPr lang="en-HK" u="sng" dirty="0"/>
              <a:t>What is the relationship between</a:t>
            </a:r>
            <a:r>
              <a:rPr lang="en-HK" dirty="0"/>
              <a:t> job satisfaction and organizational commitment?</a:t>
            </a:r>
          </a:p>
          <a:p>
            <a:r>
              <a:rPr lang="en-HK" dirty="0"/>
              <a:t>Causal research question: </a:t>
            </a:r>
            <a:r>
              <a:rPr lang="en-HK" u="sng" dirty="0"/>
              <a:t>How does salary influence</a:t>
            </a:r>
            <a:r>
              <a:rPr lang="en-HK" dirty="0"/>
              <a:t> employees’ job satisfaction?</a:t>
            </a:r>
            <a:endParaRPr lang="en-GB" dirty="0"/>
          </a:p>
        </p:txBody>
      </p:sp>
      <p:sp>
        <p:nvSpPr>
          <p:cNvPr id="4" name="Slide Number Placeholder 3">
            <a:extLst>
              <a:ext uri="{FF2B5EF4-FFF2-40B4-BE49-F238E27FC236}">
                <a16:creationId xmlns:a16="http://schemas.microsoft.com/office/drawing/2014/main" id="{69F7DC92-0579-4132-A10A-EDDC4B623B9E}"/>
              </a:ext>
            </a:extLst>
          </p:cNvPr>
          <p:cNvSpPr>
            <a:spLocks noGrp="1"/>
          </p:cNvSpPr>
          <p:nvPr>
            <p:ph type="sldNum" sz="quarter" idx="12"/>
          </p:nvPr>
        </p:nvSpPr>
        <p:spPr/>
        <p:txBody>
          <a:bodyPr/>
          <a:lstStyle/>
          <a:p>
            <a:fld id="{F36C87F6-986D-49E6-AF40-1B3A1EE8064D}" type="slidenum">
              <a:rPr lang="en-GB" smtClean="0"/>
              <a:t>39</a:t>
            </a:fld>
            <a:endParaRPr lang="en-GB"/>
          </a:p>
        </p:txBody>
      </p:sp>
    </p:spTree>
    <p:extLst>
      <p:ext uri="{BB962C8B-B14F-4D97-AF65-F5344CB8AC3E}">
        <p14:creationId xmlns:p14="http://schemas.microsoft.com/office/powerpoint/2010/main" val="3453162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35843" name="Rectangle 3"/>
          <p:cNvSpPr>
            <a:spLocks noGrp="1" noChangeArrowheads="1"/>
          </p:cNvSpPr>
          <p:nvPr>
            <p:ph idx="1"/>
          </p:nvPr>
        </p:nvSpPr>
        <p:spPr>
          <a:xfrm>
            <a:off x="1223801" y="1644825"/>
            <a:ext cx="9753600" cy="4984576"/>
          </a:xfrm>
        </p:spPr>
        <p:txBody>
          <a:bodyPr>
            <a:normAutofit fontScale="92500" lnSpcReduction="20000"/>
          </a:bodyPr>
          <a:lstStyle/>
          <a:p>
            <a:r>
              <a:rPr lang="en-HK" dirty="0"/>
              <a:t>Which </a:t>
            </a:r>
            <a:r>
              <a:rPr lang="en-HK" u="sng" dirty="0"/>
              <a:t>relational benefits </a:t>
            </a:r>
            <a:r>
              <a:rPr lang="en-HK" dirty="0"/>
              <a:t>are most important to the consumer?</a:t>
            </a:r>
          </a:p>
          <a:p>
            <a:r>
              <a:rPr lang="en-HK" u="sng" dirty="0"/>
              <a:t>Economic benefits </a:t>
            </a:r>
            <a:r>
              <a:rPr lang="en-HK" dirty="0"/>
              <a:t>are more important to </a:t>
            </a:r>
            <a:r>
              <a:rPr lang="en-HK" u="sng" dirty="0"/>
              <a:t>leisure travellers </a:t>
            </a:r>
            <a:r>
              <a:rPr lang="en-HK" dirty="0"/>
              <a:t>than </a:t>
            </a:r>
            <a:r>
              <a:rPr lang="en-HK" u="sng" dirty="0"/>
              <a:t>business travellers </a:t>
            </a:r>
          </a:p>
          <a:p>
            <a:pPr lvl="1"/>
            <a:r>
              <a:rPr lang="en-US" dirty="0"/>
              <a:t>The underlined terms are concepts – abstract ideas</a:t>
            </a:r>
          </a:p>
          <a:p>
            <a:pPr lvl="1"/>
            <a:r>
              <a:rPr lang="en-US" dirty="0"/>
              <a:t>concepts are ambiguous</a:t>
            </a:r>
          </a:p>
          <a:p>
            <a:r>
              <a:rPr lang="en-US" dirty="0"/>
              <a:t>Operationalize</a:t>
            </a:r>
          </a:p>
          <a:p>
            <a:pPr lvl="1"/>
            <a:r>
              <a:rPr lang="en-US" dirty="0"/>
              <a:t>Define a concept in a way that it can be measured or t</a:t>
            </a:r>
            <a:r>
              <a:rPr lang="en-US" dirty="0">
                <a:sym typeface="Wingdings" pitchFamily="2" charset="2"/>
              </a:rPr>
              <a:t>urn it into variables…</a:t>
            </a:r>
          </a:p>
          <a:p>
            <a:pPr lvl="2"/>
            <a:r>
              <a:rPr lang="en-US" dirty="0">
                <a:sym typeface="Wingdings" pitchFamily="2" charset="2"/>
              </a:rPr>
              <a:t>something measurable</a:t>
            </a:r>
          </a:p>
          <a:p>
            <a:pPr lvl="2"/>
            <a:r>
              <a:rPr lang="en-US" dirty="0">
                <a:sym typeface="Wingdings" pitchFamily="2" charset="2"/>
              </a:rPr>
              <a:t>any trait that can change values from case to case</a:t>
            </a:r>
          </a:p>
          <a:p>
            <a:r>
              <a:rPr lang="en-HK" dirty="0">
                <a:sym typeface="Wingdings" pitchFamily="2" charset="2"/>
              </a:rPr>
              <a:t>Definition: Relational benefits refer to the benefits that customers receive from long-term relationships above and beyond the core product or service.</a:t>
            </a:r>
          </a:p>
          <a:p>
            <a:r>
              <a:rPr lang="en-HK" dirty="0">
                <a:sym typeface="Wingdings" pitchFamily="2" charset="2"/>
              </a:rPr>
              <a:t>Operational definition: Relational benefits were measured with three dimensions, rated on a 5-point scale. The three measures (confidence benefits, social benefits and special treatment benefits) were adopted from </a:t>
            </a:r>
            <a:r>
              <a:rPr lang="en-HK" dirty="0" err="1">
                <a:sym typeface="Wingdings" pitchFamily="2" charset="2"/>
              </a:rPr>
              <a:t>Gwinner</a:t>
            </a:r>
            <a:r>
              <a:rPr lang="en-HK" dirty="0">
                <a:sym typeface="Wingdings" pitchFamily="2" charset="2"/>
              </a:rPr>
              <a:t>, </a:t>
            </a:r>
            <a:r>
              <a:rPr lang="en-HK" dirty="0" err="1">
                <a:sym typeface="Wingdings" pitchFamily="2" charset="2"/>
              </a:rPr>
              <a:t>Gremler</a:t>
            </a:r>
            <a:r>
              <a:rPr lang="en-HK" dirty="0">
                <a:sym typeface="Wingdings" pitchFamily="2" charset="2"/>
              </a:rPr>
              <a:t> &amp; Bitner (1998).</a:t>
            </a:r>
            <a:endParaRPr lang="en-US" dirty="0"/>
          </a:p>
        </p:txBody>
      </p:sp>
      <p:sp>
        <p:nvSpPr>
          <p:cNvPr id="2" name="Slide Number Placeholder 1">
            <a:extLst>
              <a:ext uri="{FF2B5EF4-FFF2-40B4-BE49-F238E27FC236}">
                <a16:creationId xmlns:a16="http://schemas.microsoft.com/office/drawing/2014/main" id="{B6131BE3-0CA3-45FF-9C92-5E51387769CB}"/>
              </a:ext>
            </a:extLst>
          </p:cNvPr>
          <p:cNvSpPr>
            <a:spLocks noGrp="1"/>
          </p:cNvSpPr>
          <p:nvPr>
            <p:ph type="sldNum" sz="quarter" idx="12"/>
          </p:nvPr>
        </p:nvSpPr>
        <p:spPr/>
        <p:txBody>
          <a:bodyPr/>
          <a:lstStyle/>
          <a:p>
            <a:fld id="{F36C87F6-986D-49E6-AF40-1B3A1EE8064D}" type="slidenum">
              <a:rPr lang="en-GB" smtClean="0"/>
              <a:t>40</a:t>
            </a:fld>
            <a:endParaRPr lang="en-GB"/>
          </a:p>
        </p:txBody>
      </p:sp>
    </p:spTree>
    <p:extLst>
      <p:ext uri="{BB962C8B-B14F-4D97-AF65-F5344CB8AC3E}">
        <p14:creationId xmlns:p14="http://schemas.microsoft.com/office/powerpoint/2010/main" val="24632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584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584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5843">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584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41987" name="Rectangle 3"/>
          <p:cNvSpPr>
            <a:spLocks noGrp="1" noChangeArrowheads="1"/>
          </p:cNvSpPr>
          <p:nvPr>
            <p:ph idx="1"/>
          </p:nvPr>
        </p:nvSpPr>
        <p:spPr/>
        <p:txBody>
          <a:bodyPr>
            <a:normAutofit fontScale="92500" lnSpcReduction="20000"/>
          </a:bodyPr>
          <a:lstStyle/>
          <a:p>
            <a:r>
              <a:rPr lang="en-US" dirty="0">
                <a:sym typeface="Wingdings" pitchFamily="2" charset="2"/>
              </a:rPr>
              <a:t>Hypothesis:</a:t>
            </a:r>
          </a:p>
          <a:p>
            <a:pPr lvl="1"/>
            <a:r>
              <a:rPr lang="en-US" dirty="0">
                <a:sym typeface="Wingdings" pitchFamily="2" charset="2"/>
              </a:rPr>
              <a:t>Derived from theory</a:t>
            </a:r>
          </a:p>
          <a:p>
            <a:pPr lvl="1"/>
            <a:r>
              <a:rPr lang="en-US" dirty="0">
                <a:sym typeface="Wingdings" pitchFamily="2" charset="2"/>
              </a:rPr>
              <a:t>Statement about a relationship between variables</a:t>
            </a:r>
          </a:p>
          <a:p>
            <a:pPr lvl="2"/>
            <a:r>
              <a:rPr lang="en-US" dirty="0">
                <a:sym typeface="Wingdings" pitchFamily="2" charset="2"/>
              </a:rPr>
              <a:t>it is more specific/exact than a theory</a:t>
            </a:r>
          </a:p>
          <a:p>
            <a:pPr lvl="2"/>
            <a:r>
              <a:rPr lang="en-US" dirty="0">
                <a:sym typeface="Wingdings" pitchFamily="2" charset="2"/>
              </a:rPr>
              <a:t>it is testable</a:t>
            </a:r>
          </a:p>
          <a:p>
            <a:r>
              <a:rPr lang="en-US" dirty="0">
                <a:sym typeface="Wingdings" pitchFamily="2" charset="2"/>
              </a:rPr>
              <a:t>Example: </a:t>
            </a:r>
            <a:r>
              <a:rPr lang="en-HK" dirty="0">
                <a:sym typeface="Wingdings" pitchFamily="2" charset="2"/>
              </a:rPr>
              <a:t>Leisure travellers attach greater importance to economic benefits than business travellers.</a:t>
            </a:r>
            <a:endParaRPr lang="en-US" dirty="0">
              <a:sym typeface="Wingdings" pitchFamily="2" charset="2"/>
            </a:endParaRPr>
          </a:p>
          <a:p>
            <a:r>
              <a:rPr lang="en-US" dirty="0">
                <a:sym typeface="Wingdings" pitchFamily="2" charset="2"/>
              </a:rPr>
              <a:t>Independent variable (x)</a:t>
            </a:r>
          </a:p>
          <a:p>
            <a:pPr lvl="1"/>
            <a:r>
              <a:rPr lang="en-US" dirty="0">
                <a:sym typeface="Wingdings" pitchFamily="2" charset="2"/>
              </a:rPr>
              <a:t>Travel purpose (i.e., leisure/business </a:t>
            </a:r>
            <a:r>
              <a:rPr lang="en-US" dirty="0" err="1">
                <a:sym typeface="Wingdings" pitchFamily="2" charset="2"/>
              </a:rPr>
              <a:t>traveller</a:t>
            </a:r>
            <a:r>
              <a:rPr lang="en-US" dirty="0">
                <a:sym typeface="Wingdings" pitchFamily="2" charset="2"/>
              </a:rPr>
              <a:t>)</a:t>
            </a:r>
          </a:p>
          <a:p>
            <a:r>
              <a:rPr lang="en-US" dirty="0">
                <a:sym typeface="Wingdings" pitchFamily="2" charset="2"/>
              </a:rPr>
              <a:t>Dependent variable (y)</a:t>
            </a:r>
          </a:p>
          <a:p>
            <a:pPr lvl="1"/>
            <a:r>
              <a:rPr lang="en-US" dirty="0">
                <a:sym typeface="Wingdings" pitchFamily="2" charset="2"/>
              </a:rPr>
              <a:t>Importance of economic benefits</a:t>
            </a:r>
          </a:p>
          <a:p>
            <a:r>
              <a:rPr lang="en-US" dirty="0">
                <a:sym typeface="Wingdings" pitchFamily="2" charset="2"/>
              </a:rPr>
              <a:t>x  y</a:t>
            </a:r>
          </a:p>
          <a:p>
            <a:endParaRPr lang="en-US" dirty="0">
              <a:sym typeface="Wingdings" pitchFamily="2" charset="2"/>
            </a:endParaRPr>
          </a:p>
        </p:txBody>
      </p:sp>
      <p:sp>
        <p:nvSpPr>
          <p:cNvPr id="2" name="Slide Number Placeholder 1">
            <a:extLst>
              <a:ext uri="{FF2B5EF4-FFF2-40B4-BE49-F238E27FC236}">
                <a16:creationId xmlns:a16="http://schemas.microsoft.com/office/drawing/2014/main" id="{78927520-FDD2-4D72-80AB-AE1F9F9AEDDE}"/>
              </a:ext>
            </a:extLst>
          </p:cNvPr>
          <p:cNvSpPr>
            <a:spLocks noGrp="1"/>
          </p:cNvSpPr>
          <p:nvPr>
            <p:ph type="sldNum" sz="quarter" idx="12"/>
          </p:nvPr>
        </p:nvSpPr>
        <p:spPr/>
        <p:txBody>
          <a:bodyPr/>
          <a:lstStyle/>
          <a:p>
            <a:fld id="{F36C87F6-986D-49E6-AF40-1B3A1EE8064D}" type="slidenum">
              <a:rPr lang="en-GB" smtClean="0"/>
              <a:t>41</a:t>
            </a:fld>
            <a:endParaRPr lang="en-GB"/>
          </a:p>
        </p:txBody>
      </p:sp>
    </p:spTree>
    <p:extLst>
      <p:ext uri="{BB962C8B-B14F-4D97-AF65-F5344CB8AC3E}">
        <p14:creationId xmlns:p14="http://schemas.microsoft.com/office/powerpoint/2010/main" val="163709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1987">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198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987">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1987">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19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marL="742950" indent="-742950">
              <a:buFont typeface="+mj-lt"/>
              <a:buAutoNum type="arabicPeriod" startAt="4"/>
            </a:pPr>
            <a:r>
              <a:rPr lang="en-US" dirty="0"/>
              <a:t>Observe</a:t>
            </a:r>
          </a:p>
        </p:txBody>
      </p:sp>
      <p:sp>
        <p:nvSpPr>
          <p:cNvPr id="53251" name="Rectangle 3"/>
          <p:cNvSpPr>
            <a:spLocks noGrp="1" noChangeArrowheads="1"/>
          </p:cNvSpPr>
          <p:nvPr>
            <p:ph idx="1"/>
          </p:nvPr>
        </p:nvSpPr>
        <p:spPr/>
        <p:txBody>
          <a:bodyPr/>
          <a:lstStyle/>
          <a:p>
            <a:r>
              <a:rPr lang="en-US" dirty="0">
                <a:sym typeface="Wingdings" pitchFamily="2" charset="2"/>
              </a:rPr>
              <a:t>Observations allow for hypothesis testing</a:t>
            </a:r>
          </a:p>
          <a:p>
            <a:pPr lvl="1"/>
            <a:r>
              <a:rPr lang="en-US" dirty="0">
                <a:sym typeface="Wingdings" pitchFamily="2" charset="2"/>
              </a:rPr>
              <a:t>Science is a systematic method for explaining empirical phenomena</a:t>
            </a:r>
          </a:p>
          <a:p>
            <a:pPr lvl="1"/>
            <a:r>
              <a:rPr lang="en-US" dirty="0">
                <a:sym typeface="Wingdings" pitchFamily="2" charset="2"/>
              </a:rPr>
              <a:t>Empirical means measurable &amp; observable</a:t>
            </a:r>
          </a:p>
          <a:p>
            <a:r>
              <a:rPr lang="en-US" dirty="0">
                <a:sym typeface="Wingdings" pitchFamily="2" charset="2"/>
              </a:rPr>
              <a:t>Research methods are the tools used at this stage</a:t>
            </a:r>
          </a:p>
          <a:p>
            <a:pPr lvl="1"/>
            <a:r>
              <a:rPr lang="en-US" dirty="0">
                <a:sym typeface="Wingdings" pitchFamily="2" charset="2"/>
              </a:rPr>
              <a:t>How are data to be sampled and gathered?</a:t>
            </a:r>
          </a:p>
          <a:p>
            <a:pPr lvl="2"/>
            <a:r>
              <a:rPr lang="en-US" dirty="0">
                <a:sym typeface="Wingdings" pitchFamily="2" charset="2"/>
              </a:rPr>
              <a:t>Lab experiment</a:t>
            </a:r>
          </a:p>
          <a:p>
            <a:pPr lvl="2"/>
            <a:r>
              <a:rPr lang="en-US" dirty="0">
                <a:sym typeface="Wingdings" pitchFamily="2" charset="2"/>
              </a:rPr>
              <a:t>In-depth interview</a:t>
            </a:r>
          </a:p>
          <a:p>
            <a:pPr lvl="2"/>
            <a:r>
              <a:rPr lang="en-US" dirty="0">
                <a:sym typeface="Wingdings" pitchFamily="2" charset="2"/>
              </a:rPr>
              <a:t>Survey</a:t>
            </a:r>
          </a:p>
          <a:p>
            <a:pPr lvl="2"/>
            <a:r>
              <a:rPr lang="en-US" dirty="0">
                <a:sym typeface="Wingdings" pitchFamily="2" charset="2"/>
              </a:rPr>
              <a:t>Analysis of existing data</a:t>
            </a:r>
          </a:p>
          <a:p>
            <a:r>
              <a:rPr lang="en-US" dirty="0">
                <a:sym typeface="Wingdings" pitchFamily="2" charset="2"/>
              </a:rPr>
              <a:t>Observations produce data</a:t>
            </a:r>
          </a:p>
        </p:txBody>
      </p:sp>
      <p:sp>
        <p:nvSpPr>
          <p:cNvPr id="2" name="Slide Number Placeholder 1">
            <a:extLst>
              <a:ext uri="{FF2B5EF4-FFF2-40B4-BE49-F238E27FC236}">
                <a16:creationId xmlns:a16="http://schemas.microsoft.com/office/drawing/2014/main" id="{7CA6CB63-0F28-414B-B83F-81C69DACA2A3}"/>
              </a:ext>
            </a:extLst>
          </p:cNvPr>
          <p:cNvSpPr>
            <a:spLocks noGrp="1"/>
          </p:cNvSpPr>
          <p:nvPr>
            <p:ph type="sldNum" sz="quarter" idx="12"/>
          </p:nvPr>
        </p:nvSpPr>
        <p:spPr/>
        <p:txBody>
          <a:bodyPr/>
          <a:lstStyle/>
          <a:p>
            <a:fld id="{F36C87F6-986D-49E6-AF40-1B3A1EE8064D}" type="slidenum">
              <a:rPr lang="en-GB" smtClean="0"/>
              <a:t>42</a:t>
            </a:fld>
            <a:endParaRPr lang="en-GB"/>
          </a:p>
        </p:txBody>
      </p:sp>
    </p:spTree>
    <p:extLst>
      <p:ext uri="{BB962C8B-B14F-4D97-AF65-F5344CB8AC3E}">
        <p14:creationId xmlns:p14="http://schemas.microsoft.com/office/powerpoint/2010/main" val="2208006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32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32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325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325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3251">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325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a:bodyPr>
          <a:lstStyle/>
          <a:p>
            <a:r>
              <a:rPr lang="en-GB" dirty="0"/>
              <a:t>5.  Analyse Data</a:t>
            </a:r>
            <a:br>
              <a:rPr lang="en-GB" dirty="0"/>
            </a:br>
            <a:r>
              <a:rPr lang="en-GB" dirty="0"/>
              <a:t>6.  Reach Conclusions</a:t>
            </a:r>
          </a:p>
        </p:txBody>
      </p:sp>
      <p:sp>
        <p:nvSpPr>
          <p:cNvPr id="61443" name="Rectangle 3"/>
          <p:cNvSpPr>
            <a:spLocks noGrp="1" noChangeArrowheads="1"/>
          </p:cNvSpPr>
          <p:nvPr>
            <p:ph idx="1"/>
          </p:nvPr>
        </p:nvSpPr>
        <p:spPr/>
        <p:txBody>
          <a:bodyPr>
            <a:normAutofit/>
          </a:bodyPr>
          <a:lstStyle/>
          <a:p>
            <a:r>
              <a:rPr lang="en-US" dirty="0">
                <a:sym typeface="Wingdings" pitchFamily="2" charset="2"/>
              </a:rPr>
              <a:t>Statistical procedures give the ability to tell</a:t>
            </a:r>
          </a:p>
          <a:p>
            <a:pPr lvl="1"/>
            <a:r>
              <a:rPr lang="en-US" dirty="0">
                <a:sym typeface="Wingdings" pitchFamily="2" charset="2"/>
              </a:rPr>
              <a:t>whether the data support our hypotheses and by extension, whether our theory is supported</a:t>
            </a:r>
          </a:p>
          <a:p>
            <a:r>
              <a:rPr lang="en-US" dirty="0">
                <a:sym typeface="Wingdings" pitchFamily="2" charset="2"/>
              </a:rPr>
              <a:t>Two classes of statistical techniques:</a:t>
            </a:r>
          </a:p>
          <a:p>
            <a:pPr lvl="1"/>
            <a:r>
              <a:rPr lang="en-US" dirty="0">
                <a:sym typeface="Wingdings" pitchFamily="2" charset="2"/>
              </a:rPr>
              <a:t>Descriptive – used to summarize/organize/describe data.</a:t>
            </a:r>
          </a:p>
          <a:p>
            <a:pPr lvl="1"/>
            <a:r>
              <a:rPr lang="en-US" dirty="0">
                <a:sym typeface="Wingdings" pitchFamily="2" charset="2"/>
              </a:rPr>
              <a:t>Example: What is the average number of hours per week people spend on Facebook?</a:t>
            </a:r>
          </a:p>
          <a:p>
            <a:pPr lvl="1"/>
            <a:r>
              <a:rPr lang="en-US" dirty="0">
                <a:sym typeface="Wingdings" pitchFamily="2" charset="2"/>
              </a:rPr>
              <a:t>Inferential – used to generalize findings from a sample to a population</a:t>
            </a:r>
          </a:p>
          <a:p>
            <a:pPr lvl="1"/>
            <a:r>
              <a:rPr lang="en-US" dirty="0">
                <a:sym typeface="Wingdings" pitchFamily="2" charset="2"/>
              </a:rPr>
              <a:t>Example: polling just a few hundred customers to predict how </a:t>
            </a:r>
            <a:r>
              <a:rPr lang="en-HK" dirty="0">
                <a:sym typeface="Wingdings" pitchFamily="2" charset="2"/>
              </a:rPr>
              <a:t>customers respond to different communication strategies</a:t>
            </a:r>
            <a:endParaRPr lang="en-US" dirty="0">
              <a:sym typeface="Wingdings" pitchFamily="2" charset="2"/>
            </a:endParaRPr>
          </a:p>
        </p:txBody>
      </p:sp>
      <p:sp>
        <p:nvSpPr>
          <p:cNvPr id="2" name="Slide Number Placeholder 1">
            <a:extLst>
              <a:ext uri="{FF2B5EF4-FFF2-40B4-BE49-F238E27FC236}">
                <a16:creationId xmlns:a16="http://schemas.microsoft.com/office/drawing/2014/main" id="{519FAAF5-C34F-4312-BB31-6DB190A8ECFE}"/>
              </a:ext>
            </a:extLst>
          </p:cNvPr>
          <p:cNvSpPr>
            <a:spLocks noGrp="1"/>
          </p:cNvSpPr>
          <p:nvPr>
            <p:ph type="sldNum" sz="quarter" idx="12"/>
          </p:nvPr>
        </p:nvSpPr>
        <p:spPr/>
        <p:txBody>
          <a:bodyPr/>
          <a:lstStyle/>
          <a:p>
            <a:fld id="{F36C87F6-986D-49E6-AF40-1B3A1EE8064D}" type="slidenum">
              <a:rPr lang="en-GB" smtClean="0"/>
              <a:t>43</a:t>
            </a:fld>
            <a:endParaRPr lang="en-GB"/>
          </a:p>
        </p:txBody>
      </p:sp>
    </p:spTree>
    <p:extLst>
      <p:ext uri="{BB962C8B-B14F-4D97-AF65-F5344CB8AC3E}">
        <p14:creationId xmlns:p14="http://schemas.microsoft.com/office/powerpoint/2010/main" val="137634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144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144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44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14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0657E-1EDE-CFA6-8A94-155B1BE80E8B}"/>
              </a:ext>
            </a:extLst>
          </p:cNvPr>
          <p:cNvSpPr>
            <a:spLocks noGrp="1"/>
          </p:cNvSpPr>
          <p:nvPr>
            <p:ph type="title"/>
          </p:nvPr>
        </p:nvSpPr>
        <p:spPr/>
        <p:txBody>
          <a:bodyPr/>
          <a:lstStyle/>
          <a:p>
            <a:r>
              <a:rPr lang="en-US" dirty="0"/>
              <a:t>Outline of a Research Proposal</a:t>
            </a:r>
            <a:endParaRPr lang="en-GB" dirty="0"/>
          </a:p>
        </p:txBody>
      </p:sp>
      <p:sp>
        <p:nvSpPr>
          <p:cNvPr id="3" name="Content Placeholder 2">
            <a:extLst>
              <a:ext uri="{FF2B5EF4-FFF2-40B4-BE49-F238E27FC236}">
                <a16:creationId xmlns:a16="http://schemas.microsoft.com/office/drawing/2014/main" id="{F8C76FE9-57A0-861E-9063-2F9B891FD80E}"/>
              </a:ext>
            </a:extLst>
          </p:cNvPr>
          <p:cNvSpPr>
            <a:spLocks noGrp="1"/>
          </p:cNvSpPr>
          <p:nvPr>
            <p:ph idx="1"/>
          </p:nvPr>
        </p:nvSpPr>
        <p:spPr>
          <a:xfrm>
            <a:off x="1217614" y="1828799"/>
            <a:ext cx="9753600" cy="4264497"/>
          </a:xfrm>
        </p:spPr>
        <p:txBody>
          <a:bodyPr>
            <a:normAutofit/>
          </a:bodyPr>
          <a:lstStyle/>
          <a:p>
            <a:r>
              <a:rPr lang="en-HK" dirty="0"/>
              <a:t>Introduction</a:t>
            </a:r>
          </a:p>
          <a:p>
            <a:pPr lvl="1"/>
            <a:r>
              <a:rPr lang="en-HK" dirty="0"/>
              <a:t>Background: Identify the research problem and establish its context by highlighting existing knowledge in the field. Clearly articulate why the study is necessary and what significant gaps it aims to fill.</a:t>
            </a:r>
          </a:p>
          <a:p>
            <a:pPr lvl="1"/>
            <a:r>
              <a:rPr lang="en-GB" dirty="0"/>
              <a:t>Research questions: Develop relevant, researchable and answerable questions. These questions should guide the entire research process and dictate the methodology used.</a:t>
            </a:r>
          </a:p>
          <a:p>
            <a:pPr lvl="1"/>
            <a:r>
              <a:rPr lang="en-HK" dirty="0"/>
              <a:t>Objectives: be specific, achievable and clearly stated. They provide direction for the research and define what the study intends to accomplish.</a:t>
            </a:r>
          </a:p>
          <a:p>
            <a:pPr lvl="1"/>
            <a:r>
              <a:rPr lang="en-HK" dirty="0"/>
              <a:t>Contribution: Describe the expected impact or contribution that the proposed research is anticipated to have on the progress and development of the research field.</a:t>
            </a:r>
          </a:p>
        </p:txBody>
      </p:sp>
      <p:sp>
        <p:nvSpPr>
          <p:cNvPr id="4" name="Slide Number Placeholder 3">
            <a:extLst>
              <a:ext uri="{FF2B5EF4-FFF2-40B4-BE49-F238E27FC236}">
                <a16:creationId xmlns:a16="http://schemas.microsoft.com/office/drawing/2014/main" id="{98A41AC2-6852-673C-D0D3-FD72A03FF7B0}"/>
              </a:ext>
            </a:extLst>
          </p:cNvPr>
          <p:cNvSpPr>
            <a:spLocks noGrp="1"/>
          </p:cNvSpPr>
          <p:nvPr>
            <p:ph type="sldNum" sz="quarter" idx="12"/>
          </p:nvPr>
        </p:nvSpPr>
        <p:spPr/>
        <p:txBody>
          <a:bodyPr/>
          <a:lstStyle/>
          <a:p>
            <a:fld id="{F36C87F6-986D-49E6-AF40-1B3A1EE8064D}" type="slidenum">
              <a:rPr lang="en-GB" smtClean="0"/>
              <a:t>44</a:t>
            </a:fld>
            <a:endParaRPr lang="en-GB"/>
          </a:p>
        </p:txBody>
      </p:sp>
    </p:spTree>
    <p:extLst>
      <p:ext uri="{BB962C8B-B14F-4D97-AF65-F5344CB8AC3E}">
        <p14:creationId xmlns:p14="http://schemas.microsoft.com/office/powerpoint/2010/main" val="493616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3DCC-5B4A-917E-F404-B7BA64848112}"/>
              </a:ext>
            </a:extLst>
          </p:cNvPr>
          <p:cNvSpPr>
            <a:spLocks noGrp="1"/>
          </p:cNvSpPr>
          <p:nvPr>
            <p:ph type="title"/>
          </p:nvPr>
        </p:nvSpPr>
        <p:spPr/>
        <p:txBody>
          <a:bodyPr/>
          <a:lstStyle/>
          <a:p>
            <a:r>
              <a:rPr lang="en-US" dirty="0"/>
              <a:t>Outline of a Research Proposal</a:t>
            </a:r>
            <a:endParaRPr lang="en-GB" dirty="0"/>
          </a:p>
        </p:txBody>
      </p:sp>
      <p:sp>
        <p:nvSpPr>
          <p:cNvPr id="3" name="Content Placeholder 2">
            <a:extLst>
              <a:ext uri="{FF2B5EF4-FFF2-40B4-BE49-F238E27FC236}">
                <a16:creationId xmlns:a16="http://schemas.microsoft.com/office/drawing/2014/main" id="{05D3A66B-531D-9C65-5019-6CDF1E45CB20}"/>
              </a:ext>
            </a:extLst>
          </p:cNvPr>
          <p:cNvSpPr>
            <a:spLocks noGrp="1"/>
          </p:cNvSpPr>
          <p:nvPr>
            <p:ph idx="1"/>
          </p:nvPr>
        </p:nvSpPr>
        <p:spPr/>
        <p:txBody>
          <a:bodyPr>
            <a:normAutofit fontScale="92500" lnSpcReduction="10000"/>
          </a:bodyPr>
          <a:lstStyle/>
          <a:p>
            <a:r>
              <a:rPr lang="en-HK" sz="2600" dirty="0"/>
              <a:t>Literature review</a:t>
            </a:r>
          </a:p>
          <a:p>
            <a:pPr lvl="1"/>
            <a:r>
              <a:rPr lang="en-HK" sz="2200" dirty="0"/>
              <a:t>Identify essential concepts, theories, research findings and gaps pertaining to a particular topic. This process establishes a solid foundation for future studies and investigations.</a:t>
            </a:r>
          </a:p>
          <a:p>
            <a:r>
              <a:rPr lang="en-HK" sz="2600" dirty="0"/>
              <a:t>Methodology</a:t>
            </a:r>
          </a:p>
          <a:p>
            <a:pPr lvl="1"/>
            <a:r>
              <a:rPr lang="en-HK" sz="2200" dirty="0"/>
              <a:t>Outline the research design, sampling strategy, and date collection methods. Justify each methodological choice and explain how it will help answer the research questions.</a:t>
            </a:r>
          </a:p>
          <a:p>
            <a:pPr lvl="1"/>
            <a:r>
              <a:rPr lang="en-HK" sz="2200" dirty="0"/>
              <a:t>Data analysis plan: Describe the techniques* that will be used to analyse the data. Justifying the choice of these techniques is essential for the validity of the research.</a:t>
            </a:r>
          </a:p>
          <a:p>
            <a:pPr lvl="1"/>
            <a:r>
              <a:rPr lang="en-HK" sz="2200" dirty="0"/>
              <a:t>Ethical considerations: Address the ethical implications of the research, including participant protection, consent processes, and how data privacy will be maintained.</a:t>
            </a:r>
            <a:endParaRPr lang="en-GB" sz="2200" dirty="0"/>
          </a:p>
        </p:txBody>
      </p:sp>
      <p:sp>
        <p:nvSpPr>
          <p:cNvPr id="4" name="Slide Number Placeholder 3">
            <a:extLst>
              <a:ext uri="{FF2B5EF4-FFF2-40B4-BE49-F238E27FC236}">
                <a16:creationId xmlns:a16="http://schemas.microsoft.com/office/drawing/2014/main" id="{7FE30E47-8ACF-F802-3A45-8808A4D67338}"/>
              </a:ext>
            </a:extLst>
          </p:cNvPr>
          <p:cNvSpPr>
            <a:spLocks noGrp="1"/>
          </p:cNvSpPr>
          <p:nvPr>
            <p:ph type="sldNum" sz="quarter" idx="12"/>
          </p:nvPr>
        </p:nvSpPr>
        <p:spPr/>
        <p:txBody>
          <a:bodyPr/>
          <a:lstStyle/>
          <a:p>
            <a:fld id="{F36C87F6-986D-49E6-AF40-1B3A1EE8064D}" type="slidenum">
              <a:rPr lang="en-GB" smtClean="0"/>
              <a:t>45</a:t>
            </a:fld>
            <a:endParaRPr lang="en-GB"/>
          </a:p>
        </p:txBody>
      </p:sp>
      <p:sp>
        <p:nvSpPr>
          <p:cNvPr id="5" name="TextBox 4">
            <a:extLst>
              <a:ext uri="{FF2B5EF4-FFF2-40B4-BE49-F238E27FC236}">
                <a16:creationId xmlns:a16="http://schemas.microsoft.com/office/drawing/2014/main" id="{15F357A1-26E5-A745-2AAE-0151E0D11C82}"/>
              </a:ext>
            </a:extLst>
          </p:cNvPr>
          <p:cNvSpPr txBox="1"/>
          <p:nvPr/>
        </p:nvSpPr>
        <p:spPr>
          <a:xfrm>
            <a:off x="1701924" y="5954945"/>
            <a:ext cx="9629327" cy="757130"/>
          </a:xfrm>
          <a:prstGeom prst="rect">
            <a:avLst/>
          </a:prstGeom>
          <a:noFill/>
        </p:spPr>
        <p:txBody>
          <a:bodyPr wrap="square" rtlCol="0">
            <a:spAutoFit/>
          </a:bodyPr>
          <a:lstStyle/>
          <a:p>
            <a:pPr>
              <a:lnSpc>
                <a:spcPct val="90000"/>
              </a:lnSpc>
            </a:pPr>
            <a:r>
              <a:rPr lang="en-HK" sz="1600" dirty="0"/>
              <a:t>* </a:t>
            </a:r>
            <a:r>
              <a:rPr lang="en-HK" sz="1600" b="1" dirty="0"/>
              <a:t>Quantitative</a:t>
            </a:r>
            <a:r>
              <a:rPr lang="en-HK" sz="1600" dirty="0"/>
              <a:t>: Factor analysis, multiple regression, structural equation modelling, etc. </a:t>
            </a:r>
          </a:p>
          <a:p>
            <a:pPr>
              <a:lnSpc>
                <a:spcPct val="90000"/>
              </a:lnSpc>
            </a:pPr>
            <a:r>
              <a:rPr lang="en-HK" sz="1600" b="1" dirty="0"/>
              <a:t>Qualitative</a:t>
            </a:r>
            <a:r>
              <a:rPr lang="en-HK" sz="1600" dirty="0"/>
              <a:t>: Thematic analysis, narrative analysis, discourse analysis, content analysis, grounded theory, Interpretive phenomenological analysis.</a:t>
            </a:r>
            <a:endParaRPr lang="en-GB" sz="1600" dirty="0"/>
          </a:p>
        </p:txBody>
      </p:sp>
    </p:spTree>
    <p:extLst>
      <p:ext uri="{BB962C8B-B14F-4D97-AF65-F5344CB8AC3E}">
        <p14:creationId xmlns:p14="http://schemas.microsoft.com/office/powerpoint/2010/main" val="1386267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6564</TotalTime>
  <Words>4344</Words>
  <Application>Microsoft Office PowerPoint</Application>
  <PresentationFormat>Custom</PresentationFormat>
  <Paragraphs>606</Paragraphs>
  <Slides>45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Century Gothic</vt:lpstr>
      <vt:lpstr>Wingdings</vt:lpstr>
      <vt:lpstr>Continental Asia 16x9</vt:lpstr>
      <vt:lpstr>SBPD8001  Preparing for doctoral research</vt:lpstr>
      <vt:lpstr>Topics</vt:lpstr>
      <vt:lpstr>academic disciplines and fields of study</vt:lpstr>
      <vt:lpstr>PowerPoint Presentation</vt:lpstr>
      <vt:lpstr>PowerPoint Presentation</vt:lpstr>
      <vt:lpstr>Here is an Example</vt:lpstr>
      <vt:lpstr>Major Research Areas</vt:lpstr>
      <vt:lpstr>PowerPoint Presentation</vt:lpstr>
      <vt:lpstr>Strategic Management Research</vt:lpstr>
      <vt:lpstr>PowerPoint Presentation</vt:lpstr>
      <vt:lpstr>Developing research ideas and topics</vt:lpstr>
      <vt:lpstr>Converting Business Problems into Academic Research</vt:lpstr>
      <vt:lpstr>Doctoral Thesis vs. Business Report</vt:lpstr>
      <vt:lpstr>EXAMPLES</vt:lpstr>
      <vt:lpstr>examples</vt:lpstr>
      <vt:lpstr>Level 8 qualifications</vt:lpstr>
      <vt:lpstr>Quantitative research: When concepts are clearly defined and researchers attempt to measure them quantitatively Qualitative research: When concepts lack clarity and researchers want to understand the subjective meaning attributed to these concepts by individuals.</vt:lpstr>
      <vt:lpstr>Quantitative and qualitative Research</vt:lpstr>
      <vt:lpstr>What makes a good research topic?</vt:lpstr>
      <vt:lpstr>justification</vt:lpstr>
      <vt:lpstr>Grounded in literature</vt:lpstr>
      <vt:lpstr>originality</vt:lpstr>
      <vt:lpstr>common mistakes in research proposals</vt:lpstr>
      <vt:lpstr>1. Perceived and empirical associations</vt:lpstr>
      <vt:lpstr>Perceived associations</vt:lpstr>
      <vt:lpstr>empirical associations</vt:lpstr>
      <vt:lpstr>2. Stated and derived importance</vt:lpstr>
      <vt:lpstr>Stated and derived importance</vt:lpstr>
      <vt:lpstr>Stated importance</vt:lpstr>
      <vt:lpstr>derived importance</vt:lpstr>
      <vt:lpstr>3. Positive and normative research</vt:lpstr>
      <vt:lpstr>Examples</vt:lpstr>
      <vt:lpstr>Positive research</vt:lpstr>
      <vt:lpstr>Normative research</vt:lpstr>
      <vt:lpstr>Research process</vt:lpstr>
      <vt:lpstr>Begin with a Broad Question</vt:lpstr>
      <vt:lpstr>Narrow it Down</vt:lpstr>
      <vt:lpstr>Narrow it Down</vt:lpstr>
      <vt:lpstr>2. Narrow it down</vt:lpstr>
      <vt:lpstr>Operationalize</vt:lpstr>
      <vt:lpstr>Operationalize</vt:lpstr>
      <vt:lpstr>Observe</vt:lpstr>
      <vt:lpstr>5.  Analyse Data 6.  Reach Conclusions</vt:lpstr>
      <vt:lpstr>Outline of a Research Proposal</vt:lpstr>
      <vt:lpstr>Outline of a Research Proposal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104</cp:revision>
  <cp:lastPrinted>2023-12-29T02:41:16Z</cp:lastPrinted>
  <dcterms:created xsi:type="dcterms:W3CDTF">2018-01-28T08:08:54Z</dcterms:created>
  <dcterms:modified xsi:type="dcterms:W3CDTF">2024-12-26T02:18:13Z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