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3" r:id="rId25"/>
    <p:sldId id="284" r:id="rId26"/>
    <p:sldId id="285" r:id="rId27"/>
    <p:sldId id="286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06BD3-BB55-49F5-BE2F-F55350ED9FF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13F6D5-5340-419A-9891-D3364DC6ED1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258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439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357" y="4722046"/>
            <a:ext cx="4984962" cy="3908614"/>
          </a:xfrm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49D065-125F-4B39-A763-08EAEEB465E5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49D065-125F-4B39-A763-08EAEEB465E5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49D065-125F-4B39-A763-08EAEEB465E5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555F551-66FC-4DFE-A2B2-3D5D64908F7B}" type="slidenum">
              <a:rPr lang="en-US"/>
              <a:pPr/>
              <a:t>15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2473E28-7D6C-4CCB-A5AD-785602683130}" type="slidenum">
              <a:rPr lang="en-US"/>
              <a:pPr/>
              <a:t>20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18ED879-6906-4742-9186-963C399BECAB}" type="slidenum">
              <a:rPr lang="en-US"/>
              <a:pPr/>
              <a:t>21</a:t>
            </a:fld>
            <a:endParaRPr lang="en-US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0E4F849-60E1-473F-92B2-5F5027682EC1}" type="slidenum">
              <a:rPr lang="en-US"/>
              <a:pPr/>
              <a:t>22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6BD8D-1DDC-47D4-8A64-CE1CB47A4C3E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16BD8D-1DDC-47D4-8A64-CE1CB47A4C3E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AC161AB-D029-484C-A50A-C65CBD558C76}" type="slidenum">
              <a:rPr lang="en-GB" smtClean="0"/>
              <a:pPr/>
              <a:t>27</a:t>
            </a:fld>
            <a:endParaRPr lang="en-GB" smtClean="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75AE34-268C-484E-B307-AFB9A1D18640}" type="datetimeFigureOut">
              <a:rPr lang="en-GB" smtClean="0"/>
              <a:pPr/>
              <a:t>29/11/2018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F8EB87-CE52-4A48-8CD2-08447419ADD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Exam Revision for SM&amp;S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Glenn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Behenna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>
                <a:latin typeface="Comic Sans MS" pitchFamily="66" charset="0"/>
              </a:rPr>
              <a:t>Instructions </a:t>
            </a:r>
            <a:r>
              <a:rPr lang="en-GB" dirty="0">
                <a:latin typeface="Comic Sans MS" pitchFamily="66" charset="0"/>
              </a:rPr>
              <a:t>t</a:t>
            </a:r>
            <a:r>
              <a:rPr lang="en-GB" dirty="0" smtClean="0">
                <a:latin typeface="Comic Sans MS" pitchFamily="66" charset="0"/>
              </a:rPr>
              <a:t>o Students</a:t>
            </a:r>
            <a:br>
              <a:rPr lang="en-GB" dirty="0" smtClean="0">
                <a:latin typeface="Comic Sans MS" pitchFamily="66" charset="0"/>
              </a:rPr>
            </a:b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3800" dirty="0" smtClean="0">
                <a:latin typeface="Comic Sans MS" pitchFamily="66" charset="0"/>
              </a:rPr>
              <a:t>A 2 Hour exam to be held on a date to be fixed by the Registry Department who will inform you of this well before Christmas.  This exam will take place during January </a:t>
            </a:r>
            <a:r>
              <a:rPr lang="en-GB" sz="3800" dirty="0" smtClean="0">
                <a:latin typeface="Comic Sans MS" pitchFamily="66" charset="0"/>
              </a:rPr>
              <a:t>2019 </a:t>
            </a:r>
            <a:r>
              <a:rPr lang="en-GB" sz="3800" dirty="0" smtClean="0">
                <a:latin typeface="Comic Sans MS" pitchFamily="66" charset="0"/>
              </a:rPr>
              <a:t>at the Carmarthen</a:t>
            </a:r>
            <a:r>
              <a:rPr lang="en-GB" sz="3800" dirty="0">
                <a:latin typeface="Comic Sans MS" pitchFamily="66" charset="0"/>
              </a:rPr>
              <a:t> </a:t>
            </a:r>
            <a:r>
              <a:rPr lang="en-GB" sz="3800" dirty="0" smtClean="0">
                <a:latin typeface="Comic Sans MS" pitchFamily="66" charset="0"/>
              </a:rPr>
              <a:t>campus.</a:t>
            </a:r>
            <a:endParaRPr lang="en-GB" sz="3800" dirty="0">
              <a:latin typeface="Comic Sans MS" pitchFamily="66" charset="0"/>
            </a:endParaRPr>
          </a:p>
          <a:p>
            <a:endParaRPr lang="en-GB" sz="3800" dirty="0" smtClean="0">
              <a:latin typeface="Comic Sans MS" pitchFamily="66" charset="0"/>
            </a:endParaRPr>
          </a:p>
          <a:p>
            <a:r>
              <a:rPr lang="en-GB" sz="3800" dirty="0" smtClean="0">
                <a:latin typeface="Comic Sans MS" pitchFamily="66" charset="0"/>
              </a:rPr>
              <a:t>Students </a:t>
            </a:r>
            <a:r>
              <a:rPr lang="en-GB" sz="3800" dirty="0">
                <a:latin typeface="Comic Sans MS" pitchFamily="66" charset="0"/>
              </a:rPr>
              <a:t>must answer </a:t>
            </a:r>
            <a:r>
              <a:rPr lang="en-GB" sz="3800" dirty="0" smtClean="0">
                <a:latin typeface="Comic Sans MS" pitchFamily="66" charset="0"/>
              </a:rPr>
              <a:t>the one compulsory question and any </a:t>
            </a:r>
            <a:r>
              <a:rPr lang="en-GB" sz="3800" u="sng" dirty="0" smtClean="0">
                <a:latin typeface="Comic Sans MS" pitchFamily="66" charset="0"/>
              </a:rPr>
              <a:t>one </a:t>
            </a:r>
            <a:r>
              <a:rPr lang="en-GB" sz="3800" dirty="0" smtClean="0">
                <a:latin typeface="Comic Sans MS" pitchFamily="66" charset="0"/>
              </a:rPr>
              <a:t>of </a:t>
            </a:r>
            <a:r>
              <a:rPr lang="en-GB" sz="3800" dirty="0">
                <a:latin typeface="Comic Sans MS" pitchFamily="66" charset="0"/>
              </a:rPr>
              <a:t>the </a:t>
            </a:r>
            <a:r>
              <a:rPr lang="en-GB" sz="3800" dirty="0" smtClean="0">
                <a:latin typeface="Comic Sans MS" pitchFamily="66" charset="0"/>
              </a:rPr>
              <a:t>three option </a:t>
            </a:r>
            <a:r>
              <a:rPr lang="en-GB" sz="3800" dirty="0">
                <a:latin typeface="Comic Sans MS" pitchFamily="66" charset="0"/>
              </a:rPr>
              <a:t>questions contained in </a:t>
            </a:r>
            <a:r>
              <a:rPr lang="en-GB" sz="3800" dirty="0" smtClean="0">
                <a:latin typeface="Comic Sans MS" pitchFamily="66" charset="0"/>
              </a:rPr>
              <a:t>the exam </a:t>
            </a:r>
            <a:r>
              <a:rPr lang="en-GB" sz="3800" dirty="0">
                <a:latin typeface="Comic Sans MS" pitchFamily="66" charset="0"/>
              </a:rPr>
              <a:t>paper</a:t>
            </a:r>
            <a:r>
              <a:rPr lang="en-GB" sz="3800" dirty="0" smtClean="0">
                <a:latin typeface="Comic Sans MS" pitchFamily="66" charset="0"/>
              </a:rPr>
              <a:t>.  </a:t>
            </a:r>
          </a:p>
          <a:p>
            <a:pPr>
              <a:buNone/>
            </a:pPr>
            <a:endParaRPr lang="en-GB" sz="3800" dirty="0">
              <a:latin typeface="Comic Sans MS" pitchFamily="66" charset="0"/>
            </a:endParaRPr>
          </a:p>
          <a:p>
            <a:r>
              <a:rPr lang="en-GB" sz="3800" dirty="0">
                <a:latin typeface="Comic Sans MS" pitchFamily="66" charset="0"/>
              </a:rPr>
              <a:t>All questions carry equal marks.</a:t>
            </a:r>
          </a:p>
          <a:p>
            <a:pPr>
              <a:buNone/>
            </a:pPr>
            <a:endParaRPr lang="en-GB" sz="3800" dirty="0">
              <a:latin typeface="Comic Sans MS" pitchFamily="66" charset="0"/>
            </a:endParaRPr>
          </a:p>
          <a:p>
            <a:r>
              <a:rPr lang="en-GB" sz="3800" dirty="0">
                <a:latin typeface="Comic Sans MS" pitchFamily="66" charset="0"/>
              </a:rPr>
              <a:t>Students are allowed to take into the exam two </a:t>
            </a:r>
            <a:r>
              <a:rPr lang="en-GB" sz="3800" dirty="0" smtClean="0">
                <a:latin typeface="Comic Sans MS" pitchFamily="66" charset="0"/>
              </a:rPr>
              <a:t>word processed sides </a:t>
            </a:r>
            <a:r>
              <a:rPr lang="en-GB" sz="3800" dirty="0">
                <a:latin typeface="Comic Sans MS" pitchFamily="66" charset="0"/>
              </a:rPr>
              <a:t>of A4 note </a:t>
            </a:r>
            <a:r>
              <a:rPr lang="en-GB" sz="3800" dirty="0" smtClean="0">
                <a:latin typeface="Comic Sans MS" pitchFamily="66" charset="0"/>
              </a:rPr>
              <a:t>paper (These do not have to be handed in with the exam booklets at the end of the exam).</a:t>
            </a:r>
            <a:endParaRPr lang="en-GB" sz="3800" dirty="0">
              <a:latin typeface="Comic Sans MS" pitchFamily="66" charset="0"/>
            </a:endParaRPr>
          </a:p>
          <a:p>
            <a:pPr>
              <a:buNone/>
            </a:pPr>
            <a:r>
              <a:rPr lang="en-GB" sz="3800" dirty="0">
                <a:latin typeface="Comic Sans MS" pitchFamily="66" charset="0"/>
              </a:rPr>
              <a:t> </a:t>
            </a:r>
          </a:p>
          <a:p>
            <a:r>
              <a:rPr lang="en-GB" sz="3800" dirty="0">
                <a:latin typeface="Comic Sans MS" pitchFamily="66" charset="0"/>
              </a:rPr>
              <a:t>The case study for this exam </a:t>
            </a:r>
            <a:r>
              <a:rPr lang="en-GB" sz="3800" dirty="0" smtClean="0">
                <a:latin typeface="Comic Sans MS" pitchFamily="66" charset="0"/>
              </a:rPr>
              <a:t>is pre-released.  </a:t>
            </a:r>
            <a:r>
              <a:rPr lang="en-GB" sz="3800" dirty="0">
                <a:latin typeface="Comic Sans MS" pitchFamily="66" charset="0"/>
              </a:rPr>
              <a:t>A clean copy of the case study is provided with the exam paper.  Any versions received previously, whether annotated or clean, cannot be used during the exam.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latin typeface="Comic Sans MS" pitchFamily="66" charset="0"/>
              </a:rPr>
              <a:t>A few </a:t>
            </a:r>
            <a:r>
              <a:rPr lang="en-GB" sz="3600" dirty="0">
                <a:latin typeface="Comic Sans MS" pitchFamily="66" charset="0"/>
              </a:rPr>
              <a:t>p</a:t>
            </a:r>
            <a:r>
              <a:rPr lang="en-GB" sz="3600" dirty="0" smtClean="0">
                <a:latin typeface="Comic Sans MS" pitchFamily="66" charset="0"/>
              </a:rPr>
              <a:t>ointers for answering questions on the exam papers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>
                <a:latin typeface="Comic Sans MS" pitchFamily="66" charset="0"/>
              </a:rPr>
              <a:t>Structure your answers.</a:t>
            </a:r>
          </a:p>
          <a:p>
            <a:r>
              <a:rPr lang="en-GB" sz="2800" dirty="0" smtClean="0">
                <a:latin typeface="Comic Sans MS" pitchFamily="66" charset="0"/>
              </a:rPr>
              <a:t>Use headings/sub headings throughout your work.</a:t>
            </a:r>
          </a:p>
          <a:p>
            <a:r>
              <a:rPr lang="en-GB" sz="2800" dirty="0" smtClean="0">
                <a:latin typeface="Comic Sans MS" pitchFamily="66" charset="0"/>
              </a:rPr>
              <a:t>Include definitions, basic discussions and explanations on all key concepts.</a:t>
            </a:r>
          </a:p>
          <a:p>
            <a:r>
              <a:rPr lang="en-GB" sz="2800" dirty="0" smtClean="0">
                <a:latin typeface="Comic Sans MS" pitchFamily="66" charset="0"/>
              </a:rPr>
              <a:t>Where appropriate include diagrams.</a:t>
            </a:r>
          </a:p>
          <a:p>
            <a:r>
              <a:rPr lang="en-GB" sz="2800" dirty="0" smtClean="0">
                <a:latin typeface="Comic Sans MS" pitchFamily="66" charset="0"/>
              </a:rPr>
              <a:t>Application to Starbucks in the form of evidence/examples in all your answers is key throughout.</a:t>
            </a:r>
          </a:p>
          <a:p>
            <a:r>
              <a:rPr lang="en-GB" sz="2800" dirty="0" smtClean="0">
                <a:latin typeface="Comic Sans MS" pitchFamily="66" charset="0"/>
              </a:rPr>
              <a:t>Include references for your work (you do not have to include a reference list at the end of each answer).  </a:t>
            </a:r>
            <a:endParaRPr lang="en-GB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Key Topics for the Exam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>
                <a:latin typeface="Comic Sans MS" pitchFamily="66" charset="0"/>
              </a:rPr>
              <a:t>Ansoff’s</a:t>
            </a:r>
            <a:r>
              <a:rPr lang="en-GB" sz="2800" dirty="0" smtClean="0">
                <a:latin typeface="Comic Sans MS" pitchFamily="66" charset="0"/>
              </a:rPr>
              <a:t> Matrix</a:t>
            </a:r>
          </a:p>
          <a:p>
            <a:r>
              <a:rPr lang="en-GB" sz="2800" dirty="0">
                <a:latin typeface="Comic Sans MS" pitchFamily="66" charset="0"/>
              </a:rPr>
              <a:t>Porter’s Value Chain</a:t>
            </a:r>
          </a:p>
          <a:p>
            <a:r>
              <a:rPr lang="en-GB" sz="2800" dirty="0">
                <a:latin typeface="Comic Sans MS" pitchFamily="66" charset="0"/>
              </a:rPr>
              <a:t>Macro </a:t>
            </a:r>
            <a:r>
              <a:rPr lang="en-GB" sz="2800" dirty="0" smtClean="0">
                <a:latin typeface="Comic Sans MS" pitchFamily="66" charset="0"/>
              </a:rPr>
              <a:t>Environment</a:t>
            </a:r>
          </a:p>
          <a:p>
            <a:r>
              <a:rPr lang="en-GB" sz="2800" b="1" dirty="0">
                <a:solidFill>
                  <a:srgbClr val="FF0000"/>
                </a:solidFill>
                <a:latin typeface="Comic Sans MS" pitchFamily="66" charset="0"/>
              </a:rPr>
              <a:t>Corporate Social Responsibility</a:t>
            </a:r>
          </a:p>
          <a:p>
            <a:pPr marL="0" indent="0">
              <a:buNone/>
            </a:pPr>
            <a:endParaRPr lang="en-GB" sz="2800" dirty="0">
              <a:latin typeface="Comic Sans MS" pitchFamily="66" charset="0"/>
            </a:endParaRPr>
          </a:p>
          <a:p>
            <a:pPr marL="0" indent="0">
              <a:buNone/>
            </a:pPr>
            <a:endParaRPr lang="en-GB" sz="28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381000" y="719138"/>
            <a:ext cx="8382000" cy="707886"/>
          </a:xfrm>
          <a:noFill/>
          <a:ln/>
        </p:spPr>
        <p:txBody>
          <a:bodyPr wrap="square" anchor="b">
            <a:spAutoFit/>
          </a:bodyPr>
          <a:lstStyle/>
          <a:p>
            <a:r>
              <a:rPr lang="en-GB" sz="4000" dirty="0" err="1" smtClean="0">
                <a:latin typeface="Comic Sans MS" pitchFamily="66" charset="0"/>
              </a:rPr>
              <a:t>Ansoffs</a:t>
            </a:r>
            <a:r>
              <a:rPr lang="en-GB" sz="4000" dirty="0" smtClean="0">
                <a:latin typeface="Comic Sans MS" pitchFamily="66" charset="0"/>
              </a:rPr>
              <a:t> Matrix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438277" name="Rectangle 2053"/>
          <p:cNvSpPr>
            <a:spLocks noGrp="1" noChangeArrowheads="1"/>
          </p:cNvSpPr>
          <p:nvPr>
            <p:ph type="body" idx="1"/>
          </p:nvPr>
        </p:nvSpPr>
        <p:spPr>
          <a:xfrm>
            <a:off x="419100" y="1663700"/>
            <a:ext cx="8382000" cy="4648200"/>
          </a:xfrm>
          <a:noFill/>
          <a:ln/>
        </p:spPr>
        <p:txBody>
          <a:bodyPr/>
          <a:lstStyle/>
          <a:p>
            <a:pPr>
              <a:lnSpc>
                <a:spcPct val="95000"/>
              </a:lnSpc>
            </a:pPr>
            <a:r>
              <a:rPr lang="en-GB" sz="2200" dirty="0" smtClean="0">
                <a:solidFill>
                  <a:schemeClr val="tx2"/>
                </a:solidFill>
                <a:latin typeface="Comic Sans MS" pitchFamily="66" charset="0"/>
              </a:rPr>
              <a:t>B</a:t>
            </a:r>
            <a:r>
              <a:rPr lang="en-GB" sz="2200" dirty="0" smtClean="0">
                <a:solidFill>
                  <a:schemeClr val="tx2"/>
                </a:solidFill>
                <a:latin typeface="Comic Sans MS" pitchFamily="66" charset="0"/>
                <a:cs typeface="Times New Roman" pitchFamily="18" charset="0"/>
              </a:rPr>
              <a:t>usiness </a:t>
            </a:r>
            <a:r>
              <a:rPr lang="en-GB" sz="2200" dirty="0">
                <a:solidFill>
                  <a:schemeClr val="tx2"/>
                </a:solidFill>
                <a:latin typeface="Comic Sans MS" pitchFamily="66" charset="0"/>
                <a:cs typeface="Times New Roman" pitchFamily="18" charset="0"/>
              </a:rPr>
              <a:t>Level options</a:t>
            </a:r>
            <a:r>
              <a:rPr lang="en-GB" sz="2200" dirty="0">
                <a:latin typeface="Comic Sans MS" pitchFamily="66" charset="0"/>
                <a:cs typeface="Times New Roman" pitchFamily="18" charset="0"/>
              </a:rPr>
              <a:t> focus on </a:t>
            </a:r>
            <a:r>
              <a:rPr lang="en-GB" sz="2200" i="1" dirty="0">
                <a:latin typeface="Comic Sans MS" pitchFamily="66" charset="0"/>
                <a:cs typeface="Times New Roman" pitchFamily="18" charset="0"/>
              </a:rPr>
              <a:t>individual</a:t>
            </a:r>
            <a:r>
              <a:rPr lang="en-GB" sz="2200" dirty="0">
                <a:latin typeface="Comic Sans MS" pitchFamily="66" charset="0"/>
                <a:cs typeface="Times New Roman" pitchFamily="18" charset="0"/>
              </a:rPr>
              <a:t> markets and firms that operate in a single industry. </a:t>
            </a:r>
          </a:p>
          <a:p>
            <a:pPr>
              <a:lnSpc>
                <a:spcPct val="95000"/>
              </a:lnSpc>
            </a:pPr>
            <a:r>
              <a:rPr lang="en-GB" sz="2200" dirty="0">
                <a:solidFill>
                  <a:schemeClr val="tx2"/>
                </a:solidFill>
                <a:latin typeface="Comic Sans MS" pitchFamily="66" charset="0"/>
                <a:cs typeface="Times New Roman" pitchFamily="18" charset="0"/>
              </a:rPr>
              <a:t>Corporate Level options</a:t>
            </a:r>
            <a:r>
              <a:rPr lang="en-GB" sz="2200" dirty="0">
                <a:latin typeface="Comic Sans MS" pitchFamily="66" charset="0"/>
                <a:cs typeface="Times New Roman" pitchFamily="18" charset="0"/>
              </a:rPr>
              <a:t> concentrate on options available where a firm </a:t>
            </a:r>
            <a:r>
              <a:rPr lang="en-GB" sz="2200" dirty="0" smtClean="0">
                <a:latin typeface="Comic Sans MS" pitchFamily="66" charset="0"/>
                <a:cs typeface="Times New Roman" pitchFamily="18" charset="0"/>
              </a:rPr>
              <a:t>grows </a:t>
            </a:r>
            <a:r>
              <a:rPr lang="en-GB" sz="2200" i="1" dirty="0" smtClean="0">
                <a:latin typeface="Comic Sans MS" pitchFamily="66" charset="0"/>
                <a:cs typeface="Times New Roman" pitchFamily="18" charset="0"/>
              </a:rPr>
              <a:t>beyond </a:t>
            </a:r>
            <a:r>
              <a:rPr lang="en-GB" sz="2200" i="1" dirty="0">
                <a:latin typeface="Comic Sans MS" pitchFamily="66" charset="0"/>
                <a:cs typeface="Times New Roman" pitchFamily="18" charset="0"/>
              </a:rPr>
              <a:t>a single area</a:t>
            </a:r>
            <a:r>
              <a:rPr lang="en-GB" sz="2200" dirty="0">
                <a:latin typeface="Comic Sans MS" pitchFamily="66" charset="0"/>
                <a:cs typeface="Times New Roman" pitchFamily="18" charset="0"/>
              </a:rPr>
              <a:t> and operates in several markets, each with its own strategy, business team and profit centre. </a:t>
            </a:r>
          </a:p>
          <a:p>
            <a:pPr>
              <a:lnSpc>
                <a:spcPct val="95000"/>
              </a:lnSpc>
            </a:pPr>
            <a:r>
              <a:rPr lang="en-GB" sz="2200" dirty="0">
                <a:latin typeface="Comic Sans MS" pitchFamily="66" charset="0"/>
                <a:cs typeface="Times New Roman" pitchFamily="18" charset="0"/>
              </a:rPr>
              <a:t>With corporate options, there will be a requirement for strategic management to undertake two tasks: </a:t>
            </a:r>
            <a:endParaRPr lang="en-GB" sz="2200" dirty="0" smtClean="0">
              <a:latin typeface="Comic Sans MS" pitchFamily="66" charset="0"/>
              <a:cs typeface="Times New Roman" pitchFamily="18" charset="0"/>
            </a:endParaRPr>
          </a:p>
          <a:p>
            <a:pPr marL="457200" indent="-457200">
              <a:lnSpc>
                <a:spcPct val="95000"/>
              </a:lnSpc>
              <a:buFont typeface="+mj-lt"/>
              <a:buAutoNum type="arabicPeriod"/>
            </a:pPr>
            <a:r>
              <a:rPr lang="en-GB" sz="2200" dirty="0" smtClean="0">
                <a:latin typeface="Comic Sans MS" pitchFamily="66" charset="0"/>
                <a:cs typeface="Times New Roman" pitchFamily="18" charset="0"/>
              </a:rPr>
              <a:t>Select </a:t>
            </a:r>
            <a:r>
              <a:rPr lang="en-GB" sz="2200" dirty="0">
                <a:latin typeface="Comic Sans MS" pitchFamily="66" charset="0"/>
                <a:cs typeface="Times New Roman" pitchFamily="18" charset="0"/>
              </a:rPr>
              <a:t>which areas </a:t>
            </a:r>
            <a:r>
              <a:rPr lang="en-GB" sz="2200" dirty="0" smtClean="0">
                <a:latin typeface="Comic Sans MS" pitchFamily="66" charset="0"/>
                <a:cs typeface="Times New Roman" pitchFamily="18" charset="0"/>
              </a:rPr>
              <a:t>for growth and </a:t>
            </a:r>
            <a:r>
              <a:rPr lang="en-GB" sz="2200" dirty="0">
                <a:latin typeface="Comic Sans MS" pitchFamily="66" charset="0"/>
                <a:cs typeface="Times New Roman" pitchFamily="18" charset="0"/>
              </a:rPr>
              <a:t>with what </a:t>
            </a:r>
            <a:r>
              <a:rPr lang="en-GB" sz="2200" dirty="0" smtClean="0">
                <a:latin typeface="Comic Sans MS" pitchFamily="66" charset="0"/>
                <a:cs typeface="Times New Roman" pitchFamily="18" charset="0"/>
              </a:rPr>
              <a:t>strategies: </a:t>
            </a:r>
            <a:r>
              <a:rPr lang="en-GB" sz="2200" dirty="0" err="1" smtClean="0">
                <a:latin typeface="Comic Sans MS" pitchFamily="66" charset="0"/>
                <a:cs typeface="Times New Roman" pitchFamily="18" charset="0"/>
              </a:rPr>
              <a:t>Ansoffs</a:t>
            </a:r>
            <a:r>
              <a:rPr lang="en-GB" sz="2200" dirty="0" smtClean="0">
                <a:latin typeface="Comic Sans MS" pitchFamily="66" charset="0"/>
                <a:cs typeface="Times New Roman" pitchFamily="18" charset="0"/>
              </a:rPr>
              <a:t> Matrix.</a:t>
            </a:r>
            <a:endParaRPr lang="en-GB" sz="2200" dirty="0" smtClean="0">
              <a:solidFill>
                <a:schemeClr val="tx2"/>
              </a:solidFill>
              <a:latin typeface="Comic Sans MS" pitchFamily="66" charset="0"/>
              <a:cs typeface="Times New Roman" pitchFamily="18" charset="0"/>
            </a:endParaRPr>
          </a:p>
          <a:p>
            <a:pPr marL="457200" indent="-457200">
              <a:lnSpc>
                <a:spcPct val="95000"/>
              </a:lnSpc>
              <a:buFont typeface="+mj-lt"/>
              <a:buAutoNum type="arabicPeriod"/>
            </a:pPr>
            <a:r>
              <a:rPr lang="en-GB" sz="2200" dirty="0" smtClean="0">
                <a:latin typeface="Comic Sans MS" pitchFamily="66" charset="0"/>
                <a:cs typeface="Times New Roman" pitchFamily="18" charset="0"/>
              </a:rPr>
              <a:t>Co-ordinate</a:t>
            </a:r>
            <a:r>
              <a:rPr lang="en-GB" sz="2200" dirty="0">
                <a:latin typeface="Comic Sans MS" pitchFamily="66" charset="0"/>
                <a:cs typeface="Times New Roman" pitchFamily="18" charset="0"/>
              </a:rPr>
              <a:t>, manage and communicate with each business area and with outside organisations such as banks and shareholders: called </a:t>
            </a:r>
            <a:r>
              <a:rPr lang="en-GB" sz="2200" dirty="0">
                <a:solidFill>
                  <a:schemeClr val="tx2"/>
                </a:solidFill>
                <a:latin typeface="Comic Sans MS" pitchFamily="66" charset="0"/>
                <a:cs typeface="Times New Roman" pitchFamily="18" charset="0"/>
              </a:rPr>
              <a:t>corporate headquarters strategy</a:t>
            </a:r>
            <a:r>
              <a:rPr lang="en-GB" sz="2200" dirty="0">
                <a:latin typeface="Comic Sans MS" pitchFamily="66" charset="0"/>
                <a:cs typeface="Times New Roman" pitchFamily="18" charset="0"/>
              </a:rPr>
              <a:t>. </a:t>
            </a:r>
            <a:endParaRPr lang="en-GB" sz="2200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  <p:bldP spid="438277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err="1" smtClean="0">
                <a:latin typeface="Comic Sans MS" pitchFamily="66" charset="0"/>
              </a:rPr>
              <a:t>Ansoffs</a:t>
            </a:r>
            <a:r>
              <a:rPr lang="en-GB" sz="4000" dirty="0" smtClean="0">
                <a:latin typeface="Comic Sans MS" pitchFamily="66" charset="0"/>
              </a:rPr>
              <a:t> Matrix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600" dirty="0" smtClean="0">
                <a:latin typeface="Comic Sans MS" pitchFamily="66" charset="0"/>
              </a:rPr>
              <a:t>At Corporate Level there are alternative strategic options for growth that an organisation can take in terms of choices about products or markets.</a:t>
            </a:r>
          </a:p>
          <a:p>
            <a:r>
              <a:rPr lang="en-GB" sz="2600" dirty="0" smtClean="0">
                <a:latin typeface="Comic Sans MS" pitchFamily="66" charset="0"/>
              </a:rPr>
              <a:t>Should the organisation be focused on just a few markets/products or should it be much broader in scope of both products/services.</a:t>
            </a:r>
          </a:p>
          <a:p>
            <a:r>
              <a:rPr lang="en-GB" sz="2600" dirty="0" err="1" smtClean="0">
                <a:latin typeface="Comic Sans MS" pitchFamily="66" charset="0"/>
              </a:rPr>
              <a:t>Ansoff’s</a:t>
            </a:r>
            <a:r>
              <a:rPr lang="en-GB" sz="2600" dirty="0" smtClean="0">
                <a:latin typeface="Comic Sans MS" pitchFamily="66" charset="0"/>
              </a:rPr>
              <a:t> matrix generates an initial set of alternative strategic options.</a:t>
            </a:r>
          </a:p>
          <a:p>
            <a:r>
              <a:rPr lang="en-GB" sz="2600" dirty="0" smtClean="0">
                <a:latin typeface="Comic Sans MS" pitchFamily="66" charset="0"/>
              </a:rPr>
              <a:t>The potential for an organisation to grow is determined by its choice of markets or customers (existing or new) and of products (existing or new).</a:t>
            </a:r>
          </a:p>
          <a:p>
            <a:pPr marL="609600" indent="-609600">
              <a:lnSpc>
                <a:spcPct val="90000"/>
              </a:lnSpc>
              <a:buNone/>
            </a:pPr>
            <a:endParaRPr lang="en-GB" sz="2800" dirty="0" smtClean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D6628-E17A-4662-B533-F3DAEFCAA316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mic Sans MS" pitchFamily="66" charset="0"/>
              </a:rPr>
              <a:t>Strategic Options – Ansoff’s Matrix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D6628-E17A-4662-B533-F3DAEFCAA316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6" name="Picture 3" descr="G:\Powerpoint\Pe_Uk\PE133-Johnson\Final files\Gif\ch07\C07NE002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9600" y="1785926"/>
            <a:ext cx="7924800" cy="45005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Summary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Many companies are made up of multiple business units.</a:t>
            </a:r>
          </a:p>
          <a:p>
            <a:r>
              <a:rPr lang="en-US" sz="2800" dirty="0" smtClean="0">
                <a:latin typeface="Comic Sans MS" pitchFamily="66" charset="0"/>
              </a:rPr>
              <a:t>Corporate strategy focuses on decisions of the corporate parent.</a:t>
            </a:r>
          </a:p>
          <a:p>
            <a:r>
              <a:rPr lang="en-US" sz="2800" dirty="0" smtClean="0">
                <a:latin typeface="Comic Sans MS" pitchFamily="66" charset="0"/>
              </a:rPr>
              <a:t>Product diversity may be considered in terms of related and unrelated diversification.</a:t>
            </a:r>
          </a:p>
          <a:p>
            <a:r>
              <a:rPr lang="en-US" sz="2800" dirty="0" smtClean="0">
                <a:latin typeface="Comic Sans MS" pitchFamily="66" charset="0"/>
              </a:rPr>
              <a:t>Performance tends to suffer when organisations become very diverse.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CD6628-E17A-4662-B533-F3DAEFCAA316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What is a Value Chain?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A </a:t>
            </a:r>
            <a:r>
              <a:rPr lang="en-US" sz="2800" b="1" dirty="0" smtClean="0">
                <a:solidFill>
                  <a:srgbClr val="CC0099"/>
                </a:solidFill>
                <a:latin typeface="Comic Sans MS" pitchFamily="66" charset="0"/>
              </a:rPr>
              <a:t>value chain</a:t>
            </a:r>
            <a:r>
              <a:rPr lang="en-US" sz="2800" dirty="0" smtClean="0">
                <a:latin typeface="Comic Sans MS" pitchFamily="66" charset="0"/>
              </a:rPr>
              <a:t> describes the categories of activities within and around an </a:t>
            </a:r>
            <a:r>
              <a:rPr lang="en-US" sz="2800" dirty="0" err="1" smtClean="0">
                <a:latin typeface="Comic Sans MS" pitchFamily="66" charset="0"/>
              </a:rPr>
              <a:t>organisation</a:t>
            </a:r>
            <a:r>
              <a:rPr lang="en-US" sz="2800" dirty="0" smtClean="0">
                <a:latin typeface="Comic Sans MS" pitchFamily="66" charset="0"/>
              </a:rPr>
              <a:t>, which together create a product or service.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Value Chain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Comic Sans MS" pitchFamily="66" charset="0"/>
              </a:rPr>
              <a:t>A</a:t>
            </a:r>
            <a:r>
              <a:rPr lang="en-GB" sz="2800" dirty="0" smtClean="0">
                <a:latin typeface="Comic Sans MS" pitchFamily="66" charset="0"/>
              </a:rPr>
              <a:t> structured framework for examining costs and performance.</a:t>
            </a:r>
          </a:p>
          <a:p>
            <a:r>
              <a:rPr lang="en-GB" sz="2800" dirty="0" smtClean="0">
                <a:latin typeface="Comic Sans MS" pitchFamily="66" charset="0"/>
              </a:rPr>
              <a:t>It provides a sound basis for inter-firm comparisons.</a:t>
            </a:r>
          </a:p>
          <a:p>
            <a:r>
              <a:rPr lang="en-GB" sz="2800" dirty="0" smtClean="0">
                <a:latin typeface="Comic Sans MS" pitchFamily="66" charset="0"/>
              </a:rPr>
              <a:t>Allows </a:t>
            </a:r>
            <a:r>
              <a:rPr lang="en-GB" sz="2800" smtClean="0">
                <a:latin typeface="Comic Sans MS" pitchFamily="66" charset="0"/>
              </a:rPr>
              <a:t>companies to </a:t>
            </a:r>
            <a:r>
              <a:rPr lang="en-GB" sz="2800" dirty="0" smtClean="0">
                <a:latin typeface="Comic Sans MS" pitchFamily="66" charset="0"/>
              </a:rPr>
              <a:t>improve performance and effectiveness. </a:t>
            </a:r>
          </a:p>
          <a:p>
            <a:r>
              <a:rPr lang="en-GB" sz="2800" dirty="0">
                <a:latin typeface="Comic Sans MS" pitchFamily="66" charset="0"/>
              </a:rPr>
              <a:t>I</a:t>
            </a:r>
            <a:r>
              <a:rPr lang="en-GB" sz="2800" dirty="0" smtClean="0">
                <a:latin typeface="Comic Sans MS" pitchFamily="66" charset="0"/>
              </a:rPr>
              <a:t>dentify areas in which they can add customer value.</a:t>
            </a:r>
            <a:endParaRPr lang="en-GB" sz="28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omic Sans MS" pitchFamily="66" charset="0"/>
              </a:rPr>
              <a:t>The Value Chain Within an Organisation</a:t>
            </a:r>
            <a:endParaRPr lang="en-GB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4" name="Picture 3" descr="G:\Powerpoint\Pe_Uk\PE133-Johnson\Final files\Gif\ch03\C03NE006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9600" y="1928801"/>
            <a:ext cx="7924800" cy="41434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Using the Value Chain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By using the value chain a firm can gain</a:t>
            </a:r>
          </a:p>
          <a:p>
            <a:pPr>
              <a:buNone/>
            </a:pPr>
            <a:r>
              <a:rPr lang="en-GB" sz="2800" dirty="0" smtClean="0">
                <a:latin typeface="Comic Sans MS" pitchFamily="66" charset="0"/>
              </a:rPr>
              <a:t>competitive advantage by (Porter 1998):</a:t>
            </a:r>
          </a:p>
          <a:p>
            <a:r>
              <a:rPr lang="en-GB" sz="2800" dirty="0" smtClean="0">
                <a:latin typeface="Comic Sans MS" pitchFamily="66" charset="0"/>
              </a:rPr>
              <a:t>Inventing new or better ways to do the activities.</a:t>
            </a:r>
          </a:p>
          <a:p>
            <a:r>
              <a:rPr lang="en-GB" sz="2800" dirty="0" smtClean="0">
                <a:latin typeface="Comic Sans MS" pitchFamily="66" charset="0"/>
              </a:rPr>
              <a:t>Combining the activities in better ways.</a:t>
            </a:r>
          </a:p>
          <a:p>
            <a:r>
              <a:rPr lang="en-GB" sz="2800" dirty="0" smtClean="0">
                <a:latin typeface="Comic Sans MS" pitchFamily="66" charset="0"/>
              </a:rPr>
              <a:t>Managing linkages better in the value chain and the value network.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Limitations of the Value Chain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3000" dirty="0" smtClean="0">
                <a:latin typeface="Comic Sans MS" pitchFamily="66" charset="0"/>
              </a:rPr>
              <a:t>The model has a number of limitations</a:t>
            </a:r>
          </a:p>
          <a:p>
            <a:pPr>
              <a:buNone/>
            </a:pPr>
            <a:r>
              <a:rPr lang="en-GB" sz="3000" dirty="0" smtClean="0">
                <a:latin typeface="Comic Sans MS" pitchFamily="66" charset="0"/>
              </a:rPr>
              <a:t>(Meek </a:t>
            </a:r>
            <a:r>
              <a:rPr lang="en-GB" sz="3000" i="1" dirty="0" smtClean="0">
                <a:latin typeface="Comic Sans MS" pitchFamily="66" charset="0"/>
              </a:rPr>
              <a:t>et al </a:t>
            </a:r>
            <a:r>
              <a:rPr lang="en-GB" sz="3000" dirty="0" smtClean="0">
                <a:latin typeface="Comic Sans MS" pitchFamily="66" charset="0"/>
              </a:rPr>
              <a:t>2003):</a:t>
            </a:r>
          </a:p>
          <a:p>
            <a:r>
              <a:rPr lang="en-GB" sz="3000" dirty="0" smtClean="0">
                <a:latin typeface="Comic Sans MS" pitchFamily="66" charset="0"/>
              </a:rPr>
              <a:t>It is not easy to use, particularly for service organisations.</a:t>
            </a:r>
          </a:p>
          <a:p>
            <a:r>
              <a:rPr lang="en-GB" sz="3000" dirty="0" smtClean="0">
                <a:latin typeface="Comic Sans MS" pitchFamily="66" charset="0"/>
              </a:rPr>
              <a:t>It is very inwardly orientated, rather than being focused on the external environment (in particular the market and customers).</a:t>
            </a:r>
          </a:p>
          <a:p>
            <a:r>
              <a:rPr lang="en-GB" sz="3000" dirty="0" smtClean="0">
                <a:latin typeface="Comic Sans MS" pitchFamily="66" charset="0"/>
              </a:rPr>
              <a:t>In most industries a single organisation rarely undertakes all the value-creating activities and therefore any analysis should recognise the wider value system.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DFB30-CC01-44D1-8400-EF3F9FCFE5E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The Macro Environment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Comic Sans MS" pitchFamily="66" charset="0"/>
              </a:rPr>
              <a:t>The macro environment – the wider environment that affects society (CIM 2010).</a:t>
            </a:r>
          </a:p>
          <a:p>
            <a:r>
              <a:rPr lang="en-GB" sz="2800" dirty="0" smtClean="0">
                <a:latin typeface="Comic Sans MS" pitchFamily="66" charset="0"/>
              </a:rPr>
              <a:t>No control, no influence.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27F0B-D1D9-4962-BED2-975B89B4AC3B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US" sz="4000" dirty="0" smtClean="0">
                <a:latin typeface="Comic Sans MS" pitchFamily="66" charset="0"/>
              </a:rPr>
              <a:t>PEST Framework</a:t>
            </a:r>
          </a:p>
        </p:txBody>
      </p:sp>
      <p:sp>
        <p:nvSpPr>
          <p:cNvPr id="202755" name="Rectangle 3"/>
          <p:cNvSpPr>
            <a:spLocks noChangeArrowheads="1"/>
          </p:cNvSpPr>
          <p:nvPr/>
        </p:nvSpPr>
        <p:spPr bwMode="auto">
          <a:xfrm>
            <a:off x="1295400" y="19812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 smtClean="0">
                <a:latin typeface="Comic Sans MS" pitchFamily="66" charset="0"/>
              </a:rPr>
              <a:t>Political/Legal</a:t>
            </a:r>
            <a:endParaRPr lang="en-US" sz="2800" dirty="0">
              <a:latin typeface="Comic Sans MS" pitchFamily="66" charset="0"/>
            </a:endParaRPr>
          </a:p>
        </p:txBody>
      </p:sp>
      <p:sp>
        <p:nvSpPr>
          <p:cNvPr id="202763" name="Rectangle 11"/>
          <p:cNvSpPr>
            <a:spLocks noChangeArrowheads="1"/>
          </p:cNvSpPr>
          <p:nvPr/>
        </p:nvSpPr>
        <p:spPr bwMode="auto">
          <a:xfrm>
            <a:off x="5029200" y="19812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>
                <a:latin typeface="Comic Sans MS" pitchFamily="66" charset="0"/>
              </a:rPr>
              <a:t>Economic</a:t>
            </a:r>
          </a:p>
        </p:txBody>
      </p:sp>
      <p:sp>
        <p:nvSpPr>
          <p:cNvPr id="202764" name="Rectangle 12"/>
          <p:cNvSpPr>
            <a:spLocks noChangeArrowheads="1"/>
          </p:cNvSpPr>
          <p:nvPr/>
        </p:nvSpPr>
        <p:spPr bwMode="auto">
          <a:xfrm>
            <a:off x="5072066" y="3214686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>
                <a:latin typeface="Comic Sans MS" pitchFamily="66" charset="0"/>
              </a:rPr>
              <a:t>Technological </a:t>
            </a:r>
          </a:p>
        </p:txBody>
      </p:sp>
      <p:sp>
        <p:nvSpPr>
          <p:cNvPr id="202767" name="Rectangle 15"/>
          <p:cNvSpPr>
            <a:spLocks noChangeArrowheads="1"/>
          </p:cNvSpPr>
          <p:nvPr/>
        </p:nvSpPr>
        <p:spPr bwMode="auto">
          <a:xfrm>
            <a:off x="1295400" y="3200400"/>
            <a:ext cx="3276600" cy="1066800"/>
          </a:xfrm>
          <a:prstGeom prst="rect">
            <a:avLst/>
          </a:prstGeom>
          <a:gradFill rotWithShape="1">
            <a:gsLst>
              <a:gs pos="0">
                <a:schemeClr val="bg1"/>
              </a:gs>
              <a:gs pos="100000">
                <a:schemeClr val="accent2">
                  <a:alpha val="28998"/>
                </a:scheme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US" sz="2800" dirty="0" smtClean="0">
                <a:latin typeface="Comic Sans MS" pitchFamily="66" charset="0"/>
              </a:rPr>
              <a:t>Social</a:t>
            </a:r>
            <a:endParaRPr lang="en-US" sz="2800" dirty="0">
              <a:latin typeface="Comic Sans MS" pitchFamily="66" charset="0"/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E27F0B-D1D9-4962-BED2-975B89B4AC3B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2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2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2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202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  <p:bldP spid="202755" grpId="0" animBg="1"/>
      <p:bldP spid="202763" grpId="0" animBg="1"/>
      <p:bldP spid="202764" grpId="0" animBg="1"/>
      <p:bldP spid="20276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1837C61-EB42-401F-9391-8F0D870A5777}" type="slidenum">
              <a:rPr lang="en-GB"/>
              <a:pPr/>
              <a:t>16</a:t>
            </a:fld>
            <a:endParaRPr lang="en-GB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 smtClean="0">
                <a:latin typeface="Comic Sans MS" pitchFamily="66" charset="0"/>
              </a:rPr>
              <a:t>The Political/Legal Environment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113337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Key issues in the political/legal environment (Hooley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2008):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Legislation – Data Protection, Consumer Protection, Employment Law, Competitive Behaviour Legislation, Control of Opening Hours.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Regulation – Advertising Standards Authority.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Taxation Policies.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Pressure Groups.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endParaRPr lang="en-GB" sz="2800" dirty="0" smtClean="0">
              <a:latin typeface="Comic Sans MS" pitchFamily="66" charset="0"/>
            </a:endParaRPr>
          </a:p>
          <a:p>
            <a:pPr marL="609600" indent="-609600" eaLnBrk="1" hangingPunct="1">
              <a:lnSpc>
                <a:spcPct val="90000"/>
              </a:lnSpc>
            </a:pPr>
            <a:endParaRPr lang="en-GB" sz="28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A0D4C68-234C-431A-979A-AAD1286009C7}" type="slidenum">
              <a:rPr lang="en-GB"/>
              <a:pPr/>
              <a:t>17</a:t>
            </a:fld>
            <a:endParaRPr lang="en-GB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The Economic Environment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Key issues in the economic environment (Hooley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2008):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Economic growth rates and the business cycle.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Interest rates, consumer and business confidence and disposable income.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Inflation.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Employment and unemployment levels.</a:t>
            </a:r>
          </a:p>
          <a:p>
            <a:pPr marL="609600" indent="-609600" eaLnBrk="1" hangingPunct="1">
              <a:lnSpc>
                <a:spcPct val="90000"/>
              </a:lnSpc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322CFAA-F382-4201-987A-A0743DDC1380}" type="slidenum">
              <a:rPr lang="en-GB"/>
              <a:pPr/>
              <a:t>18</a:t>
            </a:fld>
            <a:endParaRPr lang="en-GB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smtClean="0">
                <a:latin typeface="Comic Sans MS" pitchFamily="66" charset="0"/>
              </a:rPr>
              <a:t>The Social and Cultural Environment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609600" indent="-609600" eaLnBrk="1" hangingPunct="1"/>
            <a:r>
              <a:rPr lang="en-GB" sz="2800" dirty="0" smtClean="0">
                <a:latin typeface="Comic Sans MS" pitchFamily="66" charset="0"/>
              </a:rPr>
              <a:t>Key issues in the social and cultural environment (Hooley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2008):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Demographic change.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The grey market.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The youth market.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Changing living patterns and lifestyles.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Multi ethnic societies.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Environmental issues.</a:t>
            </a:r>
          </a:p>
          <a:p>
            <a:pPr marL="609600" indent="-609600" eaLnBrk="1" hangingPunct="1"/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099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280A2DC-9F76-4FDD-8EB8-F49E4FD00F86}" type="slidenum">
              <a:rPr lang="en-GB"/>
              <a:pPr/>
              <a:t>19</a:t>
            </a:fld>
            <a:endParaRPr lang="en-GB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>
                <a:latin typeface="Comic Sans MS" pitchFamily="66" charset="0"/>
              </a:rPr>
              <a:t>The Technological Environment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GB" sz="2800" dirty="0" smtClean="0">
                <a:latin typeface="Comic Sans MS" pitchFamily="66" charset="0"/>
              </a:rPr>
              <a:t>Key issues in the technological environment (Hooley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2008):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Patterns and speed of technological change.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Product life cycles.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The development of the Internet for home shopping.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sz="2800" dirty="0" smtClean="0">
                <a:latin typeface="Comic Sans MS" pitchFamily="66" charset="0"/>
              </a:rPr>
              <a:t>Use of technology to communicate with customers.</a:t>
            </a:r>
          </a:p>
          <a:p>
            <a:pPr marL="609600" indent="-609600" eaLnBrk="1" hangingPunct="1">
              <a:lnSpc>
                <a:spcPct val="90000"/>
              </a:lnSpc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512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>
                <a:latin typeface="Comic Sans MS" pitchFamily="66" charset="0"/>
              </a:rPr>
              <a:t>CSR and Stakeholders?</a:t>
            </a:r>
          </a:p>
        </p:txBody>
      </p:sp>
      <p:sp>
        <p:nvSpPr>
          <p:cNvPr id="3020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7938" eaLnBrk="1" hangingPunct="1">
              <a:buFont typeface="Wingdings" pitchFamily="2" charset="2"/>
              <a:buNone/>
            </a:pPr>
            <a:r>
              <a:rPr lang="en-GB" sz="2800" b="1" dirty="0" smtClean="0">
                <a:solidFill>
                  <a:srgbClr val="CC0099"/>
                </a:solidFill>
                <a:latin typeface="Comic Sans MS" pitchFamily="66" charset="0"/>
              </a:rPr>
              <a:t>Stakeholders</a:t>
            </a:r>
            <a:r>
              <a:rPr lang="en-GB" sz="2800" b="1" dirty="0" smtClean="0">
                <a:latin typeface="Comic Sans MS" pitchFamily="66" charset="0"/>
              </a:rPr>
              <a:t> </a:t>
            </a:r>
            <a:r>
              <a:rPr lang="en-GB" sz="2800" dirty="0" smtClean="0">
                <a:latin typeface="Comic Sans MS" pitchFamily="66" charset="0"/>
              </a:rPr>
              <a:t>are those individuals or groups who depend on an organisation to fulfil their own goals and on whom, in turn, the organisation depends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  <a:endParaRPr lang="en-US" sz="2800" dirty="0" smtClean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D317B-AB3D-478B-A7D8-4BCE6A6C1D4B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2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2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  <p:bldP spid="30208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sz="4000" dirty="0" smtClean="0">
                <a:latin typeface="Comic Sans MS" pitchFamily="66" charset="0"/>
              </a:rPr>
              <a:t>Stakeholders of a </a:t>
            </a:r>
            <a:br>
              <a:rPr lang="en-US" sz="4000" dirty="0" smtClean="0">
                <a:latin typeface="Comic Sans MS" pitchFamily="66" charset="0"/>
              </a:rPr>
            </a:br>
            <a:r>
              <a:rPr lang="en-US" sz="4000" dirty="0" smtClean="0">
                <a:latin typeface="Comic Sans MS" pitchFamily="66" charset="0"/>
              </a:rPr>
              <a:t>Large </a:t>
            </a:r>
            <a:r>
              <a:rPr lang="en-US" sz="4000" dirty="0" err="1" smtClean="0">
                <a:latin typeface="Comic Sans MS" pitchFamily="66" charset="0"/>
              </a:rPr>
              <a:t>Organisation</a:t>
            </a:r>
            <a:endParaRPr lang="en-US" sz="4000" dirty="0" smtClean="0">
              <a:latin typeface="Comic Sans MS" pitchFamily="66" charset="0"/>
            </a:endParaRPr>
          </a:p>
        </p:txBody>
      </p:sp>
      <p:pic>
        <p:nvPicPr>
          <p:cNvPr id="19460" name="Picture 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clrChange>
              <a:clrFrom>
                <a:srgbClr val="E5F7F7"/>
              </a:clrFrom>
              <a:clrTo>
                <a:srgbClr val="E5F7F7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571472" y="1524000"/>
            <a:ext cx="7786742" cy="5029200"/>
          </a:xfr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D317B-AB3D-478B-A7D8-4BCE6A6C1D4B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/>
            <a:r>
              <a:rPr lang="en-US" sz="4000" dirty="0" smtClean="0">
                <a:latin typeface="Comic Sans MS" pitchFamily="66" charset="0"/>
              </a:rPr>
              <a:t>What is </a:t>
            </a:r>
            <a:br>
              <a:rPr lang="en-US" sz="4000" dirty="0" smtClean="0">
                <a:latin typeface="Comic Sans MS" pitchFamily="66" charset="0"/>
              </a:rPr>
            </a:br>
            <a:r>
              <a:rPr lang="en-US" sz="4000" dirty="0" smtClean="0">
                <a:latin typeface="Comic Sans MS" pitchFamily="66" charset="0"/>
              </a:rPr>
              <a:t>Corporate Social Responsibility?</a:t>
            </a:r>
          </a:p>
        </p:txBody>
      </p:sp>
      <p:sp>
        <p:nvSpPr>
          <p:cNvPr id="3184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7938" eaLnBrk="1" hangingPunct="1">
              <a:buFont typeface="Wingdings" pitchFamily="2" charset="2"/>
              <a:buNone/>
            </a:pPr>
            <a:r>
              <a:rPr lang="en-GB" sz="2800" b="1" dirty="0" smtClean="0">
                <a:solidFill>
                  <a:srgbClr val="CC0099"/>
                </a:solidFill>
                <a:latin typeface="Comic Sans MS" pitchFamily="66" charset="0"/>
              </a:rPr>
              <a:t>Corporate social responsibility (CSR)</a:t>
            </a:r>
            <a:r>
              <a:rPr lang="en-GB" sz="2800" b="1" dirty="0" smtClean="0">
                <a:latin typeface="Comic Sans MS" pitchFamily="66" charset="0"/>
              </a:rPr>
              <a:t> </a:t>
            </a:r>
            <a:r>
              <a:rPr lang="en-GB" sz="2800" dirty="0" smtClean="0">
                <a:latin typeface="Comic Sans MS" pitchFamily="66" charset="0"/>
              </a:rPr>
              <a:t>is concerned with the ways in which an organisation exceeds its minimum obligations to stakeholders specified through regulation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  <a:endParaRPr lang="en-US" sz="2800" dirty="0" smtClean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D317B-AB3D-478B-A7D8-4BCE6A6C1D4B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18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18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 smtClean="0">
                <a:latin typeface="Comic Sans MS" pitchFamily="66" charset="0"/>
              </a:rPr>
              <a:t>What is CSR?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196975"/>
            <a:ext cx="8229600" cy="485298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endParaRPr lang="en-GB" sz="2400" dirty="0" smtClean="0"/>
          </a:p>
          <a:p>
            <a:pPr eaLnBrk="1" hangingPunct="1">
              <a:lnSpc>
                <a:spcPct val="80000"/>
              </a:lnSpc>
            </a:pPr>
            <a:r>
              <a:rPr lang="en-GB" sz="2400" dirty="0" smtClean="0">
                <a:latin typeface="Comic Sans MS" pitchFamily="66" charset="0"/>
              </a:rPr>
              <a:t>The entirety of CSR can be discerned from the three words contained within its title phrase: ‘corporate,’ ‘social,’ and ‘responsibility.’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>
                <a:latin typeface="Comic Sans MS" pitchFamily="66" charset="0"/>
              </a:rPr>
              <a:t>CSR covers the responsibilities corporations (or other for-profit organisations) have to the societies within which they are based and operate.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>
                <a:latin typeface="Comic Sans MS" pitchFamily="66" charset="0"/>
              </a:rPr>
              <a:t>More specifically, CSR involves a business identifying its stakeholder groups and incorporating their needs and values within the strategic and day-to-day decision-making process. 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 smtClean="0">
                <a:latin typeface="Comic Sans MS" pitchFamily="66" charset="0"/>
              </a:rPr>
              <a:t>A business’ ‘society’ within which it operates, defines the number of stakeholders to which the organisation has a ‘responsibility,’ may be broad or narrow depending on the industry in which the firm operates and its perspective.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D317B-AB3D-478B-A7D8-4BCE6A6C1D4B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>
                <a:latin typeface="Comic Sans MS" pitchFamily="66" charset="0"/>
              </a:rPr>
              <a:t>Why is CSR relevant?</a:t>
            </a:r>
            <a:br>
              <a:rPr lang="en-GB" dirty="0" smtClean="0">
                <a:latin typeface="Comic Sans MS" pitchFamily="66" charset="0"/>
              </a:rPr>
            </a:b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Whilst it addresses </a:t>
            </a:r>
            <a:r>
              <a:rPr lang="en-GB" sz="2800" dirty="0">
                <a:latin typeface="Comic Sans MS" pitchFamily="66" charset="0"/>
              </a:rPr>
              <a:t>the expectations of </a:t>
            </a:r>
            <a:r>
              <a:rPr lang="en-GB" sz="2800" dirty="0" smtClean="0">
                <a:latin typeface="Comic Sans MS" pitchFamily="66" charset="0"/>
              </a:rPr>
              <a:t>customers </a:t>
            </a:r>
            <a:r>
              <a:rPr lang="en-GB" sz="2800" dirty="0">
                <a:latin typeface="Comic Sans MS" pitchFamily="66" charset="0"/>
              </a:rPr>
              <a:t>and </a:t>
            </a:r>
            <a:r>
              <a:rPr lang="en-GB" sz="2800" dirty="0" smtClean="0">
                <a:latin typeface="Comic Sans MS" pitchFamily="66" charset="0"/>
              </a:rPr>
              <a:t>shareholders/owners it also addresses </a:t>
            </a:r>
            <a:r>
              <a:rPr lang="en-GB" sz="2800" dirty="0">
                <a:latin typeface="Comic Sans MS" pitchFamily="66" charset="0"/>
              </a:rPr>
              <a:t>the expectations of the other stakeholders:</a:t>
            </a:r>
          </a:p>
          <a:p>
            <a:pPr>
              <a:buNone/>
            </a:pPr>
            <a:r>
              <a:rPr lang="en-GB" sz="2800" dirty="0">
                <a:latin typeface="Comic Sans MS" pitchFamily="66" charset="0"/>
              </a:rPr>
              <a:t>–Society at </a:t>
            </a:r>
            <a:r>
              <a:rPr lang="en-GB" sz="2800" dirty="0" smtClean="0">
                <a:latin typeface="Comic Sans MS" pitchFamily="66" charset="0"/>
              </a:rPr>
              <a:t>large.</a:t>
            </a:r>
            <a:endParaRPr lang="en-GB" sz="2800" dirty="0">
              <a:latin typeface="Comic Sans MS" pitchFamily="66" charset="0"/>
            </a:endParaRPr>
          </a:p>
          <a:p>
            <a:pPr>
              <a:buNone/>
            </a:pPr>
            <a:r>
              <a:rPr lang="en-GB" sz="2800" dirty="0">
                <a:latin typeface="Comic Sans MS" pitchFamily="66" charset="0"/>
              </a:rPr>
              <a:t>–</a:t>
            </a:r>
            <a:r>
              <a:rPr lang="en-GB" sz="2800" dirty="0" smtClean="0">
                <a:latin typeface="Comic Sans MS" pitchFamily="66" charset="0"/>
              </a:rPr>
              <a:t>Community.</a:t>
            </a:r>
            <a:endParaRPr lang="en-GB" sz="2800" dirty="0">
              <a:latin typeface="Comic Sans MS" pitchFamily="66" charset="0"/>
            </a:endParaRPr>
          </a:p>
          <a:p>
            <a:pPr>
              <a:buNone/>
            </a:pPr>
            <a:r>
              <a:rPr lang="en-GB" sz="2800" dirty="0">
                <a:latin typeface="Comic Sans MS" pitchFamily="66" charset="0"/>
              </a:rPr>
              <a:t>–The </a:t>
            </a:r>
            <a:r>
              <a:rPr lang="en-GB" sz="2800" dirty="0" smtClean="0">
                <a:latin typeface="Comic Sans MS" pitchFamily="66" charset="0"/>
              </a:rPr>
              <a:t>environment.</a:t>
            </a:r>
            <a:endParaRPr lang="en-GB" sz="2800" dirty="0">
              <a:latin typeface="Comic Sans MS" pitchFamily="66" charset="0"/>
            </a:endParaRPr>
          </a:p>
          <a:p>
            <a:pPr>
              <a:buNone/>
            </a:pPr>
            <a:r>
              <a:rPr lang="en-GB" sz="2800" dirty="0">
                <a:latin typeface="Comic Sans MS" pitchFamily="66" charset="0"/>
              </a:rPr>
              <a:t>–Interest </a:t>
            </a:r>
            <a:r>
              <a:rPr lang="en-GB" sz="2800" dirty="0" smtClean="0">
                <a:latin typeface="Comic Sans MS" pitchFamily="66" charset="0"/>
              </a:rPr>
              <a:t>groups.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D317B-AB3D-478B-A7D8-4BCE6A6C1D4B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Key Drivers in CSR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Comic Sans MS" pitchFamily="66" charset="0"/>
              </a:rPr>
              <a:t>Environmental concerns.</a:t>
            </a:r>
          </a:p>
          <a:p>
            <a:r>
              <a:rPr lang="en-GB" sz="2800" dirty="0" smtClean="0">
                <a:latin typeface="Comic Sans MS" pitchFamily="66" charset="0"/>
              </a:rPr>
              <a:t>Globalisation and concerns for sustainable development in LDCs.</a:t>
            </a:r>
          </a:p>
          <a:p>
            <a:r>
              <a:rPr lang="en-GB" sz="2800" dirty="0" smtClean="0">
                <a:latin typeface="Comic Sans MS" pitchFamily="66" charset="0"/>
              </a:rPr>
              <a:t>Importance of global brands and corporate reputations.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D317B-AB3D-478B-A7D8-4BCE6A6C1D4B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Impact on Organisations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3600" dirty="0" smtClean="0">
                <a:latin typeface="Comic Sans MS" pitchFamily="66" charset="0"/>
              </a:rPr>
              <a:t>Importance </a:t>
            </a:r>
            <a:r>
              <a:rPr lang="en-GB" sz="3600" dirty="0">
                <a:latin typeface="Comic Sans MS" pitchFamily="66" charset="0"/>
              </a:rPr>
              <a:t>of assessing the true social, ethical and environmental impact of its </a:t>
            </a:r>
            <a:r>
              <a:rPr lang="en-GB" sz="3600" dirty="0" smtClean="0">
                <a:latin typeface="Comic Sans MS" pitchFamily="66" charset="0"/>
              </a:rPr>
              <a:t>products/services.</a:t>
            </a:r>
            <a:endParaRPr lang="en-GB" sz="3600" dirty="0">
              <a:latin typeface="Comic Sans MS" pitchFamily="66" charset="0"/>
            </a:endParaRPr>
          </a:p>
          <a:p>
            <a:r>
              <a:rPr lang="en-GB" sz="3600" dirty="0" smtClean="0">
                <a:latin typeface="Comic Sans MS" pitchFamily="66" charset="0"/>
              </a:rPr>
              <a:t>Higher </a:t>
            </a:r>
            <a:r>
              <a:rPr lang="en-GB" sz="3600" dirty="0">
                <a:latin typeface="Comic Sans MS" pitchFamily="66" charset="0"/>
              </a:rPr>
              <a:t>profile of corporate ‘</a:t>
            </a:r>
            <a:r>
              <a:rPr lang="en-GB" sz="3600" dirty="0" smtClean="0">
                <a:latin typeface="Comic Sans MS" pitchFamily="66" charset="0"/>
              </a:rPr>
              <a:t>values.’</a:t>
            </a:r>
            <a:endParaRPr lang="en-GB" sz="3600" dirty="0">
              <a:latin typeface="Comic Sans MS" pitchFamily="66" charset="0"/>
            </a:endParaRPr>
          </a:p>
          <a:p>
            <a:r>
              <a:rPr lang="en-GB" sz="3600" dirty="0" smtClean="0">
                <a:latin typeface="Comic Sans MS" pitchFamily="66" charset="0"/>
              </a:rPr>
              <a:t>Increased </a:t>
            </a:r>
            <a:r>
              <a:rPr lang="en-GB" sz="3600" dirty="0">
                <a:latin typeface="Comic Sans MS" pitchFamily="66" charset="0"/>
              </a:rPr>
              <a:t>importance of sustainability of business and product/brand </a:t>
            </a:r>
            <a:r>
              <a:rPr lang="en-GB" sz="3600" dirty="0" smtClean="0">
                <a:latin typeface="Comic Sans MS" pitchFamily="66" charset="0"/>
              </a:rPr>
              <a:t>strategies.</a:t>
            </a:r>
            <a:endParaRPr lang="en-GB" sz="3600" dirty="0">
              <a:latin typeface="Comic Sans MS" pitchFamily="66" charset="0"/>
            </a:endParaRPr>
          </a:p>
          <a:p>
            <a:r>
              <a:rPr lang="en-GB" sz="3600" dirty="0" smtClean="0">
                <a:latin typeface="Comic Sans MS" pitchFamily="66" charset="0"/>
              </a:rPr>
              <a:t>Increased </a:t>
            </a:r>
            <a:r>
              <a:rPr lang="en-GB" sz="3600" dirty="0">
                <a:latin typeface="Comic Sans MS" pitchFamily="66" charset="0"/>
              </a:rPr>
              <a:t>significance of other stakeholder audiences for </a:t>
            </a:r>
            <a:r>
              <a:rPr lang="en-GB" sz="3600" dirty="0" smtClean="0">
                <a:latin typeface="Comic Sans MS" pitchFamily="66" charset="0"/>
              </a:rPr>
              <a:t>communications.</a:t>
            </a:r>
            <a:endParaRPr lang="en-GB" sz="3600" dirty="0">
              <a:latin typeface="Comic Sans MS" pitchFamily="66" charset="0"/>
            </a:endParaRPr>
          </a:p>
          <a:p>
            <a:r>
              <a:rPr lang="en-GB" sz="3600" dirty="0" smtClean="0">
                <a:latin typeface="Comic Sans MS" pitchFamily="66" charset="0"/>
              </a:rPr>
              <a:t>Drawn </a:t>
            </a:r>
            <a:r>
              <a:rPr lang="en-GB" sz="3600" dirty="0">
                <a:latin typeface="Comic Sans MS" pitchFamily="66" charset="0"/>
              </a:rPr>
              <a:t>into corporate governance as guardians of brand </a:t>
            </a:r>
            <a:r>
              <a:rPr lang="en-GB" sz="3600" dirty="0" smtClean="0">
                <a:latin typeface="Comic Sans MS" pitchFamily="66" charset="0"/>
              </a:rPr>
              <a:t>reputation.</a:t>
            </a:r>
            <a:endParaRPr lang="en-GB" sz="3600" dirty="0">
              <a:latin typeface="Comic Sans MS" pitchFamily="66" charset="0"/>
            </a:endParaRPr>
          </a:p>
          <a:p>
            <a:pPr>
              <a:buNone/>
            </a:pPr>
            <a:r>
              <a:rPr lang="en-GB" sz="3600" dirty="0">
                <a:latin typeface="Comic Sans MS" pitchFamily="66" charset="0"/>
              </a:rPr>
              <a:t>–Crisis management and contingency </a:t>
            </a:r>
            <a:r>
              <a:rPr lang="en-GB" sz="3600" dirty="0" smtClean="0">
                <a:latin typeface="Comic Sans MS" pitchFamily="66" charset="0"/>
              </a:rPr>
              <a:t>planning.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D317B-AB3D-478B-A7D8-4BCE6A6C1D4B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4000" dirty="0" smtClean="0">
                <a:latin typeface="Comic Sans MS" pitchFamily="66" charset="0"/>
              </a:rPr>
              <a:t>What Business Areas Does CSR Cover?</a:t>
            </a:r>
          </a:p>
        </p:txBody>
      </p:sp>
      <p:sp>
        <p:nvSpPr>
          <p:cNvPr id="921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28596" y="1571612"/>
            <a:ext cx="4038600" cy="452596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Ethics - discretionary actions.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Strategic brand management - Brand building, Brand insurance.’</a:t>
            </a:r>
          </a:p>
          <a:p>
            <a:pPr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Stakeholder relations - Internal (employees) - External (suppliers, distributors, investors, NGOs, government, media, consumers).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Crisis management.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Community engagement.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Community Relations.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Day-to-day operations - Environmental sustainability, Workplace issues.</a:t>
            </a:r>
          </a:p>
        </p:txBody>
      </p:sp>
      <p:sp>
        <p:nvSpPr>
          <p:cNvPr id="922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Moral righteousness.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Corporate activism.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External PR/ad - Meet consumer expectations, Cause-related marketing.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Corporate governance – transparency, social audits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SRI (Sustainable and Responsible Investment).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Diversity.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Legislation and litigation.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Cynicism.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Patriotism.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Cultural conflict. </a:t>
            </a:r>
          </a:p>
          <a:p>
            <a:pPr eaLnBrk="1" hangingPunct="1">
              <a:lnSpc>
                <a:spcPct val="80000"/>
              </a:lnSpc>
            </a:pPr>
            <a:r>
              <a:rPr lang="en-GB" sz="2000" dirty="0" smtClean="0">
                <a:latin typeface="Comic Sans MS" pitchFamily="66" charset="0"/>
              </a:rPr>
              <a:t>Profit.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D317B-AB3D-478B-A7D8-4BCE6A6C1D4B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92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92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92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92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92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92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92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922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922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922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922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  <p:bldP spid="9220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1295</Words>
  <Application>Microsoft Office PowerPoint</Application>
  <PresentationFormat>On-screen Show (4:3)</PresentationFormat>
  <Paragraphs>175</Paragraphs>
  <Slides>27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Exam Revision for SM&amp;S</vt:lpstr>
      <vt:lpstr> Instructions to Students </vt:lpstr>
      <vt:lpstr>A few pointers for answering questions on the exam papers</vt:lpstr>
      <vt:lpstr>Key Topics for the Exam</vt:lpstr>
      <vt:lpstr>Ansoffs Matrix</vt:lpstr>
      <vt:lpstr>Ansoffs Matrix</vt:lpstr>
      <vt:lpstr>Strategic Options – Ansoff’s Matrix</vt:lpstr>
      <vt:lpstr>Summary</vt:lpstr>
      <vt:lpstr>What is a Value Chain?</vt:lpstr>
      <vt:lpstr>Value Chain</vt:lpstr>
      <vt:lpstr>The Value Chain Within an Organisation</vt:lpstr>
      <vt:lpstr>Using the Value Chain</vt:lpstr>
      <vt:lpstr>Limitations of the Value Chain</vt:lpstr>
      <vt:lpstr>The Macro Environment</vt:lpstr>
      <vt:lpstr>PEST Framework</vt:lpstr>
      <vt:lpstr>The Political/Legal Environment</vt:lpstr>
      <vt:lpstr>The Economic Environment</vt:lpstr>
      <vt:lpstr>The Social and Cultural Environment</vt:lpstr>
      <vt:lpstr>The Technological Environment</vt:lpstr>
      <vt:lpstr>CSR and Stakeholders?</vt:lpstr>
      <vt:lpstr>Stakeholders of a  Large Organisation</vt:lpstr>
      <vt:lpstr>What is  Corporate Social Responsibility?</vt:lpstr>
      <vt:lpstr>What is CSR?</vt:lpstr>
      <vt:lpstr> Why is CSR relevant? </vt:lpstr>
      <vt:lpstr>Key Drivers in CSR</vt:lpstr>
      <vt:lpstr>Impact on Organisations</vt:lpstr>
      <vt:lpstr>What Business Areas Does CSR Cover?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Revision</dc:title>
  <dc:creator>bus-vs</dc:creator>
  <cp:lastModifiedBy>Administrator</cp:lastModifiedBy>
  <cp:revision>20</cp:revision>
  <cp:lastPrinted>2015-11-16T09:29:21Z</cp:lastPrinted>
  <dcterms:created xsi:type="dcterms:W3CDTF">2012-05-10T09:01:54Z</dcterms:created>
  <dcterms:modified xsi:type="dcterms:W3CDTF">2018-11-29T14:51:36Z</dcterms:modified>
</cp:coreProperties>
</file>