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6" r:id="rId2"/>
    <p:sldId id="271" r:id="rId3"/>
    <p:sldId id="272" r:id="rId4"/>
    <p:sldId id="262" r:id="rId5"/>
    <p:sldId id="273" r:id="rId6"/>
    <p:sldId id="263" r:id="rId7"/>
    <p:sldId id="265" r:id="rId8"/>
    <p:sldId id="266" r:id="rId9"/>
    <p:sldId id="267" r:id="rId10"/>
    <p:sldId id="274" r:id="rId11"/>
    <p:sldId id="269" r:id="rId12"/>
    <p:sldId id="275" r:id="rId13"/>
    <p:sldId id="276" r:id="rId14"/>
    <p:sldId id="277" r:id="rId15"/>
    <p:sldId id="278" r:id="rId16"/>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BD1BE5-58E9-473D-86CB-D00EC53F2E1C}" v="20" dt="2026-07-10T21:37:01.115"/>
  </p1510:revLst>
</p1510:revInfo>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09" autoAdjust="0"/>
    <p:restoredTop sz="94886" autoAdjust="0"/>
  </p:normalViewPr>
  <p:slideViewPr>
    <p:cSldViewPr>
      <p:cViewPr varScale="1">
        <p:scale>
          <a:sx n="59" d="100"/>
          <a:sy n="59" d="100"/>
        </p:scale>
        <p:origin x="684" y="52"/>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6" d="100"/>
          <a:sy n="86" d="100"/>
        </p:scale>
        <p:origin x="3114"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F2DE0CC8-B330-43CC-94E9-18811794685D}" type="datetime1">
              <a:rPr lang="en-GB" smtClean="0"/>
              <a:t>10/07/2026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A446DCAE-1661-43FF-8A44-43DAFDC1FD90}" type="slidenum">
              <a:rPr lang="en-GB"/>
              <a:t>‹#›</a:t>
            </a:fld>
            <a:endParaRPr lang="en-GB"/>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7E55A034-4B22-4B17-8898-B34C789DC0B7}" type="datetime1">
              <a:rPr lang="en-GB" noProof="0" smtClean="0"/>
              <a:t>10/07/2026</a:t>
            </a:fld>
            <a:endParaRPr lang="en-GB" noProof="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69C971FF-EF28-4195-A575-329446EFAA55}" type="slidenum">
              <a:rPr lang="en-GB" noProof="0"/>
              <a:t>‹#›</a:t>
            </a:fld>
            <a:endParaRPr lang="en-GB" noProof="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9C971FF-EF28-4195-A575-329446EFAA55}" type="slidenum">
              <a:rPr lang="en-GB" smtClean="0"/>
              <a:t>1</a:t>
            </a:fld>
            <a:endParaRPr lang="en-GB"/>
          </a:p>
        </p:txBody>
      </p:sp>
    </p:spTree>
    <p:extLst>
      <p:ext uri="{BB962C8B-B14F-4D97-AF65-F5344CB8AC3E}">
        <p14:creationId xmlns:p14="http://schemas.microsoft.com/office/powerpoint/2010/main" val="1494781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9C971FF-EF28-4195-A575-329446EFAA55}" type="slidenum">
              <a:rPr lang="en-GB" smtClean="0"/>
              <a:t>2</a:t>
            </a:fld>
            <a:endParaRPr lang="en-GB"/>
          </a:p>
        </p:txBody>
      </p:sp>
    </p:spTree>
    <p:extLst>
      <p:ext uri="{BB962C8B-B14F-4D97-AF65-F5344CB8AC3E}">
        <p14:creationId xmlns:p14="http://schemas.microsoft.com/office/powerpoint/2010/main" val="528755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9C971FF-EF28-4195-A575-329446EFAA55}" type="slidenum">
              <a:rPr lang="en-GB" smtClean="0"/>
              <a:t>3</a:t>
            </a:fld>
            <a:endParaRPr lang="en-GB"/>
          </a:p>
        </p:txBody>
      </p:sp>
    </p:spTree>
    <p:extLst>
      <p:ext uri="{BB962C8B-B14F-4D97-AF65-F5344CB8AC3E}">
        <p14:creationId xmlns:p14="http://schemas.microsoft.com/office/powerpoint/2010/main" val="1134290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A2CC701-D80A-463B-8415-A85485312088}" type="slidenum">
              <a:rPr lang="en-GB" smtClean="0"/>
              <a:t>4</a:t>
            </a:fld>
            <a:endParaRPr lang="en-GB"/>
          </a:p>
        </p:txBody>
      </p:sp>
    </p:spTree>
    <p:extLst>
      <p:ext uri="{BB962C8B-B14F-4D97-AF65-F5344CB8AC3E}">
        <p14:creationId xmlns:p14="http://schemas.microsoft.com/office/powerpoint/2010/main" val="4136793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9C971FF-EF28-4195-A575-329446EFAA55}" type="slidenum">
              <a:rPr lang="en-GB" smtClean="0"/>
              <a:t>5</a:t>
            </a:fld>
            <a:endParaRPr lang="en-GB"/>
          </a:p>
        </p:txBody>
      </p:sp>
    </p:spTree>
    <p:extLst>
      <p:ext uri="{BB962C8B-B14F-4D97-AF65-F5344CB8AC3E}">
        <p14:creationId xmlns:p14="http://schemas.microsoft.com/office/powerpoint/2010/main" val="1757322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C971FF-EF28-4195-A575-329446EFAA55}" type="slidenum">
              <a:rPr lang="en-GB" smtClean="0"/>
              <a:t>6</a:t>
            </a:fld>
            <a:endParaRPr lang="en-GB"/>
          </a:p>
        </p:txBody>
      </p:sp>
    </p:spTree>
    <p:extLst>
      <p:ext uri="{BB962C8B-B14F-4D97-AF65-F5344CB8AC3E}">
        <p14:creationId xmlns:p14="http://schemas.microsoft.com/office/powerpoint/2010/main" val="1686322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rtlCol="0"/>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10"/>
          </p:nvPr>
        </p:nvSpPr>
        <p:spPr/>
        <p:txBody>
          <a:bodyPr rtlCol="0"/>
          <a:lstStyle/>
          <a:p>
            <a:pPr rtl="0"/>
            <a:fld id="{3A2CC701-D80A-463B-8415-A85485312088}" type="slidenum">
              <a:rPr lang="en-GB" smtClean="0"/>
              <a:t>7</a:t>
            </a:fld>
            <a:endParaRPr lang="en-GB"/>
          </a:p>
        </p:txBody>
      </p:sp>
    </p:spTree>
    <p:extLst>
      <p:ext uri="{BB962C8B-B14F-4D97-AF65-F5344CB8AC3E}">
        <p14:creationId xmlns:p14="http://schemas.microsoft.com/office/powerpoint/2010/main" val="169998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rtlCol="0"/>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a:p>
        </p:txBody>
      </p:sp>
      <p:sp>
        <p:nvSpPr>
          <p:cNvPr id="4" name="Slide Number Placeholder 3"/>
          <p:cNvSpPr>
            <a:spLocks noGrp="1"/>
          </p:cNvSpPr>
          <p:nvPr>
            <p:ph type="sldNum" sz="quarter" idx="10"/>
          </p:nvPr>
        </p:nvSpPr>
        <p:spPr/>
        <p:txBody>
          <a:bodyPr rtlCol="0"/>
          <a:lstStyle/>
          <a:p>
            <a:pPr rtl="0"/>
            <a:fld id="{3A2CC701-D80A-463B-8415-A85485312088}" type="slidenum">
              <a:rPr lang="en-GB" smtClean="0"/>
              <a:t>8</a:t>
            </a:fld>
            <a:endParaRPr lang="en-GB"/>
          </a:p>
        </p:txBody>
      </p:sp>
    </p:spTree>
    <p:extLst>
      <p:ext uri="{BB962C8B-B14F-4D97-AF65-F5344CB8AC3E}">
        <p14:creationId xmlns:p14="http://schemas.microsoft.com/office/powerpoint/2010/main" val="7113061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9C971FF-EF28-4195-A575-329446EFAA55}" type="slidenum">
              <a:rPr lang="en-GB" smtClean="0"/>
              <a:t>9</a:t>
            </a:fld>
            <a:endParaRPr lang="en-GB"/>
          </a:p>
        </p:txBody>
      </p:sp>
    </p:spTree>
    <p:extLst>
      <p:ext uri="{BB962C8B-B14F-4D97-AF65-F5344CB8AC3E}">
        <p14:creationId xmlns:p14="http://schemas.microsoft.com/office/powerpoint/2010/main" val="2062653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9C971FF-EF28-4195-A575-329446EFAA55}" type="slidenum">
              <a:rPr lang="en-GB" smtClean="0"/>
              <a:t>10</a:t>
            </a:fld>
            <a:endParaRPr lang="en-GB"/>
          </a:p>
        </p:txBody>
      </p:sp>
    </p:spTree>
    <p:extLst>
      <p:ext uri="{BB962C8B-B14F-4D97-AF65-F5344CB8AC3E}">
        <p14:creationId xmlns:p14="http://schemas.microsoft.com/office/powerpoint/2010/main" val="3670919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C971FF-EF28-4195-A575-329446EFAA55}" type="slidenum">
              <a:rPr lang="en-GB" smtClean="0"/>
              <a:t>11</a:t>
            </a:fld>
            <a:endParaRPr lang="en-GB"/>
          </a:p>
        </p:txBody>
      </p:sp>
    </p:spTree>
    <p:extLst>
      <p:ext uri="{BB962C8B-B14F-4D97-AF65-F5344CB8AC3E}">
        <p14:creationId xmlns:p14="http://schemas.microsoft.com/office/powerpoint/2010/main" val="999434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descr="Map of World"/>
          <p:cNvSpPr>
            <a:spLocks noEditPoints="1"/>
          </p:cNvSpPr>
          <p:nvPr/>
        </p:nvSpPr>
        <p:spPr bwMode="gray">
          <a:xfrm>
            <a:off x="-4763" y="285750"/>
            <a:ext cx="12190413"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rtlCol="0" anchor="t" anchorCtr="0" compatLnSpc="1">
            <a:prstTxWarp prst="textNoShape">
              <a:avLst/>
            </a:prstTxWarp>
          </a:bodyPr>
          <a:lstStyle/>
          <a:p>
            <a:pPr lvl="0" rtl="0"/>
            <a:endParaRPr lang="en-GB" noProof="0">
              <a:solidFill>
                <a:schemeClr val="lt1"/>
              </a:solidFill>
            </a:endParaRPr>
          </a:p>
        </p:txBody>
      </p:sp>
      <p:sp>
        <p:nvSpPr>
          <p:cNvPr id="2" name="Title 1"/>
          <p:cNvSpPr>
            <a:spLocks noGrp="1"/>
          </p:cNvSpPr>
          <p:nvPr>
            <p:ph type="ctrTitle"/>
          </p:nvPr>
        </p:nvSpPr>
        <p:spPr>
          <a:xfrm>
            <a:off x="1217613" y="1828799"/>
            <a:ext cx="9753600" cy="3048001"/>
          </a:xfrm>
        </p:spPr>
        <p:txBody>
          <a:bodyPr rtlCol="0">
            <a:normAutofit/>
          </a:bodyPr>
          <a:lstStyle>
            <a:lvl1pPr>
              <a:defRPr sz="4400"/>
            </a:lvl1pPr>
          </a:lstStyle>
          <a:p>
            <a:pPr rtl="0"/>
            <a:r>
              <a:rPr lang="en-GB" noProof="0"/>
              <a:t>Click to edit Master title style</a:t>
            </a:r>
          </a:p>
        </p:txBody>
      </p:sp>
      <p:sp>
        <p:nvSpPr>
          <p:cNvPr id="3" name="Subtitle 2"/>
          <p:cNvSpPr>
            <a:spLocks noGrp="1"/>
          </p:cNvSpPr>
          <p:nvPr>
            <p:ph type="subTitle" idx="1"/>
          </p:nvPr>
        </p:nvSpPr>
        <p:spPr>
          <a:xfrm>
            <a:off x="1217614" y="5029200"/>
            <a:ext cx="7848600" cy="1143000"/>
          </a:xfrm>
        </p:spPr>
        <p:txBody>
          <a:bodyPr rtlCol="0">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lvl5pPr>
              <a:defRPr/>
            </a:lvl5pPr>
            <a:lvl6pPr>
              <a:defRPr/>
            </a:lvl6pPr>
            <a:lvl7pPr>
              <a:defRPr baseline="0"/>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A6EE2BEB-D0C9-47F3-A9C5-2AE61BB089EB}" type="datetime1">
              <a:rPr lang="en-GB" noProof="0" smtClean="0"/>
              <a:t>10/07/2026</a:t>
            </a:fld>
            <a:endParaRPr lang="en-GB" noProof="0"/>
          </a:p>
        </p:txBody>
      </p:sp>
      <p:sp>
        <p:nvSpPr>
          <p:cNvPr id="6" name="Slide Number Placeholder 5"/>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rtlCol="0" anchor="b">
            <a:normAutofit/>
          </a:bodyPr>
          <a:lstStyle>
            <a:lvl1pPr algn="l">
              <a:defRPr sz="4400" b="0" cap="all"/>
            </a:lvl1pPr>
          </a:lstStyle>
          <a:p>
            <a:pPr rtl="0"/>
            <a:r>
              <a:rPr lang="en-GB" noProof="0"/>
              <a:t>Click to edit Master title style</a:t>
            </a:r>
          </a:p>
        </p:txBody>
      </p:sp>
      <p:sp>
        <p:nvSpPr>
          <p:cNvPr id="3" name="Text Placeholder 2"/>
          <p:cNvSpPr>
            <a:spLocks noGrp="1"/>
          </p:cNvSpPr>
          <p:nvPr>
            <p:ph type="body" idx="1"/>
          </p:nvPr>
        </p:nvSpPr>
        <p:spPr>
          <a:xfrm>
            <a:off x="1213150" y="685801"/>
            <a:ext cx="7853063" cy="1142999"/>
          </a:xfrm>
        </p:spPr>
        <p:txBody>
          <a:bodyPr rtlCol="0"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B98AD429-21F1-4540-B26F-517F1853C455}" type="datetime1">
              <a:rPr lang="en-GB" noProof="0" smtClean="0"/>
              <a:t>10/07/2026</a:t>
            </a:fld>
            <a:endParaRPr lang="en-GB" noProof="0"/>
          </a:p>
        </p:txBody>
      </p:sp>
      <p:sp>
        <p:nvSpPr>
          <p:cNvPr id="6" name="Slide Number Placeholder 5"/>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233279" y="1828800"/>
            <a:ext cx="4708734" cy="43434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262479" y="1828800"/>
            <a:ext cx="4708734" cy="43434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5" name="Date Placeholder 4"/>
          <p:cNvSpPr>
            <a:spLocks noGrp="1"/>
          </p:cNvSpPr>
          <p:nvPr>
            <p:ph type="dt" sz="half" idx="10"/>
          </p:nvPr>
        </p:nvSpPr>
        <p:spPr/>
        <p:txBody>
          <a:bodyPr rtlCol="0"/>
          <a:lstStyle/>
          <a:p>
            <a:pPr rtl="0"/>
            <a:fld id="{23579C76-BB6C-4A05-932C-0E049B6D6444}" type="datetime1">
              <a:rPr lang="en-GB" noProof="0" smtClean="0"/>
              <a:t>10/07/2026</a:t>
            </a:fld>
            <a:endParaRPr lang="en-GB" noProof="0"/>
          </a:p>
        </p:txBody>
      </p:sp>
      <p:sp>
        <p:nvSpPr>
          <p:cNvPr id="7" name="Slide Number Placeholder 6"/>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1217614" y="1828799"/>
            <a:ext cx="4709160" cy="838201"/>
          </a:xfrm>
        </p:spPr>
        <p:txBody>
          <a:bodyPr rtlCol="0"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217614" y="2743200"/>
            <a:ext cx="4709160" cy="3428999"/>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262054" y="1828799"/>
            <a:ext cx="4709160" cy="838201"/>
          </a:xfrm>
        </p:spPr>
        <p:txBody>
          <a:bodyPr rtlCol="0"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262054" y="2743200"/>
            <a:ext cx="4709160" cy="3428999"/>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Add a footer</a:t>
            </a:r>
          </a:p>
        </p:txBody>
      </p:sp>
      <p:sp>
        <p:nvSpPr>
          <p:cNvPr id="7" name="Date Placeholder 6"/>
          <p:cNvSpPr>
            <a:spLocks noGrp="1"/>
          </p:cNvSpPr>
          <p:nvPr>
            <p:ph type="dt" sz="half" idx="10"/>
          </p:nvPr>
        </p:nvSpPr>
        <p:spPr/>
        <p:txBody>
          <a:bodyPr rtlCol="0"/>
          <a:lstStyle/>
          <a:p>
            <a:pPr rtl="0"/>
            <a:fld id="{32386994-849A-4810-A36F-81E250E67BCE}" type="datetime1">
              <a:rPr lang="en-GB" noProof="0" smtClean="0"/>
              <a:t>10/07/2026</a:t>
            </a:fld>
            <a:endParaRPr lang="en-GB" noProof="0"/>
          </a:p>
        </p:txBody>
      </p:sp>
      <p:sp>
        <p:nvSpPr>
          <p:cNvPr id="9" name="Slide Number Placeholder 8"/>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4" name="Footer Placeholder 3"/>
          <p:cNvSpPr>
            <a:spLocks noGrp="1"/>
          </p:cNvSpPr>
          <p:nvPr>
            <p:ph type="ftr" sz="quarter" idx="11"/>
          </p:nvPr>
        </p:nvSpPr>
        <p:spPr/>
        <p:txBody>
          <a:bodyPr rtlCol="0"/>
          <a:lstStyle/>
          <a:p>
            <a:pPr rtl="0"/>
            <a:r>
              <a:rPr lang="en-GB" noProof="0"/>
              <a:t>Add a footer</a:t>
            </a:r>
          </a:p>
        </p:txBody>
      </p:sp>
      <p:sp>
        <p:nvSpPr>
          <p:cNvPr id="3" name="Date Placeholder 2"/>
          <p:cNvSpPr>
            <a:spLocks noGrp="1"/>
          </p:cNvSpPr>
          <p:nvPr>
            <p:ph type="dt" sz="half" idx="10"/>
          </p:nvPr>
        </p:nvSpPr>
        <p:spPr/>
        <p:txBody>
          <a:bodyPr rtlCol="0"/>
          <a:lstStyle/>
          <a:p>
            <a:pPr rtl="0"/>
            <a:fld id="{3B3A133C-81C7-4F0A-8E1B-89B23F29F124}" type="datetime1">
              <a:rPr lang="en-GB" noProof="0" smtClean="0"/>
              <a:t>10/07/2026</a:t>
            </a:fld>
            <a:endParaRPr lang="en-GB" noProof="0"/>
          </a:p>
        </p:txBody>
      </p:sp>
      <p:sp>
        <p:nvSpPr>
          <p:cNvPr id="5" name="Slide Number Placeholder 4"/>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a:t>Add a footer</a:t>
            </a:r>
          </a:p>
        </p:txBody>
      </p:sp>
      <p:sp>
        <p:nvSpPr>
          <p:cNvPr id="2" name="Date Placeholder 1"/>
          <p:cNvSpPr>
            <a:spLocks noGrp="1"/>
          </p:cNvSpPr>
          <p:nvPr>
            <p:ph type="dt" sz="half" idx="10"/>
          </p:nvPr>
        </p:nvSpPr>
        <p:spPr/>
        <p:txBody>
          <a:bodyPr rtlCol="0"/>
          <a:lstStyle/>
          <a:p>
            <a:pPr rtl="0"/>
            <a:fld id="{FBE8837D-2C85-44BC-9DF2-CB739A9C20BF}" type="datetime1">
              <a:rPr lang="en-GB" noProof="0" smtClean="0"/>
              <a:t>10/07/2026</a:t>
            </a:fld>
            <a:endParaRPr lang="en-GB" noProof="0"/>
          </a:p>
        </p:txBody>
      </p:sp>
      <p:sp>
        <p:nvSpPr>
          <p:cNvPr id="4" name="Slide Number Placeholder 3"/>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2" name="Title 1"/>
          <p:cNvSpPr>
            <a:spLocks noGrp="1"/>
          </p:cNvSpPr>
          <p:nvPr>
            <p:ph type="title"/>
          </p:nvPr>
        </p:nvSpPr>
        <p:spPr>
          <a:xfrm>
            <a:off x="684213" y="685800"/>
            <a:ext cx="3886200" cy="4038600"/>
          </a:xfrm>
        </p:spPr>
        <p:txBody>
          <a:bodyPr rtlCol="0" anchor="b">
            <a:noAutofit/>
          </a:bodyPr>
          <a:lstStyle>
            <a:lvl1pPr algn="l">
              <a:defRPr sz="4000" b="0"/>
            </a:lvl1pPr>
          </a:lstStyle>
          <a:p>
            <a:pPr rtl="0"/>
            <a:r>
              <a:rPr lang="en-GB" noProof="0"/>
              <a:t>Click to edit Master title style</a:t>
            </a:r>
          </a:p>
        </p:txBody>
      </p:sp>
      <p:sp>
        <p:nvSpPr>
          <p:cNvPr id="3" name="Content Placeholder 2"/>
          <p:cNvSpPr>
            <a:spLocks noGrp="1"/>
          </p:cNvSpPr>
          <p:nvPr>
            <p:ph idx="1"/>
          </p:nvPr>
        </p:nvSpPr>
        <p:spPr>
          <a:xfrm>
            <a:off x="5865814" y="685800"/>
            <a:ext cx="5638800" cy="54864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4213" y="4876800"/>
            <a:ext cx="3886200" cy="1295400"/>
          </a:xfrm>
        </p:spPr>
        <p:txBody>
          <a:bodyPr rtlCol="0">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5" name="Date Placeholder 4"/>
          <p:cNvSpPr>
            <a:spLocks noGrp="1"/>
          </p:cNvSpPr>
          <p:nvPr>
            <p:ph type="dt" sz="half" idx="10"/>
          </p:nvPr>
        </p:nvSpPr>
        <p:spPr/>
        <p:txBody>
          <a:bodyPr rtlCol="0"/>
          <a:lstStyle/>
          <a:p>
            <a:pPr rtl="0"/>
            <a:fld id="{034FA17B-E487-45EF-ADD8-76301309572B}" type="datetime1">
              <a:rPr lang="en-GB" noProof="0" smtClean="0"/>
              <a:t>10/07/2026</a:t>
            </a:fld>
            <a:endParaRPr lang="en-GB" noProof="0"/>
          </a:p>
        </p:txBody>
      </p:sp>
      <p:sp>
        <p:nvSpPr>
          <p:cNvPr id="7" name="Slide Number Placeholder 6"/>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2" name="Title 1"/>
          <p:cNvSpPr>
            <a:spLocks noGrp="1"/>
          </p:cNvSpPr>
          <p:nvPr>
            <p:ph type="title"/>
          </p:nvPr>
        </p:nvSpPr>
        <p:spPr>
          <a:xfrm>
            <a:off x="684213" y="685800"/>
            <a:ext cx="3886200" cy="4038600"/>
          </a:xfrm>
        </p:spPr>
        <p:txBody>
          <a:bodyPr rtlCol="0" anchor="b">
            <a:noAutofit/>
          </a:bodyPr>
          <a:lstStyle>
            <a:lvl1pPr algn="l">
              <a:defRPr sz="4000" b="0"/>
            </a:lvl1pPr>
          </a:lstStyle>
          <a:p>
            <a:pPr rtl="0"/>
            <a:r>
              <a:rPr lang="en-GB" noProof="0"/>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4213" y="4876800"/>
            <a:ext cx="3886200" cy="1295400"/>
          </a:xfrm>
        </p:spPr>
        <p:txBody>
          <a:bodyPr rtlCol="0">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5" name="Date Placeholder 4"/>
          <p:cNvSpPr>
            <a:spLocks noGrp="1"/>
          </p:cNvSpPr>
          <p:nvPr>
            <p:ph type="dt" sz="half" idx="10"/>
          </p:nvPr>
        </p:nvSpPr>
        <p:spPr/>
        <p:txBody>
          <a:bodyPr rtlCol="0"/>
          <a:lstStyle/>
          <a:p>
            <a:pPr rtl="0"/>
            <a:fld id="{955D1F74-F852-4B5D-957E-8BDA5F33A49C}" type="datetime1">
              <a:rPr lang="en-GB" noProof="0" smtClean="0"/>
              <a:t>10/07/2026</a:t>
            </a:fld>
            <a:endParaRPr lang="en-GB" noProof="0"/>
          </a:p>
        </p:txBody>
      </p:sp>
      <p:sp>
        <p:nvSpPr>
          <p:cNvPr id="7" name="Slide Number Placeholder 6"/>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lvl5pPr>
              <a:defRPr/>
            </a:lvl5pPr>
            <a:lvl6pPr>
              <a:defRPr/>
            </a:lvl6pPr>
            <a:lvl7pPr>
              <a:defRPr baseline="0"/>
            </a:lvl7pPr>
            <a:lvl8pPr>
              <a:defRPr baseline="0"/>
            </a:lvl8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63169E18-FCEF-4A57-9AA6-5ED197681218}" type="datetime1">
              <a:rPr lang="en-GB" noProof="0" smtClean="0"/>
              <a:t>10/07/2026</a:t>
            </a:fld>
            <a:endParaRPr lang="en-GB" noProof="0"/>
          </a:p>
        </p:txBody>
      </p:sp>
      <p:sp>
        <p:nvSpPr>
          <p:cNvPr id="6" name="Slide Number Placeholder 5"/>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1217613" y="685800"/>
            <a:ext cx="7416138" cy="5486400"/>
          </a:xfrm>
        </p:spPr>
        <p:txBody>
          <a:bodyPr vert="eaVert" rtlCol="0"/>
          <a:lstStyle>
            <a:lvl5pPr>
              <a:defRPr/>
            </a:lvl5pPr>
            <a:lvl6pPr>
              <a:defRPr/>
            </a:lvl6pPr>
            <a:lvl7pPr>
              <a:defRPr/>
            </a:lvl7pPr>
            <a:lvl8pPr>
              <a:defRPr/>
            </a:lvl8pPr>
            <a:lvl9pPr>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4" name="Date Placeholder 3"/>
          <p:cNvSpPr>
            <a:spLocks noGrp="1"/>
          </p:cNvSpPr>
          <p:nvPr>
            <p:ph type="dt" sz="half" idx="10"/>
          </p:nvPr>
        </p:nvSpPr>
        <p:spPr/>
        <p:txBody>
          <a:bodyPr rtlCol="0"/>
          <a:lstStyle/>
          <a:p>
            <a:pPr rtl="0"/>
            <a:fld id="{AF95C123-B2C2-4685-B220-CD08A9D486AB}" type="datetime1">
              <a:rPr lang="en-GB" noProof="0" smtClean="0"/>
              <a:t>10/07/2026</a:t>
            </a:fld>
            <a:endParaRPr lang="en-GB" noProof="0"/>
          </a:p>
        </p:txBody>
      </p:sp>
      <p:sp>
        <p:nvSpPr>
          <p:cNvPr id="6" name="Slide Number Placeholder 5"/>
          <p:cNvSpPr>
            <a:spLocks noGrp="1"/>
          </p:cNvSpPr>
          <p:nvPr>
            <p:ph type="sldNum" sz="quarter" idx="12"/>
          </p:nvPr>
        </p:nvSpPr>
        <p:spPr/>
        <p:txBody>
          <a:bodyPr rtlCol="0"/>
          <a:lstStyle/>
          <a:p>
            <a:pPr rtl="0"/>
            <a:fld id="{F36C87F6-986D-49E6-AF40-1B3A1EE8064D}" type="slidenum">
              <a:rPr lang="en-GB" noProof="0" smtClean="0"/>
              <a:t>‹#›</a:t>
            </a:fld>
            <a:endParaRPr lang="en-GB" noProof="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pPr rtl="0"/>
            <a:r>
              <a:rPr lang="en-GB" noProof="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pPr rtl="0"/>
            <a:fld id="{5C01184F-3FFA-40B4-9D16-AB06300C448E}" type="datetime1">
              <a:rPr lang="en-GB" noProof="0" smtClean="0"/>
              <a:t>10/07/2026</a:t>
            </a:fld>
            <a:endParaRPr lang="en-GB" noProof="0"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pPr rtl="0"/>
            <a:fld id="{F36C87F6-986D-49E6-AF40-1B3A1EE8064D}" type="slidenum">
              <a:rPr lang="en-GB" noProof="0" smtClean="0"/>
              <a:pPr/>
              <a:t>‹#›</a:t>
            </a:fld>
            <a:endParaRPr lang="en-GB" noProof="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hyperlink" Target="https://www.statista.com/"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8307" y="224644"/>
            <a:ext cx="6742485" cy="6408712"/>
          </a:xfrm>
        </p:spPr>
        <p:txBody>
          <a:bodyPr rtlCol="0" anchor="b">
            <a:normAutofit fontScale="90000"/>
          </a:bodyPr>
          <a:lstStyle/>
          <a:p>
            <a:r>
              <a:rPr lang="en-GB" sz="3200" b="1" dirty="0"/>
              <a:t>Amazon</a:t>
            </a:r>
            <a:r>
              <a:rPr lang="en-GB" sz="3200" dirty="0"/>
              <a:t>: Entrepreneurship, Marketing and Business Growth</a:t>
            </a:r>
            <a:br>
              <a:rPr lang="en-GB" sz="3200" dirty="0"/>
            </a:br>
            <a:br>
              <a:rPr lang="en-GB" sz="3200" b="1" dirty="0"/>
            </a:br>
            <a:r>
              <a:rPr lang="en-GB" sz="3200" b="1" dirty="0"/>
              <a:t>Entrepreneur</a:t>
            </a:r>
            <a:r>
              <a:rPr lang="en-GB" sz="3200" dirty="0"/>
              <a:t>: Jeff Bezos </a:t>
            </a:r>
            <a:br>
              <a:rPr lang="en-GB" sz="3200" dirty="0"/>
            </a:br>
            <a:br>
              <a:rPr lang="en-GB" sz="3200" dirty="0"/>
            </a:br>
            <a:r>
              <a:rPr lang="en-GB" sz="3200" b="1" dirty="0"/>
              <a:t>STUDENT Name </a:t>
            </a:r>
            <a:r>
              <a:rPr lang="en-GB" sz="3200" dirty="0"/>
              <a:t>: Lidia Zamfir</a:t>
            </a:r>
            <a:br>
              <a:rPr lang="en-GB" sz="3200" dirty="0"/>
            </a:br>
            <a:br>
              <a:rPr lang="en-GB" sz="3200" dirty="0"/>
            </a:br>
            <a:r>
              <a:rPr lang="en-GB" sz="3200" b="1" dirty="0"/>
              <a:t>Student ID </a:t>
            </a:r>
            <a:r>
              <a:rPr lang="en-GB" sz="3200" dirty="0"/>
              <a:t>: 2238198</a:t>
            </a:r>
            <a:br>
              <a:rPr lang="en-GB" sz="3200" dirty="0"/>
            </a:br>
            <a:br>
              <a:rPr lang="en-GB" sz="3200" dirty="0"/>
            </a:br>
            <a:r>
              <a:rPr lang="en-GB" sz="3200" b="1" dirty="0"/>
              <a:t>Module Name &amp; Code</a:t>
            </a:r>
            <a:r>
              <a:rPr lang="en-GB" sz="3200" dirty="0"/>
              <a:t>:</a:t>
            </a:r>
            <a:r>
              <a:rPr lang="en-US" sz="3200" dirty="0"/>
              <a:t> Entrepreneurship </a:t>
            </a:r>
            <a:r>
              <a:rPr lang="en-GB" sz="3200" dirty="0"/>
              <a:t>LCBB5013</a:t>
            </a:r>
            <a:br>
              <a:rPr lang="en-GB" sz="3200" dirty="0"/>
            </a:br>
            <a:br>
              <a:rPr lang="en-GB" sz="3200" dirty="0"/>
            </a:br>
            <a:r>
              <a:rPr lang="en-GB" sz="3200" b="1" dirty="0"/>
              <a:t>lecturer</a:t>
            </a:r>
            <a:r>
              <a:rPr lang="en-GB" sz="3200" dirty="0"/>
              <a:t>: </a:t>
            </a:r>
            <a:r>
              <a:rPr lang="nl-NL" sz="3200" dirty="0"/>
              <a:t>Trinh Nguyen Thi Ngoc </a:t>
            </a:r>
            <a:br>
              <a:rPr lang="en-GB" sz="3200" dirty="0"/>
            </a:br>
            <a:br>
              <a:rPr lang="en-GB" sz="3200" dirty="0"/>
            </a:br>
            <a:endParaRPr lang="en-GB" sz="3200" dirty="0"/>
          </a:p>
        </p:txBody>
      </p:sp>
      <p:pic>
        <p:nvPicPr>
          <p:cNvPr id="8" name="Picture 7">
            <a:extLst>
              <a:ext uri="{FF2B5EF4-FFF2-40B4-BE49-F238E27FC236}">
                <a16:creationId xmlns:a16="http://schemas.microsoft.com/office/drawing/2014/main" id="{A679744A-0E23-BE66-42D7-31B4BDC29EA6}"/>
              </a:ext>
            </a:extLst>
          </p:cNvPr>
          <p:cNvPicPr>
            <a:picLocks noChangeAspect="1"/>
          </p:cNvPicPr>
          <p:nvPr/>
        </p:nvPicPr>
        <p:blipFill>
          <a:blip r:embed="rId3"/>
          <a:stretch>
            <a:fillRect/>
          </a:stretch>
        </p:blipFill>
        <p:spPr>
          <a:xfrm>
            <a:off x="23456" y="4077072"/>
            <a:ext cx="5134851" cy="2664296"/>
          </a:xfrm>
          <a:prstGeom prst="rect">
            <a:avLst/>
          </a:prstGeom>
        </p:spPr>
      </p:pic>
      <p:pic>
        <p:nvPicPr>
          <p:cNvPr id="10" name="Picture 9">
            <a:extLst>
              <a:ext uri="{FF2B5EF4-FFF2-40B4-BE49-F238E27FC236}">
                <a16:creationId xmlns:a16="http://schemas.microsoft.com/office/drawing/2014/main" id="{6131C26E-C98E-6259-0C7F-C983E2418F88}"/>
              </a:ext>
            </a:extLst>
          </p:cNvPr>
          <p:cNvPicPr>
            <a:picLocks noChangeAspect="1"/>
          </p:cNvPicPr>
          <p:nvPr/>
        </p:nvPicPr>
        <p:blipFill>
          <a:blip r:embed="rId4"/>
          <a:stretch>
            <a:fillRect/>
          </a:stretch>
        </p:blipFill>
        <p:spPr>
          <a:xfrm>
            <a:off x="23456" y="224644"/>
            <a:ext cx="5070298" cy="3636404"/>
          </a:xfrm>
          <a:prstGeom prst="rect">
            <a:avLst/>
          </a:prstGeom>
        </p:spPr>
      </p:pic>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5225" y="-171400"/>
            <a:ext cx="9753600" cy="1325562"/>
          </a:xfrm>
        </p:spPr>
        <p:txBody>
          <a:bodyPr rtlCol="0" anchor="b">
            <a:normAutofit/>
          </a:bodyPr>
          <a:lstStyle/>
          <a:p>
            <a:r>
              <a:rPr lang="en-GB" b="1" u="sng" dirty="0"/>
              <a:t>Introduction to AMAZON</a:t>
            </a:r>
            <a:endParaRPr lang="en-GB" b="1" dirty="0"/>
          </a:p>
        </p:txBody>
      </p:sp>
      <p:sp>
        <p:nvSpPr>
          <p:cNvPr id="3" name="Content Placeholder 2"/>
          <p:cNvSpPr>
            <a:spLocks noGrp="1"/>
          </p:cNvSpPr>
          <p:nvPr>
            <p:ph sz="half" idx="1"/>
          </p:nvPr>
        </p:nvSpPr>
        <p:spPr>
          <a:xfrm>
            <a:off x="405780" y="1631048"/>
            <a:ext cx="5328592" cy="4822287"/>
          </a:xfrm>
        </p:spPr>
        <p:txBody>
          <a:bodyPr rtlCol="0">
            <a:normAutofit fontScale="92500"/>
          </a:bodyPr>
          <a:lstStyle/>
          <a:p>
            <a:pPr marL="45720" indent="0" rtl="0">
              <a:buNone/>
            </a:pPr>
            <a:r>
              <a:rPr lang="en-GB" sz="2800" dirty="0"/>
              <a:t>This presentation evaluates Amazon's business strategy by examining our products and services, business objectives, marketing activities, competitive position, and financial performance. It demonstrates how innovation, customer focus, and strategic decision-making have contributed to our growth and global success.</a:t>
            </a:r>
          </a:p>
        </p:txBody>
      </p:sp>
      <p:pic>
        <p:nvPicPr>
          <p:cNvPr id="4" name="Picture 3" descr="Amazon Delivery Station vs Fulfillment Center | Fulfyld">
            <a:extLst>
              <a:ext uri="{FF2B5EF4-FFF2-40B4-BE49-F238E27FC236}">
                <a16:creationId xmlns:a16="http://schemas.microsoft.com/office/drawing/2014/main" id="{60FBC377-DE9D-7C47-3952-C56CD41003B5}"/>
              </a:ext>
            </a:extLst>
          </p:cNvPr>
          <p:cNvPicPr>
            <a:picLocks noChangeAspect="1"/>
          </p:cNvPicPr>
          <p:nvPr/>
        </p:nvPicPr>
        <p:blipFill>
          <a:blip r:embed="rId3"/>
          <a:stretch>
            <a:fillRect/>
          </a:stretch>
        </p:blipFill>
        <p:spPr>
          <a:xfrm>
            <a:off x="6094412" y="2053461"/>
            <a:ext cx="5833827" cy="3894078"/>
          </a:xfrm>
          <a:prstGeom prst="rect">
            <a:avLst/>
          </a:prstGeom>
          <a:noFill/>
        </p:spPr>
      </p:pic>
    </p:spTree>
    <p:extLst>
      <p:ext uri="{BB962C8B-B14F-4D97-AF65-F5344CB8AC3E}">
        <p14:creationId xmlns:p14="http://schemas.microsoft.com/office/powerpoint/2010/main" val="2936978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4092" y="-639762"/>
            <a:ext cx="9753600" cy="1325562"/>
          </a:xfrm>
        </p:spPr>
        <p:txBody>
          <a:bodyPr rtlCol="0" anchor="b">
            <a:normAutofit/>
          </a:bodyPr>
          <a:lstStyle/>
          <a:p>
            <a:r>
              <a:rPr lang="en-GB" b="1" u="sng" dirty="0"/>
              <a:t>Company Overview</a:t>
            </a:r>
            <a:endParaRPr lang="en-GB" b="1" dirty="0"/>
          </a:p>
        </p:txBody>
      </p:sp>
      <p:pic>
        <p:nvPicPr>
          <p:cNvPr id="5" name="Picture 4" descr="File:Amazon Marketplaces worldwide in 2021.jpg - Wikimedia Commons">
            <a:extLst>
              <a:ext uri="{FF2B5EF4-FFF2-40B4-BE49-F238E27FC236}">
                <a16:creationId xmlns:a16="http://schemas.microsoft.com/office/drawing/2014/main" id="{2D507F84-1836-98DE-8C1F-6923BF47E0B5}"/>
              </a:ext>
            </a:extLst>
          </p:cNvPr>
          <p:cNvPicPr>
            <a:picLocks noChangeAspect="1"/>
          </p:cNvPicPr>
          <p:nvPr/>
        </p:nvPicPr>
        <p:blipFill>
          <a:blip r:embed="rId3"/>
          <a:srcRect l="18875" r="30171" b="-1"/>
          <a:stretch>
            <a:fillRect/>
          </a:stretch>
        </p:blipFill>
        <p:spPr>
          <a:xfrm>
            <a:off x="117748" y="1556792"/>
            <a:ext cx="4608512" cy="4250953"/>
          </a:xfrm>
          <a:prstGeom prst="rect">
            <a:avLst/>
          </a:prstGeom>
          <a:noFill/>
        </p:spPr>
      </p:pic>
      <p:sp>
        <p:nvSpPr>
          <p:cNvPr id="4" name="Content Placeholder 3">
            <a:extLst>
              <a:ext uri="{FF2B5EF4-FFF2-40B4-BE49-F238E27FC236}">
                <a16:creationId xmlns:a16="http://schemas.microsoft.com/office/drawing/2014/main" id="{FDF8D908-E9FA-43B5-B090-67CE5C8209B5}"/>
              </a:ext>
            </a:extLst>
          </p:cNvPr>
          <p:cNvSpPr>
            <a:spLocks noGrp="1"/>
          </p:cNvSpPr>
          <p:nvPr>
            <p:ph sz="half" idx="2"/>
          </p:nvPr>
        </p:nvSpPr>
        <p:spPr>
          <a:xfrm>
            <a:off x="4798268" y="980728"/>
            <a:ext cx="7200801" cy="5760640"/>
          </a:xfrm>
        </p:spPr>
        <p:txBody>
          <a:bodyPr>
            <a:normAutofit lnSpcReduction="10000"/>
          </a:bodyPr>
          <a:lstStyle/>
          <a:p>
            <a:pPr marL="45720" indent="0">
              <a:buNone/>
            </a:pPr>
            <a:r>
              <a:rPr lang="en-GB" dirty="0">
                <a:latin typeface="Arial" panose="020B0604020202020204" pitchFamily="34" charset="0"/>
                <a:cs typeface="Arial" panose="020B0604020202020204" pitchFamily="34" charset="0"/>
              </a:rPr>
              <a:t>Amazon has evolved into one of the world's largest technology companies by developing a diversified business model that combines e-commerce, cloud computing, digital entertainment, logistics, and artificial intelligence. Our ability to innovate across multiple industries has strengthened our competitive position while allowing us to serve millions of customers and businesses globally (Amazon, 2024).</a:t>
            </a:r>
          </a:p>
          <a:p>
            <a:r>
              <a:rPr lang="en-GB" b="1" dirty="0">
                <a:latin typeface="Arial" panose="020B0604020202020204" pitchFamily="34" charset="0"/>
                <a:cs typeface="Arial" panose="020B0604020202020204" pitchFamily="34" charset="0"/>
              </a:rPr>
              <a:t>Industry:</a:t>
            </a:r>
            <a:r>
              <a:rPr lang="en-GB" dirty="0">
                <a:latin typeface="Arial" panose="020B0604020202020204" pitchFamily="34" charset="0"/>
                <a:cs typeface="Arial" panose="020B0604020202020204" pitchFamily="34" charset="0"/>
              </a:rPr>
              <a:t> Technology and E-commerce </a:t>
            </a:r>
          </a:p>
          <a:p>
            <a:r>
              <a:rPr lang="en-GB" b="1" dirty="0">
                <a:latin typeface="Arial" panose="020B0604020202020204" pitchFamily="34" charset="0"/>
                <a:cs typeface="Arial" panose="020B0604020202020204" pitchFamily="34" charset="0"/>
              </a:rPr>
              <a:t>Headquarters:</a:t>
            </a:r>
            <a:r>
              <a:rPr lang="en-GB" dirty="0">
                <a:latin typeface="Arial" panose="020B0604020202020204" pitchFamily="34" charset="0"/>
                <a:cs typeface="Arial" panose="020B0604020202020204" pitchFamily="34" charset="0"/>
              </a:rPr>
              <a:t> Seattle, Washington, USA </a:t>
            </a:r>
          </a:p>
          <a:p>
            <a:r>
              <a:rPr lang="en-GB" b="1" dirty="0">
                <a:latin typeface="Arial" panose="020B0604020202020204" pitchFamily="34" charset="0"/>
                <a:cs typeface="Arial" panose="020B0604020202020204" pitchFamily="34" charset="0"/>
              </a:rPr>
              <a:t>Global Operations:</a:t>
            </a:r>
            <a:r>
              <a:rPr lang="en-GB" dirty="0">
                <a:latin typeface="Arial" panose="020B0604020202020204" pitchFamily="34" charset="0"/>
                <a:cs typeface="Arial" panose="020B0604020202020204" pitchFamily="34" charset="0"/>
              </a:rPr>
              <a:t> More than 100 countries</a:t>
            </a: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Core Business Areas:</a:t>
            </a:r>
            <a:r>
              <a:rPr lang="en-GB" dirty="0">
                <a:latin typeface="Arial" panose="020B0604020202020204" pitchFamily="34" charset="0"/>
                <a:cs typeface="Arial" panose="020B0604020202020204" pitchFamily="34" charset="0"/>
              </a:rPr>
              <a:t> Online Retail, AWS, Prime, Advertising and Logistics</a:t>
            </a: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Employees:</a:t>
            </a:r>
            <a:r>
              <a:rPr lang="en-GB" dirty="0">
                <a:latin typeface="Arial" panose="020B0604020202020204" pitchFamily="34" charset="0"/>
                <a:cs typeface="Arial" panose="020B0604020202020204" pitchFamily="34" charset="0"/>
              </a:rPr>
              <a:t> Approximately 1.5 million worldwide</a:t>
            </a:r>
          </a:p>
          <a:p>
            <a:pPr marL="45720" indent="0">
              <a:buNone/>
            </a:pPr>
            <a:endParaRPr lang="en-GB" sz="1300" dirty="0"/>
          </a:p>
        </p:txBody>
      </p:sp>
    </p:spTree>
    <p:extLst>
      <p:ext uri="{BB962C8B-B14F-4D97-AF65-F5344CB8AC3E}">
        <p14:creationId xmlns:p14="http://schemas.microsoft.com/office/powerpoint/2010/main" val="1493599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14092" y="-531440"/>
            <a:ext cx="9753600" cy="1325562"/>
          </a:xfrm>
        </p:spPr>
        <p:txBody>
          <a:bodyPr rtlCol="0">
            <a:normAutofit/>
          </a:bodyPr>
          <a:lstStyle/>
          <a:p>
            <a:r>
              <a:rPr lang="en-GB" b="1" u="sng" dirty="0"/>
              <a:t>Business Idea &amp; USP</a:t>
            </a:r>
            <a:endParaRPr lang="en-GB" b="1" dirty="0"/>
          </a:p>
        </p:txBody>
      </p:sp>
      <p:sp>
        <p:nvSpPr>
          <p:cNvPr id="5" name="Content Placeholder 4"/>
          <p:cNvSpPr>
            <a:spLocks noGrp="1"/>
          </p:cNvSpPr>
          <p:nvPr>
            <p:ph sz="half" idx="2"/>
          </p:nvPr>
        </p:nvSpPr>
        <p:spPr>
          <a:xfrm>
            <a:off x="7290335" y="946515"/>
            <a:ext cx="4708734" cy="4343400"/>
          </a:xfrm>
        </p:spPr>
        <p:txBody>
          <a:bodyPr rtlCol="0">
            <a:normAutofit fontScale="92500" lnSpcReduction="10000"/>
          </a:bodyPr>
          <a:lstStyle/>
          <a:p>
            <a:pPr marL="45720" indent="0">
              <a:buNone/>
            </a:pPr>
            <a:r>
              <a:rPr lang="en-GB" b="1" dirty="0"/>
              <a:t>Unique Selling Proposition</a:t>
            </a:r>
          </a:p>
          <a:p>
            <a:r>
              <a:rPr lang="en-GB" dirty="0"/>
              <a:t>Customer-centric approach</a:t>
            </a:r>
          </a:p>
          <a:p>
            <a:r>
              <a:rPr lang="en-GB" dirty="0"/>
              <a:t>Wide product selection</a:t>
            </a:r>
          </a:p>
          <a:p>
            <a:r>
              <a:rPr lang="en-GB" dirty="0"/>
              <a:t>Fast delivery through Amazon Prime</a:t>
            </a:r>
          </a:p>
          <a:p>
            <a:r>
              <a:rPr lang="en-GB" dirty="0"/>
              <a:t>Integrated services (AWS, Prime Video, Alexa)</a:t>
            </a:r>
          </a:p>
          <a:p>
            <a:r>
              <a:rPr lang="en-GB" dirty="0"/>
              <a:t>Personalised shopping experience</a:t>
            </a:r>
          </a:p>
          <a:p>
            <a:pPr marL="45720" indent="0">
              <a:buNone/>
            </a:pPr>
            <a:r>
              <a:rPr lang="en-GB" dirty="0"/>
              <a:t>Citation: (Amazon, 2024)</a:t>
            </a:r>
          </a:p>
        </p:txBody>
      </p:sp>
      <p:sp>
        <p:nvSpPr>
          <p:cNvPr id="3" name="Content Placeholder 2">
            <a:extLst>
              <a:ext uri="{FF2B5EF4-FFF2-40B4-BE49-F238E27FC236}">
                <a16:creationId xmlns:a16="http://schemas.microsoft.com/office/drawing/2014/main" id="{1652CE59-2808-27E9-CA6F-4A8935EF6CC3}"/>
              </a:ext>
            </a:extLst>
          </p:cNvPr>
          <p:cNvSpPr>
            <a:spLocks noGrp="1"/>
          </p:cNvSpPr>
          <p:nvPr>
            <p:ph sz="half" idx="1"/>
          </p:nvPr>
        </p:nvSpPr>
        <p:spPr>
          <a:xfrm>
            <a:off x="396077" y="980728"/>
            <a:ext cx="5536233" cy="3312368"/>
          </a:xfrm>
        </p:spPr>
        <p:txBody>
          <a:bodyPr>
            <a:normAutofit fontScale="92500" lnSpcReduction="10000"/>
          </a:bodyPr>
          <a:lstStyle/>
          <a:p>
            <a:pPr marL="45720" indent="0">
              <a:buNone/>
            </a:pPr>
            <a:r>
              <a:rPr lang="en-GB" b="1" dirty="0"/>
              <a:t>Business Idea</a:t>
            </a:r>
          </a:p>
          <a:p>
            <a:pPr marL="45720" indent="0">
              <a:buNone/>
            </a:pPr>
            <a:r>
              <a:rPr lang="en-GB" dirty="0"/>
              <a:t>Our business idea is to provide customers with a convenient and personalised shopping experience through an integrated digital platform. By combining e-commerce, cloud computing, and digital services, we create value for customers while supporting long-term business growth (Amazon, 2024).</a:t>
            </a:r>
          </a:p>
        </p:txBody>
      </p:sp>
      <p:pic>
        <p:nvPicPr>
          <p:cNvPr id="9" name="Picture 8" descr="How Amazon's Ecosystem Gives It a Competitive Edge | Rishabh Tatiya posted  on the topic | LinkedIn">
            <a:extLst>
              <a:ext uri="{FF2B5EF4-FFF2-40B4-BE49-F238E27FC236}">
                <a16:creationId xmlns:a16="http://schemas.microsoft.com/office/drawing/2014/main" id="{FC54566C-676D-CA69-15A0-7CD8A32855AE}"/>
              </a:ext>
            </a:extLst>
          </p:cNvPr>
          <p:cNvPicPr>
            <a:picLocks noChangeAspect="1"/>
          </p:cNvPicPr>
          <p:nvPr/>
        </p:nvPicPr>
        <p:blipFill>
          <a:blip r:embed="rId3"/>
          <a:stretch>
            <a:fillRect/>
          </a:stretch>
        </p:blipFill>
        <p:spPr>
          <a:xfrm>
            <a:off x="4438228" y="3973912"/>
            <a:ext cx="2852107" cy="2852107"/>
          </a:xfrm>
          <a:prstGeom prst="rect">
            <a:avLst/>
          </a:prstGeom>
        </p:spPr>
      </p:pic>
      <p:pic>
        <p:nvPicPr>
          <p:cNvPr id="10" name="Picture 9" descr="Amazon same-day delivery: How to get your packages delivered fast">
            <a:extLst>
              <a:ext uri="{FF2B5EF4-FFF2-40B4-BE49-F238E27FC236}">
                <a16:creationId xmlns:a16="http://schemas.microsoft.com/office/drawing/2014/main" id="{C1AD1D12-2209-3CBE-598B-AFBD688C7782}"/>
              </a:ext>
            </a:extLst>
          </p:cNvPr>
          <p:cNvPicPr>
            <a:picLocks noChangeAspect="1"/>
          </p:cNvPicPr>
          <p:nvPr/>
        </p:nvPicPr>
        <p:blipFill>
          <a:blip r:embed="rId4"/>
          <a:stretch>
            <a:fillRect/>
          </a:stretch>
        </p:blipFill>
        <p:spPr>
          <a:xfrm>
            <a:off x="189756" y="4277179"/>
            <a:ext cx="4104456" cy="2308757"/>
          </a:xfrm>
          <a:prstGeom prst="rect">
            <a:avLst/>
          </a:prstGeom>
        </p:spPr>
      </p:pic>
      <p:pic>
        <p:nvPicPr>
          <p:cNvPr id="12" name="Picture 11">
            <a:extLst>
              <a:ext uri="{FF2B5EF4-FFF2-40B4-BE49-F238E27FC236}">
                <a16:creationId xmlns:a16="http://schemas.microsoft.com/office/drawing/2014/main" id="{023F542F-D22D-C6FD-B50F-B50DEE4511B2}"/>
              </a:ext>
            </a:extLst>
          </p:cNvPr>
          <p:cNvPicPr>
            <a:picLocks noChangeAspect="1"/>
          </p:cNvPicPr>
          <p:nvPr/>
        </p:nvPicPr>
        <p:blipFill>
          <a:blip r:embed="rId5"/>
          <a:stretch>
            <a:fillRect/>
          </a:stretch>
        </p:blipFill>
        <p:spPr>
          <a:xfrm>
            <a:off x="7448315" y="5128026"/>
            <a:ext cx="4564718" cy="1566918"/>
          </a:xfrm>
          <a:prstGeom prst="rect">
            <a:avLst/>
          </a:prstGeom>
        </p:spPr>
      </p:pic>
    </p:spTree>
    <p:extLst>
      <p:ext uri="{BB962C8B-B14F-4D97-AF65-F5344CB8AC3E}">
        <p14:creationId xmlns:p14="http://schemas.microsoft.com/office/powerpoint/2010/main" val="502801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0036" y="-639762"/>
            <a:ext cx="9753600" cy="1325562"/>
          </a:xfrm>
        </p:spPr>
        <p:txBody>
          <a:bodyPr rtlCol="0"/>
          <a:lstStyle/>
          <a:p>
            <a:pPr rtl="0"/>
            <a:r>
              <a:rPr lang="en-GB" b="1" u="sng" dirty="0"/>
              <a:t>Products &amp; Services</a:t>
            </a:r>
          </a:p>
        </p:txBody>
      </p:sp>
      <p:sp>
        <p:nvSpPr>
          <p:cNvPr id="3" name="Content Placeholder 2"/>
          <p:cNvSpPr>
            <a:spLocks noGrp="1"/>
          </p:cNvSpPr>
          <p:nvPr>
            <p:ph sz="half" idx="1"/>
          </p:nvPr>
        </p:nvSpPr>
        <p:spPr>
          <a:xfrm>
            <a:off x="117748" y="908720"/>
            <a:ext cx="7776864" cy="5688632"/>
          </a:xfrm>
        </p:spPr>
        <p:txBody>
          <a:bodyPr rtlCol="0">
            <a:normAutofit fontScale="92500" lnSpcReduction="20000"/>
          </a:bodyPr>
          <a:lstStyle/>
          <a:p>
            <a:pPr marL="45720" indent="0" rtl="0">
              <a:buNone/>
            </a:pPr>
            <a:r>
              <a:rPr lang="en-GB" dirty="0"/>
              <a:t>Amazon offers a diverse range of products and services that extend beyond online retail. Our business operates across e-commerce, cloud computing, digital entertainment, and logistics, enabling us to meet the needs of both individual consumers and business customers while supporting long-term growth (Amazon, 2024).</a:t>
            </a:r>
          </a:p>
          <a:p>
            <a:pPr marL="45720" indent="0">
              <a:buNone/>
            </a:pPr>
            <a:r>
              <a:rPr lang="en-GB" b="1" dirty="0"/>
              <a:t>Key Products &amp; Services</a:t>
            </a:r>
          </a:p>
          <a:p>
            <a:r>
              <a:rPr lang="en-GB" dirty="0"/>
              <a:t>Amazon Marketplace – Online retail platform</a:t>
            </a:r>
          </a:p>
          <a:p>
            <a:r>
              <a:rPr lang="en-GB" dirty="0"/>
              <a:t>Amazon Web Services (AWS) – Cloud computing solutions</a:t>
            </a:r>
          </a:p>
          <a:p>
            <a:r>
              <a:rPr lang="en-GB" dirty="0"/>
              <a:t>Amazon Prime – Subscription and delivery service</a:t>
            </a:r>
          </a:p>
          <a:p>
            <a:r>
              <a:rPr lang="en-GB" dirty="0"/>
              <a:t>Prime Video &amp; Kindle – Digital entertainment and e-books</a:t>
            </a:r>
          </a:p>
          <a:p>
            <a:r>
              <a:rPr lang="en-GB" dirty="0"/>
              <a:t>Amazon Logistics – Global fulfilment and delivery network</a:t>
            </a:r>
          </a:p>
          <a:p>
            <a:pPr marL="45720" indent="0">
              <a:buNone/>
            </a:pPr>
            <a:r>
              <a:rPr lang="en-GB" dirty="0"/>
              <a:t>Citation: (Amazon, 2024)</a:t>
            </a:r>
          </a:p>
        </p:txBody>
      </p:sp>
      <p:pic>
        <p:nvPicPr>
          <p:cNvPr id="5" name="Picture 4">
            <a:extLst>
              <a:ext uri="{FF2B5EF4-FFF2-40B4-BE49-F238E27FC236}">
                <a16:creationId xmlns:a16="http://schemas.microsoft.com/office/drawing/2014/main" id="{C492086B-10AA-F65E-2673-E17F141D2CAA}"/>
              </a:ext>
            </a:extLst>
          </p:cNvPr>
          <p:cNvPicPr>
            <a:picLocks noChangeAspect="1"/>
          </p:cNvPicPr>
          <p:nvPr/>
        </p:nvPicPr>
        <p:blipFill>
          <a:blip r:embed="rId3"/>
          <a:stretch>
            <a:fillRect/>
          </a:stretch>
        </p:blipFill>
        <p:spPr>
          <a:xfrm>
            <a:off x="7966620" y="1844824"/>
            <a:ext cx="3985667" cy="4191000"/>
          </a:xfrm>
          <a:prstGeom prst="rect">
            <a:avLst/>
          </a:prstGeom>
        </p:spPr>
      </p:pic>
    </p:spTree>
    <p:extLst>
      <p:ext uri="{BB962C8B-B14F-4D97-AF65-F5344CB8AC3E}">
        <p14:creationId xmlns:p14="http://schemas.microsoft.com/office/powerpoint/2010/main" val="1417836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82044" y="0"/>
            <a:ext cx="9753600" cy="850031"/>
          </a:xfrm>
        </p:spPr>
        <p:txBody>
          <a:bodyPr rtlCol="0"/>
          <a:lstStyle/>
          <a:p>
            <a:r>
              <a:rPr lang="en-GB" b="1" u="sng" dirty="0"/>
              <a:t>Business Objectives</a:t>
            </a:r>
            <a:endParaRPr lang="en-GB" b="1" dirty="0"/>
          </a:p>
        </p:txBody>
      </p:sp>
      <p:sp>
        <p:nvSpPr>
          <p:cNvPr id="5" name="Text Placeholder 4"/>
          <p:cNvSpPr>
            <a:spLocks noGrp="1"/>
          </p:cNvSpPr>
          <p:nvPr>
            <p:ph type="body" idx="1"/>
          </p:nvPr>
        </p:nvSpPr>
        <p:spPr>
          <a:xfrm>
            <a:off x="405780" y="1124743"/>
            <a:ext cx="11305256" cy="1872207"/>
          </a:xfrm>
        </p:spPr>
        <p:txBody>
          <a:bodyPr rtlCol="0">
            <a:normAutofit lnSpcReduction="10000"/>
          </a:bodyPr>
          <a:lstStyle/>
          <a:p>
            <a:pPr rtl="0"/>
            <a:r>
              <a:rPr lang="en-GB" sz="2600" dirty="0"/>
              <a:t>Our business objectives focus on strengthening Amazon's market leadership while delivering exceptional customer value. By investing in innovation, operational efficiency, and sustainable growth, we aim to enhance customer satisfaction and expand our global presence in both e-commerce and digital services (Amazon, 2024).</a:t>
            </a:r>
          </a:p>
          <a:p>
            <a:pPr rtl="0"/>
            <a:endParaRPr lang="en-GB" dirty="0"/>
          </a:p>
        </p:txBody>
      </p:sp>
      <p:sp>
        <p:nvSpPr>
          <p:cNvPr id="2" name="TextBox 1">
            <a:extLst>
              <a:ext uri="{FF2B5EF4-FFF2-40B4-BE49-F238E27FC236}">
                <a16:creationId xmlns:a16="http://schemas.microsoft.com/office/drawing/2014/main" id="{CB05751F-4887-8830-B966-AB8824BBC107}"/>
              </a:ext>
            </a:extLst>
          </p:cNvPr>
          <p:cNvSpPr txBox="1"/>
          <p:nvPr/>
        </p:nvSpPr>
        <p:spPr>
          <a:xfrm>
            <a:off x="419337" y="3068960"/>
            <a:ext cx="5832648" cy="2031325"/>
          </a:xfrm>
          <a:prstGeom prst="rect">
            <a:avLst/>
          </a:prstGeom>
          <a:noFill/>
        </p:spPr>
        <p:txBody>
          <a:bodyPr wrap="square" rtlCol="0">
            <a:spAutoFit/>
          </a:bodyPr>
          <a:lstStyle/>
          <a:p>
            <a:pPr>
              <a:lnSpc>
                <a:spcPct val="90000"/>
              </a:lnSpc>
            </a:pPr>
            <a:r>
              <a:rPr lang="en-GB" sz="2000" b="1" dirty="0"/>
              <a:t>Short-Term Objectives</a:t>
            </a:r>
          </a:p>
          <a:p>
            <a:pPr marL="342900" indent="-342900">
              <a:lnSpc>
                <a:spcPct val="90000"/>
              </a:lnSpc>
              <a:buFont typeface="Arial" panose="020B0604020202020204" pitchFamily="34" charset="0"/>
              <a:buChar char="•"/>
            </a:pPr>
            <a:r>
              <a:rPr lang="en-GB" sz="2000" dirty="0"/>
              <a:t>Improve delivery speed and operational efficiency</a:t>
            </a:r>
          </a:p>
          <a:p>
            <a:pPr marL="342900" indent="-342900">
              <a:lnSpc>
                <a:spcPct val="90000"/>
              </a:lnSpc>
              <a:buFont typeface="Arial" panose="020B0604020202020204" pitchFamily="34" charset="0"/>
              <a:buChar char="•"/>
            </a:pPr>
            <a:r>
              <a:rPr lang="en-GB" sz="2000" dirty="0"/>
              <a:t>Enhance customer satisfaction and retention</a:t>
            </a:r>
          </a:p>
          <a:p>
            <a:pPr marL="342900" indent="-342900">
              <a:lnSpc>
                <a:spcPct val="90000"/>
              </a:lnSpc>
              <a:buFont typeface="Arial" panose="020B0604020202020204" pitchFamily="34" charset="0"/>
              <a:buChar char="•"/>
            </a:pPr>
            <a:r>
              <a:rPr lang="en-GB" sz="2000" dirty="0"/>
              <a:t>Expand AI-powered services and automation</a:t>
            </a:r>
          </a:p>
        </p:txBody>
      </p:sp>
      <p:sp>
        <p:nvSpPr>
          <p:cNvPr id="6" name="TextBox 5">
            <a:extLst>
              <a:ext uri="{FF2B5EF4-FFF2-40B4-BE49-F238E27FC236}">
                <a16:creationId xmlns:a16="http://schemas.microsoft.com/office/drawing/2014/main" id="{5DC27985-BDD6-8EB3-1546-829A8C793610}"/>
              </a:ext>
            </a:extLst>
          </p:cNvPr>
          <p:cNvSpPr txBox="1"/>
          <p:nvPr/>
        </p:nvSpPr>
        <p:spPr>
          <a:xfrm>
            <a:off x="6814492" y="3227308"/>
            <a:ext cx="5832648" cy="1754326"/>
          </a:xfrm>
          <a:prstGeom prst="rect">
            <a:avLst/>
          </a:prstGeom>
          <a:noFill/>
        </p:spPr>
        <p:txBody>
          <a:bodyPr wrap="square" rtlCol="0">
            <a:spAutoFit/>
          </a:bodyPr>
          <a:lstStyle/>
          <a:p>
            <a:pPr>
              <a:lnSpc>
                <a:spcPct val="90000"/>
              </a:lnSpc>
            </a:pPr>
            <a:r>
              <a:rPr lang="en-GB" sz="2000" b="1" dirty="0"/>
              <a:t>Long-Term Objectives</a:t>
            </a:r>
          </a:p>
          <a:p>
            <a:pPr marL="342900" indent="-342900">
              <a:lnSpc>
                <a:spcPct val="90000"/>
              </a:lnSpc>
              <a:buFont typeface="Arial" panose="020B0604020202020204" pitchFamily="34" charset="0"/>
              <a:buChar char="•"/>
            </a:pPr>
            <a:r>
              <a:rPr lang="en-GB" sz="2000" dirty="0"/>
              <a:t>Strengthen global market leadership</a:t>
            </a:r>
          </a:p>
          <a:p>
            <a:pPr marL="342900" indent="-342900">
              <a:lnSpc>
                <a:spcPct val="90000"/>
              </a:lnSpc>
              <a:buFont typeface="Arial" panose="020B0604020202020204" pitchFamily="34" charset="0"/>
              <a:buChar char="•"/>
            </a:pPr>
            <a:r>
              <a:rPr lang="en-GB" sz="2000" dirty="0"/>
              <a:t>Invest in sustainable business practices</a:t>
            </a:r>
          </a:p>
          <a:p>
            <a:pPr marL="342900" indent="-342900">
              <a:lnSpc>
                <a:spcPct val="90000"/>
              </a:lnSpc>
              <a:buFont typeface="Arial" panose="020B0604020202020204" pitchFamily="34" charset="0"/>
              <a:buChar char="•"/>
            </a:pPr>
            <a:r>
              <a:rPr lang="en-GB" sz="2000" dirty="0"/>
              <a:t>Continue expanding AWS and digital services</a:t>
            </a:r>
          </a:p>
          <a:p>
            <a:pPr>
              <a:lnSpc>
                <a:spcPct val="90000"/>
              </a:lnSpc>
            </a:pPr>
            <a:r>
              <a:rPr lang="en-GB" sz="2000" dirty="0"/>
              <a:t>Citation: (Amazon, 2024)</a:t>
            </a:r>
          </a:p>
        </p:txBody>
      </p:sp>
      <p:pic>
        <p:nvPicPr>
          <p:cNvPr id="7" name="Picture 6" descr="Smart Goals&quot; Images – Browse 28,477 Stock Photos, Vectors, and Video |  Adobe Stock">
            <a:extLst>
              <a:ext uri="{FF2B5EF4-FFF2-40B4-BE49-F238E27FC236}">
                <a16:creationId xmlns:a16="http://schemas.microsoft.com/office/drawing/2014/main" id="{8BECB62E-898D-1B34-AE41-24AADE1BB229}"/>
              </a:ext>
            </a:extLst>
          </p:cNvPr>
          <p:cNvPicPr>
            <a:picLocks noChangeAspect="1"/>
          </p:cNvPicPr>
          <p:nvPr/>
        </p:nvPicPr>
        <p:blipFill>
          <a:blip r:embed="rId3"/>
          <a:stretch>
            <a:fillRect/>
          </a:stretch>
        </p:blipFill>
        <p:spPr>
          <a:xfrm>
            <a:off x="2025960" y="5102652"/>
            <a:ext cx="7704856" cy="1569073"/>
          </a:xfrm>
          <a:prstGeom prst="rect">
            <a:avLst/>
          </a:prstGeom>
        </p:spPr>
      </p:pic>
    </p:spTree>
    <p:extLst>
      <p:ext uri="{BB962C8B-B14F-4D97-AF65-F5344CB8AC3E}">
        <p14:creationId xmlns:p14="http://schemas.microsoft.com/office/powerpoint/2010/main" val="3536972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30116" y="21906"/>
            <a:ext cx="9753600" cy="691480"/>
          </a:xfrm>
        </p:spPr>
        <p:txBody>
          <a:bodyPr rtlCol="0"/>
          <a:lstStyle/>
          <a:p>
            <a:r>
              <a:rPr lang="en-GB" u="sng" dirty="0"/>
              <a:t>SWOT Analysis</a:t>
            </a:r>
            <a:endParaRPr lang="en-GB" dirty="0"/>
          </a:p>
        </p:txBody>
      </p:sp>
      <p:sp>
        <p:nvSpPr>
          <p:cNvPr id="9" name="Content Placeholder 8"/>
          <p:cNvSpPr>
            <a:spLocks noGrp="1"/>
          </p:cNvSpPr>
          <p:nvPr>
            <p:ph sz="half" idx="2"/>
          </p:nvPr>
        </p:nvSpPr>
        <p:spPr>
          <a:xfrm>
            <a:off x="117748" y="743541"/>
            <a:ext cx="11953328" cy="3428999"/>
          </a:xfrm>
        </p:spPr>
        <p:txBody>
          <a:bodyPr rtlCol="0">
            <a:normAutofit/>
          </a:bodyPr>
          <a:lstStyle/>
          <a:p>
            <a:pPr marL="45720" indent="0" rtl="0">
              <a:buNone/>
            </a:pPr>
            <a:r>
              <a:rPr lang="en-GB" sz="2400" dirty="0"/>
              <a:t>A SWOT analysis highlights Amazon's internal capabilities and the external factors influencing our business. Our strong brand reputation and diversified operations create significant competitive advantages, while increasing competition and regulatory pressures require continuous innovation and strategic investment (Porter, 2008).</a:t>
            </a:r>
          </a:p>
          <a:p>
            <a:pPr marL="45720" indent="0" rtl="0">
              <a:buNone/>
            </a:pPr>
            <a:r>
              <a:rPr lang="en-GB" sz="2400" b="1" dirty="0"/>
              <a:t>                                                       </a:t>
            </a:r>
            <a:r>
              <a:rPr lang="en-GB" sz="2400" b="1" u="sng" dirty="0"/>
              <a:t>SWOT Matrix</a:t>
            </a:r>
          </a:p>
        </p:txBody>
      </p:sp>
      <p:graphicFrame>
        <p:nvGraphicFramePr>
          <p:cNvPr id="5" name="Table 4">
            <a:extLst>
              <a:ext uri="{FF2B5EF4-FFF2-40B4-BE49-F238E27FC236}">
                <a16:creationId xmlns:a16="http://schemas.microsoft.com/office/drawing/2014/main" id="{071567FA-2B63-F728-B18A-9E68A96A7B73}"/>
              </a:ext>
            </a:extLst>
          </p:cNvPr>
          <p:cNvGraphicFramePr>
            <a:graphicFrameLocks noGrp="1"/>
          </p:cNvGraphicFramePr>
          <p:nvPr>
            <p:extLst>
              <p:ext uri="{D42A27DB-BD31-4B8C-83A1-F6EECF244321}">
                <p14:modId xmlns:p14="http://schemas.microsoft.com/office/powerpoint/2010/main" val="1447514343"/>
              </p:ext>
            </p:extLst>
          </p:nvPr>
        </p:nvGraphicFramePr>
        <p:xfrm>
          <a:off x="1217612" y="3111332"/>
          <a:ext cx="9753600" cy="1737360"/>
        </p:xfrm>
        <a:graphic>
          <a:graphicData uri="http://schemas.openxmlformats.org/drawingml/2006/table">
            <a:tbl>
              <a:tblPr>
                <a:tableStyleId>{284E427A-3D55-4303-BF80-6455036E1DE7}</a:tableStyleId>
              </a:tblPr>
              <a:tblGrid>
                <a:gridCol w="4876800">
                  <a:extLst>
                    <a:ext uri="{9D8B030D-6E8A-4147-A177-3AD203B41FA5}">
                      <a16:colId xmlns:a16="http://schemas.microsoft.com/office/drawing/2014/main" val="1729720803"/>
                    </a:ext>
                  </a:extLst>
                </a:gridCol>
                <a:gridCol w="4876800">
                  <a:extLst>
                    <a:ext uri="{9D8B030D-6E8A-4147-A177-3AD203B41FA5}">
                      <a16:colId xmlns:a16="http://schemas.microsoft.com/office/drawing/2014/main" val="1528892769"/>
                    </a:ext>
                  </a:extLst>
                </a:gridCol>
              </a:tblGrid>
              <a:tr h="0">
                <a:tc>
                  <a:txBody>
                    <a:bodyPr/>
                    <a:lstStyle/>
                    <a:p>
                      <a:pPr>
                        <a:buNone/>
                      </a:pPr>
                      <a:r>
                        <a:rPr lang="en-GB" b="1" dirty="0"/>
                        <a:t>Strengths</a:t>
                      </a:r>
                      <a:endParaRPr lang="en-GB" dirty="0"/>
                    </a:p>
                  </a:txBody>
                  <a:tcPr anchor="ctr"/>
                </a:tc>
                <a:tc>
                  <a:txBody>
                    <a:bodyPr/>
                    <a:lstStyle/>
                    <a:p>
                      <a:pPr>
                        <a:buNone/>
                      </a:pPr>
                      <a:r>
                        <a:rPr lang="en-GB" b="1" dirty="0"/>
                        <a:t>Weaknesses</a:t>
                      </a:r>
                      <a:endParaRPr lang="en-GB" dirty="0"/>
                    </a:p>
                  </a:txBody>
                  <a:tcPr anchor="ctr"/>
                </a:tc>
                <a:extLst>
                  <a:ext uri="{0D108BD9-81ED-4DB2-BD59-A6C34878D82A}">
                    <a16:rowId xmlns:a16="http://schemas.microsoft.com/office/drawing/2014/main" val="3994118102"/>
                  </a:ext>
                </a:extLst>
              </a:tr>
              <a:tr h="0">
                <a:tc>
                  <a:txBody>
                    <a:bodyPr/>
                    <a:lstStyle/>
                    <a:p>
                      <a:pPr>
                        <a:buNone/>
                      </a:pPr>
                      <a:r>
                        <a:rPr lang="en-GB"/>
                        <a:t>Strong global brand</a:t>
                      </a:r>
                    </a:p>
                  </a:txBody>
                  <a:tcPr anchor="ctr"/>
                </a:tc>
                <a:tc>
                  <a:txBody>
                    <a:bodyPr/>
                    <a:lstStyle/>
                    <a:p>
                      <a:pPr>
                        <a:buNone/>
                      </a:pPr>
                      <a:r>
                        <a:rPr lang="en-GB"/>
                        <a:t>High operating costs</a:t>
                      </a:r>
                    </a:p>
                  </a:txBody>
                  <a:tcPr anchor="ctr"/>
                </a:tc>
                <a:extLst>
                  <a:ext uri="{0D108BD9-81ED-4DB2-BD59-A6C34878D82A}">
                    <a16:rowId xmlns:a16="http://schemas.microsoft.com/office/drawing/2014/main" val="2761624793"/>
                  </a:ext>
                </a:extLst>
              </a:tr>
              <a:tr h="0">
                <a:tc>
                  <a:txBody>
                    <a:bodyPr/>
                    <a:lstStyle/>
                    <a:p>
                      <a:pPr>
                        <a:buNone/>
                      </a:pPr>
                      <a:r>
                        <a:rPr lang="en-GB"/>
                        <a:t>Market leader in e-commerce</a:t>
                      </a:r>
                    </a:p>
                  </a:txBody>
                  <a:tcPr anchor="ctr"/>
                </a:tc>
                <a:tc>
                  <a:txBody>
                    <a:bodyPr/>
                    <a:lstStyle/>
                    <a:p>
                      <a:pPr>
                        <a:buNone/>
                      </a:pPr>
                      <a:r>
                        <a:rPr lang="en-GB"/>
                        <a:t>Dependence on third-party sellers</a:t>
                      </a:r>
                    </a:p>
                  </a:txBody>
                  <a:tcPr anchor="ctr"/>
                </a:tc>
                <a:extLst>
                  <a:ext uri="{0D108BD9-81ED-4DB2-BD59-A6C34878D82A}">
                    <a16:rowId xmlns:a16="http://schemas.microsoft.com/office/drawing/2014/main" val="177057796"/>
                  </a:ext>
                </a:extLst>
              </a:tr>
              <a:tr h="0">
                <a:tc>
                  <a:txBody>
                    <a:bodyPr/>
                    <a:lstStyle/>
                    <a:p>
                      <a:pPr>
                        <a:buNone/>
                      </a:pPr>
                      <a:r>
                        <a:rPr lang="en-GB"/>
                        <a:t>Diversified revenue (AWS, Prime, Advertising)</a:t>
                      </a:r>
                    </a:p>
                  </a:txBody>
                  <a:tcPr anchor="ctr"/>
                </a:tc>
                <a:tc>
                  <a:txBody>
                    <a:bodyPr/>
                    <a:lstStyle/>
                    <a:p>
                      <a:pPr>
                        <a:buNone/>
                      </a:pPr>
                      <a:r>
                        <a:rPr lang="en-GB" dirty="0"/>
                        <a:t>Employee and labour relations challenges</a:t>
                      </a:r>
                    </a:p>
                  </a:txBody>
                  <a:tcPr anchor="ctr"/>
                </a:tc>
                <a:extLst>
                  <a:ext uri="{0D108BD9-81ED-4DB2-BD59-A6C34878D82A}">
                    <a16:rowId xmlns:a16="http://schemas.microsoft.com/office/drawing/2014/main" val="2773791804"/>
                  </a:ext>
                </a:extLst>
              </a:tr>
            </a:tbl>
          </a:graphicData>
        </a:graphic>
      </p:graphicFrame>
      <p:graphicFrame>
        <p:nvGraphicFramePr>
          <p:cNvPr id="6" name="Table 5">
            <a:extLst>
              <a:ext uri="{FF2B5EF4-FFF2-40B4-BE49-F238E27FC236}">
                <a16:creationId xmlns:a16="http://schemas.microsoft.com/office/drawing/2014/main" id="{35E3E0D9-66CA-363B-88DB-957382E8C607}"/>
              </a:ext>
            </a:extLst>
          </p:cNvPr>
          <p:cNvGraphicFramePr>
            <a:graphicFrameLocks noGrp="1"/>
          </p:cNvGraphicFramePr>
          <p:nvPr>
            <p:extLst>
              <p:ext uri="{D42A27DB-BD31-4B8C-83A1-F6EECF244321}">
                <p14:modId xmlns:p14="http://schemas.microsoft.com/office/powerpoint/2010/main" val="4039102641"/>
              </p:ext>
            </p:extLst>
          </p:nvPr>
        </p:nvGraphicFramePr>
        <p:xfrm>
          <a:off x="1217612" y="4926207"/>
          <a:ext cx="9753600" cy="1463040"/>
        </p:xfrm>
        <a:graphic>
          <a:graphicData uri="http://schemas.openxmlformats.org/drawingml/2006/table">
            <a:tbl>
              <a:tblPr>
                <a:tableStyleId>{284E427A-3D55-4303-BF80-6455036E1DE7}</a:tableStyleId>
              </a:tblPr>
              <a:tblGrid>
                <a:gridCol w="4876800">
                  <a:extLst>
                    <a:ext uri="{9D8B030D-6E8A-4147-A177-3AD203B41FA5}">
                      <a16:colId xmlns:a16="http://schemas.microsoft.com/office/drawing/2014/main" val="1153381587"/>
                    </a:ext>
                  </a:extLst>
                </a:gridCol>
                <a:gridCol w="4876800">
                  <a:extLst>
                    <a:ext uri="{9D8B030D-6E8A-4147-A177-3AD203B41FA5}">
                      <a16:colId xmlns:a16="http://schemas.microsoft.com/office/drawing/2014/main" val="1957128365"/>
                    </a:ext>
                  </a:extLst>
                </a:gridCol>
              </a:tblGrid>
              <a:tr h="0">
                <a:tc>
                  <a:txBody>
                    <a:bodyPr/>
                    <a:lstStyle/>
                    <a:p>
                      <a:pPr>
                        <a:buNone/>
                      </a:pPr>
                      <a:r>
                        <a:rPr lang="en-GB" b="1"/>
                        <a:t>Opportunities</a:t>
                      </a:r>
                      <a:endParaRPr lang="en-GB"/>
                    </a:p>
                  </a:txBody>
                  <a:tcPr anchor="ctr"/>
                </a:tc>
                <a:tc>
                  <a:txBody>
                    <a:bodyPr/>
                    <a:lstStyle/>
                    <a:p>
                      <a:pPr>
                        <a:buNone/>
                      </a:pPr>
                      <a:r>
                        <a:rPr lang="en-GB" b="1" dirty="0"/>
                        <a:t>Threats</a:t>
                      </a:r>
                      <a:endParaRPr lang="en-GB" dirty="0"/>
                    </a:p>
                  </a:txBody>
                  <a:tcPr anchor="ctr"/>
                </a:tc>
                <a:extLst>
                  <a:ext uri="{0D108BD9-81ED-4DB2-BD59-A6C34878D82A}">
                    <a16:rowId xmlns:a16="http://schemas.microsoft.com/office/drawing/2014/main" val="3225192897"/>
                  </a:ext>
                </a:extLst>
              </a:tr>
              <a:tr h="0">
                <a:tc>
                  <a:txBody>
                    <a:bodyPr/>
                    <a:lstStyle/>
                    <a:p>
                      <a:pPr>
                        <a:buNone/>
                      </a:pPr>
                      <a:r>
                        <a:rPr lang="en-GB" dirty="0"/>
                        <a:t>Expansion of AI and automation</a:t>
                      </a:r>
                    </a:p>
                  </a:txBody>
                  <a:tcPr anchor="ctr"/>
                </a:tc>
                <a:tc>
                  <a:txBody>
                    <a:bodyPr/>
                    <a:lstStyle/>
                    <a:p>
                      <a:pPr>
                        <a:buNone/>
                      </a:pPr>
                      <a:r>
                        <a:rPr lang="en-GB"/>
                        <a:t>Intense competition</a:t>
                      </a:r>
                    </a:p>
                  </a:txBody>
                  <a:tcPr anchor="ctr"/>
                </a:tc>
                <a:extLst>
                  <a:ext uri="{0D108BD9-81ED-4DB2-BD59-A6C34878D82A}">
                    <a16:rowId xmlns:a16="http://schemas.microsoft.com/office/drawing/2014/main" val="2292347762"/>
                  </a:ext>
                </a:extLst>
              </a:tr>
              <a:tr h="0">
                <a:tc>
                  <a:txBody>
                    <a:bodyPr/>
                    <a:lstStyle/>
                    <a:p>
                      <a:pPr>
                        <a:buNone/>
                      </a:pPr>
                      <a:r>
                        <a:rPr lang="en-GB"/>
                        <a:t>Growth in emerging markets</a:t>
                      </a:r>
                    </a:p>
                  </a:txBody>
                  <a:tcPr anchor="ctr"/>
                </a:tc>
                <a:tc>
                  <a:txBody>
                    <a:bodyPr/>
                    <a:lstStyle/>
                    <a:p>
                      <a:pPr>
                        <a:buNone/>
                      </a:pPr>
                      <a:r>
                        <a:rPr lang="en-GB"/>
                        <a:t>Increasing government regulation</a:t>
                      </a:r>
                    </a:p>
                  </a:txBody>
                  <a:tcPr anchor="ctr"/>
                </a:tc>
                <a:extLst>
                  <a:ext uri="{0D108BD9-81ED-4DB2-BD59-A6C34878D82A}">
                    <a16:rowId xmlns:a16="http://schemas.microsoft.com/office/drawing/2014/main" val="619410622"/>
                  </a:ext>
                </a:extLst>
              </a:tr>
              <a:tr h="0">
                <a:tc>
                  <a:txBody>
                    <a:bodyPr/>
                    <a:lstStyle/>
                    <a:p>
                      <a:pPr>
                        <a:buNone/>
                      </a:pPr>
                      <a:r>
                        <a:rPr lang="en-GB"/>
                        <a:t>Sustainable logistics initiatives</a:t>
                      </a:r>
                    </a:p>
                  </a:txBody>
                  <a:tcPr anchor="ctr"/>
                </a:tc>
                <a:tc>
                  <a:txBody>
                    <a:bodyPr/>
                    <a:lstStyle/>
                    <a:p>
                      <a:pPr>
                        <a:buNone/>
                      </a:pPr>
                      <a:r>
                        <a:rPr lang="en-GB" dirty="0"/>
                        <a:t>Cybersecurity risks</a:t>
                      </a:r>
                    </a:p>
                  </a:txBody>
                  <a:tcPr anchor="ctr"/>
                </a:tc>
                <a:extLst>
                  <a:ext uri="{0D108BD9-81ED-4DB2-BD59-A6C34878D82A}">
                    <a16:rowId xmlns:a16="http://schemas.microsoft.com/office/drawing/2014/main" val="2883434215"/>
                  </a:ext>
                </a:extLst>
              </a:tr>
            </a:tbl>
          </a:graphicData>
        </a:graphic>
      </p:graphicFrame>
      <p:sp>
        <p:nvSpPr>
          <p:cNvPr id="12" name="TextBox 11">
            <a:extLst>
              <a:ext uri="{FF2B5EF4-FFF2-40B4-BE49-F238E27FC236}">
                <a16:creationId xmlns:a16="http://schemas.microsoft.com/office/drawing/2014/main" id="{EBB3B382-250E-B089-60B8-C1D5927AF05A}"/>
              </a:ext>
            </a:extLst>
          </p:cNvPr>
          <p:cNvSpPr txBox="1"/>
          <p:nvPr/>
        </p:nvSpPr>
        <p:spPr>
          <a:xfrm>
            <a:off x="7822604" y="6466762"/>
            <a:ext cx="6591300" cy="369332"/>
          </a:xfrm>
          <a:prstGeom prst="rect">
            <a:avLst/>
          </a:prstGeom>
          <a:noFill/>
        </p:spPr>
        <p:txBody>
          <a:bodyPr wrap="square">
            <a:spAutoFit/>
          </a:bodyPr>
          <a:lstStyle/>
          <a:p>
            <a:r>
              <a:rPr lang="sv-SE" dirty="0"/>
              <a:t>Citation: (Porter, 2008; Amazon, 2024)</a:t>
            </a:r>
            <a:endParaRPr lang="en-GB" dirty="0"/>
          </a:p>
        </p:txBody>
      </p:sp>
    </p:spTree>
    <p:extLst>
      <p:ext uri="{BB962C8B-B14F-4D97-AF65-F5344CB8AC3E}">
        <p14:creationId xmlns:p14="http://schemas.microsoft.com/office/powerpoint/2010/main" val="2514779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2044" y="-547648"/>
            <a:ext cx="9753600" cy="1325562"/>
          </a:xfrm>
        </p:spPr>
        <p:txBody>
          <a:bodyPr rtlCol="0"/>
          <a:lstStyle/>
          <a:p>
            <a:r>
              <a:rPr lang="en-GB" u="sng" dirty="0"/>
              <a:t>Competitor Analysis</a:t>
            </a:r>
            <a:endParaRPr lang="en-GB" dirty="0"/>
          </a:p>
        </p:txBody>
      </p:sp>
      <p:sp>
        <p:nvSpPr>
          <p:cNvPr id="7" name="TextBox 6">
            <a:extLst>
              <a:ext uri="{FF2B5EF4-FFF2-40B4-BE49-F238E27FC236}">
                <a16:creationId xmlns:a16="http://schemas.microsoft.com/office/drawing/2014/main" id="{2DC6EC5B-D40B-4DFB-FC53-0EE8BFE4336F}"/>
              </a:ext>
            </a:extLst>
          </p:cNvPr>
          <p:cNvSpPr txBox="1"/>
          <p:nvPr/>
        </p:nvSpPr>
        <p:spPr>
          <a:xfrm>
            <a:off x="189756" y="2385691"/>
            <a:ext cx="6340928" cy="369332"/>
          </a:xfrm>
          <a:prstGeom prst="rect">
            <a:avLst/>
          </a:prstGeom>
          <a:noFill/>
        </p:spPr>
        <p:txBody>
          <a:bodyPr wrap="square">
            <a:spAutoFit/>
          </a:bodyPr>
          <a:lstStyle/>
          <a:p>
            <a:r>
              <a:rPr lang="en-GB" b="1" u="sng" dirty="0"/>
              <a:t>Competitor Comparison</a:t>
            </a:r>
          </a:p>
        </p:txBody>
      </p:sp>
      <p:sp>
        <p:nvSpPr>
          <p:cNvPr id="11" name="TextBox 10">
            <a:extLst>
              <a:ext uri="{FF2B5EF4-FFF2-40B4-BE49-F238E27FC236}">
                <a16:creationId xmlns:a16="http://schemas.microsoft.com/office/drawing/2014/main" id="{7EF9C080-266A-5B2F-B53F-0C356902229F}"/>
              </a:ext>
            </a:extLst>
          </p:cNvPr>
          <p:cNvSpPr txBox="1"/>
          <p:nvPr/>
        </p:nvSpPr>
        <p:spPr>
          <a:xfrm>
            <a:off x="8182644" y="6403107"/>
            <a:ext cx="6449784" cy="338554"/>
          </a:xfrm>
          <a:prstGeom prst="rect">
            <a:avLst/>
          </a:prstGeom>
          <a:noFill/>
        </p:spPr>
        <p:txBody>
          <a:bodyPr wrap="square">
            <a:spAutoFit/>
          </a:bodyPr>
          <a:lstStyle/>
          <a:p>
            <a:r>
              <a:rPr lang="en-GB" sz="1600" dirty="0"/>
              <a:t>Citation: (Amazon, 2024; Statista, 2025)</a:t>
            </a:r>
          </a:p>
        </p:txBody>
      </p:sp>
      <p:graphicFrame>
        <p:nvGraphicFramePr>
          <p:cNvPr id="12" name="Table 11">
            <a:extLst>
              <a:ext uri="{FF2B5EF4-FFF2-40B4-BE49-F238E27FC236}">
                <a16:creationId xmlns:a16="http://schemas.microsoft.com/office/drawing/2014/main" id="{A21D73D3-05E2-6A21-A6C5-B4BBFF671554}"/>
              </a:ext>
            </a:extLst>
          </p:cNvPr>
          <p:cNvGraphicFramePr>
            <a:graphicFrameLocks noGrp="1"/>
          </p:cNvGraphicFramePr>
          <p:nvPr>
            <p:extLst>
              <p:ext uri="{D42A27DB-BD31-4B8C-83A1-F6EECF244321}">
                <p14:modId xmlns:p14="http://schemas.microsoft.com/office/powerpoint/2010/main" val="4047897816"/>
              </p:ext>
            </p:extLst>
          </p:nvPr>
        </p:nvGraphicFramePr>
        <p:xfrm>
          <a:off x="189756" y="2872686"/>
          <a:ext cx="11830370" cy="3436632"/>
        </p:xfrm>
        <a:graphic>
          <a:graphicData uri="http://schemas.openxmlformats.org/drawingml/2006/table">
            <a:tbl>
              <a:tblPr>
                <a:tableStyleId>{5940675A-B579-460E-94D1-54222C63F5DA}</a:tableStyleId>
              </a:tblPr>
              <a:tblGrid>
                <a:gridCol w="2366074">
                  <a:extLst>
                    <a:ext uri="{9D8B030D-6E8A-4147-A177-3AD203B41FA5}">
                      <a16:colId xmlns:a16="http://schemas.microsoft.com/office/drawing/2014/main" val="1575226256"/>
                    </a:ext>
                  </a:extLst>
                </a:gridCol>
                <a:gridCol w="2366074">
                  <a:extLst>
                    <a:ext uri="{9D8B030D-6E8A-4147-A177-3AD203B41FA5}">
                      <a16:colId xmlns:a16="http://schemas.microsoft.com/office/drawing/2014/main" val="3950413565"/>
                    </a:ext>
                  </a:extLst>
                </a:gridCol>
                <a:gridCol w="2366074">
                  <a:extLst>
                    <a:ext uri="{9D8B030D-6E8A-4147-A177-3AD203B41FA5}">
                      <a16:colId xmlns:a16="http://schemas.microsoft.com/office/drawing/2014/main" val="3408552504"/>
                    </a:ext>
                  </a:extLst>
                </a:gridCol>
                <a:gridCol w="2366074">
                  <a:extLst>
                    <a:ext uri="{9D8B030D-6E8A-4147-A177-3AD203B41FA5}">
                      <a16:colId xmlns:a16="http://schemas.microsoft.com/office/drawing/2014/main" val="4047015969"/>
                    </a:ext>
                  </a:extLst>
                </a:gridCol>
                <a:gridCol w="2366074">
                  <a:extLst>
                    <a:ext uri="{9D8B030D-6E8A-4147-A177-3AD203B41FA5}">
                      <a16:colId xmlns:a16="http://schemas.microsoft.com/office/drawing/2014/main" val="3186241044"/>
                    </a:ext>
                  </a:extLst>
                </a:gridCol>
              </a:tblGrid>
              <a:tr h="429579">
                <a:tc>
                  <a:txBody>
                    <a:bodyPr/>
                    <a:lstStyle/>
                    <a:p>
                      <a:pPr>
                        <a:buNone/>
                      </a:pPr>
                      <a:r>
                        <a:rPr lang="en-GB" sz="1400" b="1"/>
                        <a:t>Factor</a:t>
                      </a:r>
                      <a:endParaRPr lang="en-GB" sz="1400"/>
                    </a:p>
                  </a:txBody>
                  <a:tcPr anchor="ctr"/>
                </a:tc>
                <a:tc>
                  <a:txBody>
                    <a:bodyPr/>
                    <a:lstStyle/>
                    <a:p>
                      <a:pPr algn="ctr">
                        <a:buNone/>
                      </a:pPr>
                      <a:r>
                        <a:rPr lang="en-GB" sz="1400" b="1"/>
                        <a:t>Amazon</a:t>
                      </a:r>
                      <a:endParaRPr lang="en-GB" sz="1400"/>
                    </a:p>
                  </a:txBody>
                  <a:tcPr anchor="ctr"/>
                </a:tc>
                <a:tc>
                  <a:txBody>
                    <a:bodyPr/>
                    <a:lstStyle/>
                    <a:p>
                      <a:pPr algn="ctr">
                        <a:buNone/>
                      </a:pPr>
                      <a:r>
                        <a:rPr lang="en-GB" sz="1400" b="1"/>
                        <a:t>Walmart</a:t>
                      </a:r>
                      <a:endParaRPr lang="en-GB" sz="1400"/>
                    </a:p>
                  </a:txBody>
                  <a:tcPr anchor="ctr"/>
                </a:tc>
                <a:tc>
                  <a:txBody>
                    <a:bodyPr/>
                    <a:lstStyle/>
                    <a:p>
                      <a:pPr algn="ctr">
                        <a:buNone/>
                      </a:pPr>
                      <a:r>
                        <a:rPr lang="en-GB" sz="1400" b="1"/>
                        <a:t>Alibaba</a:t>
                      </a:r>
                      <a:endParaRPr lang="en-GB" sz="1400"/>
                    </a:p>
                  </a:txBody>
                  <a:tcPr anchor="ctr"/>
                </a:tc>
                <a:tc>
                  <a:txBody>
                    <a:bodyPr/>
                    <a:lstStyle/>
                    <a:p>
                      <a:pPr algn="ctr">
                        <a:buNone/>
                      </a:pPr>
                      <a:r>
                        <a:rPr lang="en-GB" sz="1400" b="1"/>
                        <a:t>eBay</a:t>
                      </a:r>
                      <a:endParaRPr lang="en-GB" sz="1400"/>
                    </a:p>
                  </a:txBody>
                  <a:tcPr anchor="ctr"/>
                </a:tc>
                <a:extLst>
                  <a:ext uri="{0D108BD9-81ED-4DB2-BD59-A6C34878D82A}">
                    <a16:rowId xmlns:a16="http://schemas.microsoft.com/office/drawing/2014/main" val="2341000121"/>
                  </a:ext>
                </a:extLst>
              </a:tr>
              <a:tr h="429579">
                <a:tc>
                  <a:txBody>
                    <a:bodyPr/>
                    <a:lstStyle/>
                    <a:p>
                      <a:pPr>
                        <a:buNone/>
                      </a:pPr>
                      <a:r>
                        <a:rPr lang="en-GB" sz="1400" dirty="0"/>
                        <a:t>Global Presence</a:t>
                      </a:r>
                    </a:p>
                  </a:txBody>
                  <a:tcPr anchor="ctr"/>
                </a:tc>
                <a:tc>
                  <a:txBody>
                    <a:bodyPr/>
                    <a:lstStyle/>
                    <a:p>
                      <a:pPr algn="ctr">
                        <a:buNone/>
                      </a:pPr>
                      <a:r>
                        <a:rPr lang="en-GB" sz="1400"/>
                        <a:t>High</a:t>
                      </a:r>
                    </a:p>
                  </a:txBody>
                  <a:tcPr anchor="ctr"/>
                </a:tc>
                <a:tc>
                  <a:txBody>
                    <a:bodyPr/>
                    <a:lstStyle/>
                    <a:p>
                      <a:pPr algn="ctr">
                        <a:buNone/>
                      </a:pPr>
                      <a:r>
                        <a:rPr lang="en-GB" sz="1400"/>
                        <a:t>High</a:t>
                      </a:r>
                    </a:p>
                  </a:txBody>
                  <a:tcPr anchor="ctr"/>
                </a:tc>
                <a:tc>
                  <a:txBody>
                    <a:bodyPr/>
                    <a:lstStyle/>
                    <a:p>
                      <a:pPr algn="ctr">
                        <a:buNone/>
                      </a:pPr>
                      <a:r>
                        <a:rPr lang="en-GB" sz="1400"/>
                        <a:t>High</a:t>
                      </a:r>
                    </a:p>
                  </a:txBody>
                  <a:tcPr anchor="ctr"/>
                </a:tc>
                <a:tc>
                  <a:txBody>
                    <a:bodyPr/>
                    <a:lstStyle/>
                    <a:p>
                      <a:pPr algn="ctr">
                        <a:buNone/>
                      </a:pPr>
                      <a:r>
                        <a:rPr lang="en-GB" sz="1400"/>
                        <a:t>Medium</a:t>
                      </a:r>
                    </a:p>
                  </a:txBody>
                  <a:tcPr anchor="ctr"/>
                </a:tc>
                <a:extLst>
                  <a:ext uri="{0D108BD9-81ED-4DB2-BD59-A6C34878D82A}">
                    <a16:rowId xmlns:a16="http://schemas.microsoft.com/office/drawing/2014/main" val="4261184983"/>
                  </a:ext>
                </a:extLst>
              </a:tr>
              <a:tr h="429579">
                <a:tc>
                  <a:txBody>
                    <a:bodyPr/>
                    <a:lstStyle/>
                    <a:p>
                      <a:pPr>
                        <a:buNone/>
                      </a:pPr>
                      <a:r>
                        <a:rPr lang="en-GB" sz="1400"/>
                        <a:t>Product Variety</a:t>
                      </a:r>
                    </a:p>
                  </a:txBody>
                  <a:tcPr anchor="ctr"/>
                </a:tc>
                <a:tc>
                  <a:txBody>
                    <a:bodyPr/>
                    <a:lstStyle/>
                    <a:p>
                      <a:pPr algn="ctr">
                        <a:buNone/>
                      </a:pPr>
                      <a:r>
                        <a:rPr lang="en-GB" sz="1400"/>
                        <a:t>High</a:t>
                      </a:r>
                    </a:p>
                  </a:txBody>
                  <a:tcPr anchor="ctr"/>
                </a:tc>
                <a:tc>
                  <a:txBody>
                    <a:bodyPr/>
                    <a:lstStyle/>
                    <a:p>
                      <a:pPr algn="ctr">
                        <a:buNone/>
                      </a:pPr>
                      <a:r>
                        <a:rPr lang="en-GB" sz="1400"/>
                        <a:t>High</a:t>
                      </a:r>
                    </a:p>
                  </a:txBody>
                  <a:tcPr anchor="ctr"/>
                </a:tc>
                <a:tc>
                  <a:txBody>
                    <a:bodyPr/>
                    <a:lstStyle/>
                    <a:p>
                      <a:pPr algn="ctr">
                        <a:buNone/>
                      </a:pPr>
                      <a:r>
                        <a:rPr lang="en-GB" sz="1400"/>
                        <a:t>High</a:t>
                      </a:r>
                    </a:p>
                  </a:txBody>
                  <a:tcPr anchor="ctr"/>
                </a:tc>
                <a:tc>
                  <a:txBody>
                    <a:bodyPr/>
                    <a:lstStyle/>
                    <a:p>
                      <a:pPr algn="ctr">
                        <a:buNone/>
                      </a:pPr>
                      <a:r>
                        <a:rPr lang="en-GB" sz="1400"/>
                        <a:t>Medium</a:t>
                      </a:r>
                    </a:p>
                  </a:txBody>
                  <a:tcPr anchor="ctr"/>
                </a:tc>
                <a:extLst>
                  <a:ext uri="{0D108BD9-81ED-4DB2-BD59-A6C34878D82A}">
                    <a16:rowId xmlns:a16="http://schemas.microsoft.com/office/drawing/2014/main" val="302758552"/>
                  </a:ext>
                </a:extLst>
              </a:tr>
              <a:tr h="429579">
                <a:tc>
                  <a:txBody>
                    <a:bodyPr/>
                    <a:lstStyle/>
                    <a:p>
                      <a:pPr>
                        <a:buNone/>
                      </a:pPr>
                      <a:r>
                        <a:rPr lang="en-GB" sz="1400"/>
                        <a:t>Fast Delivery</a:t>
                      </a:r>
                    </a:p>
                  </a:txBody>
                  <a:tcPr anchor="ctr"/>
                </a:tc>
                <a:tc>
                  <a:txBody>
                    <a:bodyPr/>
                    <a:lstStyle/>
                    <a:p>
                      <a:pPr algn="ctr">
                        <a:buNone/>
                      </a:pPr>
                      <a:r>
                        <a:rPr lang="en-GB" sz="1400"/>
                        <a:t>Yes</a:t>
                      </a:r>
                    </a:p>
                  </a:txBody>
                  <a:tcPr anchor="ctr"/>
                </a:tc>
                <a:tc>
                  <a:txBody>
                    <a:bodyPr/>
                    <a:lstStyle/>
                    <a:p>
                      <a:pPr algn="ctr">
                        <a:buNone/>
                      </a:pPr>
                      <a:r>
                        <a:rPr lang="en-GB" sz="1400"/>
                        <a:t>Yes</a:t>
                      </a:r>
                    </a:p>
                  </a:txBody>
                  <a:tcPr anchor="ctr"/>
                </a:tc>
                <a:tc>
                  <a:txBody>
                    <a:bodyPr/>
                    <a:lstStyle/>
                    <a:p>
                      <a:pPr algn="ctr">
                        <a:buNone/>
                      </a:pPr>
                      <a:r>
                        <a:rPr lang="en-GB" sz="1400"/>
                        <a:t>Medium</a:t>
                      </a:r>
                    </a:p>
                  </a:txBody>
                  <a:tcPr anchor="ctr"/>
                </a:tc>
                <a:tc>
                  <a:txBody>
                    <a:bodyPr/>
                    <a:lstStyle/>
                    <a:p>
                      <a:pPr algn="ctr">
                        <a:buNone/>
                      </a:pPr>
                      <a:r>
                        <a:rPr lang="en-GB" sz="1400"/>
                        <a:t>No</a:t>
                      </a:r>
                    </a:p>
                  </a:txBody>
                  <a:tcPr anchor="ctr"/>
                </a:tc>
                <a:extLst>
                  <a:ext uri="{0D108BD9-81ED-4DB2-BD59-A6C34878D82A}">
                    <a16:rowId xmlns:a16="http://schemas.microsoft.com/office/drawing/2014/main" val="2345062917"/>
                  </a:ext>
                </a:extLst>
              </a:tr>
              <a:tr h="429579">
                <a:tc>
                  <a:txBody>
                    <a:bodyPr/>
                    <a:lstStyle/>
                    <a:p>
                      <a:pPr>
                        <a:buNone/>
                      </a:pPr>
                      <a:r>
                        <a:rPr lang="en-GB" sz="1400"/>
                        <a:t>Cloud Computing</a:t>
                      </a:r>
                    </a:p>
                  </a:txBody>
                  <a:tcPr anchor="ctr"/>
                </a:tc>
                <a:tc>
                  <a:txBody>
                    <a:bodyPr/>
                    <a:lstStyle/>
                    <a:p>
                      <a:pPr algn="ctr">
                        <a:buNone/>
                      </a:pPr>
                      <a:r>
                        <a:rPr lang="en-GB" sz="1400"/>
                        <a:t>Yes</a:t>
                      </a:r>
                    </a:p>
                  </a:txBody>
                  <a:tcPr anchor="ctr"/>
                </a:tc>
                <a:tc>
                  <a:txBody>
                    <a:bodyPr/>
                    <a:lstStyle/>
                    <a:p>
                      <a:pPr algn="ctr">
                        <a:buNone/>
                      </a:pPr>
                      <a:r>
                        <a:rPr lang="en-GB" sz="1400"/>
                        <a:t>No</a:t>
                      </a:r>
                    </a:p>
                  </a:txBody>
                  <a:tcPr anchor="ctr"/>
                </a:tc>
                <a:tc>
                  <a:txBody>
                    <a:bodyPr/>
                    <a:lstStyle/>
                    <a:p>
                      <a:pPr algn="ctr">
                        <a:buNone/>
                      </a:pPr>
                      <a:r>
                        <a:rPr lang="en-GB" sz="1400"/>
                        <a:t>Yes</a:t>
                      </a:r>
                    </a:p>
                  </a:txBody>
                  <a:tcPr anchor="ctr"/>
                </a:tc>
                <a:tc>
                  <a:txBody>
                    <a:bodyPr/>
                    <a:lstStyle/>
                    <a:p>
                      <a:pPr algn="ctr">
                        <a:buNone/>
                      </a:pPr>
                      <a:r>
                        <a:rPr lang="en-GB" sz="1400"/>
                        <a:t>No</a:t>
                      </a:r>
                    </a:p>
                  </a:txBody>
                  <a:tcPr anchor="ctr"/>
                </a:tc>
                <a:extLst>
                  <a:ext uri="{0D108BD9-81ED-4DB2-BD59-A6C34878D82A}">
                    <a16:rowId xmlns:a16="http://schemas.microsoft.com/office/drawing/2014/main" val="3808478761"/>
                  </a:ext>
                </a:extLst>
              </a:tr>
              <a:tr h="429579">
                <a:tc>
                  <a:txBody>
                    <a:bodyPr/>
                    <a:lstStyle/>
                    <a:p>
                      <a:pPr>
                        <a:buNone/>
                      </a:pPr>
                      <a:r>
                        <a:rPr lang="en-GB" sz="1400"/>
                        <a:t>AI Integration</a:t>
                      </a:r>
                    </a:p>
                  </a:txBody>
                  <a:tcPr anchor="ctr"/>
                </a:tc>
                <a:tc>
                  <a:txBody>
                    <a:bodyPr/>
                    <a:lstStyle/>
                    <a:p>
                      <a:pPr algn="ctr">
                        <a:buNone/>
                      </a:pPr>
                      <a:r>
                        <a:rPr lang="en-GB" sz="1400"/>
                        <a:t>High</a:t>
                      </a:r>
                    </a:p>
                  </a:txBody>
                  <a:tcPr anchor="ctr"/>
                </a:tc>
                <a:tc>
                  <a:txBody>
                    <a:bodyPr/>
                    <a:lstStyle/>
                    <a:p>
                      <a:pPr algn="ctr">
                        <a:buNone/>
                      </a:pPr>
                      <a:r>
                        <a:rPr lang="en-GB" sz="1400"/>
                        <a:t>Medium</a:t>
                      </a:r>
                    </a:p>
                  </a:txBody>
                  <a:tcPr anchor="ctr"/>
                </a:tc>
                <a:tc>
                  <a:txBody>
                    <a:bodyPr/>
                    <a:lstStyle/>
                    <a:p>
                      <a:pPr algn="ctr">
                        <a:buNone/>
                      </a:pPr>
                      <a:r>
                        <a:rPr lang="en-GB" sz="1400"/>
                        <a:t>High</a:t>
                      </a:r>
                    </a:p>
                  </a:txBody>
                  <a:tcPr anchor="ctr"/>
                </a:tc>
                <a:tc>
                  <a:txBody>
                    <a:bodyPr/>
                    <a:lstStyle/>
                    <a:p>
                      <a:pPr algn="ctr">
                        <a:buNone/>
                      </a:pPr>
                      <a:r>
                        <a:rPr lang="en-GB" sz="1400"/>
                        <a:t>Low</a:t>
                      </a:r>
                    </a:p>
                  </a:txBody>
                  <a:tcPr anchor="ctr"/>
                </a:tc>
                <a:extLst>
                  <a:ext uri="{0D108BD9-81ED-4DB2-BD59-A6C34878D82A}">
                    <a16:rowId xmlns:a16="http://schemas.microsoft.com/office/drawing/2014/main" val="3294325772"/>
                  </a:ext>
                </a:extLst>
              </a:tr>
              <a:tr h="429579">
                <a:tc>
                  <a:txBody>
                    <a:bodyPr/>
                    <a:lstStyle/>
                    <a:p>
                      <a:pPr>
                        <a:buNone/>
                      </a:pPr>
                      <a:r>
                        <a:rPr lang="en-GB" sz="1400"/>
                        <a:t>Brand Recognition</a:t>
                      </a:r>
                    </a:p>
                  </a:txBody>
                  <a:tcPr anchor="ctr"/>
                </a:tc>
                <a:tc>
                  <a:txBody>
                    <a:bodyPr/>
                    <a:lstStyle/>
                    <a:p>
                      <a:pPr algn="ctr">
                        <a:buNone/>
                      </a:pPr>
                      <a:r>
                        <a:rPr lang="en-GB" sz="1400"/>
                        <a:t>High</a:t>
                      </a:r>
                    </a:p>
                  </a:txBody>
                  <a:tcPr anchor="ctr"/>
                </a:tc>
                <a:tc>
                  <a:txBody>
                    <a:bodyPr/>
                    <a:lstStyle/>
                    <a:p>
                      <a:pPr algn="ctr">
                        <a:buNone/>
                      </a:pPr>
                      <a:r>
                        <a:rPr lang="en-GB" sz="1400"/>
                        <a:t>High</a:t>
                      </a:r>
                    </a:p>
                  </a:txBody>
                  <a:tcPr anchor="ctr"/>
                </a:tc>
                <a:tc>
                  <a:txBody>
                    <a:bodyPr/>
                    <a:lstStyle/>
                    <a:p>
                      <a:pPr algn="ctr">
                        <a:buNone/>
                      </a:pPr>
                      <a:r>
                        <a:rPr lang="en-GB" sz="1400"/>
                        <a:t>High</a:t>
                      </a:r>
                    </a:p>
                  </a:txBody>
                  <a:tcPr anchor="ctr"/>
                </a:tc>
                <a:tc>
                  <a:txBody>
                    <a:bodyPr/>
                    <a:lstStyle/>
                    <a:p>
                      <a:pPr algn="ctr">
                        <a:buNone/>
                      </a:pPr>
                      <a:r>
                        <a:rPr lang="en-GB" sz="1400"/>
                        <a:t>Medium</a:t>
                      </a:r>
                    </a:p>
                  </a:txBody>
                  <a:tcPr anchor="ctr"/>
                </a:tc>
                <a:extLst>
                  <a:ext uri="{0D108BD9-81ED-4DB2-BD59-A6C34878D82A}">
                    <a16:rowId xmlns:a16="http://schemas.microsoft.com/office/drawing/2014/main" val="150429713"/>
                  </a:ext>
                </a:extLst>
              </a:tr>
              <a:tr h="429579">
                <a:tc>
                  <a:txBody>
                    <a:bodyPr/>
                    <a:lstStyle/>
                    <a:p>
                      <a:pPr>
                        <a:buNone/>
                      </a:pPr>
                      <a:r>
                        <a:rPr lang="en-GB" sz="1400"/>
                        <a:t>Customer Loyalty</a:t>
                      </a:r>
                    </a:p>
                  </a:txBody>
                  <a:tcPr anchor="ctr"/>
                </a:tc>
                <a:tc>
                  <a:txBody>
                    <a:bodyPr/>
                    <a:lstStyle/>
                    <a:p>
                      <a:pPr algn="ctr">
                        <a:buNone/>
                      </a:pPr>
                      <a:r>
                        <a:rPr lang="en-GB" sz="1400"/>
                        <a:t>High</a:t>
                      </a:r>
                    </a:p>
                  </a:txBody>
                  <a:tcPr anchor="ctr"/>
                </a:tc>
                <a:tc>
                  <a:txBody>
                    <a:bodyPr/>
                    <a:lstStyle/>
                    <a:p>
                      <a:pPr algn="ctr">
                        <a:buNone/>
                      </a:pPr>
                      <a:r>
                        <a:rPr lang="en-GB" sz="1400"/>
                        <a:t>High</a:t>
                      </a:r>
                    </a:p>
                  </a:txBody>
                  <a:tcPr anchor="ctr"/>
                </a:tc>
                <a:tc>
                  <a:txBody>
                    <a:bodyPr/>
                    <a:lstStyle/>
                    <a:p>
                      <a:pPr algn="ctr">
                        <a:buNone/>
                      </a:pPr>
                      <a:r>
                        <a:rPr lang="en-GB" sz="1400"/>
                        <a:t>Medium</a:t>
                      </a:r>
                    </a:p>
                  </a:txBody>
                  <a:tcPr anchor="ctr"/>
                </a:tc>
                <a:tc>
                  <a:txBody>
                    <a:bodyPr/>
                    <a:lstStyle/>
                    <a:p>
                      <a:pPr algn="ctr">
                        <a:buNone/>
                      </a:pPr>
                      <a:r>
                        <a:rPr lang="en-GB" sz="1400" dirty="0"/>
                        <a:t>Medium</a:t>
                      </a:r>
                    </a:p>
                  </a:txBody>
                  <a:tcPr anchor="ctr"/>
                </a:tc>
                <a:extLst>
                  <a:ext uri="{0D108BD9-81ED-4DB2-BD59-A6C34878D82A}">
                    <a16:rowId xmlns:a16="http://schemas.microsoft.com/office/drawing/2014/main" val="3244622376"/>
                  </a:ext>
                </a:extLst>
              </a:tr>
            </a:tbl>
          </a:graphicData>
        </a:graphic>
      </p:graphicFrame>
      <p:sp>
        <p:nvSpPr>
          <p:cNvPr id="14" name="TextBox 13">
            <a:extLst>
              <a:ext uri="{FF2B5EF4-FFF2-40B4-BE49-F238E27FC236}">
                <a16:creationId xmlns:a16="http://schemas.microsoft.com/office/drawing/2014/main" id="{A3AF7591-F8B9-7C3E-BEFC-2ABA8B8FD3E2}"/>
              </a:ext>
            </a:extLst>
          </p:cNvPr>
          <p:cNvSpPr txBox="1"/>
          <p:nvPr/>
        </p:nvSpPr>
        <p:spPr>
          <a:xfrm>
            <a:off x="358453" y="913730"/>
            <a:ext cx="11830372" cy="1200329"/>
          </a:xfrm>
          <a:prstGeom prst="rect">
            <a:avLst/>
          </a:prstGeom>
          <a:noFill/>
        </p:spPr>
        <p:txBody>
          <a:bodyPr wrap="square">
            <a:spAutoFit/>
          </a:bodyPr>
          <a:lstStyle/>
          <a:p>
            <a:r>
              <a:rPr lang="en-GB" dirty="0"/>
              <a:t>Amazon competes with major global retailers and online marketplaces. Our competitive advantage is driven by innovation, an extensive logistics network, and a diversified business model. Compared with our competitors, Amazon offers a broader range of services and a stronger digital ecosystem, helping us maintain a leading position in the global market (Amazon, 2024; Statista, 2025).</a:t>
            </a:r>
          </a:p>
        </p:txBody>
      </p:sp>
    </p:spTree>
    <p:extLst>
      <p:ext uri="{BB962C8B-B14F-4D97-AF65-F5344CB8AC3E}">
        <p14:creationId xmlns:p14="http://schemas.microsoft.com/office/powerpoint/2010/main" val="411701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355D9332-DBF2-43E5-A952-B91EE55F9F13}"/>
              </a:ext>
            </a:extLst>
          </p:cNvPr>
          <p:cNvSpPr>
            <a:spLocks noGrp="1"/>
          </p:cNvSpPr>
          <p:nvPr>
            <p:ph type="title" idx="4294967295"/>
          </p:nvPr>
        </p:nvSpPr>
        <p:spPr/>
        <p:txBody>
          <a:bodyPr rtlCol="0"/>
          <a:lstStyle/>
          <a:p>
            <a:pPr rtl="0"/>
            <a:r>
              <a:rPr lang="en-gb"/>
              <a:t>Blank slide</a:t>
            </a:r>
          </a:p>
        </p:txBody>
      </p:sp>
      <p:sp>
        <p:nvSpPr>
          <p:cNvPr id="4" name="TextBox 3">
            <a:extLst>
              <a:ext uri="{FF2B5EF4-FFF2-40B4-BE49-F238E27FC236}">
                <a16:creationId xmlns:a16="http://schemas.microsoft.com/office/drawing/2014/main" id="{A7B81C88-BD27-4D21-9581-974E7B111D6D}"/>
              </a:ext>
            </a:extLst>
          </p:cNvPr>
          <p:cNvSpPr txBox="1"/>
          <p:nvPr/>
        </p:nvSpPr>
        <p:spPr>
          <a:xfrm>
            <a:off x="67470" y="845607"/>
            <a:ext cx="11449272" cy="2308324"/>
          </a:xfrm>
          <a:prstGeom prst="rect">
            <a:avLst/>
          </a:prstGeom>
          <a:noFill/>
        </p:spPr>
        <p:txBody>
          <a:bodyPr wrap="square">
            <a:spAutoFit/>
          </a:bodyPr>
          <a:lstStyle/>
          <a:p>
            <a:r>
              <a:rPr lang="en-GB" sz="2400" dirty="0"/>
              <a:t>Amazon serves a diverse global customer base by segmenting the market according to demographic, geographic, psychographic, and behavioural characteristics. This enables us to tailor our products, services, and marketing strategies to meet the needs of different customer groups, improving customer satisfaction and strengthening our competitive position (Kotler et al., 2019).</a:t>
            </a:r>
          </a:p>
        </p:txBody>
      </p:sp>
      <p:sp>
        <p:nvSpPr>
          <p:cNvPr id="8" name="TextBox 7">
            <a:extLst>
              <a:ext uri="{FF2B5EF4-FFF2-40B4-BE49-F238E27FC236}">
                <a16:creationId xmlns:a16="http://schemas.microsoft.com/office/drawing/2014/main" id="{C3BE898B-9CC3-092C-170A-F9025B1974A4}"/>
              </a:ext>
            </a:extLst>
          </p:cNvPr>
          <p:cNvSpPr txBox="1"/>
          <p:nvPr/>
        </p:nvSpPr>
        <p:spPr>
          <a:xfrm>
            <a:off x="3286100" y="16161"/>
            <a:ext cx="6092326" cy="707886"/>
          </a:xfrm>
          <a:prstGeom prst="rect">
            <a:avLst/>
          </a:prstGeom>
          <a:noFill/>
        </p:spPr>
        <p:txBody>
          <a:bodyPr wrap="square">
            <a:spAutoFit/>
          </a:bodyPr>
          <a:lstStyle/>
          <a:p>
            <a:r>
              <a:rPr lang="en-GB" sz="4000" u="sng" dirty="0"/>
              <a:t>Market Segmentation</a:t>
            </a:r>
            <a:endParaRPr lang="en-GB" dirty="0"/>
          </a:p>
        </p:txBody>
      </p:sp>
      <p:graphicFrame>
        <p:nvGraphicFramePr>
          <p:cNvPr id="9" name="Table 8">
            <a:extLst>
              <a:ext uri="{FF2B5EF4-FFF2-40B4-BE49-F238E27FC236}">
                <a16:creationId xmlns:a16="http://schemas.microsoft.com/office/drawing/2014/main" id="{87579A1C-F643-8AAD-E540-65950E534831}"/>
              </a:ext>
            </a:extLst>
          </p:cNvPr>
          <p:cNvGraphicFramePr>
            <a:graphicFrameLocks noGrp="1"/>
          </p:cNvGraphicFramePr>
          <p:nvPr>
            <p:extLst>
              <p:ext uri="{D42A27DB-BD31-4B8C-83A1-F6EECF244321}">
                <p14:modId xmlns:p14="http://schemas.microsoft.com/office/powerpoint/2010/main" val="37749259"/>
              </p:ext>
            </p:extLst>
          </p:nvPr>
        </p:nvGraphicFramePr>
        <p:xfrm>
          <a:off x="765820" y="3284984"/>
          <a:ext cx="10052572" cy="3317472"/>
        </p:xfrm>
        <a:graphic>
          <a:graphicData uri="http://schemas.openxmlformats.org/drawingml/2006/table">
            <a:tbl>
              <a:tblPr>
                <a:tableStyleId>{793D81CF-94F2-401A-BA57-92F5A7B2D0C5}</a:tableStyleId>
              </a:tblPr>
              <a:tblGrid>
                <a:gridCol w="5026286">
                  <a:extLst>
                    <a:ext uri="{9D8B030D-6E8A-4147-A177-3AD203B41FA5}">
                      <a16:colId xmlns:a16="http://schemas.microsoft.com/office/drawing/2014/main" val="231905637"/>
                    </a:ext>
                  </a:extLst>
                </a:gridCol>
                <a:gridCol w="5026286">
                  <a:extLst>
                    <a:ext uri="{9D8B030D-6E8A-4147-A177-3AD203B41FA5}">
                      <a16:colId xmlns:a16="http://schemas.microsoft.com/office/drawing/2014/main" val="3128449149"/>
                    </a:ext>
                  </a:extLst>
                </a:gridCol>
              </a:tblGrid>
              <a:tr h="414684">
                <a:tc>
                  <a:txBody>
                    <a:bodyPr/>
                    <a:lstStyle/>
                    <a:p>
                      <a:pPr>
                        <a:buNone/>
                      </a:pPr>
                      <a:r>
                        <a:rPr lang="en-GB" b="1" u="sng" dirty="0"/>
                        <a:t>Segmentation Type</a:t>
                      </a:r>
                      <a:endParaRPr lang="en-GB" u="sng" dirty="0"/>
                    </a:p>
                  </a:txBody>
                  <a:tcPr anchor="ctr"/>
                </a:tc>
                <a:tc>
                  <a:txBody>
                    <a:bodyPr/>
                    <a:lstStyle/>
                    <a:p>
                      <a:pPr>
                        <a:buNone/>
                      </a:pPr>
                      <a:r>
                        <a:rPr lang="en-GB" b="1" u="sng" dirty="0"/>
                        <a:t>Amazon's Target Market</a:t>
                      </a:r>
                      <a:endParaRPr lang="en-GB" u="sng" dirty="0"/>
                    </a:p>
                  </a:txBody>
                  <a:tcPr anchor="ctr"/>
                </a:tc>
                <a:extLst>
                  <a:ext uri="{0D108BD9-81ED-4DB2-BD59-A6C34878D82A}">
                    <a16:rowId xmlns:a16="http://schemas.microsoft.com/office/drawing/2014/main" val="434482553"/>
                  </a:ext>
                </a:extLst>
              </a:tr>
              <a:tr h="725697">
                <a:tc>
                  <a:txBody>
                    <a:bodyPr/>
                    <a:lstStyle/>
                    <a:p>
                      <a:pPr>
                        <a:buNone/>
                      </a:pPr>
                      <a:r>
                        <a:rPr lang="en-GB" b="1" dirty="0"/>
                        <a:t>Demographic</a:t>
                      </a:r>
                      <a:endParaRPr lang="en-GB" dirty="0"/>
                    </a:p>
                  </a:txBody>
                  <a:tcPr anchor="ctr"/>
                </a:tc>
                <a:tc>
                  <a:txBody>
                    <a:bodyPr/>
                    <a:lstStyle/>
                    <a:p>
                      <a:pPr>
                        <a:buNone/>
                      </a:pPr>
                      <a:r>
                        <a:rPr lang="en-GB" dirty="0"/>
                        <a:t>Individuals, families, students and businesses</a:t>
                      </a:r>
                    </a:p>
                  </a:txBody>
                  <a:tcPr anchor="ctr"/>
                </a:tc>
                <a:extLst>
                  <a:ext uri="{0D108BD9-81ED-4DB2-BD59-A6C34878D82A}">
                    <a16:rowId xmlns:a16="http://schemas.microsoft.com/office/drawing/2014/main" val="2892907089"/>
                  </a:ext>
                </a:extLst>
              </a:tr>
              <a:tr h="725697">
                <a:tc>
                  <a:txBody>
                    <a:bodyPr/>
                    <a:lstStyle/>
                    <a:p>
                      <a:pPr>
                        <a:buNone/>
                      </a:pPr>
                      <a:r>
                        <a:rPr lang="en-GB" b="1"/>
                        <a:t>Geographic</a:t>
                      </a:r>
                      <a:endParaRPr lang="en-GB"/>
                    </a:p>
                  </a:txBody>
                  <a:tcPr anchor="ctr"/>
                </a:tc>
                <a:tc>
                  <a:txBody>
                    <a:bodyPr/>
                    <a:lstStyle/>
                    <a:p>
                      <a:pPr>
                        <a:buNone/>
                      </a:pPr>
                      <a:r>
                        <a:rPr lang="en-GB"/>
                        <a:t>Global customers in developed and emerging markets</a:t>
                      </a:r>
                    </a:p>
                  </a:txBody>
                  <a:tcPr anchor="ctr"/>
                </a:tc>
                <a:extLst>
                  <a:ext uri="{0D108BD9-81ED-4DB2-BD59-A6C34878D82A}">
                    <a16:rowId xmlns:a16="http://schemas.microsoft.com/office/drawing/2014/main" val="2057224930"/>
                  </a:ext>
                </a:extLst>
              </a:tr>
              <a:tr h="725697">
                <a:tc>
                  <a:txBody>
                    <a:bodyPr/>
                    <a:lstStyle/>
                    <a:p>
                      <a:pPr>
                        <a:buNone/>
                      </a:pPr>
                      <a:r>
                        <a:rPr lang="en-GB" b="1"/>
                        <a:t>Psychographic</a:t>
                      </a:r>
                      <a:endParaRPr lang="en-GB"/>
                    </a:p>
                  </a:txBody>
                  <a:tcPr anchor="ctr"/>
                </a:tc>
                <a:tc>
                  <a:txBody>
                    <a:bodyPr/>
                    <a:lstStyle/>
                    <a:p>
                      <a:pPr>
                        <a:buNone/>
                      </a:pPr>
                      <a:r>
                        <a:rPr lang="en-GB"/>
                        <a:t>Convenience-focused, technology-oriented and value-conscious consumers</a:t>
                      </a:r>
                    </a:p>
                  </a:txBody>
                  <a:tcPr anchor="ctr"/>
                </a:tc>
                <a:extLst>
                  <a:ext uri="{0D108BD9-81ED-4DB2-BD59-A6C34878D82A}">
                    <a16:rowId xmlns:a16="http://schemas.microsoft.com/office/drawing/2014/main" val="3022808916"/>
                  </a:ext>
                </a:extLst>
              </a:tr>
              <a:tr h="725697">
                <a:tc>
                  <a:txBody>
                    <a:bodyPr/>
                    <a:lstStyle/>
                    <a:p>
                      <a:pPr>
                        <a:buNone/>
                      </a:pPr>
                      <a:r>
                        <a:rPr lang="en-GB" b="1"/>
                        <a:t>Behavioural</a:t>
                      </a:r>
                      <a:endParaRPr lang="en-GB"/>
                    </a:p>
                  </a:txBody>
                  <a:tcPr anchor="ctr"/>
                </a:tc>
                <a:tc>
                  <a:txBody>
                    <a:bodyPr/>
                    <a:lstStyle/>
                    <a:p>
                      <a:pPr>
                        <a:buNone/>
                      </a:pPr>
                      <a:r>
                        <a:rPr lang="en-GB" dirty="0"/>
                        <a:t>Frequent online shoppers, Prime members and loyal customers</a:t>
                      </a:r>
                    </a:p>
                  </a:txBody>
                  <a:tcPr anchor="ctr"/>
                </a:tc>
                <a:extLst>
                  <a:ext uri="{0D108BD9-81ED-4DB2-BD59-A6C34878D82A}">
                    <a16:rowId xmlns:a16="http://schemas.microsoft.com/office/drawing/2014/main" val="695348147"/>
                  </a:ext>
                </a:extLst>
              </a:tr>
            </a:tbl>
          </a:graphicData>
        </a:graphic>
      </p:graphicFrame>
    </p:spTree>
    <p:extLst>
      <p:ext uri="{BB962C8B-B14F-4D97-AF65-F5344CB8AC3E}">
        <p14:creationId xmlns:p14="http://schemas.microsoft.com/office/powerpoint/2010/main" val="3691332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9756" y="-755712"/>
            <a:ext cx="5184576" cy="1511424"/>
          </a:xfrm>
        </p:spPr>
        <p:txBody>
          <a:bodyPr rtlCol="0"/>
          <a:lstStyle/>
          <a:p>
            <a:pPr rtl="0"/>
            <a:r>
              <a:rPr lang="en-GB" sz="3600" u="sng" dirty="0"/>
              <a:t>Marketing Mix (4Ps)</a:t>
            </a:r>
          </a:p>
        </p:txBody>
      </p:sp>
      <p:sp>
        <p:nvSpPr>
          <p:cNvPr id="7" name="Text Placeholder 6"/>
          <p:cNvSpPr>
            <a:spLocks noGrp="1"/>
          </p:cNvSpPr>
          <p:nvPr>
            <p:ph type="body" sz="half" idx="2"/>
          </p:nvPr>
        </p:nvSpPr>
        <p:spPr>
          <a:xfrm>
            <a:off x="261764" y="980728"/>
            <a:ext cx="4752528" cy="5760640"/>
          </a:xfrm>
        </p:spPr>
        <p:txBody>
          <a:bodyPr rtlCol="0">
            <a:normAutofit fontScale="92500"/>
          </a:bodyPr>
          <a:lstStyle/>
          <a:p>
            <a:pPr rtl="0"/>
            <a:r>
              <a:rPr lang="en-GB" sz="2800" dirty="0"/>
              <a:t>Amazon's marketing mix focuses on delivering value through a wide product range, competitive pricing, efficient distribution, and digital promotion. By continuously improving each element of the marketing mix, we strengthen customer satisfaction, increase brand loyalty, and maintain our competitive advantage in the global marketplace (Kotler et al., 2019).</a:t>
            </a:r>
          </a:p>
        </p:txBody>
      </p:sp>
      <p:graphicFrame>
        <p:nvGraphicFramePr>
          <p:cNvPr id="2" name="Content Placeholder 1">
            <a:extLst>
              <a:ext uri="{FF2B5EF4-FFF2-40B4-BE49-F238E27FC236}">
                <a16:creationId xmlns:a16="http://schemas.microsoft.com/office/drawing/2014/main" id="{A67EB899-6A69-03F7-292F-3D8AFA87FB97}"/>
              </a:ext>
            </a:extLst>
          </p:cNvPr>
          <p:cNvGraphicFramePr>
            <a:graphicFrameLocks noGrp="1"/>
          </p:cNvGraphicFramePr>
          <p:nvPr>
            <p:ph idx="1"/>
            <p:extLst>
              <p:ext uri="{D42A27DB-BD31-4B8C-83A1-F6EECF244321}">
                <p14:modId xmlns:p14="http://schemas.microsoft.com/office/powerpoint/2010/main" val="774878088"/>
              </p:ext>
            </p:extLst>
          </p:nvPr>
        </p:nvGraphicFramePr>
        <p:xfrm>
          <a:off x="5446339" y="755712"/>
          <a:ext cx="6552730" cy="5409593"/>
        </p:xfrm>
        <a:graphic>
          <a:graphicData uri="http://schemas.openxmlformats.org/drawingml/2006/table">
            <a:tbl>
              <a:tblPr>
                <a:tableStyleId>{284E427A-3D55-4303-BF80-6455036E1DE7}</a:tableStyleId>
              </a:tblPr>
              <a:tblGrid>
                <a:gridCol w="3276365">
                  <a:extLst>
                    <a:ext uri="{9D8B030D-6E8A-4147-A177-3AD203B41FA5}">
                      <a16:colId xmlns:a16="http://schemas.microsoft.com/office/drawing/2014/main" val="1895810574"/>
                    </a:ext>
                  </a:extLst>
                </a:gridCol>
                <a:gridCol w="3276365">
                  <a:extLst>
                    <a:ext uri="{9D8B030D-6E8A-4147-A177-3AD203B41FA5}">
                      <a16:colId xmlns:a16="http://schemas.microsoft.com/office/drawing/2014/main" val="1741999260"/>
                    </a:ext>
                  </a:extLst>
                </a:gridCol>
              </a:tblGrid>
              <a:tr h="676201">
                <a:tc>
                  <a:txBody>
                    <a:bodyPr/>
                    <a:lstStyle/>
                    <a:p>
                      <a:pPr>
                        <a:buNone/>
                      </a:pPr>
                      <a:r>
                        <a:rPr lang="en-GB" sz="1600" b="1" u="sng" dirty="0"/>
                        <a:t>Marketing Mix</a:t>
                      </a:r>
                      <a:endParaRPr lang="en-GB" sz="1600" u="sng" dirty="0"/>
                    </a:p>
                  </a:txBody>
                  <a:tcPr marL="52864" marR="52864" marT="26432" marB="26432" anchor="ctr"/>
                </a:tc>
                <a:tc>
                  <a:txBody>
                    <a:bodyPr/>
                    <a:lstStyle/>
                    <a:p>
                      <a:pPr>
                        <a:buNone/>
                      </a:pPr>
                      <a:r>
                        <a:rPr lang="en-GB" sz="1600" b="1" u="sng" dirty="0"/>
                        <a:t>Amazon's Strategy</a:t>
                      </a:r>
                      <a:endParaRPr lang="en-GB" sz="1600" u="sng" dirty="0"/>
                    </a:p>
                  </a:txBody>
                  <a:tcPr marL="52864" marR="52864" marT="26432" marB="26432" anchor="ctr"/>
                </a:tc>
                <a:extLst>
                  <a:ext uri="{0D108BD9-81ED-4DB2-BD59-A6C34878D82A}">
                    <a16:rowId xmlns:a16="http://schemas.microsoft.com/office/drawing/2014/main" val="759169925"/>
                  </a:ext>
                </a:extLst>
              </a:tr>
              <a:tr h="1183348">
                <a:tc>
                  <a:txBody>
                    <a:bodyPr/>
                    <a:lstStyle/>
                    <a:p>
                      <a:pPr>
                        <a:buNone/>
                      </a:pPr>
                      <a:r>
                        <a:rPr lang="en-GB" sz="1600" b="1" dirty="0"/>
                        <a:t>Product</a:t>
                      </a:r>
                      <a:endParaRPr lang="en-GB" sz="1600" dirty="0"/>
                    </a:p>
                  </a:txBody>
                  <a:tcPr marL="52864" marR="52864" marT="26432" marB="26432" anchor="ctr"/>
                </a:tc>
                <a:tc>
                  <a:txBody>
                    <a:bodyPr/>
                    <a:lstStyle/>
                    <a:p>
                      <a:pPr>
                        <a:buNone/>
                      </a:pPr>
                      <a:r>
                        <a:rPr lang="en-GB" sz="1600" dirty="0"/>
                        <a:t>Wide range of products and digital services (AWS, Prime, Kindle, Alexa)</a:t>
                      </a:r>
                    </a:p>
                  </a:txBody>
                  <a:tcPr marL="52864" marR="52864" marT="26432" marB="26432" anchor="ctr"/>
                </a:tc>
                <a:extLst>
                  <a:ext uri="{0D108BD9-81ED-4DB2-BD59-A6C34878D82A}">
                    <a16:rowId xmlns:a16="http://schemas.microsoft.com/office/drawing/2014/main" val="399247320"/>
                  </a:ext>
                </a:extLst>
              </a:tr>
              <a:tr h="1183348">
                <a:tc>
                  <a:txBody>
                    <a:bodyPr/>
                    <a:lstStyle/>
                    <a:p>
                      <a:pPr>
                        <a:buNone/>
                      </a:pPr>
                      <a:r>
                        <a:rPr lang="en-GB" sz="1600" b="1"/>
                        <a:t>Price</a:t>
                      </a:r>
                      <a:endParaRPr lang="en-GB" sz="1600"/>
                    </a:p>
                  </a:txBody>
                  <a:tcPr marL="52864" marR="52864" marT="26432" marB="26432" anchor="ctr"/>
                </a:tc>
                <a:tc>
                  <a:txBody>
                    <a:bodyPr/>
                    <a:lstStyle/>
                    <a:p>
                      <a:pPr>
                        <a:buNone/>
                      </a:pPr>
                      <a:r>
                        <a:rPr lang="en-GB" sz="1600" dirty="0"/>
                        <a:t>Competitive and dynamic pricing to attract and retain customers</a:t>
                      </a:r>
                    </a:p>
                  </a:txBody>
                  <a:tcPr marL="52864" marR="52864" marT="26432" marB="26432" anchor="ctr"/>
                </a:tc>
                <a:extLst>
                  <a:ext uri="{0D108BD9-81ED-4DB2-BD59-A6C34878D82A}">
                    <a16:rowId xmlns:a16="http://schemas.microsoft.com/office/drawing/2014/main" val="2988557039"/>
                  </a:ext>
                </a:extLst>
              </a:tr>
              <a:tr h="1183348">
                <a:tc>
                  <a:txBody>
                    <a:bodyPr/>
                    <a:lstStyle/>
                    <a:p>
                      <a:pPr>
                        <a:buNone/>
                      </a:pPr>
                      <a:r>
                        <a:rPr lang="en-GB" sz="1600" b="1"/>
                        <a:t>Place</a:t>
                      </a:r>
                      <a:endParaRPr lang="en-GB" sz="1600"/>
                    </a:p>
                  </a:txBody>
                  <a:tcPr marL="52864" marR="52864" marT="26432" marB="26432" anchor="ctr"/>
                </a:tc>
                <a:tc>
                  <a:txBody>
                    <a:bodyPr/>
                    <a:lstStyle/>
                    <a:p>
                      <a:pPr>
                        <a:buNone/>
                      </a:pPr>
                      <a:r>
                        <a:rPr lang="en-GB" sz="1600" dirty="0"/>
                        <a:t>Online platform, mobile app and global fulfilment network</a:t>
                      </a:r>
                    </a:p>
                  </a:txBody>
                  <a:tcPr marL="52864" marR="52864" marT="26432" marB="26432" anchor="ctr"/>
                </a:tc>
                <a:extLst>
                  <a:ext uri="{0D108BD9-81ED-4DB2-BD59-A6C34878D82A}">
                    <a16:rowId xmlns:a16="http://schemas.microsoft.com/office/drawing/2014/main" val="4023677970"/>
                  </a:ext>
                </a:extLst>
              </a:tr>
              <a:tr h="1183348">
                <a:tc>
                  <a:txBody>
                    <a:bodyPr/>
                    <a:lstStyle/>
                    <a:p>
                      <a:pPr>
                        <a:buNone/>
                      </a:pPr>
                      <a:r>
                        <a:rPr lang="en-GB" sz="1600" b="1" dirty="0"/>
                        <a:t>Promotion</a:t>
                      </a:r>
                      <a:endParaRPr lang="en-GB" sz="1600" dirty="0"/>
                    </a:p>
                  </a:txBody>
                  <a:tcPr marL="52864" marR="52864" marT="26432" marB="26432" anchor="ctr"/>
                </a:tc>
                <a:tc>
                  <a:txBody>
                    <a:bodyPr/>
                    <a:lstStyle/>
                    <a:p>
                      <a:pPr>
                        <a:buNone/>
                      </a:pPr>
                      <a:r>
                        <a:rPr lang="en-GB" sz="1600" dirty="0"/>
                        <a:t>Digital advertising, email marketing, Prime membership and social media</a:t>
                      </a:r>
                    </a:p>
                  </a:txBody>
                  <a:tcPr marL="52864" marR="52864" marT="26432" marB="26432" anchor="ctr"/>
                </a:tc>
                <a:extLst>
                  <a:ext uri="{0D108BD9-81ED-4DB2-BD59-A6C34878D82A}">
                    <a16:rowId xmlns:a16="http://schemas.microsoft.com/office/drawing/2014/main" val="2047207617"/>
                  </a:ext>
                </a:extLst>
              </a:tr>
            </a:tbl>
          </a:graphicData>
        </a:graphic>
      </p:graphicFrame>
    </p:spTree>
    <p:extLst>
      <p:ext uri="{BB962C8B-B14F-4D97-AF65-F5344CB8AC3E}">
        <p14:creationId xmlns:p14="http://schemas.microsoft.com/office/powerpoint/2010/main" val="410579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45940" y="0"/>
            <a:ext cx="10162728" cy="1007368"/>
          </a:xfrm>
        </p:spPr>
        <p:txBody>
          <a:bodyPr rtlCol="0"/>
          <a:lstStyle/>
          <a:p>
            <a:pPr rtl="0"/>
            <a:r>
              <a:rPr lang="en-GB" u="sng" dirty="0"/>
              <a:t>Online Marketing Strategies</a:t>
            </a:r>
          </a:p>
        </p:txBody>
      </p:sp>
      <p:sp>
        <p:nvSpPr>
          <p:cNvPr id="7" name="Text Placeholder 6"/>
          <p:cNvSpPr>
            <a:spLocks noGrp="1"/>
          </p:cNvSpPr>
          <p:nvPr>
            <p:ph type="body" sz="half" idx="2"/>
          </p:nvPr>
        </p:nvSpPr>
        <p:spPr>
          <a:xfrm>
            <a:off x="261764" y="1160004"/>
            <a:ext cx="11746904" cy="1764940"/>
          </a:xfrm>
        </p:spPr>
        <p:txBody>
          <a:bodyPr rtlCol="0">
            <a:normAutofit/>
          </a:bodyPr>
          <a:lstStyle/>
          <a:p>
            <a:pPr rtl="0"/>
            <a:r>
              <a:rPr lang="en-GB" sz="2000" dirty="0"/>
              <a:t>Amazon uses a data-driven online marketing strategy to attract, engage, and retain customers. By combining personalised recommendations, digital advertising, social media, and search engine optimisation (SEO), we enhance the customer experience, strengthen brand loyalty, and drive online sales. These strategies enable Amazon to maintain a strong digital presence and a competitive advantage in the global marketplace (Chaffey and Ellis-Chadwick, 2019).</a:t>
            </a:r>
          </a:p>
        </p:txBody>
      </p:sp>
      <p:graphicFrame>
        <p:nvGraphicFramePr>
          <p:cNvPr id="2" name="Table 1">
            <a:extLst>
              <a:ext uri="{FF2B5EF4-FFF2-40B4-BE49-F238E27FC236}">
                <a16:creationId xmlns:a16="http://schemas.microsoft.com/office/drawing/2014/main" id="{F2CA949F-6D40-7295-29A9-2492436084E7}"/>
              </a:ext>
            </a:extLst>
          </p:cNvPr>
          <p:cNvGraphicFramePr>
            <a:graphicFrameLocks noGrp="1"/>
          </p:cNvGraphicFramePr>
          <p:nvPr>
            <p:extLst>
              <p:ext uri="{D42A27DB-BD31-4B8C-83A1-F6EECF244321}">
                <p14:modId xmlns:p14="http://schemas.microsoft.com/office/powerpoint/2010/main" val="3645151884"/>
              </p:ext>
            </p:extLst>
          </p:nvPr>
        </p:nvGraphicFramePr>
        <p:xfrm>
          <a:off x="293520" y="3284984"/>
          <a:ext cx="11561532" cy="3196545"/>
        </p:xfrm>
        <a:graphic>
          <a:graphicData uri="http://schemas.openxmlformats.org/drawingml/2006/table">
            <a:tbl>
              <a:tblPr>
                <a:tableStyleId>{793D81CF-94F2-401A-BA57-92F5A7B2D0C5}</a:tableStyleId>
              </a:tblPr>
              <a:tblGrid>
                <a:gridCol w="5780766">
                  <a:extLst>
                    <a:ext uri="{9D8B030D-6E8A-4147-A177-3AD203B41FA5}">
                      <a16:colId xmlns:a16="http://schemas.microsoft.com/office/drawing/2014/main" val="1838828820"/>
                    </a:ext>
                  </a:extLst>
                </a:gridCol>
                <a:gridCol w="5780766">
                  <a:extLst>
                    <a:ext uri="{9D8B030D-6E8A-4147-A177-3AD203B41FA5}">
                      <a16:colId xmlns:a16="http://schemas.microsoft.com/office/drawing/2014/main" val="1062937937"/>
                    </a:ext>
                  </a:extLst>
                </a:gridCol>
              </a:tblGrid>
              <a:tr h="387460">
                <a:tc>
                  <a:txBody>
                    <a:bodyPr/>
                    <a:lstStyle/>
                    <a:p>
                      <a:pPr>
                        <a:buNone/>
                      </a:pPr>
                      <a:r>
                        <a:rPr lang="en-GB" b="1" dirty="0">
                          <a:solidFill>
                            <a:srgbClr val="FF0000"/>
                          </a:solidFill>
                        </a:rPr>
                        <a:t>Strategy</a:t>
                      </a:r>
                      <a:endParaRPr lang="en-GB" dirty="0">
                        <a:solidFill>
                          <a:srgbClr val="FF0000"/>
                        </a:solidFill>
                      </a:endParaRPr>
                    </a:p>
                  </a:txBody>
                  <a:tcPr anchor="ctr"/>
                </a:tc>
                <a:tc>
                  <a:txBody>
                    <a:bodyPr/>
                    <a:lstStyle/>
                    <a:p>
                      <a:pPr>
                        <a:buNone/>
                      </a:pPr>
                      <a:r>
                        <a:rPr lang="en-GB" b="1" dirty="0">
                          <a:solidFill>
                            <a:srgbClr val="FF0000"/>
                          </a:solidFill>
                        </a:rPr>
                        <a:t>Purpose</a:t>
                      </a:r>
                      <a:endParaRPr lang="en-GB" dirty="0">
                        <a:solidFill>
                          <a:srgbClr val="FF0000"/>
                        </a:solidFill>
                      </a:endParaRPr>
                    </a:p>
                  </a:txBody>
                  <a:tcPr anchor="ctr"/>
                </a:tc>
                <a:extLst>
                  <a:ext uri="{0D108BD9-81ED-4DB2-BD59-A6C34878D82A}">
                    <a16:rowId xmlns:a16="http://schemas.microsoft.com/office/drawing/2014/main" val="849381247"/>
                  </a:ext>
                </a:extLst>
              </a:tr>
              <a:tr h="387460">
                <a:tc>
                  <a:txBody>
                    <a:bodyPr/>
                    <a:lstStyle/>
                    <a:p>
                      <a:pPr>
                        <a:buNone/>
                      </a:pPr>
                      <a:r>
                        <a:rPr lang="en-GB" b="1" dirty="0"/>
                        <a:t>Personalised Recommendations</a:t>
                      </a:r>
                      <a:endParaRPr lang="en-GB" dirty="0"/>
                    </a:p>
                  </a:txBody>
                  <a:tcPr anchor="ctr"/>
                </a:tc>
                <a:tc>
                  <a:txBody>
                    <a:bodyPr/>
                    <a:lstStyle/>
                    <a:p>
                      <a:pPr>
                        <a:buNone/>
                      </a:pPr>
                      <a:r>
                        <a:rPr lang="en-GB"/>
                        <a:t>Suggest products based on customer behaviour</a:t>
                      </a:r>
                    </a:p>
                  </a:txBody>
                  <a:tcPr anchor="ctr"/>
                </a:tc>
                <a:extLst>
                  <a:ext uri="{0D108BD9-81ED-4DB2-BD59-A6C34878D82A}">
                    <a16:rowId xmlns:a16="http://schemas.microsoft.com/office/drawing/2014/main" val="3185014157"/>
                  </a:ext>
                </a:extLst>
              </a:tr>
              <a:tr h="387460">
                <a:tc>
                  <a:txBody>
                    <a:bodyPr/>
                    <a:lstStyle/>
                    <a:p>
                      <a:pPr>
                        <a:buNone/>
                      </a:pPr>
                      <a:r>
                        <a:rPr lang="en-GB" b="1"/>
                        <a:t>Search Engine Optimisation (SEO)</a:t>
                      </a:r>
                      <a:endParaRPr lang="en-GB"/>
                    </a:p>
                  </a:txBody>
                  <a:tcPr anchor="ctr"/>
                </a:tc>
                <a:tc>
                  <a:txBody>
                    <a:bodyPr/>
                    <a:lstStyle/>
                    <a:p>
                      <a:pPr>
                        <a:buNone/>
                      </a:pPr>
                      <a:r>
                        <a:rPr lang="en-GB"/>
                        <a:t>Increase website visibility in search engines</a:t>
                      </a:r>
                    </a:p>
                  </a:txBody>
                  <a:tcPr anchor="ctr"/>
                </a:tc>
                <a:extLst>
                  <a:ext uri="{0D108BD9-81ED-4DB2-BD59-A6C34878D82A}">
                    <a16:rowId xmlns:a16="http://schemas.microsoft.com/office/drawing/2014/main" val="313181087"/>
                  </a:ext>
                </a:extLst>
              </a:tr>
              <a:tr h="678055">
                <a:tc>
                  <a:txBody>
                    <a:bodyPr/>
                    <a:lstStyle/>
                    <a:p>
                      <a:pPr>
                        <a:buNone/>
                      </a:pPr>
                      <a:r>
                        <a:rPr lang="en-GB" b="1" dirty="0"/>
                        <a:t>Email Marketing</a:t>
                      </a:r>
                      <a:endParaRPr lang="en-GB" dirty="0"/>
                    </a:p>
                  </a:txBody>
                  <a:tcPr anchor="ctr"/>
                </a:tc>
                <a:tc>
                  <a:txBody>
                    <a:bodyPr/>
                    <a:lstStyle/>
                    <a:p>
                      <a:pPr>
                        <a:buNone/>
                      </a:pPr>
                      <a:r>
                        <a:rPr lang="en-GB"/>
                        <a:t>Promote offers and encourage repeat purchases</a:t>
                      </a:r>
                    </a:p>
                  </a:txBody>
                  <a:tcPr anchor="ctr"/>
                </a:tc>
                <a:extLst>
                  <a:ext uri="{0D108BD9-81ED-4DB2-BD59-A6C34878D82A}">
                    <a16:rowId xmlns:a16="http://schemas.microsoft.com/office/drawing/2014/main" val="136280168"/>
                  </a:ext>
                </a:extLst>
              </a:tr>
              <a:tr h="678055">
                <a:tc>
                  <a:txBody>
                    <a:bodyPr/>
                    <a:lstStyle/>
                    <a:p>
                      <a:pPr>
                        <a:buNone/>
                      </a:pPr>
                      <a:r>
                        <a:rPr lang="en-GB" b="1"/>
                        <a:t>Social Media Marketing</a:t>
                      </a:r>
                      <a:endParaRPr lang="en-GB"/>
                    </a:p>
                  </a:txBody>
                  <a:tcPr anchor="ctr"/>
                </a:tc>
                <a:tc>
                  <a:txBody>
                    <a:bodyPr/>
                    <a:lstStyle/>
                    <a:p>
                      <a:pPr>
                        <a:buNone/>
                      </a:pPr>
                      <a:r>
                        <a:rPr lang="en-GB"/>
                        <a:t>Increase brand awareness and customer engagement</a:t>
                      </a:r>
                    </a:p>
                  </a:txBody>
                  <a:tcPr anchor="ctr"/>
                </a:tc>
                <a:extLst>
                  <a:ext uri="{0D108BD9-81ED-4DB2-BD59-A6C34878D82A}">
                    <a16:rowId xmlns:a16="http://schemas.microsoft.com/office/drawing/2014/main" val="2967084839"/>
                  </a:ext>
                </a:extLst>
              </a:tr>
              <a:tr h="678055">
                <a:tc>
                  <a:txBody>
                    <a:bodyPr/>
                    <a:lstStyle/>
                    <a:p>
                      <a:pPr>
                        <a:buNone/>
                      </a:pPr>
                      <a:r>
                        <a:rPr lang="en-GB" b="1" dirty="0"/>
                        <a:t>Digital Advertising</a:t>
                      </a:r>
                      <a:endParaRPr lang="en-GB" dirty="0"/>
                    </a:p>
                  </a:txBody>
                  <a:tcPr anchor="ctr"/>
                </a:tc>
                <a:tc>
                  <a:txBody>
                    <a:bodyPr/>
                    <a:lstStyle/>
                    <a:p>
                      <a:pPr>
                        <a:buNone/>
                      </a:pPr>
                      <a:r>
                        <a:rPr lang="en-GB" dirty="0"/>
                        <a:t>Target specific customer segments and drive sales</a:t>
                      </a:r>
                    </a:p>
                  </a:txBody>
                  <a:tcPr anchor="ctr"/>
                </a:tc>
                <a:extLst>
                  <a:ext uri="{0D108BD9-81ED-4DB2-BD59-A6C34878D82A}">
                    <a16:rowId xmlns:a16="http://schemas.microsoft.com/office/drawing/2014/main" val="3904723007"/>
                  </a:ext>
                </a:extLst>
              </a:tr>
            </a:tbl>
          </a:graphicData>
        </a:graphic>
      </p:graphicFrame>
    </p:spTree>
    <p:extLst>
      <p:ext uri="{BB962C8B-B14F-4D97-AF65-F5344CB8AC3E}">
        <p14:creationId xmlns:p14="http://schemas.microsoft.com/office/powerpoint/2010/main" val="1870939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11B80-0A5C-47D2-7EA5-3A70AD602675}"/>
              </a:ext>
            </a:extLst>
          </p:cNvPr>
          <p:cNvSpPr>
            <a:spLocks noGrp="1"/>
          </p:cNvSpPr>
          <p:nvPr>
            <p:ph type="title"/>
          </p:nvPr>
        </p:nvSpPr>
        <p:spPr>
          <a:xfrm>
            <a:off x="775693" y="0"/>
            <a:ext cx="10637438" cy="994047"/>
          </a:xfrm>
        </p:spPr>
        <p:txBody>
          <a:bodyPr>
            <a:normAutofit/>
          </a:bodyPr>
          <a:lstStyle/>
          <a:p>
            <a:r>
              <a:rPr lang="en-GB" sz="4000" u="sng" dirty="0"/>
              <a:t>Financial Performance &amp; Growth</a:t>
            </a:r>
          </a:p>
        </p:txBody>
      </p:sp>
      <p:sp>
        <p:nvSpPr>
          <p:cNvPr id="3" name="Text Placeholder 2">
            <a:extLst>
              <a:ext uri="{FF2B5EF4-FFF2-40B4-BE49-F238E27FC236}">
                <a16:creationId xmlns:a16="http://schemas.microsoft.com/office/drawing/2014/main" id="{738AA348-EA8A-DE3F-5913-BF73B0E1BA96}"/>
              </a:ext>
            </a:extLst>
          </p:cNvPr>
          <p:cNvSpPr>
            <a:spLocks noGrp="1"/>
          </p:cNvSpPr>
          <p:nvPr>
            <p:ph type="body" idx="1"/>
          </p:nvPr>
        </p:nvSpPr>
        <p:spPr>
          <a:xfrm>
            <a:off x="225760" y="1124744"/>
            <a:ext cx="11737304" cy="2304256"/>
          </a:xfrm>
        </p:spPr>
        <p:txBody>
          <a:bodyPr>
            <a:normAutofit/>
          </a:bodyPr>
          <a:lstStyle/>
          <a:p>
            <a:r>
              <a:rPr lang="en-GB" sz="2400" dirty="0"/>
              <a:t>Amazon has demonstrated strong financial growth over recent years, driven by increasing e-commerce sales, Amazon Web Services (AWS), and subscription services. This financial performance has enabled continued investment in innovation, technology, and global expansion, strengthening our competitive position (Amazon, 2024).</a:t>
            </a:r>
          </a:p>
          <a:p>
            <a:endParaRPr lang="en-GB" sz="2400" dirty="0"/>
          </a:p>
        </p:txBody>
      </p:sp>
      <p:sp>
        <p:nvSpPr>
          <p:cNvPr id="5" name="TextBox 4">
            <a:extLst>
              <a:ext uri="{FF2B5EF4-FFF2-40B4-BE49-F238E27FC236}">
                <a16:creationId xmlns:a16="http://schemas.microsoft.com/office/drawing/2014/main" id="{451BD80C-2A65-3C0B-2285-4683211E70DB}"/>
              </a:ext>
            </a:extLst>
          </p:cNvPr>
          <p:cNvSpPr txBox="1"/>
          <p:nvPr/>
        </p:nvSpPr>
        <p:spPr>
          <a:xfrm>
            <a:off x="248147" y="3284984"/>
            <a:ext cx="5472608" cy="3108543"/>
          </a:xfrm>
          <a:prstGeom prst="rect">
            <a:avLst/>
          </a:prstGeom>
          <a:noFill/>
        </p:spPr>
        <p:txBody>
          <a:bodyPr wrap="square">
            <a:spAutoFit/>
          </a:bodyPr>
          <a:lstStyle/>
          <a:p>
            <a:pPr>
              <a:buNone/>
            </a:pPr>
            <a:r>
              <a:rPr lang="en-GB" sz="2800" b="1" dirty="0"/>
              <a:t>Key Financial Highlights</a:t>
            </a:r>
          </a:p>
          <a:p>
            <a:pPr>
              <a:buFont typeface="Arial" panose="020B0604020202020204" pitchFamily="34" charset="0"/>
              <a:buChar char="•"/>
            </a:pPr>
            <a:r>
              <a:rPr lang="en-GB" sz="2800" b="1" dirty="0"/>
              <a:t>2021 Revenue:</a:t>
            </a:r>
            <a:r>
              <a:rPr lang="en-GB" sz="2800" dirty="0"/>
              <a:t> </a:t>
            </a:r>
            <a:r>
              <a:rPr lang="en-GB" sz="2800" b="1" dirty="0"/>
              <a:t>$469.8 billion</a:t>
            </a:r>
            <a:r>
              <a:rPr lang="en-GB" sz="2800" dirty="0"/>
              <a:t> </a:t>
            </a:r>
          </a:p>
          <a:p>
            <a:pPr>
              <a:buFont typeface="Arial" panose="020B0604020202020204" pitchFamily="34" charset="0"/>
              <a:buChar char="•"/>
            </a:pPr>
            <a:r>
              <a:rPr lang="en-GB" sz="2800" b="1" dirty="0"/>
              <a:t>2022 Revenue:</a:t>
            </a:r>
            <a:r>
              <a:rPr lang="en-GB" sz="2800" dirty="0"/>
              <a:t> </a:t>
            </a:r>
            <a:r>
              <a:rPr lang="en-GB" sz="2800" b="1" dirty="0"/>
              <a:t>$514.0 billion</a:t>
            </a:r>
            <a:r>
              <a:rPr lang="en-GB" sz="2800" dirty="0"/>
              <a:t> </a:t>
            </a:r>
          </a:p>
          <a:p>
            <a:pPr>
              <a:buFont typeface="Arial" panose="020B0604020202020204" pitchFamily="34" charset="0"/>
              <a:buChar char="•"/>
            </a:pPr>
            <a:r>
              <a:rPr lang="en-GB" sz="2800" b="1" dirty="0"/>
              <a:t>2023 Revenue:</a:t>
            </a:r>
            <a:r>
              <a:rPr lang="en-GB" sz="2800" dirty="0"/>
              <a:t> </a:t>
            </a:r>
            <a:r>
              <a:rPr lang="en-GB" sz="2800" b="1" dirty="0"/>
              <a:t>$574.8 billion</a:t>
            </a:r>
            <a:r>
              <a:rPr lang="en-GB" sz="2800" dirty="0"/>
              <a:t> </a:t>
            </a:r>
          </a:p>
          <a:p>
            <a:pPr>
              <a:buFont typeface="Arial" panose="020B0604020202020204" pitchFamily="34" charset="0"/>
              <a:buChar char="•"/>
            </a:pPr>
            <a:r>
              <a:rPr lang="en-GB" sz="2800" b="1" dirty="0"/>
              <a:t>2023 Operating Cash Flow:</a:t>
            </a:r>
            <a:r>
              <a:rPr lang="en-GB" sz="2800" dirty="0"/>
              <a:t> </a:t>
            </a:r>
            <a:r>
              <a:rPr lang="en-GB" sz="2800" b="1" dirty="0"/>
              <a:t>$84.9 billion</a:t>
            </a:r>
            <a:r>
              <a:rPr lang="en-GB" sz="2800" dirty="0"/>
              <a:t> </a:t>
            </a:r>
          </a:p>
          <a:p>
            <a:pPr>
              <a:buNone/>
            </a:pPr>
            <a:r>
              <a:rPr lang="en-GB" sz="2800" b="1" dirty="0"/>
              <a:t>Citation:</a:t>
            </a:r>
            <a:r>
              <a:rPr lang="en-GB" sz="2800" dirty="0"/>
              <a:t> (Amazon, 2024)</a:t>
            </a:r>
          </a:p>
        </p:txBody>
      </p:sp>
      <p:pic>
        <p:nvPicPr>
          <p:cNvPr id="8" name="Picture 7">
            <a:extLst>
              <a:ext uri="{FF2B5EF4-FFF2-40B4-BE49-F238E27FC236}">
                <a16:creationId xmlns:a16="http://schemas.microsoft.com/office/drawing/2014/main" id="{22C279DF-4D03-E97F-6127-C25EE30DFD0F}"/>
              </a:ext>
            </a:extLst>
          </p:cNvPr>
          <p:cNvPicPr>
            <a:picLocks noChangeAspect="1"/>
          </p:cNvPicPr>
          <p:nvPr/>
        </p:nvPicPr>
        <p:blipFill>
          <a:blip r:embed="rId2"/>
          <a:stretch>
            <a:fillRect/>
          </a:stretch>
        </p:blipFill>
        <p:spPr>
          <a:xfrm>
            <a:off x="6088337" y="2996952"/>
            <a:ext cx="5580112" cy="3766576"/>
          </a:xfrm>
          <a:prstGeom prst="rect">
            <a:avLst/>
          </a:prstGeom>
        </p:spPr>
      </p:pic>
    </p:spTree>
    <p:extLst>
      <p:ext uri="{BB962C8B-B14F-4D97-AF65-F5344CB8AC3E}">
        <p14:creationId xmlns:p14="http://schemas.microsoft.com/office/powerpoint/2010/main" val="2285975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14787-6D28-B8D4-6BAC-8D91D973ADD8}"/>
              </a:ext>
            </a:extLst>
          </p:cNvPr>
          <p:cNvSpPr>
            <a:spLocks noGrp="1"/>
          </p:cNvSpPr>
          <p:nvPr>
            <p:ph type="title"/>
          </p:nvPr>
        </p:nvSpPr>
        <p:spPr>
          <a:xfrm>
            <a:off x="4654252" y="-387424"/>
            <a:ext cx="9753600" cy="1325562"/>
          </a:xfrm>
        </p:spPr>
        <p:txBody>
          <a:bodyPr/>
          <a:lstStyle/>
          <a:p>
            <a:r>
              <a:rPr lang="en-GB" u="sng" dirty="0"/>
              <a:t>Conclusion</a:t>
            </a:r>
            <a:endParaRPr lang="en-GB" dirty="0"/>
          </a:p>
        </p:txBody>
      </p:sp>
      <p:sp>
        <p:nvSpPr>
          <p:cNvPr id="4" name="TextBox 3">
            <a:extLst>
              <a:ext uri="{FF2B5EF4-FFF2-40B4-BE49-F238E27FC236}">
                <a16:creationId xmlns:a16="http://schemas.microsoft.com/office/drawing/2014/main" id="{E31C57B2-BB6A-A25E-F32A-48094E06EFB6}"/>
              </a:ext>
            </a:extLst>
          </p:cNvPr>
          <p:cNvSpPr txBox="1"/>
          <p:nvPr/>
        </p:nvSpPr>
        <p:spPr>
          <a:xfrm>
            <a:off x="369776" y="1412776"/>
            <a:ext cx="11449272" cy="5093702"/>
          </a:xfrm>
          <a:prstGeom prst="rect">
            <a:avLst/>
          </a:prstGeom>
          <a:noFill/>
        </p:spPr>
        <p:txBody>
          <a:bodyPr wrap="square">
            <a:spAutoFit/>
          </a:bodyPr>
          <a:lstStyle/>
          <a:p>
            <a:r>
              <a:rPr lang="en-GB" sz="2500" dirty="0"/>
              <a:t>Amazon has established itself as a global leader by combining innovation, customer focus, and operational excellence. Our diversified business model, effective marketing strategies, and strong financial performance have created a sustainable competitive advantage, positioning the company for continued global growth and long-term success (Amazon, 2024).</a:t>
            </a:r>
          </a:p>
          <a:p>
            <a:endParaRPr lang="en-GB" sz="2500" b="1" dirty="0"/>
          </a:p>
          <a:p>
            <a:r>
              <a:rPr lang="en-GB" sz="2500" b="1" dirty="0"/>
              <a:t>Key Findings</a:t>
            </a:r>
          </a:p>
          <a:p>
            <a:pPr marL="342900" indent="-342900">
              <a:buFont typeface="Arial" panose="020B0604020202020204" pitchFamily="34" charset="0"/>
              <a:buChar char="•"/>
            </a:pPr>
            <a:r>
              <a:rPr lang="en-GB" sz="2500" dirty="0"/>
              <a:t>Global leader in e-commerce and cloud computing.</a:t>
            </a:r>
          </a:p>
          <a:p>
            <a:pPr marL="342900" indent="-342900">
              <a:buFont typeface="Arial" panose="020B0604020202020204" pitchFamily="34" charset="0"/>
              <a:buChar char="•"/>
            </a:pPr>
            <a:r>
              <a:rPr lang="en-GB" sz="2500" dirty="0"/>
              <a:t> Diversified business model supports sustainable growth.</a:t>
            </a:r>
          </a:p>
          <a:p>
            <a:pPr marL="342900" indent="-342900">
              <a:buFont typeface="Arial" panose="020B0604020202020204" pitchFamily="34" charset="0"/>
              <a:buChar char="•"/>
            </a:pPr>
            <a:r>
              <a:rPr lang="en-GB" sz="2500" dirty="0"/>
              <a:t> Strong customer focus drives loyalty and competitive advantage.</a:t>
            </a:r>
          </a:p>
          <a:p>
            <a:pPr marL="342900" indent="-342900">
              <a:buFont typeface="Arial" panose="020B0604020202020204" pitchFamily="34" charset="0"/>
              <a:buChar char="•"/>
            </a:pPr>
            <a:r>
              <a:rPr lang="en-GB" sz="2500" dirty="0"/>
              <a:t> Continuous innovation and technology investment strengthen long-term performance.</a:t>
            </a:r>
            <a:endParaRPr lang="en-GB" sz="2500" b="1" dirty="0"/>
          </a:p>
        </p:txBody>
      </p:sp>
    </p:spTree>
    <p:extLst>
      <p:ext uri="{BB962C8B-B14F-4D97-AF65-F5344CB8AC3E}">
        <p14:creationId xmlns:p14="http://schemas.microsoft.com/office/powerpoint/2010/main" val="3585098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94134-A908-CE0E-4154-E8AFA29EA3DA}"/>
              </a:ext>
            </a:extLst>
          </p:cNvPr>
          <p:cNvSpPr>
            <a:spLocks noGrp="1"/>
          </p:cNvSpPr>
          <p:nvPr>
            <p:ph type="title"/>
          </p:nvPr>
        </p:nvSpPr>
        <p:spPr>
          <a:xfrm>
            <a:off x="1053852" y="-24527"/>
            <a:ext cx="9753600" cy="1325562"/>
          </a:xfrm>
        </p:spPr>
        <p:txBody>
          <a:bodyPr>
            <a:normAutofit fontScale="90000"/>
          </a:bodyPr>
          <a:lstStyle/>
          <a:p>
            <a:r>
              <a:rPr lang="en-GB" u="sng" dirty="0"/>
              <a:t>Recommendations for Future Growth</a:t>
            </a:r>
            <a:br>
              <a:rPr lang="en-GB" u="sng" dirty="0"/>
            </a:br>
            <a:endParaRPr lang="en-GB" u="sng" dirty="0"/>
          </a:p>
        </p:txBody>
      </p:sp>
      <p:sp>
        <p:nvSpPr>
          <p:cNvPr id="5" name="TextBox 4">
            <a:extLst>
              <a:ext uri="{FF2B5EF4-FFF2-40B4-BE49-F238E27FC236}">
                <a16:creationId xmlns:a16="http://schemas.microsoft.com/office/drawing/2014/main" id="{444AB993-9B6D-AD5F-5B33-4BE38B53B629}"/>
              </a:ext>
            </a:extLst>
          </p:cNvPr>
          <p:cNvSpPr txBox="1"/>
          <p:nvPr/>
        </p:nvSpPr>
        <p:spPr>
          <a:xfrm>
            <a:off x="490502" y="1052736"/>
            <a:ext cx="11665296" cy="6124754"/>
          </a:xfrm>
          <a:prstGeom prst="rect">
            <a:avLst/>
          </a:prstGeom>
          <a:noFill/>
        </p:spPr>
        <p:txBody>
          <a:bodyPr wrap="square" rtlCol="0">
            <a:spAutoFit/>
          </a:bodyPr>
          <a:lstStyle/>
          <a:p>
            <a:r>
              <a:rPr lang="en-GB" sz="2000" dirty="0"/>
              <a:t>To sustain long-term growth and strengthen our competitive advantage, Amazon should continue investing in innovation, operational efficiency, and customer-focused strategies. These recommendations build on the findings presented throughout this business analysis (Amazon, 2024).</a:t>
            </a:r>
          </a:p>
          <a:p>
            <a:pPr marL="285750" indent="-285750">
              <a:buFont typeface="Wingdings" panose="05000000000000000000" pitchFamily="2" charset="2"/>
              <a:buChar char="Ø"/>
            </a:pPr>
            <a:r>
              <a:rPr lang="en-GB" sz="2000" b="1" dirty="0"/>
              <a:t>🤖 Invest in Artificial Intelligence</a:t>
            </a:r>
          </a:p>
          <a:p>
            <a:r>
              <a:rPr lang="en-GB" sz="2000" dirty="0"/>
              <a:t>Enhance AI-driven personalisation, automation, and customer service to improve efficiency and the overall shopping experience. </a:t>
            </a:r>
          </a:p>
          <a:p>
            <a:pPr marL="285750" indent="-285750">
              <a:buFont typeface="Wingdings" panose="05000000000000000000" pitchFamily="2" charset="2"/>
              <a:buChar char="Ø"/>
            </a:pPr>
            <a:r>
              <a:rPr lang="en-GB" sz="2000" b="1" dirty="0"/>
              <a:t>🌱 Strengthen Sustainability</a:t>
            </a:r>
          </a:p>
          <a:p>
            <a:r>
              <a:rPr lang="en-GB" sz="2000" dirty="0"/>
              <a:t>Expand the use of renewable energy and electric delivery vehicles to reduce carbon emissions and support environmental goals. </a:t>
            </a:r>
          </a:p>
          <a:p>
            <a:pPr marL="285750" indent="-285750">
              <a:buFont typeface="Wingdings" panose="05000000000000000000" pitchFamily="2" charset="2"/>
              <a:buChar char="Ø"/>
            </a:pPr>
            <a:r>
              <a:rPr lang="en-GB" sz="2000" b="1" dirty="0"/>
              <a:t>🌍 Expand into Emerging Markets</a:t>
            </a:r>
          </a:p>
          <a:p>
            <a:r>
              <a:rPr lang="en-GB" sz="2000" dirty="0"/>
              <a:t>Increase investment in high-growth international markets to strengthen Amazon's global presence and customer base. </a:t>
            </a:r>
          </a:p>
          <a:p>
            <a:pPr marL="285750" indent="-285750">
              <a:buFont typeface="Wingdings" panose="05000000000000000000" pitchFamily="2" charset="2"/>
              <a:buChar char="Ø"/>
            </a:pPr>
            <a:r>
              <a:rPr lang="en-GB" sz="2000" b="1" dirty="0"/>
              <a:t>👥 Enhance Customer Experience</a:t>
            </a:r>
          </a:p>
          <a:p>
            <a:r>
              <a:rPr lang="en-GB" sz="2000" dirty="0"/>
              <a:t>Continue improving Prime membership benefits, delivery speed, and personalised services to increase customer satisfaction and loyalty. </a:t>
            </a:r>
          </a:p>
          <a:p>
            <a:endParaRPr lang="en-GB" sz="2000" b="1" dirty="0"/>
          </a:p>
          <a:p>
            <a:r>
              <a:rPr lang="en-GB" b="1" dirty="0"/>
              <a:t>Citation:</a:t>
            </a:r>
            <a:r>
              <a:rPr lang="en-GB" dirty="0"/>
              <a:t> (Amazon, 2024)</a:t>
            </a:r>
          </a:p>
          <a:p>
            <a:br>
              <a:rPr lang="en-GB" dirty="0"/>
            </a:br>
            <a:endParaRPr lang="en-GB" dirty="0"/>
          </a:p>
        </p:txBody>
      </p:sp>
    </p:spTree>
    <p:extLst>
      <p:ext uri="{BB962C8B-B14F-4D97-AF65-F5344CB8AC3E}">
        <p14:creationId xmlns:p14="http://schemas.microsoft.com/office/powerpoint/2010/main" val="3284722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F12B8-2496-14AE-BC3C-661F57AD2537}"/>
              </a:ext>
            </a:extLst>
          </p:cNvPr>
          <p:cNvSpPr>
            <a:spLocks noGrp="1"/>
          </p:cNvSpPr>
          <p:nvPr>
            <p:ph type="title"/>
          </p:nvPr>
        </p:nvSpPr>
        <p:spPr>
          <a:xfrm>
            <a:off x="3214092" y="188640"/>
            <a:ext cx="9753600" cy="1325562"/>
          </a:xfrm>
        </p:spPr>
        <p:txBody>
          <a:bodyPr/>
          <a:lstStyle/>
          <a:p>
            <a:r>
              <a:rPr lang="en-GB" u="sng" dirty="0"/>
              <a:t>References</a:t>
            </a:r>
            <a:br>
              <a:rPr lang="en-GB" u="sng" dirty="0"/>
            </a:br>
            <a:endParaRPr lang="en-GB" u="sng" dirty="0"/>
          </a:p>
        </p:txBody>
      </p:sp>
      <p:sp>
        <p:nvSpPr>
          <p:cNvPr id="4" name="TextBox 3">
            <a:extLst>
              <a:ext uri="{FF2B5EF4-FFF2-40B4-BE49-F238E27FC236}">
                <a16:creationId xmlns:a16="http://schemas.microsoft.com/office/drawing/2014/main" id="{F4B2D73A-0C39-DCE2-244A-AE7A68EF1FFC}"/>
              </a:ext>
            </a:extLst>
          </p:cNvPr>
          <p:cNvSpPr txBox="1"/>
          <p:nvPr/>
        </p:nvSpPr>
        <p:spPr>
          <a:xfrm>
            <a:off x="2150738" y="1628800"/>
            <a:ext cx="7887348" cy="4247317"/>
          </a:xfrm>
          <a:prstGeom prst="rect">
            <a:avLst/>
          </a:prstGeom>
          <a:noFill/>
        </p:spPr>
        <p:txBody>
          <a:bodyPr wrap="square">
            <a:spAutoFit/>
          </a:bodyPr>
          <a:lstStyle/>
          <a:p>
            <a:pPr marL="285750" indent="-285750">
              <a:buFont typeface="Arial" panose="020B0604020202020204" pitchFamily="34" charset="0"/>
              <a:buChar char="•"/>
            </a:pPr>
            <a:r>
              <a:rPr lang="en-GB" dirty="0"/>
              <a:t>Amazon (2024) </a:t>
            </a:r>
            <a:r>
              <a:rPr lang="en-GB" i="1" dirty="0"/>
              <a:t>Annual Report 2024</a:t>
            </a:r>
            <a:r>
              <a:rPr lang="en-GB" dirty="0"/>
              <a:t>. Seattle: Amazon Inc.</a:t>
            </a:r>
          </a:p>
          <a:p>
            <a:pPr marL="285750" indent="-285750">
              <a:buFont typeface="Arial" panose="020B0604020202020204" pitchFamily="34" charset="0"/>
              <a:buChar char="•"/>
            </a:pPr>
            <a:r>
              <a:rPr lang="en-GB" dirty="0"/>
              <a:t>Chaffey, D. and Ellis-Chadwick, F. (2019) Digital Marketing. 7th </a:t>
            </a:r>
            <a:r>
              <a:rPr lang="en-GB" dirty="0" err="1"/>
              <a:t>edn</a:t>
            </a:r>
            <a:r>
              <a:rPr lang="en-GB" dirty="0"/>
              <a:t>. Harlow: Pearson.</a:t>
            </a:r>
          </a:p>
          <a:p>
            <a:pPr marL="285750" indent="-285750">
              <a:buFont typeface="Arial" panose="020B0604020202020204" pitchFamily="34" charset="0"/>
              <a:buChar char="•"/>
            </a:pPr>
            <a:r>
              <a:rPr lang="en-GB" dirty="0"/>
              <a:t>Kotler, P., Armstrong, G., Harris, L.C. and He, H. (2019) Principles of Marketing. 8th European </a:t>
            </a:r>
            <a:r>
              <a:rPr lang="en-GB" dirty="0" err="1"/>
              <a:t>edn</a:t>
            </a:r>
            <a:r>
              <a:rPr lang="en-GB" dirty="0"/>
              <a:t>. Harlow: Pearson.</a:t>
            </a:r>
          </a:p>
          <a:p>
            <a:pPr marL="285750" indent="-285750">
              <a:buFont typeface="Arial" panose="020B0604020202020204" pitchFamily="34" charset="0"/>
              <a:buChar char="•"/>
            </a:pPr>
            <a:r>
              <a:rPr lang="en-GB" dirty="0"/>
              <a:t>Porter, M.E. (2008) ‘The Five Competitive Forces That Shape Strategy’, Harvard Business Review, 86(1), pp. 78–93.</a:t>
            </a:r>
          </a:p>
          <a:p>
            <a:pPr marL="285750" indent="-285750">
              <a:buFont typeface="Arial" panose="020B0604020202020204" pitchFamily="34" charset="0"/>
              <a:buChar char="•"/>
            </a:pPr>
            <a:r>
              <a:rPr lang="en-GB" dirty="0"/>
              <a:t>Statista (2025) Amazon – Statistics &amp; Facts. Available at: </a:t>
            </a:r>
            <a:r>
              <a:rPr lang="en-GB" dirty="0">
                <a:hlinkClick r:id="rId2"/>
              </a:rPr>
              <a:t>https://www.statista.com</a:t>
            </a:r>
            <a:endParaRPr lang="en-GB" dirty="0"/>
          </a:p>
          <a:p>
            <a:pPr marL="285750" indent="-285750">
              <a:buFont typeface="Arial" panose="020B0604020202020204" pitchFamily="34" charset="0"/>
              <a:buChar char="•"/>
            </a:pPr>
            <a:r>
              <a:rPr lang="en-GB" dirty="0"/>
              <a:t>Stone, B. (2013) The Everything Store: Jeff Bezos and the Age of Amazon. London: Bantam Press.</a:t>
            </a:r>
          </a:p>
          <a:p>
            <a:pPr marL="285750" indent="-285750">
              <a:buFont typeface="Arial" panose="020B0604020202020204" pitchFamily="34" charset="0"/>
              <a:buChar char="•"/>
            </a:pPr>
            <a:r>
              <a:rPr lang="en-GB" dirty="0"/>
              <a:t>Wirtz, J. and Lovelock, C. (2022) Services Marketing: People, Technology, Strategy. 9th </a:t>
            </a:r>
            <a:r>
              <a:rPr lang="en-GB" dirty="0" err="1"/>
              <a:t>edn</a:t>
            </a:r>
            <a:r>
              <a:rPr lang="en-GB" dirty="0"/>
              <a:t>. Singapore: World Scientific.</a:t>
            </a:r>
          </a:p>
          <a:p>
            <a:pPr marL="285750" indent="-285750">
              <a:buFont typeface="Arial" panose="020B0604020202020204" pitchFamily="34" charset="0"/>
              <a:buChar char="•"/>
            </a:pPr>
            <a:r>
              <a:rPr lang="en-GB" dirty="0"/>
              <a:t>Kotler, P. and Keller, K.L. (2016) Marketing Management. 15th </a:t>
            </a:r>
            <a:r>
              <a:rPr lang="en-GB" dirty="0" err="1"/>
              <a:t>edn</a:t>
            </a:r>
            <a:r>
              <a:rPr lang="en-GB" dirty="0"/>
              <a:t>. Harlow: Pearson.</a:t>
            </a:r>
          </a:p>
        </p:txBody>
      </p:sp>
    </p:spTree>
    <p:extLst>
      <p:ext uri="{BB962C8B-B14F-4D97-AF65-F5344CB8AC3E}">
        <p14:creationId xmlns:p14="http://schemas.microsoft.com/office/powerpoint/2010/main" val="1843162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orld Presentation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Office_61050981_TF02804891_Win32" id="{C6D1DE3E-6776-4E01-9977-96EF4DA3CFE5}" vid="{E3A477E5-07B1-4ADD-9CC4-B158FF4B75F7}"/>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World presentation (widescreen)</Template>
  <TotalTime>6779</TotalTime>
  <Words>1597</Words>
  <Application>Microsoft Office PowerPoint</Application>
  <PresentationFormat>Custom</PresentationFormat>
  <Paragraphs>192</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Wingdings</vt:lpstr>
      <vt:lpstr>World Presentation 16x9</vt:lpstr>
      <vt:lpstr>Amazon: Entrepreneurship, Marketing and Business Growth  Entrepreneur: Jeff Bezos   STUDENT Name : Lidia Zamfir  Student ID : 2238198  Module Name &amp; Code: Entrepreneurship LCBB5013  lecturer: Trinh Nguyen Thi Ngoc   </vt:lpstr>
      <vt:lpstr>Introduction to AMAZON</vt:lpstr>
      <vt:lpstr>Company Overview</vt:lpstr>
      <vt:lpstr>Business Idea &amp; USP</vt:lpstr>
      <vt:lpstr>Products &amp; Services</vt:lpstr>
      <vt:lpstr>Business Objectives</vt:lpstr>
      <vt:lpstr>SWOT Analysis</vt:lpstr>
      <vt:lpstr>Competitor Analysis</vt:lpstr>
      <vt:lpstr>Blank slide</vt:lpstr>
      <vt:lpstr>Marketing Mix (4Ps)</vt:lpstr>
      <vt:lpstr>Online Marketing Strategies</vt:lpstr>
      <vt:lpstr>Financial Performance &amp; Growth</vt:lpstr>
      <vt:lpstr>Conclusion</vt:lpstr>
      <vt:lpstr>Recommendations for Future Growth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caraman lidia</dc:creator>
  <cp:lastModifiedBy>caraman lidia</cp:lastModifiedBy>
  <cp:revision>2</cp:revision>
  <dcterms:created xsi:type="dcterms:W3CDTF">2026-07-04T15:57:24Z</dcterms:created>
  <dcterms:modified xsi:type="dcterms:W3CDTF">2026-07-10T21:54:47Z</dcterms:modified>
</cp:coreProperties>
</file>