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260" r:id="rId3"/>
    <p:sldId id="262" r:id="rId4"/>
    <p:sldId id="261" r:id="rId5"/>
    <p:sldId id="267" r:id="rId6"/>
    <p:sldId id="268" r:id="rId7"/>
    <p:sldId id="269" r:id="rId8"/>
    <p:sldId id="270" r:id="rId9"/>
    <p:sldId id="271" r:id="rId10"/>
    <p:sldId id="272" r:id="rId11"/>
    <p:sldId id="273" r:id="rId12"/>
    <p:sldId id="274" r:id="rId13"/>
    <p:sldId id="275" r:id="rId14"/>
    <p:sldId id="276" r:id="rId15"/>
    <p:sldId id="277" r:id="rId16"/>
    <p:sldId id="278" r:id="rId17"/>
    <p:sldId id="266" r:id="rId18"/>
    <p:sldId id="279"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897" autoAdjust="0"/>
    <p:restoredTop sz="94660"/>
  </p:normalViewPr>
  <p:slideViewPr>
    <p:cSldViewPr snapToGrid="0">
      <p:cViewPr varScale="1">
        <p:scale>
          <a:sx n="72" d="100"/>
          <a:sy n="72" d="100"/>
        </p:scale>
        <p:origin x="70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6/13/2018</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6/13/2018</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6/13/2018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6/13/2018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6/13/2018</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6/13/2018</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6/13/2018</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EF662-15B3-49C8-A474-DF46CA65379B}"/>
              </a:ext>
            </a:extLst>
          </p:cNvPr>
          <p:cNvSpPr>
            <a:spLocks noGrp="1"/>
          </p:cNvSpPr>
          <p:nvPr>
            <p:ph type="ctrTitle"/>
          </p:nvPr>
        </p:nvSpPr>
        <p:spPr>
          <a:xfrm>
            <a:off x="6334537" y="-1158801"/>
            <a:ext cx="5579167" cy="6937513"/>
          </a:xfrm>
        </p:spPr>
        <p:txBody>
          <a:bodyPr>
            <a:noAutofit/>
          </a:bodyPr>
          <a:lstStyle/>
          <a:p>
            <a:pPr algn="r"/>
            <a:r>
              <a:rPr lang="en-GB" sz="6600" dirty="0">
                <a:effectLst>
                  <a:glow rad="63500">
                    <a:schemeClr val="accent1">
                      <a:satMod val="175000"/>
                      <a:alpha val="40000"/>
                    </a:schemeClr>
                  </a:glow>
                  <a:outerShdw blurRad="63500" sx="102000" sy="102000" algn="ctr" rotWithShape="0">
                    <a:prstClr val="black">
                      <a:alpha val="40000"/>
                    </a:prstClr>
                  </a:outerShdw>
                </a:effectLst>
              </a:rPr>
              <a:t>HOW TO CREATE AND MAINTAIN AN EFFECTIVE TEAM</a:t>
            </a:r>
          </a:p>
        </p:txBody>
      </p:sp>
      <p:sp>
        <p:nvSpPr>
          <p:cNvPr id="3" name="Subtitle 2">
            <a:extLst>
              <a:ext uri="{FF2B5EF4-FFF2-40B4-BE49-F238E27FC236}">
                <a16:creationId xmlns:a16="http://schemas.microsoft.com/office/drawing/2014/main" id="{6B9A3B19-F8BD-491D-87D5-1B680AF98673}"/>
              </a:ext>
            </a:extLst>
          </p:cNvPr>
          <p:cNvSpPr>
            <a:spLocks noGrp="1"/>
          </p:cNvSpPr>
          <p:nvPr>
            <p:ph type="subTitle" idx="1"/>
          </p:nvPr>
        </p:nvSpPr>
        <p:spPr>
          <a:xfrm>
            <a:off x="0" y="6512797"/>
            <a:ext cx="7692473" cy="484352"/>
          </a:xfrm>
        </p:spPr>
        <p:txBody>
          <a:bodyPr/>
          <a:lstStyle/>
          <a:p>
            <a:pPr algn="ctr"/>
            <a:r>
              <a:rPr lang="en-GB" dirty="0"/>
              <a:t>PRESENTED BY AKBAR, NAZRIN, RUNA, SHARIF, SALEEMA</a:t>
            </a:r>
          </a:p>
        </p:txBody>
      </p:sp>
      <p:pic>
        <p:nvPicPr>
          <p:cNvPr id="5" name="Picture 4">
            <a:extLst>
              <a:ext uri="{FF2B5EF4-FFF2-40B4-BE49-F238E27FC236}">
                <a16:creationId xmlns:a16="http://schemas.microsoft.com/office/drawing/2014/main" id="{BE59D9B8-0957-4AAB-8BEF-246BE962B0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421834">
            <a:off x="1674624" y="1022348"/>
            <a:ext cx="5077010" cy="3902180"/>
          </a:xfrm>
          <a:prstGeom prst="rect">
            <a:avLst/>
          </a:prstGeom>
        </p:spPr>
      </p:pic>
    </p:spTree>
    <p:extLst>
      <p:ext uri="{BB962C8B-B14F-4D97-AF65-F5344CB8AC3E}">
        <p14:creationId xmlns:p14="http://schemas.microsoft.com/office/powerpoint/2010/main" val="372182794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3338B7-BF06-42AD-8D7F-764AF4B12D53}"/>
              </a:ext>
            </a:extLst>
          </p:cNvPr>
          <p:cNvSpPr>
            <a:spLocks noGrp="1"/>
          </p:cNvSpPr>
          <p:nvPr>
            <p:ph idx="1"/>
          </p:nvPr>
        </p:nvSpPr>
        <p:spPr>
          <a:xfrm>
            <a:off x="685800" y="1885071"/>
            <a:ext cx="10820400" cy="4024125"/>
          </a:xfrm>
          <a:noFill/>
          <a:ln>
            <a:noFill/>
          </a:ln>
          <a:effectLst>
            <a:outerShdw blurRad="50800" dist="50800" dir="5400000" algn="ctr" rotWithShape="0">
              <a:srgbClr val="FF0000"/>
            </a:outerShdw>
          </a:effectLst>
        </p:spPr>
        <p:txBody>
          <a:bodyPr>
            <a:noAutofit/>
          </a:bodyPr>
          <a:lstStyle/>
          <a:p>
            <a:pPr marL="0" indent="0" algn="r">
              <a:buNone/>
            </a:pPr>
            <a:r>
              <a:rPr lang="en-GB" sz="2800" b="1" dirty="0">
                <a:effectLst>
                  <a:outerShdw blurRad="50800" dist="50800" dir="5400000" algn="ctr" rotWithShape="0">
                    <a:schemeClr val="bg1"/>
                  </a:outerShdw>
                </a:effectLst>
              </a:rPr>
              <a:t>DIFFERENCE BETWEEN GROUP AND TEAM</a:t>
            </a:r>
          </a:p>
          <a:p>
            <a:pPr marL="0" indent="0" algn="r">
              <a:buNone/>
            </a:pPr>
            <a:endParaRPr lang="en-GB" sz="2800" b="1" dirty="0">
              <a:effectLst>
                <a:outerShdw blurRad="50800" dist="50800" dir="5400000" algn="ctr" rotWithShape="0">
                  <a:schemeClr val="bg1"/>
                </a:outerShdw>
              </a:effectLst>
            </a:endParaRPr>
          </a:p>
          <a:p>
            <a:pPr marL="0" indent="0" algn="r">
              <a:buNone/>
            </a:pPr>
            <a:r>
              <a:rPr lang="en-GB" sz="2800" b="1" dirty="0">
                <a:effectLst>
                  <a:outerShdw blurRad="50800" dist="50800" dir="5400000" algn="ctr" rotWithShape="0">
                    <a:schemeClr val="bg1"/>
                  </a:outerShdw>
                </a:effectLst>
              </a:rPr>
              <a:t>CONFLICT HANDLING</a:t>
            </a:r>
          </a:p>
          <a:p>
            <a:pPr marL="0" indent="0" algn="r">
              <a:buNone/>
            </a:pPr>
            <a:endParaRPr lang="en-GB" sz="2800" b="1" dirty="0">
              <a:effectLst>
                <a:outerShdw blurRad="50800" dist="50800" dir="5400000" algn="ctr" rotWithShape="0">
                  <a:schemeClr val="bg1"/>
                </a:outerShdw>
              </a:effectLst>
            </a:endParaRPr>
          </a:p>
          <a:p>
            <a:pPr marL="0" indent="0" algn="r">
              <a:buNone/>
            </a:pPr>
            <a:r>
              <a:rPr lang="en-GB" sz="2800" b="1" dirty="0">
                <a:effectLst>
                  <a:outerShdw blurRad="50800" dist="50800" dir="5400000" algn="ctr" rotWithShape="0">
                    <a:schemeClr val="bg1"/>
                  </a:outerShdw>
                </a:effectLst>
              </a:rPr>
              <a:t>GROUP DYNAMICS</a:t>
            </a:r>
          </a:p>
          <a:p>
            <a:pPr marL="0" indent="0" algn="r">
              <a:buNone/>
            </a:pPr>
            <a:endParaRPr lang="en-GB" sz="2800" b="1" dirty="0">
              <a:effectLst>
                <a:outerShdw blurRad="50800" dist="50800" dir="5400000" algn="ctr" rotWithShape="0">
                  <a:schemeClr val="bg1"/>
                </a:outerShdw>
              </a:effectLst>
            </a:endParaRPr>
          </a:p>
          <a:p>
            <a:pPr marL="0" indent="0" algn="r">
              <a:buNone/>
            </a:pPr>
            <a:r>
              <a:rPr lang="en-GB" sz="2800" b="1" dirty="0">
                <a:effectLst>
                  <a:outerShdw blurRad="50800" dist="50800" dir="5400000" algn="ctr" rotWithShape="0">
                    <a:schemeClr val="bg1"/>
                  </a:outerShdw>
                </a:effectLst>
              </a:rPr>
              <a:t>CHARACTERISTICS OF AN EFFECTIVE TEAM</a:t>
            </a:r>
          </a:p>
          <a:p>
            <a:pPr marL="0" indent="0" algn="r">
              <a:buNone/>
            </a:pPr>
            <a:endParaRPr lang="en-GB" sz="2800" b="1" dirty="0">
              <a:effectLst>
                <a:outerShdw blurRad="50800" dist="50800" dir="5400000" algn="ctr" rotWithShape="0">
                  <a:schemeClr val="bg1"/>
                </a:outerShdw>
              </a:effectLst>
            </a:endParaRPr>
          </a:p>
          <a:p>
            <a:pPr marL="0" indent="0" algn="r">
              <a:buNone/>
            </a:pPr>
            <a:r>
              <a:rPr lang="en-GB" sz="2800" b="1" dirty="0">
                <a:effectLst>
                  <a:outerShdw blurRad="50800" dist="50800" dir="5400000" algn="ctr" rotWithShape="0">
                    <a:schemeClr val="bg1"/>
                  </a:outerShdw>
                </a:effectLst>
              </a:rPr>
              <a:t>CONCLUSION</a:t>
            </a:r>
          </a:p>
        </p:txBody>
      </p:sp>
      <p:sp>
        <p:nvSpPr>
          <p:cNvPr id="4" name="Title 3">
            <a:extLst>
              <a:ext uri="{FF2B5EF4-FFF2-40B4-BE49-F238E27FC236}">
                <a16:creationId xmlns:a16="http://schemas.microsoft.com/office/drawing/2014/main" id="{B528D216-A534-4AB2-AF5A-A03DF063AA11}"/>
              </a:ext>
            </a:extLst>
          </p:cNvPr>
          <p:cNvSpPr>
            <a:spLocks noGrp="1"/>
          </p:cNvSpPr>
          <p:nvPr>
            <p:ph type="title"/>
          </p:nvPr>
        </p:nvSpPr>
        <p:spPr>
          <a:xfrm>
            <a:off x="2943639" y="261455"/>
            <a:ext cx="6304722" cy="1158858"/>
          </a:xfrm>
        </p:spPr>
        <p:txBody>
          <a:bodyPr>
            <a:normAutofit/>
          </a:bodyPr>
          <a:lstStyle/>
          <a:p>
            <a:r>
              <a:rPr lang="en-GB" sz="6600" b="1" dirty="0"/>
              <a:t>INTRODUCTION</a:t>
            </a:r>
          </a:p>
        </p:txBody>
      </p:sp>
      <p:pic>
        <p:nvPicPr>
          <p:cNvPr id="6" name="Picture 5">
            <a:extLst>
              <a:ext uri="{FF2B5EF4-FFF2-40B4-BE49-F238E27FC236}">
                <a16:creationId xmlns:a16="http://schemas.microsoft.com/office/drawing/2014/main" id="{E2ADD84D-64A3-4DA5-9E02-922BA2B5AF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138" y="1719777"/>
            <a:ext cx="2778262" cy="4488883"/>
          </a:xfrm>
          <a:prstGeom prst="rect">
            <a:avLst/>
          </a:prstGeom>
        </p:spPr>
      </p:pic>
    </p:spTree>
    <p:extLst>
      <p:ext uri="{BB962C8B-B14F-4D97-AF65-F5344CB8AC3E}">
        <p14:creationId xmlns:p14="http://schemas.microsoft.com/office/powerpoint/2010/main" val="18773849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ircle(in)">
                                      <p:cBhvr>
                                        <p:cTn id="1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768FE-A2E4-4D65-A394-2A30DE951147}"/>
              </a:ext>
            </a:extLst>
          </p:cNvPr>
          <p:cNvSpPr>
            <a:spLocks noGrp="1"/>
          </p:cNvSpPr>
          <p:nvPr>
            <p:ph type="title"/>
          </p:nvPr>
        </p:nvSpPr>
        <p:spPr>
          <a:xfrm>
            <a:off x="1862758" y="324678"/>
            <a:ext cx="8466483" cy="1081048"/>
          </a:xfrm>
        </p:spPr>
        <p:txBody>
          <a:bodyPr>
            <a:noAutofit/>
          </a:bodyPr>
          <a:lstStyle/>
          <a:p>
            <a:pPr algn="ctr"/>
            <a:r>
              <a:rPr lang="en-GB" sz="5400" b="1" dirty="0"/>
              <a:t>The DIFFERENCE BETWEEN</a:t>
            </a:r>
          </a:p>
        </p:txBody>
      </p:sp>
      <p:sp>
        <p:nvSpPr>
          <p:cNvPr id="3" name="Content Placeholder 2">
            <a:extLst>
              <a:ext uri="{FF2B5EF4-FFF2-40B4-BE49-F238E27FC236}">
                <a16:creationId xmlns:a16="http://schemas.microsoft.com/office/drawing/2014/main" id="{B26535B3-C064-43BB-8B00-9A0D4241C631}"/>
              </a:ext>
            </a:extLst>
          </p:cNvPr>
          <p:cNvSpPr>
            <a:spLocks noGrp="1"/>
          </p:cNvSpPr>
          <p:nvPr>
            <p:ph idx="1"/>
          </p:nvPr>
        </p:nvSpPr>
        <p:spPr>
          <a:xfrm>
            <a:off x="6864626" y="3177735"/>
            <a:ext cx="5008584" cy="3355587"/>
          </a:xfrm>
          <a:noFill/>
          <a:ln>
            <a:noFill/>
          </a:ln>
        </p:spPr>
        <p:txBody>
          <a:bodyPr>
            <a:normAutofit/>
          </a:bodyPr>
          <a:lstStyle/>
          <a:p>
            <a:pPr marL="0" indent="0" algn="ctr">
              <a:buNone/>
            </a:pPr>
            <a:r>
              <a:rPr lang="en-GB" sz="4400" b="1" dirty="0"/>
              <a:t>TEAM</a:t>
            </a:r>
            <a:endParaRPr lang="en-GB" sz="2800" b="1" dirty="0"/>
          </a:p>
          <a:p>
            <a:pPr marL="0" indent="0" algn="ctr">
              <a:buNone/>
            </a:pPr>
            <a:r>
              <a:rPr lang="en-GB" sz="2800" b="1" dirty="0"/>
              <a:t>GROUP OF PEOPLE</a:t>
            </a:r>
          </a:p>
          <a:p>
            <a:pPr marL="0" indent="0" algn="ctr">
              <a:buNone/>
            </a:pPr>
            <a:r>
              <a:rPr lang="en-GB" sz="2800" b="1" dirty="0"/>
              <a:t>COMMON TEAM PURPOSE</a:t>
            </a:r>
          </a:p>
          <a:p>
            <a:pPr marL="0" indent="0" algn="ctr">
              <a:buNone/>
            </a:pPr>
            <a:r>
              <a:rPr lang="en-GB" sz="2800" b="1" dirty="0"/>
              <a:t>CHALLENGING GOALS</a:t>
            </a:r>
          </a:p>
          <a:p>
            <a:pPr marL="0" indent="0" algn="ctr">
              <a:buNone/>
            </a:pPr>
            <a:r>
              <a:rPr lang="en-GB" sz="2800" b="1" dirty="0"/>
              <a:t>GROUP ACHIEVE OF FAIL TOGETHER</a:t>
            </a:r>
          </a:p>
        </p:txBody>
      </p:sp>
      <p:sp>
        <p:nvSpPr>
          <p:cNvPr id="9" name="TextBox 8">
            <a:extLst>
              <a:ext uri="{FF2B5EF4-FFF2-40B4-BE49-F238E27FC236}">
                <a16:creationId xmlns:a16="http://schemas.microsoft.com/office/drawing/2014/main" id="{58C323DF-5905-467E-B227-501C289C566C}"/>
              </a:ext>
            </a:extLst>
          </p:cNvPr>
          <p:cNvSpPr txBox="1"/>
          <p:nvPr/>
        </p:nvSpPr>
        <p:spPr>
          <a:xfrm>
            <a:off x="437322" y="3173288"/>
            <a:ext cx="5008584" cy="3631763"/>
          </a:xfrm>
          <a:prstGeom prst="rect">
            <a:avLst/>
          </a:prstGeom>
          <a:noFill/>
        </p:spPr>
        <p:txBody>
          <a:bodyPr wrap="square" rtlCol="0">
            <a:spAutoFit/>
          </a:bodyPr>
          <a:lstStyle/>
          <a:p>
            <a:pPr algn="ctr"/>
            <a:r>
              <a:rPr lang="en-GB" sz="4400" b="1" dirty="0"/>
              <a:t>GROUP</a:t>
            </a:r>
            <a:endParaRPr lang="en-GB" sz="2800" dirty="0"/>
          </a:p>
          <a:p>
            <a:pPr algn="ctr"/>
            <a:r>
              <a:rPr lang="en-GB" sz="2800" b="1" dirty="0"/>
              <a:t>INDEPENDENT IN THEIR ACCOMPLISHMENTS</a:t>
            </a:r>
          </a:p>
          <a:p>
            <a:pPr algn="ctr"/>
            <a:r>
              <a:rPr lang="en-GB" sz="2800" b="1" dirty="0"/>
              <a:t>MAY OR MAY NOT HAVE THE SAME GOAL</a:t>
            </a:r>
          </a:p>
          <a:p>
            <a:pPr algn="ctr"/>
            <a:r>
              <a:rPr lang="en-GB" sz="2800" b="1" dirty="0"/>
              <a:t>CAN ACHIEVE GOALS INDIVIDUALLY</a:t>
            </a:r>
          </a:p>
          <a:p>
            <a:pPr algn="ctr"/>
            <a:endParaRPr lang="en-GB" dirty="0"/>
          </a:p>
        </p:txBody>
      </p:sp>
      <p:pic>
        <p:nvPicPr>
          <p:cNvPr id="5" name="Picture 4" descr="A group of people looking at a computer&#10;&#10;Description generated with very high confidence">
            <a:extLst>
              <a:ext uri="{FF2B5EF4-FFF2-40B4-BE49-F238E27FC236}">
                <a16:creationId xmlns:a16="http://schemas.microsoft.com/office/drawing/2014/main" id="{2A7AC74F-23B6-40CE-93E9-6BED088C94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69256" y="1526041"/>
            <a:ext cx="2944715" cy="1647247"/>
          </a:xfrm>
          <a:prstGeom prst="rect">
            <a:avLst/>
          </a:prstGeom>
        </p:spPr>
      </p:pic>
      <p:pic>
        <p:nvPicPr>
          <p:cNvPr id="7" name="Picture 6" descr="A close up of a sign&#10;&#10;Description generated with high confidence">
            <a:extLst>
              <a:ext uri="{FF2B5EF4-FFF2-40B4-BE49-F238E27FC236}">
                <a16:creationId xmlns:a16="http://schemas.microsoft.com/office/drawing/2014/main" id="{7499447F-AD59-4DDC-8441-56DB9AE2CA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78031" y="1526041"/>
            <a:ext cx="2692577" cy="1647247"/>
          </a:xfrm>
          <a:prstGeom prst="rect">
            <a:avLst/>
          </a:prstGeom>
        </p:spPr>
      </p:pic>
    </p:spTree>
    <p:extLst>
      <p:ext uri="{BB962C8B-B14F-4D97-AF65-F5344CB8AC3E}">
        <p14:creationId xmlns:p14="http://schemas.microsoft.com/office/powerpoint/2010/main" val="175596027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par>
                                <p:cTn id="8" presetID="2" presetClass="entr" presetSubtype="4" fill="hold" nodeType="withEffect">
                                  <p:stCondLst>
                                    <p:cond delay="0"/>
                                  </p:stCondLst>
                                  <p:childTnLst>
                                    <p:set>
                                      <p:cBhvr>
                                        <p:cTn id="9" dur="1" fill="hold">
                                          <p:stCondLst>
                                            <p:cond delay="0"/>
                                          </p:stCondLst>
                                        </p:cTn>
                                        <p:tgtEl>
                                          <p:spTgt spid="9">
                                            <p:txEl>
                                              <p:pRg st="0" end="0"/>
                                            </p:txEl>
                                          </p:spTgt>
                                        </p:tgtEl>
                                        <p:attrNameLst>
                                          <p:attrName>style.visibility</p:attrName>
                                        </p:attrNameLst>
                                      </p:cBhvr>
                                      <p:to>
                                        <p:strVal val="visible"/>
                                      </p:to>
                                    </p:set>
                                    <p:anim calcmode="lin" valueType="num">
                                      <p:cBhvr additive="base">
                                        <p:cTn id="10"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nodeType="clickEffect">
                                  <p:stCondLst>
                                    <p:cond delay="0"/>
                                  </p:stCondLst>
                                  <p:childTnLst>
                                    <p:set>
                                      <p:cBhvr>
                                        <p:cTn id="15" dur="1" fill="hold">
                                          <p:stCondLst>
                                            <p:cond delay="0"/>
                                          </p:stCondLst>
                                        </p:cTn>
                                        <p:tgtEl>
                                          <p:spTgt spid="9">
                                            <p:txEl>
                                              <p:pRg st="1" end="1"/>
                                            </p:txEl>
                                          </p:spTgt>
                                        </p:tgtEl>
                                        <p:attrNameLst>
                                          <p:attrName>style.visibility</p:attrName>
                                        </p:attrNameLst>
                                      </p:cBhvr>
                                      <p:to>
                                        <p:strVal val="visible"/>
                                      </p:to>
                                    </p:set>
                                    <p:anim calcmode="lin" valueType="num">
                                      <p:cBhvr additive="base">
                                        <p:cTn id="16"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9">
                                            <p:txEl>
                                              <p:pRg st="1" end="1"/>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9">
                                            <p:txEl>
                                              <p:pRg st="2" end="2"/>
                                            </p:txEl>
                                          </p:spTgt>
                                        </p:tgtEl>
                                        <p:attrNameLst>
                                          <p:attrName>style.visibility</p:attrName>
                                        </p:attrNameLst>
                                      </p:cBhvr>
                                      <p:to>
                                        <p:strVal val="visible"/>
                                      </p:to>
                                    </p:set>
                                    <p:anim calcmode="lin" valueType="num">
                                      <p:cBhvr additive="base">
                                        <p:cTn id="20"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9">
                                            <p:txEl>
                                              <p:pRg st="2" end="2"/>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9">
                                            <p:txEl>
                                              <p:pRg st="3" end="3"/>
                                            </p:txEl>
                                          </p:spTgt>
                                        </p:tgtEl>
                                        <p:attrNameLst>
                                          <p:attrName>style.visibility</p:attrName>
                                        </p:attrNameLst>
                                      </p:cBhvr>
                                      <p:to>
                                        <p:strVal val="visible"/>
                                      </p:to>
                                    </p:set>
                                    <p:anim calcmode="lin" valueType="num">
                                      <p:cBhvr additive="base">
                                        <p:cTn id="24"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circle(in)">
                                      <p:cBhvr>
                                        <p:cTn id="30" dur="2000"/>
                                        <p:tgtEl>
                                          <p:spTgt spid="7"/>
                                        </p:tgtEl>
                                      </p:cBhvr>
                                    </p:animEffect>
                                  </p:childTnLst>
                                </p:cTn>
                              </p:par>
                              <p:par>
                                <p:cTn id="31" presetID="2" presetClass="entr" presetSubtype="4" fill="hold" nodeType="withEffect">
                                  <p:stCondLst>
                                    <p:cond delay="0"/>
                                  </p:stCondLst>
                                  <p:childTnLst>
                                    <p:set>
                                      <p:cBhvr>
                                        <p:cTn id="32" dur="1" fill="hold">
                                          <p:stCondLst>
                                            <p:cond delay="0"/>
                                          </p:stCondLst>
                                        </p:cTn>
                                        <p:tgtEl>
                                          <p:spTgt spid="3">
                                            <p:txEl>
                                              <p:pRg st="0" end="0"/>
                                            </p:txEl>
                                          </p:spTgt>
                                        </p:tgtEl>
                                        <p:attrNameLst>
                                          <p:attrName>style.visibility</p:attrName>
                                        </p:attrNameLst>
                                      </p:cBhvr>
                                      <p:to>
                                        <p:strVal val="visible"/>
                                      </p:to>
                                    </p:set>
                                    <p:anim calcmode="lin" valueType="num">
                                      <p:cBhvr additive="base">
                                        <p:cTn id="3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1" end="1"/>
                                            </p:txEl>
                                          </p:spTgt>
                                        </p:tgtEl>
                                        <p:attrNameLst>
                                          <p:attrName>style.visibility</p:attrName>
                                        </p:attrNameLst>
                                      </p:cBhvr>
                                      <p:to>
                                        <p:strVal val="visible"/>
                                      </p:to>
                                    </p:set>
                                    <p:anim calcmode="lin" valueType="num">
                                      <p:cBhvr additive="base">
                                        <p:cTn id="3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1" end="1"/>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 calcmode="lin" valueType="num">
                                      <p:cBhvr additive="base">
                                        <p:cTn id="4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3" end="3"/>
                                            </p:txEl>
                                          </p:spTgt>
                                        </p:tgtEl>
                                        <p:attrNameLst>
                                          <p:attrName>style.visibility</p:attrName>
                                        </p:attrNameLst>
                                      </p:cBhvr>
                                      <p:to>
                                        <p:strVal val="visible"/>
                                      </p:to>
                                    </p:set>
                                    <p:anim calcmode="lin" valueType="num">
                                      <p:cBhvr additive="base">
                                        <p:cTn id="4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3">
                                            <p:txEl>
                                              <p:pRg st="4" end="4"/>
                                            </p:txEl>
                                          </p:spTgt>
                                        </p:tgtEl>
                                        <p:attrNameLst>
                                          <p:attrName>style.visibility</p:attrName>
                                        </p:attrNameLst>
                                      </p:cBhvr>
                                      <p:to>
                                        <p:strVal val="visible"/>
                                      </p:to>
                                    </p:set>
                                    <p:anim calcmode="lin" valueType="num">
                                      <p:cBhvr additive="base">
                                        <p:cTn id="5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09B149A-1CB9-47A4-BBF8-4B641A9CD166}"/>
              </a:ext>
            </a:extLst>
          </p:cNvPr>
          <p:cNvSpPr txBox="1"/>
          <p:nvPr/>
        </p:nvSpPr>
        <p:spPr>
          <a:xfrm rot="20200960">
            <a:off x="498822" y="1794376"/>
            <a:ext cx="5557211" cy="3693319"/>
          </a:xfrm>
          <a:prstGeom prst="rect">
            <a:avLst/>
          </a:prstGeom>
          <a:noFill/>
        </p:spPr>
        <p:txBody>
          <a:bodyPr wrap="square" rtlCol="0">
            <a:spAutoFit/>
          </a:bodyPr>
          <a:lstStyle/>
          <a:p>
            <a:pPr algn="ctr"/>
            <a:endParaRPr lang="en-GB" sz="2000" dirty="0"/>
          </a:p>
          <a:p>
            <a:pPr algn="ctr"/>
            <a:r>
              <a:rPr lang="en-GB" sz="5400" b="1" dirty="0"/>
              <a:t>THREE ELEMENTS</a:t>
            </a:r>
          </a:p>
          <a:p>
            <a:pPr algn="ctr"/>
            <a:endParaRPr lang="en-GB" sz="2000" dirty="0"/>
          </a:p>
          <a:p>
            <a:pPr algn="ctr"/>
            <a:endParaRPr lang="en-GB" sz="2000" dirty="0"/>
          </a:p>
          <a:p>
            <a:pPr algn="ctr"/>
            <a:r>
              <a:rPr lang="en-GB" sz="2400" b="1" dirty="0"/>
              <a:t>WORKING INDEPENTENDTLY</a:t>
            </a:r>
          </a:p>
          <a:p>
            <a:pPr algn="ctr"/>
            <a:endParaRPr lang="en-GB" sz="2400" b="1" dirty="0"/>
          </a:p>
          <a:p>
            <a:pPr algn="ctr"/>
            <a:r>
              <a:rPr lang="en-GB" sz="2400" b="1" dirty="0"/>
              <a:t>MUTUAL ACCOUNTABILITY</a:t>
            </a:r>
          </a:p>
          <a:p>
            <a:pPr algn="ctr"/>
            <a:endParaRPr lang="en-GB" sz="2400" b="1" dirty="0"/>
          </a:p>
          <a:p>
            <a:pPr algn="ctr"/>
            <a:r>
              <a:rPr lang="en-GB" sz="2400" b="1" dirty="0"/>
              <a:t>COMMON GOAL</a:t>
            </a:r>
          </a:p>
        </p:txBody>
      </p:sp>
      <p:sp>
        <p:nvSpPr>
          <p:cNvPr id="2" name="TextBox 1">
            <a:extLst>
              <a:ext uri="{FF2B5EF4-FFF2-40B4-BE49-F238E27FC236}">
                <a16:creationId xmlns:a16="http://schemas.microsoft.com/office/drawing/2014/main" id="{C560C2A0-CA0D-45DC-968E-5747B7A5CB37}"/>
              </a:ext>
            </a:extLst>
          </p:cNvPr>
          <p:cNvSpPr txBox="1"/>
          <p:nvPr/>
        </p:nvSpPr>
        <p:spPr>
          <a:xfrm rot="1507898">
            <a:off x="6364281" y="419700"/>
            <a:ext cx="5229599" cy="5355312"/>
          </a:xfrm>
          <a:prstGeom prst="rect">
            <a:avLst/>
          </a:prstGeom>
          <a:noFill/>
        </p:spPr>
        <p:txBody>
          <a:bodyPr wrap="square" rtlCol="0">
            <a:spAutoFit/>
          </a:bodyPr>
          <a:lstStyle/>
          <a:p>
            <a:pPr algn="ctr"/>
            <a:r>
              <a:rPr lang="en-GB" sz="5400" b="1" dirty="0"/>
              <a:t>BRUCE TUCKMANS FORMING STAGE</a:t>
            </a:r>
          </a:p>
          <a:p>
            <a:pPr algn="ctr"/>
            <a:endParaRPr lang="en-GB" sz="5400" dirty="0"/>
          </a:p>
          <a:p>
            <a:pPr algn="ctr"/>
            <a:r>
              <a:rPr lang="en-GB" sz="2400" b="1" dirty="0"/>
              <a:t>GET TO KNOW EACH OTHER</a:t>
            </a:r>
          </a:p>
          <a:p>
            <a:pPr algn="ctr"/>
            <a:endParaRPr lang="en-GB" sz="2400" b="1" dirty="0"/>
          </a:p>
          <a:p>
            <a:pPr algn="ctr"/>
            <a:r>
              <a:rPr lang="en-GB" sz="2400" b="1" dirty="0"/>
              <a:t>BUILD TRUST</a:t>
            </a:r>
          </a:p>
        </p:txBody>
      </p:sp>
    </p:spTree>
    <p:extLst>
      <p:ext uri="{BB962C8B-B14F-4D97-AF65-F5344CB8AC3E}">
        <p14:creationId xmlns:p14="http://schemas.microsoft.com/office/powerpoint/2010/main" val="3008747096"/>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additive="base">
                                        <p:cTn id="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anim calcmode="lin" valueType="num">
                                      <p:cBhvr additive="base">
                                        <p:cTn id="1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anim calcmode="lin" valueType="num">
                                      <p:cBhvr additive="base">
                                        <p:cTn id="19"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anim calcmode="lin" valueType="num">
                                      <p:cBhvr additive="base">
                                        <p:cTn id="2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00D8C-E9B3-45BC-A609-95E210F11340}"/>
              </a:ext>
            </a:extLst>
          </p:cNvPr>
          <p:cNvSpPr>
            <a:spLocks noGrp="1"/>
          </p:cNvSpPr>
          <p:nvPr>
            <p:ph type="title"/>
          </p:nvPr>
        </p:nvSpPr>
        <p:spPr>
          <a:xfrm>
            <a:off x="2895600" y="639315"/>
            <a:ext cx="8610600" cy="1293028"/>
          </a:xfrm>
        </p:spPr>
        <p:txBody>
          <a:bodyPr>
            <a:normAutofit fontScale="90000"/>
          </a:bodyPr>
          <a:lstStyle/>
          <a:p>
            <a:br>
              <a:rPr lang="en-GB" dirty="0"/>
            </a:br>
            <a:r>
              <a:rPr lang="en-GB" sz="4400" dirty="0"/>
              <a:t>introduction</a:t>
            </a:r>
            <a:br>
              <a:rPr lang="en-GB" sz="4400" dirty="0"/>
            </a:br>
            <a:r>
              <a:rPr lang="en-GB" sz="2700" dirty="0"/>
              <a:t>by</a:t>
            </a:r>
            <a:r>
              <a:rPr lang="en-GB" sz="4400" dirty="0"/>
              <a:t> </a:t>
            </a:r>
            <a:r>
              <a:rPr lang="en-GB" sz="2700" dirty="0"/>
              <a:t>Nazrin </a:t>
            </a:r>
            <a:r>
              <a:rPr lang="en-GB" sz="2700" dirty="0" err="1"/>
              <a:t>karim</a:t>
            </a:r>
            <a:r>
              <a:rPr lang="en-GB" sz="2700" dirty="0"/>
              <a:t> - 1710333</a:t>
            </a:r>
            <a:br>
              <a:rPr lang="en-GB" sz="3100" dirty="0"/>
            </a:br>
            <a:endParaRPr lang="en-GB" sz="3100" dirty="0"/>
          </a:p>
        </p:txBody>
      </p:sp>
      <p:sp>
        <p:nvSpPr>
          <p:cNvPr id="3" name="Content Placeholder 2">
            <a:extLst>
              <a:ext uri="{FF2B5EF4-FFF2-40B4-BE49-F238E27FC236}">
                <a16:creationId xmlns:a16="http://schemas.microsoft.com/office/drawing/2014/main" id="{E8257DF6-B79F-4E3C-B3AF-F06E36E2F8D9}"/>
              </a:ext>
            </a:extLst>
          </p:cNvPr>
          <p:cNvSpPr>
            <a:spLocks noGrp="1"/>
          </p:cNvSpPr>
          <p:nvPr>
            <p:ph idx="1"/>
          </p:nvPr>
        </p:nvSpPr>
        <p:spPr/>
        <p:txBody>
          <a:bodyPr>
            <a:normAutofit/>
          </a:bodyPr>
          <a:lstStyle/>
          <a:p>
            <a:r>
              <a:rPr lang="en-GB" dirty="0"/>
              <a:t>Hello and good morning everyone. My name is Nazrin and this is my team Akbar, Runa, </a:t>
            </a:r>
            <a:r>
              <a:rPr lang="en-GB" dirty="0" err="1"/>
              <a:t>Saleema</a:t>
            </a:r>
            <a:r>
              <a:rPr lang="en-GB" dirty="0"/>
              <a:t> and Sharif. Today me and my team have put together a quick presentation for you on how to build and maintain an effective team. </a:t>
            </a:r>
          </a:p>
          <a:p>
            <a:r>
              <a:rPr lang="en-GB" dirty="0"/>
              <a:t>To form a good team, it can take it can take some time as members may take time to get to know each other, understand each other and be able to trust and work with each other.</a:t>
            </a:r>
          </a:p>
          <a:p>
            <a:r>
              <a:rPr lang="en-GB" dirty="0"/>
              <a:t>In 1965 Bruce Tuckman came up with a phrase, “forming, storming, norming and performing”. According to Tuckman these stages can help build a effective team.</a:t>
            </a:r>
          </a:p>
        </p:txBody>
      </p:sp>
    </p:spTree>
    <p:extLst>
      <p:ext uri="{BB962C8B-B14F-4D97-AF65-F5344CB8AC3E}">
        <p14:creationId xmlns:p14="http://schemas.microsoft.com/office/powerpoint/2010/main" val="3069908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97578-5842-4FA1-8AAF-BCAB1332AFE7}"/>
              </a:ext>
            </a:extLst>
          </p:cNvPr>
          <p:cNvSpPr>
            <a:spLocks noGrp="1"/>
          </p:cNvSpPr>
          <p:nvPr>
            <p:ph type="title"/>
          </p:nvPr>
        </p:nvSpPr>
        <p:spPr>
          <a:xfrm>
            <a:off x="2895600" y="764373"/>
            <a:ext cx="8342243" cy="1293028"/>
          </a:xfrm>
        </p:spPr>
        <p:txBody>
          <a:bodyPr>
            <a:normAutofit/>
          </a:bodyPr>
          <a:lstStyle/>
          <a:p>
            <a:r>
              <a:rPr lang="en-GB" sz="3200" dirty="0"/>
              <a:t>Introduction</a:t>
            </a:r>
            <a:br>
              <a:rPr lang="en-GB" sz="3200" dirty="0"/>
            </a:br>
            <a:r>
              <a:rPr lang="en-GB" sz="2400" dirty="0"/>
              <a:t>by Nazrin Karim - 1710333</a:t>
            </a:r>
          </a:p>
        </p:txBody>
      </p:sp>
      <p:sp>
        <p:nvSpPr>
          <p:cNvPr id="3" name="Content Placeholder 2">
            <a:extLst>
              <a:ext uri="{FF2B5EF4-FFF2-40B4-BE49-F238E27FC236}">
                <a16:creationId xmlns:a16="http://schemas.microsoft.com/office/drawing/2014/main" id="{CF6286BF-92FA-46E6-84B8-7B07FF3ED6D9}"/>
              </a:ext>
            </a:extLst>
          </p:cNvPr>
          <p:cNvSpPr>
            <a:spLocks noGrp="1"/>
          </p:cNvSpPr>
          <p:nvPr>
            <p:ph idx="1"/>
          </p:nvPr>
        </p:nvSpPr>
        <p:spPr/>
        <p:txBody>
          <a:bodyPr/>
          <a:lstStyle/>
          <a:p>
            <a:r>
              <a:rPr lang="en-GB" dirty="0"/>
              <a:t>I wont go into too much detail about the stages as we will be briefly talking about them throughout the presentation.</a:t>
            </a:r>
          </a:p>
          <a:p>
            <a:r>
              <a:rPr lang="en-GB" dirty="0"/>
              <a:t>Akbar will be talking about conflict handling, Runa will go through the group dynamics, </a:t>
            </a:r>
            <a:r>
              <a:rPr lang="en-GB" dirty="0" err="1"/>
              <a:t>Saleema</a:t>
            </a:r>
            <a:r>
              <a:rPr lang="en-GB" dirty="0"/>
              <a:t> explain the characteristics of an effective team and then finally Sharif will be concluding for us.</a:t>
            </a:r>
          </a:p>
          <a:p>
            <a:r>
              <a:rPr lang="en-GB" dirty="0"/>
              <a:t>But firstly I would like to quickly go the difference between a group and a team and what being in a  team actually means.</a:t>
            </a:r>
          </a:p>
          <a:p>
            <a:endParaRPr lang="en-GB" dirty="0"/>
          </a:p>
        </p:txBody>
      </p:sp>
    </p:spTree>
    <p:extLst>
      <p:ext uri="{BB962C8B-B14F-4D97-AF65-F5344CB8AC3E}">
        <p14:creationId xmlns:p14="http://schemas.microsoft.com/office/powerpoint/2010/main" val="2511432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ECAEB-57C3-4AF0-949C-11CDA6DA5FCC}"/>
              </a:ext>
            </a:extLst>
          </p:cNvPr>
          <p:cNvSpPr>
            <a:spLocks noGrp="1"/>
          </p:cNvSpPr>
          <p:nvPr>
            <p:ph type="title"/>
          </p:nvPr>
        </p:nvSpPr>
        <p:spPr/>
        <p:txBody>
          <a:bodyPr>
            <a:normAutofit fontScale="90000"/>
          </a:bodyPr>
          <a:lstStyle/>
          <a:p>
            <a:r>
              <a:rPr lang="en-GB" dirty="0"/>
              <a:t>The difference between a group and A team</a:t>
            </a:r>
            <a:br>
              <a:rPr lang="en-GB" sz="2700" dirty="0"/>
            </a:br>
            <a:r>
              <a:rPr lang="en-GB" sz="2700" dirty="0"/>
              <a:t>by Nazrin Karim - 1710333</a:t>
            </a:r>
          </a:p>
        </p:txBody>
      </p:sp>
      <p:sp>
        <p:nvSpPr>
          <p:cNvPr id="3" name="Content Placeholder 2">
            <a:extLst>
              <a:ext uri="{FF2B5EF4-FFF2-40B4-BE49-F238E27FC236}">
                <a16:creationId xmlns:a16="http://schemas.microsoft.com/office/drawing/2014/main" id="{E294E621-B8CF-4434-A049-87519D5DCFD5}"/>
              </a:ext>
            </a:extLst>
          </p:cNvPr>
          <p:cNvSpPr>
            <a:spLocks noGrp="1"/>
          </p:cNvSpPr>
          <p:nvPr>
            <p:ph idx="1"/>
          </p:nvPr>
        </p:nvSpPr>
        <p:spPr/>
        <p:txBody>
          <a:bodyPr>
            <a:normAutofit fontScale="92500"/>
          </a:bodyPr>
          <a:lstStyle/>
          <a:p>
            <a:r>
              <a:rPr lang="en-GB" dirty="0"/>
              <a:t>Some people can have mistaken a group for a team but really, they are not the same. In a group you have two or more individuals who are independent in their accomplishments, which means that although they maybe in a group, they may or may not have the same goal and can achieve their goal individually whether the rest of the group do or not. in a group members can share ideas but it is up to each individual how they work towards achieving their goal.</a:t>
            </a:r>
          </a:p>
          <a:p>
            <a:r>
              <a:rPr lang="en-GB" dirty="0"/>
              <a:t>  On the other hand, a team is made up of a group of people who share a common team purpose and several challenging goals (The Business Journal, 2013). All team members put their ideas together and work together to try and achieve their goal.</a:t>
            </a:r>
          </a:p>
          <a:p>
            <a:r>
              <a:rPr lang="en-GB" dirty="0"/>
              <a:t>If one person in the team has failed to achieve their goal it means it’s a fail for the whole team and in the same way if you know one person has been successful in achieving their goal it clearly means success for the whole team.</a:t>
            </a:r>
          </a:p>
          <a:p>
            <a:endParaRPr lang="en-GB" dirty="0"/>
          </a:p>
        </p:txBody>
      </p:sp>
    </p:spTree>
    <p:extLst>
      <p:ext uri="{BB962C8B-B14F-4D97-AF65-F5344CB8AC3E}">
        <p14:creationId xmlns:p14="http://schemas.microsoft.com/office/powerpoint/2010/main" val="844531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BEA39-A125-4E6D-ADF0-98FE0838BD4B}"/>
              </a:ext>
            </a:extLst>
          </p:cNvPr>
          <p:cNvSpPr>
            <a:spLocks noGrp="1"/>
          </p:cNvSpPr>
          <p:nvPr>
            <p:ph type="title"/>
          </p:nvPr>
        </p:nvSpPr>
        <p:spPr/>
        <p:txBody>
          <a:bodyPr>
            <a:normAutofit fontScale="90000"/>
          </a:bodyPr>
          <a:lstStyle/>
          <a:p>
            <a:r>
              <a:rPr lang="en-GB" dirty="0"/>
              <a:t>The difference between a group and a team</a:t>
            </a:r>
            <a:br>
              <a:rPr lang="en-GB" dirty="0"/>
            </a:br>
            <a:r>
              <a:rPr lang="en-GB" sz="2700" dirty="0"/>
              <a:t>by Nazrin Karim - 1710333</a:t>
            </a:r>
          </a:p>
        </p:txBody>
      </p:sp>
      <p:sp>
        <p:nvSpPr>
          <p:cNvPr id="3" name="Content Placeholder 2">
            <a:extLst>
              <a:ext uri="{FF2B5EF4-FFF2-40B4-BE49-F238E27FC236}">
                <a16:creationId xmlns:a16="http://schemas.microsoft.com/office/drawing/2014/main" id="{BEFABA7C-9487-4E58-84E1-D050E7B47B57}"/>
              </a:ext>
            </a:extLst>
          </p:cNvPr>
          <p:cNvSpPr>
            <a:spLocks noGrp="1"/>
          </p:cNvSpPr>
          <p:nvPr>
            <p:ph idx="1"/>
          </p:nvPr>
        </p:nvSpPr>
        <p:spPr/>
        <p:txBody>
          <a:bodyPr>
            <a:normAutofit fontScale="92500"/>
          </a:bodyPr>
          <a:lstStyle/>
          <a:p>
            <a:r>
              <a:rPr lang="en-GB" dirty="0"/>
              <a:t>According to Belbin teams are a question of balance and what is needed is not well-balanced individuals but individuals that balance well together. This is where the forming stage of Bruce Tuckman’s theory comes in, as the members need to get to know each other and build a trust in one another. The team leader plays a dominant role at this stage as team members roles and responsibilities are not clear.</a:t>
            </a:r>
          </a:p>
          <a:p>
            <a:pPr marL="0" indent="0">
              <a:buNone/>
            </a:pPr>
            <a:endParaRPr lang="en-GB" dirty="0"/>
          </a:p>
          <a:p>
            <a:r>
              <a:rPr lang="en-GB" dirty="0"/>
              <a:t>As Rick DuFour has said, there are three elements you must have if you want to build an effective team rather than a group. They are…. working interdependently, mutual accountability and a common goal. Which basically means as a team you will all rely on each other, you will have a goal because without a goal you cannot be a team, and to reach that goal members need to gel together and work together and they will all be mutually accountable for the outcome and that would make you a team.</a:t>
            </a:r>
          </a:p>
          <a:p>
            <a:endParaRPr lang="en-GB" dirty="0"/>
          </a:p>
        </p:txBody>
      </p:sp>
    </p:spTree>
    <p:extLst>
      <p:ext uri="{BB962C8B-B14F-4D97-AF65-F5344CB8AC3E}">
        <p14:creationId xmlns:p14="http://schemas.microsoft.com/office/powerpoint/2010/main" val="3674177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2F443-90BC-41DC-8C9B-DA352C4BCC35}"/>
              </a:ext>
            </a:extLst>
          </p:cNvPr>
          <p:cNvSpPr>
            <a:spLocks noGrp="1"/>
          </p:cNvSpPr>
          <p:nvPr>
            <p:ph type="title"/>
          </p:nvPr>
        </p:nvSpPr>
        <p:spPr>
          <a:xfrm>
            <a:off x="3293165" y="639315"/>
            <a:ext cx="8610600" cy="1293028"/>
          </a:xfrm>
        </p:spPr>
        <p:txBody>
          <a:bodyPr/>
          <a:lstStyle/>
          <a:p>
            <a:r>
              <a:rPr lang="en-GB" dirty="0"/>
              <a:t>Contribution skills audit</a:t>
            </a:r>
          </a:p>
        </p:txBody>
      </p:sp>
      <p:sp>
        <p:nvSpPr>
          <p:cNvPr id="3" name="Content Placeholder 2">
            <a:extLst>
              <a:ext uri="{FF2B5EF4-FFF2-40B4-BE49-F238E27FC236}">
                <a16:creationId xmlns:a16="http://schemas.microsoft.com/office/drawing/2014/main" id="{DF8C493B-AFDB-4D31-9873-5825C19F8D58}"/>
              </a:ext>
            </a:extLst>
          </p:cNvPr>
          <p:cNvSpPr>
            <a:spLocks noGrp="1"/>
          </p:cNvSpPr>
          <p:nvPr>
            <p:ph idx="1"/>
          </p:nvPr>
        </p:nvSpPr>
        <p:spPr/>
        <p:txBody>
          <a:bodyPr/>
          <a:lstStyle/>
          <a:p>
            <a:r>
              <a:rPr lang="en-GB" dirty="0"/>
              <a:t>Start date: 02/05/18</a:t>
            </a:r>
          </a:p>
          <a:p>
            <a:r>
              <a:rPr lang="en-GB" dirty="0"/>
              <a:t>Completion date: 06/06/18</a:t>
            </a:r>
          </a:p>
          <a:p>
            <a:r>
              <a:rPr lang="en-GB" dirty="0"/>
              <a:t>Team Name: Fantastic Five</a:t>
            </a:r>
          </a:p>
          <a:p>
            <a:r>
              <a:rPr lang="en-GB" dirty="0"/>
              <a:t>Team members: Nazrin </a:t>
            </a:r>
            <a:r>
              <a:rPr lang="en-GB" dirty="0" err="1"/>
              <a:t>karim</a:t>
            </a:r>
            <a:r>
              <a:rPr lang="en-GB" dirty="0"/>
              <a:t> - 1710333</a:t>
            </a:r>
          </a:p>
          <a:p>
            <a:pPr marL="0" indent="0">
              <a:buNone/>
            </a:pPr>
            <a:r>
              <a:rPr lang="en-GB" dirty="0"/>
              <a:t>                                Akbar Ali – 1709535</a:t>
            </a:r>
          </a:p>
          <a:p>
            <a:pPr marL="0" indent="0">
              <a:buNone/>
            </a:pPr>
            <a:r>
              <a:rPr lang="en-GB" dirty="0"/>
              <a:t>                                Runa – 1710220</a:t>
            </a:r>
          </a:p>
          <a:p>
            <a:pPr marL="0" indent="0">
              <a:buNone/>
            </a:pPr>
            <a:r>
              <a:rPr lang="en-GB" dirty="0"/>
              <a:t>                                </a:t>
            </a:r>
            <a:r>
              <a:rPr lang="en-GB" dirty="0" err="1"/>
              <a:t>Saleema</a:t>
            </a:r>
            <a:r>
              <a:rPr lang="en-GB" dirty="0"/>
              <a:t> – 1709518</a:t>
            </a:r>
          </a:p>
          <a:p>
            <a:pPr marL="0" indent="0">
              <a:buNone/>
            </a:pPr>
            <a:r>
              <a:rPr lang="en-GB" dirty="0"/>
              <a:t>                                Sharif </a:t>
            </a:r>
          </a:p>
        </p:txBody>
      </p:sp>
    </p:spTree>
    <p:extLst>
      <p:ext uri="{BB962C8B-B14F-4D97-AF65-F5344CB8AC3E}">
        <p14:creationId xmlns:p14="http://schemas.microsoft.com/office/powerpoint/2010/main" val="1626410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6B185-EA4D-4B10-A1AF-FC24AF54AA14}"/>
              </a:ext>
            </a:extLst>
          </p:cNvPr>
          <p:cNvSpPr>
            <a:spLocks noGrp="1"/>
          </p:cNvSpPr>
          <p:nvPr>
            <p:ph type="title"/>
          </p:nvPr>
        </p:nvSpPr>
        <p:spPr/>
        <p:txBody>
          <a:bodyPr/>
          <a:lstStyle/>
          <a:p>
            <a:r>
              <a:rPr lang="en-GB" dirty="0"/>
              <a:t>Contribution skills audit</a:t>
            </a:r>
            <a:br>
              <a:rPr lang="en-GB" dirty="0"/>
            </a:br>
            <a:r>
              <a:rPr lang="en-GB" dirty="0"/>
              <a:t>week one – 02/05/18</a:t>
            </a:r>
          </a:p>
        </p:txBody>
      </p:sp>
      <p:sp>
        <p:nvSpPr>
          <p:cNvPr id="3" name="Content Placeholder 2">
            <a:extLst>
              <a:ext uri="{FF2B5EF4-FFF2-40B4-BE49-F238E27FC236}">
                <a16:creationId xmlns:a16="http://schemas.microsoft.com/office/drawing/2014/main" id="{4914CFF2-15FE-4640-B539-294A59318B0D}"/>
              </a:ext>
            </a:extLst>
          </p:cNvPr>
          <p:cNvSpPr>
            <a:spLocks noGrp="1"/>
          </p:cNvSpPr>
          <p:nvPr>
            <p:ph idx="1"/>
          </p:nvPr>
        </p:nvSpPr>
        <p:spPr>
          <a:xfrm>
            <a:off x="685800" y="2756452"/>
            <a:ext cx="10820400" cy="3462233"/>
          </a:xfrm>
        </p:spPr>
        <p:txBody>
          <a:bodyPr/>
          <a:lstStyle/>
          <a:p>
            <a:r>
              <a:rPr lang="en-GB" dirty="0"/>
              <a:t>Our teams where set by Mel. To Begin with we only had three members, Me, Akbar and Runa.</a:t>
            </a:r>
          </a:p>
          <a:p>
            <a:r>
              <a:rPr lang="en-GB" dirty="0"/>
              <a:t>As a group we discussed the presentation topic and as there was only three of us we decided to go and do some general research on the subject rather than allocate at this stage because we was told we may get a new member the following week.</a:t>
            </a:r>
          </a:p>
        </p:txBody>
      </p:sp>
    </p:spTree>
    <p:extLst>
      <p:ext uri="{BB962C8B-B14F-4D97-AF65-F5344CB8AC3E}">
        <p14:creationId xmlns:p14="http://schemas.microsoft.com/office/powerpoint/2010/main" val="5665729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0E809-B33B-4258-9EA2-C96E94427F8C}"/>
              </a:ext>
            </a:extLst>
          </p:cNvPr>
          <p:cNvSpPr>
            <a:spLocks noGrp="1"/>
          </p:cNvSpPr>
          <p:nvPr>
            <p:ph type="title"/>
          </p:nvPr>
        </p:nvSpPr>
        <p:spPr/>
        <p:txBody>
          <a:bodyPr/>
          <a:lstStyle/>
          <a:p>
            <a:r>
              <a:rPr lang="en-GB" dirty="0"/>
              <a:t>Contribution skills audit</a:t>
            </a:r>
            <a:br>
              <a:rPr lang="en-GB" dirty="0"/>
            </a:br>
            <a:r>
              <a:rPr lang="en-GB" dirty="0"/>
              <a:t>week two – 09/05/18</a:t>
            </a:r>
          </a:p>
        </p:txBody>
      </p:sp>
      <p:sp>
        <p:nvSpPr>
          <p:cNvPr id="3" name="Content Placeholder 2">
            <a:extLst>
              <a:ext uri="{FF2B5EF4-FFF2-40B4-BE49-F238E27FC236}">
                <a16:creationId xmlns:a16="http://schemas.microsoft.com/office/drawing/2014/main" id="{0259EE52-B970-422C-88F2-97DF64B26F64}"/>
              </a:ext>
            </a:extLst>
          </p:cNvPr>
          <p:cNvSpPr>
            <a:spLocks noGrp="1"/>
          </p:cNvSpPr>
          <p:nvPr>
            <p:ph idx="1"/>
          </p:nvPr>
        </p:nvSpPr>
        <p:spPr/>
        <p:txBody>
          <a:bodyPr>
            <a:normAutofit lnSpcReduction="10000"/>
          </a:bodyPr>
          <a:lstStyle/>
          <a:p>
            <a:r>
              <a:rPr lang="en-GB" dirty="0"/>
              <a:t>Another member, </a:t>
            </a:r>
            <a:r>
              <a:rPr lang="en-GB" dirty="0" err="1"/>
              <a:t>Saleema</a:t>
            </a:r>
            <a:r>
              <a:rPr lang="en-GB" dirty="0"/>
              <a:t>, was added to the team. Akbar was not in so we was missing one member. We did not really appoint anyone as team leader, but I felt I did take the lead and discussed with Runa and </a:t>
            </a:r>
            <a:r>
              <a:rPr lang="en-GB" dirty="0" err="1"/>
              <a:t>Saleema</a:t>
            </a:r>
            <a:r>
              <a:rPr lang="en-GB" dirty="0"/>
              <a:t> which part they would like to research and take responsibility for. Runa chose ‘Group Dynamics’ and </a:t>
            </a:r>
            <a:r>
              <a:rPr lang="en-GB" dirty="0" err="1"/>
              <a:t>Saleema</a:t>
            </a:r>
            <a:r>
              <a:rPr lang="en-GB" dirty="0"/>
              <a:t> Chose ‘ Characteristics of an Effective Team’ and o chose to look at the ‘Difference Between a Team and a Group’. As Akbar was not in I decided he could work on ‘Conflict Handling’ as that was all that was left. </a:t>
            </a:r>
          </a:p>
          <a:p>
            <a:r>
              <a:rPr lang="en-GB" dirty="0" err="1"/>
              <a:t>Saleema</a:t>
            </a:r>
            <a:r>
              <a:rPr lang="en-GB" dirty="0"/>
              <a:t> took the responsibility of doing the </a:t>
            </a:r>
            <a:r>
              <a:rPr lang="en-GB" dirty="0" err="1"/>
              <a:t>powerpoint</a:t>
            </a:r>
            <a:r>
              <a:rPr lang="en-GB" dirty="0"/>
              <a:t> slides.</a:t>
            </a:r>
          </a:p>
          <a:p>
            <a:r>
              <a:rPr lang="en-GB" dirty="0"/>
              <a:t>Runa did not want to do the introduction or conclusion so I took the responsibility of doing those too.</a:t>
            </a:r>
          </a:p>
          <a:p>
            <a:r>
              <a:rPr lang="en-GB" dirty="0"/>
              <a:t>So we can all discuss and share our findings and any other issues regarding our presentation, I created a WhatsApp group.</a:t>
            </a:r>
          </a:p>
        </p:txBody>
      </p:sp>
    </p:spTree>
    <p:extLst>
      <p:ext uri="{BB962C8B-B14F-4D97-AF65-F5344CB8AC3E}">
        <p14:creationId xmlns:p14="http://schemas.microsoft.com/office/powerpoint/2010/main" val="42134831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4B4FA-48A1-436C-A883-FC5602B56EA5}"/>
              </a:ext>
            </a:extLst>
          </p:cNvPr>
          <p:cNvSpPr>
            <a:spLocks noGrp="1"/>
          </p:cNvSpPr>
          <p:nvPr>
            <p:ph type="title"/>
          </p:nvPr>
        </p:nvSpPr>
        <p:spPr/>
        <p:txBody>
          <a:bodyPr/>
          <a:lstStyle/>
          <a:p>
            <a:r>
              <a:rPr lang="en-GB" dirty="0"/>
              <a:t>Contribution skills audit</a:t>
            </a:r>
            <a:br>
              <a:rPr lang="en-GB" dirty="0"/>
            </a:br>
            <a:r>
              <a:rPr lang="en-GB" dirty="0"/>
              <a:t>week three – 16/05/18</a:t>
            </a:r>
          </a:p>
        </p:txBody>
      </p:sp>
      <p:sp>
        <p:nvSpPr>
          <p:cNvPr id="3" name="Content Placeholder 2">
            <a:extLst>
              <a:ext uri="{FF2B5EF4-FFF2-40B4-BE49-F238E27FC236}">
                <a16:creationId xmlns:a16="http://schemas.microsoft.com/office/drawing/2014/main" id="{82054F8E-A201-4B6C-85E2-B10AA66B792E}"/>
              </a:ext>
            </a:extLst>
          </p:cNvPr>
          <p:cNvSpPr>
            <a:spLocks noGrp="1"/>
          </p:cNvSpPr>
          <p:nvPr>
            <p:ph idx="1"/>
          </p:nvPr>
        </p:nvSpPr>
        <p:spPr>
          <a:xfrm>
            <a:off x="685800" y="2544417"/>
            <a:ext cx="10820400" cy="3674268"/>
          </a:xfrm>
        </p:spPr>
        <p:txBody>
          <a:bodyPr>
            <a:normAutofit lnSpcReduction="10000"/>
          </a:bodyPr>
          <a:lstStyle/>
          <a:p>
            <a:pPr marL="0" indent="0">
              <a:buNone/>
            </a:pPr>
            <a:r>
              <a:rPr lang="en-GB" dirty="0"/>
              <a:t> we shared all our research we had done so far although it was not complete.</a:t>
            </a:r>
          </a:p>
          <a:p>
            <a:pPr marL="0" indent="0">
              <a:buNone/>
            </a:pPr>
            <a:r>
              <a:rPr lang="en-GB" dirty="0"/>
              <a:t>My introduction was complete but still had further research for my other parts.</a:t>
            </a:r>
          </a:p>
          <a:p>
            <a:pPr marL="0" indent="0">
              <a:buNone/>
            </a:pPr>
            <a:r>
              <a:rPr lang="en-GB" dirty="0"/>
              <a:t>Akbar was back today so I informed him which bit was left to do and if he was happy to take it on which he was.</a:t>
            </a:r>
          </a:p>
          <a:p>
            <a:pPr marL="0" indent="0">
              <a:buNone/>
            </a:pPr>
            <a:r>
              <a:rPr lang="en-GB" dirty="0"/>
              <a:t>Runa still had research to complete and so did </a:t>
            </a:r>
            <a:r>
              <a:rPr lang="en-GB" dirty="0" err="1"/>
              <a:t>Saleema</a:t>
            </a:r>
            <a:r>
              <a:rPr lang="en-GB" dirty="0"/>
              <a:t>.</a:t>
            </a:r>
          </a:p>
          <a:p>
            <a:pPr marL="0" indent="0">
              <a:buNone/>
            </a:pPr>
            <a:r>
              <a:rPr lang="en-GB" dirty="0"/>
              <a:t>There was not really anything further we could do at this stage but carry on with our research. </a:t>
            </a:r>
          </a:p>
          <a:p>
            <a:pPr marL="0" indent="0">
              <a:buNone/>
            </a:pPr>
            <a:r>
              <a:rPr lang="en-GB" dirty="0"/>
              <a:t>I suggested to the group that we should make Bruce </a:t>
            </a:r>
            <a:r>
              <a:rPr lang="en-GB" dirty="0" err="1"/>
              <a:t>Tuckmans</a:t>
            </a:r>
            <a:r>
              <a:rPr lang="en-GB" dirty="0"/>
              <a:t> Theory stand out through the presentation so we decided that each of us would </a:t>
            </a:r>
            <a:r>
              <a:rPr lang="en-GB" dirty="0" err="1"/>
              <a:t>adda</a:t>
            </a:r>
            <a:r>
              <a:rPr lang="en-GB" dirty="0"/>
              <a:t> different stage very briefly to our parts.</a:t>
            </a:r>
          </a:p>
        </p:txBody>
      </p:sp>
    </p:spTree>
    <p:extLst>
      <p:ext uri="{BB962C8B-B14F-4D97-AF65-F5344CB8AC3E}">
        <p14:creationId xmlns:p14="http://schemas.microsoft.com/office/powerpoint/2010/main" val="20772155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74C38-63F4-4E02-BC8E-C386F6B12B48}"/>
              </a:ext>
            </a:extLst>
          </p:cNvPr>
          <p:cNvSpPr>
            <a:spLocks noGrp="1"/>
          </p:cNvSpPr>
          <p:nvPr>
            <p:ph type="title"/>
          </p:nvPr>
        </p:nvSpPr>
        <p:spPr/>
        <p:txBody>
          <a:bodyPr/>
          <a:lstStyle/>
          <a:p>
            <a:r>
              <a:rPr lang="en-GB" dirty="0"/>
              <a:t>Contribution skills audit</a:t>
            </a:r>
            <a:br>
              <a:rPr lang="en-GB" dirty="0"/>
            </a:br>
            <a:r>
              <a:rPr lang="en-GB" dirty="0"/>
              <a:t>week four – 23/05/18</a:t>
            </a:r>
          </a:p>
        </p:txBody>
      </p:sp>
      <p:sp>
        <p:nvSpPr>
          <p:cNvPr id="3" name="Content Placeholder 2">
            <a:extLst>
              <a:ext uri="{FF2B5EF4-FFF2-40B4-BE49-F238E27FC236}">
                <a16:creationId xmlns:a16="http://schemas.microsoft.com/office/drawing/2014/main" id="{FB66EBE8-C5F1-4D21-803C-17A3B2D487AD}"/>
              </a:ext>
            </a:extLst>
          </p:cNvPr>
          <p:cNvSpPr>
            <a:spLocks noGrp="1"/>
          </p:cNvSpPr>
          <p:nvPr>
            <p:ph idx="1"/>
          </p:nvPr>
        </p:nvSpPr>
        <p:spPr/>
        <p:txBody>
          <a:bodyPr/>
          <a:lstStyle/>
          <a:p>
            <a:pPr marL="0" indent="0">
              <a:buNone/>
            </a:pPr>
            <a:r>
              <a:rPr lang="en-GB" dirty="0"/>
              <a:t>A fifth member, Sharif, was also added to our group. </a:t>
            </a:r>
          </a:p>
          <a:p>
            <a:pPr marL="0" indent="0">
              <a:buNone/>
            </a:pPr>
            <a:r>
              <a:rPr lang="en-GB" dirty="0"/>
              <a:t>At this point we had all completed our drafts but I still had my conclusion to do as I could not do that until all work was complete.</a:t>
            </a:r>
          </a:p>
          <a:p>
            <a:pPr marL="0" indent="0">
              <a:buNone/>
            </a:pPr>
            <a:r>
              <a:rPr lang="en-GB" dirty="0"/>
              <a:t>Akbar suggested we give the conclusion to Sharif to do as I already had too much to do so I passed the responsibility of the conclusion to Sharif.</a:t>
            </a:r>
          </a:p>
          <a:p>
            <a:pPr marL="0" indent="0">
              <a:buNone/>
            </a:pPr>
            <a:r>
              <a:rPr lang="en-GB" dirty="0"/>
              <a:t>Me, Akbar and Runa shared our drafts to see if they where ok and if any changes needed to be made. </a:t>
            </a:r>
            <a:r>
              <a:rPr lang="en-GB" dirty="0" err="1"/>
              <a:t>Saleema</a:t>
            </a:r>
            <a:r>
              <a:rPr lang="en-GB" dirty="0"/>
              <a:t> did not have her draft but said she some parts where similar to </a:t>
            </a:r>
            <a:r>
              <a:rPr lang="en-GB" dirty="0" err="1"/>
              <a:t>Akbars</a:t>
            </a:r>
            <a:r>
              <a:rPr lang="en-GB" dirty="0"/>
              <a:t> so she would need to make changes to hers.</a:t>
            </a:r>
          </a:p>
        </p:txBody>
      </p:sp>
    </p:spTree>
    <p:extLst>
      <p:ext uri="{BB962C8B-B14F-4D97-AF65-F5344CB8AC3E}">
        <p14:creationId xmlns:p14="http://schemas.microsoft.com/office/powerpoint/2010/main" val="27223909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9203A-378F-4203-9AED-CB71B6603310}"/>
              </a:ext>
            </a:extLst>
          </p:cNvPr>
          <p:cNvSpPr>
            <a:spLocks noGrp="1"/>
          </p:cNvSpPr>
          <p:nvPr>
            <p:ph type="title"/>
          </p:nvPr>
        </p:nvSpPr>
        <p:spPr/>
        <p:txBody>
          <a:bodyPr/>
          <a:lstStyle/>
          <a:p>
            <a:r>
              <a:rPr lang="en-GB" dirty="0"/>
              <a:t>Contribution skills audit</a:t>
            </a:r>
            <a:br>
              <a:rPr lang="en-GB" dirty="0"/>
            </a:br>
            <a:r>
              <a:rPr lang="en-GB" dirty="0"/>
              <a:t>week five – 30/05/18</a:t>
            </a:r>
          </a:p>
        </p:txBody>
      </p:sp>
      <p:sp>
        <p:nvSpPr>
          <p:cNvPr id="3" name="Content Placeholder 2">
            <a:extLst>
              <a:ext uri="{FF2B5EF4-FFF2-40B4-BE49-F238E27FC236}">
                <a16:creationId xmlns:a16="http://schemas.microsoft.com/office/drawing/2014/main" id="{4F2648F8-AC93-4D3E-89A4-C9D373F742FC}"/>
              </a:ext>
            </a:extLst>
          </p:cNvPr>
          <p:cNvSpPr>
            <a:spLocks noGrp="1"/>
          </p:cNvSpPr>
          <p:nvPr>
            <p:ph idx="1"/>
          </p:nvPr>
        </p:nvSpPr>
        <p:spPr>
          <a:xfrm>
            <a:off x="685800" y="2610678"/>
            <a:ext cx="10820400" cy="3608007"/>
          </a:xfrm>
        </p:spPr>
        <p:txBody>
          <a:bodyPr/>
          <a:lstStyle/>
          <a:p>
            <a:pPr marL="0" indent="0">
              <a:buNone/>
            </a:pPr>
            <a:r>
              <a:rPr lang="en-GB" dirty="0"/>
              <a:t>All our research is now complete. We all gave a copy to Sharif so he can now conclude. </a:t>
            </a:r>
          </a:p>
          <a:p>
            <a:pPr marL="0" indent="0">
              <a:buNone/>
            </a:pPr>
            <a:r>
              <a:rPr lang="en-GB" dirty="0"/>
              <a:t>We also gave </a:t>
            </a:r>
            <a:r>
              <a:rPr lang="en-GB" dirty="0" err="1"/>
              <a:t>Saleema</a:t>
            </a:r>
            <a:r>
              <a:rPr lang="en-GB" dirty="0"/>
              <a:t> our bullet points that’s we wanted on our slides, so I gave her exactly what information I wanted on my slides and told her how I wanted them to come up as I spoke, I also asked her to put in some pictures on my slides. </a:t>
            </a:r>
          </a:p>
          <a:p>
            <a:pPr marL="0" indent="0">
              <a:buNone/>
            </a:pPr>
            <a:r>
              <a:rPr lang="en-GB" dirty="0"/>
              <a:t>Runa and Akbar  also gave their points and Sharif later </a:t>
            </a:r>
            <a:r>
              <a:rPr lang="en-GB" dirty="0" err="1"/>
              <a:t>whatsapped</a:t>
            </a:r>
            <a:r>
              <a:rPr lang="en-GB" dirty="0"/>
              <a:t> his points to her.</a:t>
            </a:r>
          </a:p>
        </p:txBody>
      </p:sp>
    </p:spTree>
    <p:extLst>
      <p:ext uri="{BB962C8B-B14F-4D97-AF65-F5344CB8AC3E}">
        <p14:creationId xmlns:p14="http://schemas.microsoft.com/office/powerpoint/2010/main" val="33192744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A312C-7ED6-40E7-BDC7-1E100B02D6E7}"/>
              </a:ext>
            </a:extLst>
          </p:cNvPr>
          <p:cNvSpPr>
            <a:spLocks noGrp="1"/>
          </p:cNvSpPr>
          <p:nvPr>
            <p:ph type="title"/>
          </p:nvPr>
        </p:nvSpPr>
        <p:spPr/>
        <p:txBody>
          <a:bodyPr/>
          <a:lstStyle/>
          <a:p>
            <a:r>
              <a:rPr lang="en-GB" dirty="0"/>
              <a:t>Contribution skills audit</a:t>
            </a:r>
            <a:br>
              <a:rPr lang="en-GB" dirty="0"/>
            </a:br>
            <a:r>
              <a:rPr lang="en-GB" dirty="0"/>
              <a:t>week six – 30/05/18 to 05/05/18</a:t>
            </a:r>
          </a:p>
        </p:txBody>
      </p:sp>
      <p:sp>
        <p:nvSpPr>
          <p:cNvPr id="3" name="Content Placeholder 2">
            <a:extLst>
              <a:ext uri="{FF2B5EF4-FFF2-40B4-BE49-F238E27FC236}">
                <a16:creationId xmlns:a16="http://schemas.microsoft.com/office/drawing/2014/main" id="{EA801B8E-24F6-4EEC-B06F-92E84BBEF6FE}"/>
              </a:ext>
            </a:extLst>
          </p:cNvPr>
          <p:cNvSpPr>
            <a:spLocks noGrp="1"/>
          </p:cNvSpPr>
          <p:nvPr>
            <p:ph idx="1"/>
          </p:nvPr>
        </p:nvSpPr>
        <p:spPr>
          <a:xfrm>
            <a:off x="685800" y="2663687"/>
            <a:ext cx="10820400" cy="3554998"/>
          </a:xfrm>
        </p:spPr>
        <p:txBody>
          <a:bodyPr/>
          <a:lstStyle/>
          <a:p>
            <a:pPr marL="0" indent="0">
              <a:buNone/>
            </a:pPr>
            <a:r>
              <a:rPr lang="en-GB" dirty="0"/>
              <a:t>Through the week I practiced my parts at home. I made the effort to try and understand what I am saying so I can have more eye contact with the audience rather then look at my papers.</a:t>
            </a:r>
          </a:p>
          <a:p>
            <a:pPr marL="0" indent="0">
              <a:buNone/>
            </a:pPr>
            <a:r>
              <a:rPr lang="en-GB" dirty="0"/>
              <a:t>As a group we kept In touch through our </a:t>
            </a:r>
            <a:r>
              <a:rPr lang="en-GB" dirty="0" err="1"/>
              <a:t>whatsapp</a:t>
            </a:r>
            <a:r>
              <a:rPr lang="en-GB" dirty="0"/>
              <a:t> group chat so we all knew what we are doing.</a:t>
            </a:r>
          </a:p>
          <a:p>
            <a:pPr marL="0" indent="0">
              <a:buNone/>
            </a:pPr>
            <a:r>
              <a:rPr lang="en-GB" dirty="0"/>
              <a:t>We all met up the day before our presentation so we can practice using our slides. We also planned to meet up in the morning before our presentation so we can have a last minute practice.</a:t>
            </a:r>
          </a:p>
        </p:txBody>
      </p:sp>
    </p:spTree>
    <p:extLst>
      <p:ext uri="{BB962C8B-B14F-4D97-AF65-F5344CB8AC3E}">
        <p14:creationId xmlns:p14="http://schemas.microsoft.com/office/powerpoint/2010/main" val="41796341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798A3-41BB-40C6-90E2-13B3A3A32B9A}"/>
              </a:ext>
            </a:extLst>
          </p:cNvPr>
          <p:cNvSpPr>
            <a:spLocks noGrp="1"/>
          </p:cNvSpPr>
          <p:nvPr>
            <p:ph type="title"/>
          </p:nvPr>
        </p:nvSpPr>
        <p:spPr/>
        <p:txBody>
          <a:bodyPr/>
          <a:lstStyle/>
          <a:p>
            <a:r>
              <a:rPr lang="en-GB" dirty="0"/>
              <a:t>Contribution skills audit</a:t>
            </a:r>
            <a:br>
              <a:rPr lang="en-GB" dirty="0"/>
            </a:br>
            <a:r>
              <a:rPr lang="en-GB" dirty="0"/>
              <a:t>presentation day 06/06/18</a:t>
            </a:r>
          </a:p>
        </p:txBody>
      </p:sp>
      <p:sp>
        <p:nvSpPr>
          <p:cNvPr id="3" name="Content Placeholder 2">
            <a:extLst>
              <a:ext uri="{FF2B5EF4-FFF2-40B4-BE49-F238E27FC236}">
                <a16:creationId xmlns:a16="http://schemas.microsoft.com/office/drawing/2014/main" id="{19A0F525-F9BD-4873-A64F-7E2FF5A28C44}"/>
              </a:ext>
            </a:extLst>
          </p:cNvPr>
          <p:cNvSpPr>
            <a:spLocks noGrp="1"/>
          </p:cNvSpPr>
          <p:nvPr>
            <p:ph idx="1"/>
          </p:nvPr>
        </p:nvSpPr>
        <p:spPr>
          <a:xfrm>
            <a:off x="685800" y="2610678"/>
            <a:ext cx="10820400" cy="3608007"/>
          </a:xfrm>
        </p:spPr>
        <p:txBody>
          <a:bodyPr/>
          <a:lstStyle/>
          <a:p>
            <a:pPr marL="0" indent="0">
              <a:buNone/>
            </a:pPr>
            <a:r>
              <a:rPr lang="en-GB" dirty="0"/>
              <a:t>We all met up half hour before as discussed and had a quick practice.</a:t>
            </a:r>
          </a:p>
          <a:p>
            <a:pPr marL="0" indent="0">
              <a:buNone/>
            </a:pPr>
            <a:r>
              <a:rPr lang="en-GB" dirty="0"/>
              <a:t>We was hoping to go first but unfortunately we was second from last.</a:t>
            </a:r>
          </a:p>
          <a:p>
            <a:pPr marL="0" indent="0">
              <a:buNone/>
            </a:pPr>
            <a:r>
              <a:rPr lang="en-GB" dirty="0"/>
              <a:t>We presented our work and I thought we all done a really good job.</a:t>
            </a:r>
          </a:p>
          <a:p>
            <a:pPr marL="0" indent="0">
              <a:buNone/>
            </a:pPr>
            <a:r>
              <a:rPr lang="en-GB" dirty="0"/>
              <a:t>I can say that working in this team was a lot better then I thought it would be. We had no conflicts and all helped each other and worked well together as a group.</a:t>
            </a:r>
          </a:p>
          <a:p>
            <a:pPr marL="0" indent="0">
              <a:buNone/>
            </a:pPr>
            <a:r>
              <a:rPr lang="en-GB" dirty="0"/>
              <a:t>I think I put a lot of effort into the presentation and I hope it pays off.</a:t>
            </a:r>
          </a:p>
        </p:txBody>
      </p:sp>
    </p:spTree>
    <p:extLst>
      <p:ext uri="{BB962C8B-B14F-4D97-AF65-F5344CB8AC3E}">
        <p14:creationId xmlns:p14="http://schemas.microsoft.com/office/powerpoint/2010/main" val="134686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5B773-B9FF-447D-A3E5-16D8184BDAB2}"/>
              </a:ext>
            </a:extLst>
          </p:cNvPr>
          <p:cNvSpPr>
            <a:spLocks noGrp="1"/>
          </p:cNvSpPr>
          <p:nvPr>
            <p:ph type="title"/>
          </p:nvPr>
        </p:nvSpPr>
        <p:spPr>
          <a:xfrm rot="20190171">
            <a:off x="401093" y="1007164"/>
            <a:ext cx="11164957" cy="4373217"/>
          </a:xfrm>
        </p:spPr>
        <p:txBody>
          <a:bodyPr>
            <a:normAutofit/>
          </a:bodyPr>
          <a:lstStyle/>
          <a:p>
            <a:pPr algn="ctr"/>
            <a:r>
              <a:rPr lang="en-GB" sz="9600" b="1" dirty="0"/>
              <a:t>MISSION ACCOMPLISHED!</a:t>
            </a:r>
          </a:p>
        </p:txBody>
      </p:sp>
    </p:spTree>
    <p:extLst>
      <p:ext uri="{BB962C8B-B14F-4D97-AF65-F5344CB8AC3E}">
        <p14:creationId xmlns:p14="http://schemas.microsoft.com/office/powerpoint/2010/main" val="38775931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DB3E2-D0A2-4C72-BD22-FE04ECCE4554}"/>
              </a:ext>
            </a:extLst>
          </p:cNvPr>
          <p:cNvSpPr>
            <a:spLocks noGrp="1"/>
          </p:cNvSpPr>
          <p:nvPr>
            <p:ph type="title"/>
          </p:nvPr>
        </p:nvSpPr>
        <p:spPr/>
        <p:txBody>
          <a:bodyPr/>
          <a:lstStyle/>
          <a:p>
            <a:r>
              <a:rPr lang="en-GB" dirty="0"/>
              <a:t>Other information </a:t>
            </a:r>
          </a:p>
        </p:txBody>
      </p:sp>
      <p:sp>
        <p:nvSpPr>
          <p:cNvPr id="3" name="Content Placeholder 2">
            <a:extLst>
              <a:ext uri="{FF2B5EF4-FFF2-40B4-BE49-F238E27FC236}">
                <a16:creationId xmlns:a16="http://schemas.microsoft.com/office/drawing/2014/main" id="{02FC8FD1-1E0A-4195-873A-8FFC54186D81}"/>
              </a:ext>
            </a:extLst>
          </p:cNvPr>
          <p:cNvSpPr>
            <a:spLocks noGrp="1"/>
          </p:cNvSpPr>
          <p:nvPr>
            <p:ph idx="1"/>
          </p:nvPr>
        </p:nvSpPr>
        <p:spPr>
          <a:xfrm>
            <a:off x="685800" y="2928730"/>
            <a:ext cx="10820400" cy="3289955"/>
          </a:xfrm>
        </p:spPr>
        <p:txBody>
          <a:bodyPr/>
          <a:lstStyle/>
          <a:p>
            <a:r>
              <a:rPr lang="en-GB" dirty="0"/>
              <a:t>Together with my research notes I have also included the slides used on my parts as information on them are my work. However </a:t>
            </a:r>
            <a:r>
              <a:rPr lang="en-GB" dirty="0" err="1"/>
              <a:t>Saleema</a:t>
            </a:r>
            <a:r>
              <a:rPr lang="en-GB" dirty="0"/>
              <a:t> from my team has submitted the full PowerPoint slides.</a:t>
            </a:r>
          </a:p>
        </p:txBody>
      </p:sp>
    </p:spTree>
    <p:extLst>
      <p:ext uri="{BB962C8B-B14F-4D97-AF65-F5344CB8AC3E}">
        <p14:creationId xmlns:p14="http://schemas.microsoft.com/office/powerpoint/2010/main" val="327567610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24</TotalTime>
  <Words>1527</Words>
  <Application>Microsoft Office PowerPoint</Application>
  <PresentationFormat>Widescreen</PresentationFormat>
  <Paragraphs>98</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Century Gothic</vt:lpstr>
      <vt:lpstr>Vapor Trail</vt:lpstr>
      <vt:lpstr>HOW TO CREATE AND MAINTAIN AN EFFECTIVE TEAM</vt:lpstr>
      <vt:lpstr>INTRODUCTION</vt:lpstr>
      <vt:lpstr>The DIFFERENCE BETWEEN</vt:lpstr>
      <vt:lpstr>PowerPoint Presentation</vt:lpstr>
      <vt:lpstr> introduction by Nazrin karim - 1710333 </vt:lpstr>
      <vt:lpstr>Introduction by Nazrin Karim - 1710333</vt:lpstr>
      <vt:lpstr>The difference between a group and A team by Nazrin Karim - 1710333</vt:lpstr>
      <vt:lpstr>The difference between a group and a team by Nazrin Karim - 1710333</vt:lpstr>
      <vt:lpstr>Contribution skills audit</vt:lpstr>
      <vt:lpstr>Contribution skills audit week one – 02/05/18</vt:lpstr>
      <vt:lpstr>Contribution skills audit week two – 09/05/18</vt:lpstr>
      <vt:lpstr>Contribution skills audit week three – 16/05/18</vt:lpstr>
      <vt:lpstr>Contribution skills audit week four – 23/05/18</vt:lpstr>
      <vt:lpstr>Contribution skills audit week five – 30/05/18</vt:lpstr>
      <vt:lpstr>Contribution skills audit week six – 30/05/18 to 05/05/18</vt:lpstr>
      <vt:lpstr>Contribution skills audit presentation day 06/06/18</vt:lpstr>
      <vt:lpstr>MISSION ACCOMPLISHED!</vt:lpstr>
      <vt:lpstr>Other information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CREATE AND MAINTAIN AN EFFECTIVE TEAM</dc:title>
  <dc:creator>Nazrin Karim</dc:creator>
  <cp:lastModifiedBy>Nazrin Karim</cp:lastModifiedBy>
  <cp:revision>3</cp:revision>
  <dcterms:created xsi:type="dcterms:W3CDTF">2018-06-13T01:27:50Z</dcterms:created>
  <dcterms:modified xsi:type="dcterms:W3CDTF">2018-06-13T01:51:53Z</dcterms:modified>
</cp:coreProperties>
</file>