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6"/>
  </p:notesMasterIdLst>
  <p:sldIdLst>
    <p:sldId id="261" r:id="rId2"/>
    <p:sldId id="257" r:id="rId3"/>
    <p:sldId id="265" r:id="rId4"/>
    <p:sldId id="258" r:id="rId5"/>
    <p:sldId id="266" r:id="rId6"/>
    <p:sldId id="260" r:id="rId7"/>
    <p:sldId id="269" r:id="rId8"/>
    <p:sldId id="259" r:id="rId9"/>
    <p:sldId id="267" r:id="rId10"/>
    <p:sldId id="263" r:id="rId11"/>
    <p:sldId id="268" r:id="rId12"/>
    <p:sldId id="264" r:id="rId13"/>
    <p:sldId id="271" r:id="rId14"/>
    <p:sldId id="26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4972" autoAdjust="0"/>
  </p:normalViewPr>
  <p:slideViewPr>
    <p:cSldViewPr snapToGrid="0">
      <p:cViewPr varScale="1">
        <p:scale>
          <a:sx n="43" d="100"/>
          <a:sy n="43" d="100"/>
        </p:scale>
        <p:origin x="1087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6FE39E-2B93-43D9-8668-253D8FBB57D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EF012C-D2B3-43D3-8476-3AEA4E3A5EE4}">
      <dgm:prSet custT="1"/>
      <dgm:spPr/>
      <dgm:t>
        <a:bodyPr/>
        <a:lstStyle/>
        <a:p>
          <a:r>
            <a:rPr lang="en-GB" sz="2400" b="0" i="0" dirty="0"/>
            <a:t>Systematic review of five articles were used for this research</a:t>
          </a:r>
          <a:endParaRPr lang="en-US" sz="2400" dirty="0"/>
        </a:p>
      </dgm:t>
    </dgm:pt>
    <dgm:pt modelId="{8384DC11-2921-4961-B35B-FC7A227E7DA6}" type="parTrans" cxnId="{069D063C-0E31-4626-B81B-3816E293AFF2}">
      <dgm:prSet/>
      <dgm:spPr/>
      <dgm:t>
        <a:bodyPr/>
        <a:lstStyle/>
        <a:p>
          <a:endParaRPr lang="en-US"/>
        </a:p>
      </dgm:t>
    </dgm:pt>
    <dgm:pt modelId="{F1E25D17-DCFE-43A0-8B91-7ABCD1ECA2E0}" type="sibTrans" cxnId="{069D063C-0E31-4626-B81B-3816E293AFF2}">
      <dgm:prSet/>
      <dgm:spPr/>
      <dgm:t>
        <a:bodyPr/>
        <a:lstStyle/>
        <a:p>
          <a:endParaRPr lang="en-US"/>
        </a:p>
      </dgm:t>
    </dgm:pt>
    <dgm:pt modelId="{12735453-C071-4BA2-9F76-056ADB4722AF}">
      <dgm:prSet custT="1"/>
      <dgm:spPr/>
      <dgm:t>
        <a:bodyPr/>
        <a:lstStyle/>
        <a:p>
          <a:r>
            <a:rPr lang="en-GB" sz="2400" b="0" i="0" dirty="0"/>
            <a:t>The search was done on PubMed and Google Scholar database resources. </a:t>
          </a:r>
          <a:endParaRPr lang="en-US" sz="2400" dirty="0"/>
        </a:p>
      </dgm:t>
    </dgm:pt>
    <dgm:pt modelId="{37C20B6F-EF0F-4C93-BC56-0D049190D062}" type="parTrans" cxnId="{BD6B9FE7-7176-43B5-A9DF-A6653B1CDA95}">
      <dgm:prSet/>
      <dgm:spPr/>
      <dgm:t>
        <a:bodyPr/>
        <a:lstStyle/>
        <a:p>
          <a:endParaRPr lang="en-US"/>
        </a:p>
      </dgm:t>
    </dgm:pt>
    <dgm:pt modelId="{E99476DF-A8CF-4956-A4E7-93A1572431AA}" type="sibTrans" cxnId="{BD6B9FE7-7176-43B5-A9DF-A6653B1CDA95}">
      <dgm:prSet/>
      <dgm:spPr/>
      <dgm:t>
        <a:bodyPr/>
        <a:lstStyle/>
        <a:p>
          <a:endParaRPr lang="en-US"/>
        </a:p>
      </dgm:t>
    </dgm:pt>
    <dgm:pt modelId="{73F2D9FF-D445-4363-A76F-6C7CEC5F270E}">
      <dgm:prSet custT="1"/>
      <dgm:spPr/>
      <dgm:t>
        <a:bodyPr/>
        <a:lstStyle/>
        <a:p>
          <a:r>
            <a:rPr lang="en-GB" sz="2000" b="0" i="0" dirty="0"/>
            <a:t>Keywords used for the search were: covid-19, psychological impacts, mental health problems, healthcare workers, healthcare professionals, hospital staff, anxiety, depression, post-traumatic stress disorder, etc. </a:t>
          </a:r>
          <a:endParaRPr lang="en-US" sz="2000" dirty="0"/>
        </a:p>
      </dgm:t>
    </dgm:pt>
    <dgm:pt modelId="{3BAE85CE-454A-4A79-A728-668280200C93}" type="parTrans" cxnId="{607EEA72-34F2-475A-8895-05F98211F0E5}">
      <dgm:prSet/>
      <dgm:spPr/>
      <dgm:t>
        <a:bodyPr/>
        <a:lstStyle/>
        <a:p>
          <a:endParaRPr lang="en-US"/>
        </a:p>
      </dgm:t>
    </dgm:pt>
    <dgm:pt modelId="{54F89AA0-6CCA-4D02-BE18-9A08B3A90896}" type="sibTrans" cxnId="{607EEA72-34F2-475A-8895-05F98211F0E5}">
      <dgm:prSet/>
      <dgm:spPr/>
      <dgm:t>
        <a:bodyPr/>
        <a:lstStyle/>
        <a:p>
          <a:endParaRPr lang="en-US"/>
        </a:p>
      </dgm:t>
    </dgm:pt>
    <dgm:pt modelId="{9DF20158-3604-4CCC-83C8-774BBE301814}">
      <dgm:prSet custT="1"/>
      <dgm:spPr/>
      <dgm:t>
        <a:bodyPr/>
        <a:lstStyle/>
        <a:p>
          <a:r>
            <a:rPr lang="en-GB" sz="2400" b="0" i="0" dirty="0"/>
            <a:t>The searched articles were selected and screened through inclusion and exclusion criteria. </a:t>
          </a:r>
          <a:endParaRPr lang="en-US" sz="2400" dirty="0"/>
        </a:p>
      </dgm:t>
    </dgm:pt>
    <dgm:pt modelId="{FBE247A4-DD08-43D5-ACDD-BCE2BC74DDA4}" type="parTrans" cxnId="{B6A5885D-9D82-42AA-9892-635CDB95AD29}">
      <dgm:prSet/>
      <dgm:spPr/>
      <dgm:t>
        <a:bodyPr/>
        <a:lstStyle/>
        <a:p>
          <a:endParaRPr lang="en-US"/>
        </a:p>
      </dgm:t>
    </dgm:pt>
    <dgm:pt modelId="{3388FF36-766A-4CF3-856F-BD276FEDEC72}" type="sibTrans" cxnId="{B6A5885D-9D82-42AA-9892-635CDB95AD29}">
      <dgm:prSet/>
      <dgm:spPr/>
      <dgm:t>
        <a:bodyPr/>
        <a:lstStyle/>
        <a:p>
          <a:endParaRPr lang="en-US"/>
        </a:p>
      </dgm:t>
    </dgm:pt>
    <dgm:pt modelId="{46A5B705-CF56-4D42-A8EF-C673A45FA23A}" type="pres">
      <dgm:prSet presAssocID="{496FE39E-2B93-43D9-8668-253D8FBB57D5}" presName="linear" presStyleCnt="0">
        <dgm:presLayoutVars>
          <dgm:animLvl val="lvl"/>
          <dgm:resizeHandles val="exact"/>
        </dgm:presLayoutVars>
      </dgm:prSet>
      <dgm:spPr/>
    </dgm:pt>
    <dgm:pt modelId="{80D0FE02-8177-49E3-B484-B514D16CC9D6}" type="pres">
      <dgm:prSet presAssocID="{76EF012C-D2B3-43D3-8476-3AEA4E3A5EE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956D5B-59F8-435F-A395-84540A1A293C}" type="pres">
      <dgm:prSet presAssocID="{F1E25D17-DCFE-43A0-8B91-7ABCD1ECA2E0}" presName="spacer" presStyleCnt="0"/>
      <dgm:spPr/>
    </dgm:pt>
    <dgm:pt modelId="{7AA34DA1-A24E-4024-A718-A9DFF3BD6601}" type="pres">
      <dgm:prSet presAssocID="{12735453-C071-4BA2-9F76-056ADB4722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D56E1E-0DFF-4F33-AC01-DE9BF7473DA8}" type="pres">
      <dgm:prSet presAssocID="{E99476DF-A8CF-4956-A4E7-93A1572431AA}" presName="spacer" presStyleCnt="0"/>
      <dgm:spPr/>
    </dgm:pt>
    <dgm:pt modelId="{BCBFC326-5DC1-4389-8E73-F4F50588A138}" type="pres">
      <dgm:prSet presAssocID="{73F2D9FF-D445-4363-A76F-6C7CEC5F270E}" presName="parentText" presStyleLbl="node1" presStyleIdx="2" presStyleCnt="4" custScaleY="131204">
        <dgm:presLayoutVars>
          <dgm:chMax val="0"/>
          <dgm:bulletEnabled val="1"/>
        </dgm:presLayoutVars>
      </dgm:prSet>
      <dgm:spPr/>
    </dgm:pt>
    <dgm:pt modelId="{8530A10B-1363-4F2A-B693-13E2DE1E16A9}" type="pres">
      <dgm:prSet presAssocID="{54F89AA0-6CCA-4D02-BE18-9A08B3A90896}" presName="spacer" presStyleCnt="0"/>
      <dgm:spPr/>
    </dgm:pt>
    <dgm:pt modelId="{9CD1E571-D27D-4A09-8D4F-7257A01352EF}" type="pres">
      <dgm:prSet presAssocID="{9DF20158-3604-4CCC-83C8-774BBE301814}" presName="parentText" presStyleLbl="node1" presStyleIdx="3" presStyleCnt="4" custScaleX="94209" custScaleY="73520">
        <dgm:presLayoutVars>
          <dgm:chMax val="0"/>
          <dgm:bulletEnabled val="1"/>
        </dgm:presLayoutVars>
      </dgm:prSet>
      <dgm:spPr/>
    </dgm:pt>
  </dgm:ptLst>
  <dgm:cxnLst>
    <dgm:cxn modelId="{C4C2240B-B508-4F6D-AF9D-B16A2CC72757}" type="presOf" srcId="{496FE39E-2B93-43D9-8668-253D8FBB57D5}" destId="{46A5B705-CF56-4D42-A8EF-C673A45FA23A}" srcOrd="0" destOrd="0" presId="urn:microsoft.com/office/officeart/2005/8/layout/vList2"/>
    <dgm:cxn modelId="{069D063C-0E31-4626-B81B-3816E293AFF2}" srcId="{496FE39E-2B93-43D9-8668-253D8FBB57D5}" destId="{76EF012C-D2B3-43D3-8476-3AEA4E3A5EE4}" srcOrd="0" destOrd="0" parTransId="{8384DC11-2921-4961-B35B-FC7A227E7DA6}" sibTransId="{F1E25D17-DCFE-43A0-8B91-7ABCD1ECA2E0}"/>
    <dgm:cxn modelId="{B6A5885D-9D82-42AA-9892-635CDB95AD29}" srcId="{496FE39E-2B93-43D9-8668-253D8FBB57D5}" destId="{9DF20158-3604-4CCC-83C8-774BBE301814}" srcOrd="3" destOrd="0" parTransId="{FBE247A4-DD08-43D5-ACDD-BCE2BC74DDA4}" sibTransId="{3388FF36-766A-4CF3-856F-BD276FEDEC72}"/>
    <dgm:cxn modelId="{D099B66F-2760-4143-9450-2E12243580CF}" type="presOf" srcId="{12735453-C071-4BA2-9F76-056ADB4722AF}" destId="{7AA34DA1-A24E-4024-A718-A9DFF3BD6601}" srcOrd="0" destOrd="0" presId="urn:microsoft.com/office/officeart/2005/8/layout/vList2"/>
    <dgm:cxn modelId="{607EEA72-34F2-475A-8895-05F98211F0E5}" srcId="{496FE39E-2B93-43D9-8668-253D8FBB57D5}" destId="{73F2D9FF-D445-4363-A76F-6C7CEC5F270E}" srcOrd="2" destOrd="0" parTransId="{3BAE85CE-454A-4A79-A728-668280200C93}" sibTransId="{54F89AA0-6CCA-4D02-BE18-9A08B3A90896}"/>
    <dgm:cxn modelId="{F87040A1-AE5B-4B62-A997-EBCE2B7C2DC3}" type="presOf" srcId="{73F2D9FF-D445-4363-A76F-6C7CEC5F270E}" destId="{BCBFC326-5DC1-4389-8E73-F4F50588A138}" srcOrd="0" destOrd="0" presId="urn:microsoft.com/office/officeart/2005/8/layout/vList2"/>
    <dgm:cxn modelId="{DC707AA7-A81C-4563-940A-B9E4FBF84CD1}" type="presOf" srcId="{9DF20158-3604-4CCC-83C8-774BBE301814}" destId="{9CD1E571-D27D-4A09-8D4F-7257A01352EF}" srcOrd="0" destOrd="0" presId="urn:microsoft.com/office/officeart/2005/8/layout/vList2"/>
    <dgm:cxn modelId="{BD6B9FE7-7176-43B5-A9DF-A6653B1CDA95}" srcId="{496FE39E-2B93-43D9-8668-253D8FBB57D5}" destId="{12735453-C071-4BA2-9F76-056ADB4722AF}" srcOrd="1" destOrd="0" parTransId="{37C20B6F-EF0F-4C93-BC56-0D049190D062}" sibTransId="{E99476DF-A8CF-4956-A4E7-93A1572431AA}"/>
    <dgm:cxn modelId="{AD675DFA-98DF-4B02-9043-C513402ADDDE}" type="presOf" srcId="{76EF012C-D2B3-43D3-8476-3AEA4E3A5EE4}" destId="{80D0FE02-8177-49E3-B484-B514D16CC9D6}" srcOrd="0" destOrd="0" presId="urn:microsoft.com/office/officeart/2005/8/layout/vList2"/>
    <dgm:cxn modelId="{BFBC988E-0633-4FC1-AC41-1B00B2C2B555}" type="presParOf" srcId="{46A5B705-CF56-4D42-A8EF-C673A45FA23A}" destId="{80D0FE02-8177-49E3-B484-B514D16CC9D6}" srcOrd="0" destOrd="0" presId="urn:microsoft.com/office/officeart/2005/8/layout/vList2"/>
    <dgm:cxn modelId="{DA24CF76-82A0-46B5-975A-017BE2C750E0}" type="presParOf" srcId="{46A5B705-CF56-4D42-A8EF-C673A45FA23A}" destId="{49956D5B-59F8-435F-A395-84540A1A293C}" srcOrd="1" destOrd="0" presId="urn:microsoft.com/office/officeart/2005/8/layout/vList2"/>
    <dgm:cxn modelId="{2AB5A4D6-2242-4622-ACBD-9839CFB25173}" type="presParOf" srcId="{46A5B705-CF56-4D42-A8EF-C673A45FA23A}" destId="{7AA34DA1-A24E-4024-A718-A9DFF3BD6601}" srcOrd="2" destOrd="0" presId="urn:microsoft.com/office/officeart/2005/8/layout/vList2"/>
    <dgm:cxn modelId="{00D55E9D-16B5-4B47-8DD2-0CCC118800F8}" type="presParOf" srcId="{46A5B705-CF56-4D42-A8EF-C673A45FA23A}" destId="{E3D56E1E-0DFF-4F33-AC01-DE9BF7473DA8}" srcOrd="3" destOrd="0" presId="urn:microsoft.com/office/officeart/2005/8/layout/vList2"/>
    <dgm:cxn modelId="{8269680A-4CD4-426A-9AB3-19A7F15C629E}" type="presParOf" srcId="{46A5B705-CF56-4D42-A8EF-C673A45FA23A}" destId="{BCBFC326-5DC1-4389-8E73-F4F50588A138}" srcOrd="4" destOrd="0" presId="urn:microsoft.com/office/officeart/2005/8/layout/vList2"/>
    <dgm:cxn modelId="{33AD4B59-89A1-4055-9C56-5668376A375A}" type="presParOf" srcId="{46A5B705-CF56-4D42-A8EF-C673A45FA23A}" destId="{8530A10B-1363-4F2A-B693-13E2DE1E16A9}" srcOrd="5" destOrd="0" presId="urn:microsoft.com/office/officeart/2005/8/layout/vList2"/>
    <dgm:cxn modelId="{D81CA228-A338-4781-8E9C-23092F3D3698}" type="presParOf" srcId="{46A5B705-CF56-4D42-A8EF-C673A45FA23A}" destId="{9CD1E571-D27D-4A09-8D4F-7257A01352E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D0FE02-8177-49E3-B484-B514D16CC9D6}">
      <dsp:nvSpPr>
        <dsp:cNvPr id="0" name=""/>
        <dsp:cNvSpPr/>
      </dsp:nvSpPr>
      <dsp:spPr>
        <a:xfrm>
          <a:off x="0" y="578288"/>
          <a:ext cx="8701230" cy="1198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Systematic review of five articles were used for this research</a:t>
          </a:r>
          <a:endParaRPr lang="en-US" sz="2400" kern="1200" dirty="0"/>
        </a:p>
      </dsp:txBody>
      <dsp:txXfrm>
        <a:off x="58485" y="636773"/>
        <a:ext cx="8584260" cy="1081110"/>
      </dsp:txXfrm>
    </dsp:sp>
    <dsp:sp modelId="{7AA34DA1-A24E-4024-A718-A9DFF3BD6601}">
      <dsp:nvSpPr>
        <dsp:cNvPr id="0" name=""/>
        <dsp:cNvSpPr/>
      </dsp:nvSpPr>
      <dsp:spPr>
        <a:xfrm>
          <a:off x="0" y="1960688"/>
          <a:ext cx="8701230" cy="119808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The search was done on PubMed and Google Scholar database resources. </a:t>
          </a:r>
          <a:endParaRPr lang="en-US" sz="2400" kern="1200" dirty="0"/>
        </a:p>
      </dsp:txBody>
      <dsp:txXfrm>
        <a:off x="58485" y="2019173"/>
        <a:ext cx="8584260" cy="1081110"/>
      </dsp:txXfrm>
    </dsp:sp>
    <dsp:sp modelId="{BCBFC326-5DC1-4389-8E73-F4F50588A138}">
      <dsp:nvSpPr>
        <dsp:cNvPr id="0" name=""/>
        <dsp:cNvSpPr/>
      </dsp:nvSpPr>
      <dsp:spPr>
        <a:xfrm>
          <a:off x="0" y="3343088"/>
          <a:ext cx="8701230" cy="1571928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Keywords used for the search were: covid-19, psychological impacts, mental health problems, healthcare workers, healthcare professionals, hospital staff, anxiety, depression, post-traumatic stress disorder, etc. </a:t>
          </a:r>
          <a:endParaRPr lang="en-US" sz="2000" kern="1200" dirty="0"/>
        </a:p>
      </dsp:txBody>
      <dsp:txXfrm>
        <a:off x="76735" y="3419823"/>
        <a:ext cx="8547760" cy="1418458"/>
      </dsp:txXfrm>
    </dsp:sp>
    <dsp:sp modelId="{9CD1E571-D27D-4A09-8D4F-7257A01352EF}">
      <dsp:nvSpPr>
        <dsp:cNvPr id="0" name=""/>
        <dsp:cNvSpPr/>
      </dsp:nvSpPr>
      <dsp:spPr>
        <a:xfrm>
          <a:off x="251944" y="5099337"/>
          <a:ext cx="8197341" cy="88082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The searched articles were selected and screened through inclusion and exclusion criteria. </a:t>
          </a:r>
          <a:endParaRPr lang="en-US" sz="2400" kern="1200" dirty="0"/>
        </a:p>
      </dsp:txBody>
      <dsp:txXfrm>
        <a:off x="294942" y="5142335"/>
        <a:ext cx="8111345" cy="794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B913B-E1B8-4BF7-B181-1399A48F8C7D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11B1B-2433-41C6-901F-2E87F5D27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373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11B1B-2433-41C6-901F-2E87F5D279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162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11B1B-2433-41C6-901F-2E87F5D279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7278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11B1B-2433-41C6-901F-2E87F5D279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0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11B1B-2433-41C6-901F-2E87F5D279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285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D11B1B-2433-41C6-901F-2E87F5D279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562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32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149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892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157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163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428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647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150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148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202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80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04/04/2022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959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luglobalfocus.com/how-covid-19-impacted-mental-health-in-rwand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groundup.org.za/article/covid-19-worlds-unprecedented-experiment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books/edition/Practice_led_Research_Research_led_Pract/mBCrBgAAQBAJ?hl=en&amp;gbpv=1&amp;dq=what+is+research+research&amp;pg=PR4&amp;printsec=frontcover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889-020-09322-z" TargetMode="External"/><Relationship Id="rId2" Type="http://schemas.openxmlformats.org/officeDocument/2006/relationships/hyperlink" Target="https://www.who.int/dg/speeches/detail/who-director-general-s-opening-remarks-at-the-media-briefing-on-covid-19-11-march-202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7861/clinmed.2020-05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437" y="790415"/>
            <a:ext cx="5253906" cy="2123266"/>
          </a:xfrm>
        </p:spPr>
        <p:txBody>
          <a:bodyPr>
            <a:normAutofit/>
          </a:bodyPr>
          <a:lstStyle/>
          <a:p>
            <a:pPr algn="l"/>
            <a:r>
              <a:rPr lang="en-GB" sz="3400" b="1" dirty="0"/>
              <a:t>Module: Introduction to Research (BMHP5005)</a:t>
            </a:r>
            <a:br>
              <a:rPr lang="en-GB" sz="3400" b="1" dirty="0"/>
            </a:br>
            <a:br>
              <a:rPr lang="en-GB" sz="3400" b="1" dirty="0"/>
            </a:br>
            <a:r>
              <a:rPr lang="en-GB" sz="3400" b="1" dirty="0"/>
              <a:t>Assessment 2: 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3437" y="3545946"/>
            <a:ext cx="5443628" cy="1904156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800" dirty="0"/>
              <a:t>Student Name: Comfort Bentil-Tumi  </a:t>
            </a:r>
          </a:p>
          <a:p>
            <a:pPr algn="l"/>
            <a:endParaRPr lang="en-GB" sz="2800" dirty="0"/>
          </a:p>
          <a:p>
            <a:pPr algn="l"/>
            <a:r>
              <a:rPr lang="en-GB" sz="2800" dirty="0"/>
              <a:t>Student Number: 2008733</a:t>
            </a:r>
          </a:p>
          <a:p>
            <a:pPr algn="l"/>
            <a:r>
              <a:rPr lang="en-GB" sz="2800" dirty="0"/>
              <a:t>Lecturer: Eleni </a:t>
            </a:r>
            <a:r>
              <a:rPr lang="en-GB" sz="2800" dirty="0" err="1"/>
              <a:t>Koutsogeorgou</a:t>
            </a:r>
            <a:r>
              <a:rPr lang="en-GB" sz="2800" dirty="0"/>
              <a:t>   </a:t>
            </a:r>
          </a:p>
        </p:txBody>
      </p:sp>
      <p:pic>
        <p:nvPicPr>
          <p:cNvPr id="18" name="Picture 17" descr="Text, whiteboard&#10;&#10;Description automatically generated">
            <a:extLst>
              <a:ext uri="{FF2B5EF4-FFF2-40B4-BE49-F238E27FC236}">
                <a16:creationId xmlns:a16="http://schemas.microsoft.com/office/drawing/2014/main" id="{ED5DCA4C-9369-4B96-8879-DFA2E62CE9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1" y="1534332"/>
            <a:ext cx="6096000" cy="391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19" y="2758967"/>
            <a:ext cx="3213315" cy="305850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7634" y="2216258"/>
            <a:ext cx="8710047" cy="4641732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Covid-19 was first discovered in Wuhan, China in December, 2019.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disease was first announced as a public health emergency by the WHO in Jan 2020.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On 11</a:t>
            </a:r>
            <a:r>
              <a:rPr lang="en-GB" baseline="30000" dirty="0"/>
              <a:t>th</a:t>
            </a:r>
            <a:r>
              <a:rPr lang="en-GB" dirty="0"/>
              <a:t> March 2020, the WHO declared it a global epidemic/pandemic.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Previous pandemics like influenza, SARS and etc are widely known to have had psychological impacts on Healthcare workers (</a:t>
            </a:r>
            <a:r>
              <a:rPr lang="en-GB" dirty="0" err="1"/>
              <a:t>Stuijfzand</a:t>
            </a:r>
            <a:r>
              <a:rPr lang="en-GB" dirty="0"/>
              <a:t> et al, 2020). 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3660222-3859-4F4D-B4CC-B51307877B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6158" b="18741"/>
          <a:stretch/>
        </p:blipFill>
        <p:spPr>
          <a:xfrm>
            <a:off x="20" y="10"/>
            <a:ext cx="12191980" cy="245268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66D467-6C55-4307-A150-5472BD378367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groundup.org.za/article/covid-19-worlds-unprecedented-experi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D4C4E-F6F0-482F-A170-59B99F4F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31" y="1130603"/>
            <a:ext cx="3179828" cy="4596794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Aim and Objectives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70DE6641-1FCC-4CDA-A056-C1E3D01E0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0759" y="437512"/>
            <a:ext cx="8750310" cy="6420487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</a:t>
            </a:r>
            <a:r>
              <a:rPr lang="en-GB" sz="2600" dirty="0"/>
              <a:t>AIM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>
                <a:effectLst/>
                <a:ea typeface="Calibri" panose="020F0502020204030204" pitchFamily="34" charset="0"/>
              </a:rPr>
              <a:t>The aim of this research is to ascertain the extent of the psychological impact of covid-19 has had on healthcare professionals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OBJECTIVES</a:t>
            </a: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2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 determine the extent of the psychological impact of covid-19 have had on healthcare professionals. </a:t>
            </a: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2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 provide evidence for public health action on mental health problems among healthcare professionals. </a:t>
            </a: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2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 determine who among doctors, nurses, and other healthcare professionals were affected the most. </a:t>
            </a: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2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 determine which mental health problem was more prevalent. </a:t>
            </a: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6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 determine which gender among healthcare professionals was severely affected psychologically. </a:t>
            </a:r>
            <a:endParaRPr lang="en-GB" sz="2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Stufizand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.et al. 2020)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067923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07" y="973667"/>
            <a:ext cx="2900855" cy="4833745"/>
          </a:xfrm>
        </p:spPr>
        <p:txBody>
          <a:bodyPr>
            <a:normAutofit/>
          </a:bodyPr>
          <a:lstStyle/>
          <a:p>
            <a:r>
              <a:rPr lang="en-GB" b="1" dirty="0"/>
              <a:t>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E92224-8118-B200-C643-C6813C6C9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812774"/>
              </p:ext>
            </p:extLst>
          </p:nvPr>
        </p:nvGraphicFramePr>
        <p:xfrm>
          <a:off x="2869324" y="299545"/>
          <a:ext cx="8701230" cy="655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F38E9-6624-4FBE-9EB4-B02491AA8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92567D-4BD9-4F5A-B2EC-46E11E6D1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7383599"/>
              </p:ext>
            </p:extLst>
          </p:nvPr>
        </p:nvGraphicFramePr>
        <p:xfrm>
          <a:off x="356461" y="457200"/>
          <a:ext cx="11460401" cy="61605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19710">
                  <a:extLst>
                    <a:ext uri="{9D8B030D-6E8A-4147-A177-3AD203B41FA5}">
                      <a16:colId xmlns:a16="http://schemas.microsoft.com/office/drawing/2014/main" val="2371350582"/>
                    </a:ext>
                  </a:extLst>
                </a:gridCol>
                <a:gridCol w="3819710">
                  <a:extLst>
                    <a:ext uri="{9D8B030D-6E8A-4147-A177-3AD203B41FA5}">
                      <a16:colId xmlns:a16="http://schemas.microsoft.com/office/drawing/2014/main" val="2724414337"/>
                    </a:ext>
                  </a:extLst>
                </a:gridCol>
                <a:gridCol w="3820981">
                  <a:extLst>
                    <a:ext uri="{9D8B030D-6E8A-4147-A177-3AD203B41FA5}">
                      <a16:colId xmlns:a16="http://schemas.microsoft.com/office/drawing/2014/main" val="2916085769"/>
                    </a:ext>
                  </a:extLst>
                </a:gridCol>
              </a:tblGrid>
              <a:tr h="6796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ITEM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INCLUSION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EXCLUSION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946914"/>
                  </a:ext>
                </a:extLst>
              </a:tr>
              <a:tr h="176229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THEME/OBJECTIVE OF PAPER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The study must look at the psychological impact/mental health impact of covid 19 on healthcare workers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Any objective on other health problems that covid-19 brought on healthcare workers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5148570"/>
                  </a:ext>
                </a:extLst>
              </a:tr>
              <a:tr h="120555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PARTICIPANTS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Healthcare workers who worked during the covid-19 era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Non-healthcare workers who were affected by covid. E.g., Teachers.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4890023"/>
                  </a:ext>
                </a:extLst>
              </a:tr>
              <a:tr h="38581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GEO-POLITICAL LOCATION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United Kingdom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Other parts of the world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2667359"/>
                  </a:ext>
                </a:extLst>
              </a:tr>
              <a:tr h="38581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PUBLICATION YEAR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2020-2021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Other dates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283236"/>
                  </a:ext>
                </a:extLst>
              </a:tr>
              <a:tr h="104902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LANGUAGE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English/another language with English translation available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Other Languages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9153913"/>
                  </a:ext>
                </a:extLst>
              </a:tr>
              <a:tr h="69238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RESEARCH DESIGN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Mixed (Qualitative/quantitative)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2379816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AF11CD5-31AA-4C7C-8D01-C2D1AE6D0D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9690"/>
            <a:ext cx="4049250" cy="65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2539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 AND EXCLUSION CRITERIA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181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4983"/>
            <a:ext cx="10515600" cy="46494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3018794"/>
              </p:ext>
            </p:extLst>
          </p:nvPr>
        </p:nvGraphicFramePr>
        <p:xfrm>
          <a:off x="278969" y="743919"/>
          <a:ext cx="11778713" cy="7019769"/>
        </p:xfrm>
        <a:graphic>
          <a:graphicData uri="http://schemas.openxmlformats.org/drawingml/2006/table">
            <a:tbl>
              <a:tblPr firstRow="1" firstCol="1" bandRow="1"/>
              <a:tblGrid>
                <a:gridCol w="2017803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3188290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733877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838743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55793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Author(s), title, and year of publication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138086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Keith et al, 2021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To determine psychological impact of covid on nursing and midwifery workers in UK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Online survey of all UK registered and unregistered nursing and midwife staff that worked during covid.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Overall, 91.6% of participants were female, An Impact of Events Scale-Revised score ≥33 (probable post-traumatic stress disorder) was observed</a:t>
                      </a:r>
                      <a:b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44.6%, 37.1%, and 29.3% participants at </a:t>
                      </a:r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T1, T2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and </a:t>
                      </a:r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T3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respectively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86619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Greenberg et al, 2020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identify the rates of probable mental health disorder in staff working in ICUs in nine English</a:t>
                      </a:r>
                      <a:b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hospitals during June and July 2020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Anonymous web survey of staff working in nine ICU hospitals in UK.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probable clinical significance on at least one of the following</a:t>
                      </a:r>
                      <a:b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measures: severe depression (6%), PTSD (40%), severe anxiety (11%)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86619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 err="1">
                          <a:effectLst/>
                          <a:latin typeface="Arial" panose="020B0604020202020204" pitchFamily="34" charset="0"/>
                        </a:rPr>
                        <a:t>Talya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 et. al, 2021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To identify the rate of anxiety, depression and PTSD among different professional roles and work settings.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convenience sample (</a:t>
                      </a:r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 = 1194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of frontline UK HCSWs completed an online survey during the first wave of the pandemic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Nearly 58% of respondents met the threshold for a clinically significant disorder (PTSD = 22%;</a:t>
                      </a:r>
                      <a:b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anxiety = 47%; depression = 47%), and symptom levels were high across occupational groups and settings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86619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638829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60664-C0C6-4BAB-B175-ED2945EDB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985"/>
            <a:ext cx="10515600" cy="697425"/>
          </a:xfrm>
        </p:spPr>
        <p:txBody>
          <a:bodyPr/>
          <a:lstStyle/>
          <a:p>
            <a:r>
              <a:rPr lang="en-GB" dirty="0"/>
              <a:t>LITERATURE REVIEW CONT.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F4E483C-EA59-4483-B0D8-B9ECC68B31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777930"/>
              </p:ext>
            </p:extLst>
          </p:nvPr>
        </p:nvGraphicFramePr>
        <p:xfrm>
          <a:off x="157654" y="821411"/>
          <a:ext cx="11745312" cy="58437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6328">
                  <a:extLst>
                    <a:ext uri="{9D8B030D-6E8A-4147-A177-3AD203B41FA5}">
                      <a16:colId xmlns:a16="http://schemas.microsoft.com/office/drawing/2014/main" val="1549538915"/>
                    </a:ext>
                  </a:extLst>
                </a:gridCol>
                <a:gridCol w="2936328">
                  <a:extLst>
                    <a:ext uri="{9D8B030D-6E8A-4147-A177-3AD203B41FA5}">
                      <a16:colId xmlns:a16="http://schemas.microsoft.com/office/drawing/2014/main" val="412124087"/>
                    </a:ext>
                  </a:extLst>
                </a:gridCol>
                <a:gridCol w="2936328">
                  <a:extLst>
                    <a:ext uri="{9D8B030D-6E8A-4147-A177-3AD203B41FA5}">
                      <a16:colId xmlns:a16="http://schemas.microsoft.com/office/drawing/2014/main" val="1153668958"/>
                    </a:ext>
                  </a:extLst>
                </a:gridCol>
                <a:gridCol w="2936328">
                  <a:extLst>
                    <a:ext uri="{9D8B030D-6E8A-4147-A177-3AD203B41FA5}">
                      <a16:colId xmlns:a16="http://schemas.microsoft.com/office/drawing/2014/main" val="106070504"/>
                    </a:ext>
                  </a:extLst>
                </a:gridCol>
              </a:tblGrid>
              <a:tr h="62543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Author(s), title, and year of publication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/>
                </a:tc>
                <a:extLst>
                  <a:ext uri="{0D108BD9-81ED-4DB2-BD59-A6C34878D82A}">
                    <a16:rowId xmlns:a16="http://schemas.microsoft.com/office/drawing/2014/main" val="1484876645"/>
                  </a:ext>
                </a:extLst>
              </a:tr>
              <a:tr h="2932318">
                <a:tc>
                  <a:txBody>
                    <a:bodyPr/>
                    <a:lstStyle/>
                    <a:p>
                      <a:r>
                        <a:rPr lang="en-GB" dirty="0"/>
                        <a:t>Kasun et al,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 evaluated the prevalence of anxiety, depressive and post-traumatic stress disorder (PTSD) symptoms in a HCW population in the United Kingdom (UK), to identify subgroups most at risk.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electronic survey was conducted between the 05/06/2020 and 31/07/2020 of all hospital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HCW in the West Midlands, UK using clinically validated questionnaires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were 2638 eligible participants who completed the survey (female: 79.5%). The prevalence rates of clinically significant symptoms of anxiety,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depression and PTSD were 34.3%, 31.2% and 24.5% respectively.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531134"/>
                  </a:ext>
                </a:extLst>
              </a:tr>
              <a:tr h="2163527">
                <a:tc>
                  <a:txBody>
                    <a:bodyPr/>
                    <a:lstStyle/>
                    <a:p>
                      <a:r>
                        <a:rPr lang="en-GB" dirty="0"/>
                        <a:t>Ikenna et al,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 designed a study to assess the prevalence of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anxiety, depression and  stress experienced by the NHS staff in a large tertiary London hospital treating patients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with COVID-19.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anonymous survey was designed with demographic data and three questionnaires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total of 302 staff members (106 males and 196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females) completed the survey. The overall prevalence of GAD and depression was 41.4% and 42.7%, respectively.</a:t>
                      </a:r>
                      <a:b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7067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0790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422280" cy="371980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In total, 12,751 participants were involved in the five articles reviewed.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In determining the total gender population four articles were used totaling 12042.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In determining the total professional roles population all five articles were used.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A total of 1311 males and 10580 females representing 10.9% and 87.9% respectively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/>
              <a:t>A total of 859 doctors, 8842 nurses and 2877 other healthcare workers representing 6.83%, 70.34% and 22.89% respectively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53A7-362E-4E77-B46F-7C5E25D41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CONT.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8CAB6-2351-483E-B503-698E7E24E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932" y="2371241"/>
            <a:ext cx="11437749" cy="4486759"/>
          </a:xfrm>
        </p:spPr>
        <p:txBody>
          <a:bodyPr>
            <a:normAutofit/>
          </a:bodyPr>
          <a:lstStyle/>
          <a:p>
            <a:r>
              <a:rPr lang="en-GB" sz="2200" dirty="0"/>
              <a:t>All five articles had data on anxiety and depression. </a:t>
            </a:r>
          </a:p>
          <a:p>
            <a:r>
              <a:rPr lang="en-GB" sz="2200" dirty="0"/>
              <a:t>Four articles were used in determining the prevalence of PTSD </a:t>
            </a:r>
          </a:p>
          <a:p>
            <a:r>
              <a:rPr lang="en-GB" sz="2200" dirty="0"/>
              <a:t>The prevalence of anxiety, depression and PTSD among the participants during the management of covid was 27.6%, 25.8 and 41.2 respectively</a:t>
            </a:r>
          </a:p>
          <a:p>
            <a:r>
              <a:rPr lang="en-GB" sz="2200" dirty="0"/>
              <a:t>The prevalence of anxiety among professional roles was 28.3%, 48.4% and 10.6% for doctors, nurses and other healthcare workers respectively. </a:t>
            </a:r>
          </a:p>
          <a:p>
            <a:r>
              <a:rPr lang="en-GB" sz="2200" dirty="0"/>
              <a:t>The prevalence of depression among professional roles was 30.6%, 55.1% and 10.6% for doctors, nurses and other healthcare workers respectively. </a:t>
            </a:r>
          </a:p>
          <a:p>
            <a:r>
              <a:rPr lang="en-GB" sz="2200" dirty="0"/>
              <a:t>The prevalence of PTSD among professional roles was 31.6%, 48.8% and 27% for doctors, nurses and other healthcare workers respectively. </a:t>
            </a:r>
          </a:p>
        </p:txBody>
      </p:sp>
    </p:spTree>
    <p:extLst>
      <p:ext uri="{BB962C8B-B14F-4D97-AF65-F5344CB8AC3E}">
        <p14:creationId xmlns:p14="http://schemas.microsoft.com/office/powerpoint/2010/main" val="4114469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953" y="2278251"/>
            <a:ext cx="11530739" cy="4579749"/>
          </a:xfrm>
        </p:spPr>
        <p:txBody>
          <a:bodyPr>
            <a:normAutofit/>
          </a:bodyPr>
          <a:lstStyle/>
          <a:p>
            <a:r>
              <a:rPr lang="en-GB" sz="2400" dirty="0"/>
              <a:t>According to the study the prevalence of anxiety (27.6%), depression (25.8%) and PTSD (41.2%) is higher than the national prevalence of anxiety (3.3%), depression (5.9%) and PTSD (4.4%) before covid as reported by Adults Psychiatric Morbidity Survey (McManus et al, 2009)</a:t>
            </a:r>
          </a:p>
          <a:p>
            <a:r>
              <a:rPr lang="en-GB" sz="2400" dirty="0"/>
              <a:t>The study suggests that the management of covid had a severe psychological impact on healthcare workers in UK. </a:t>
            </a:r>
          </a:p>
          <a:p>
            <a:r>
              <a:rPr lang="en-GB" sz="2400" dirty="0"/>
              <a:t>These findings also agree with Ike et al, 2021 and Siddiqui et al, 2021 who conducted work in the UK among healthcare workers. </a:t>
            </a:r>
          </a:p>
          <a:p>
            <a:r>
              <a:rPr lang="en-GB" sz="2400" dirty="0"/>
              <a:t>Post-traumatic stress disorder was more prevalent among the psychological problems among the participants maybe because of the traumatic nature of covid -19 cases, deaths, and how it related to healthcare workers. </a:t>
            </a:r>
          </a:p>
        </p:txBody>
      </p:sp>
    </p:spTree>
    <p:extLst>
      <p:ext uri="{BB962C8B-B14F-4D97-AF65-F5344CB8AC3E}">
        <p14:creationId xmlns:p14="http://schemas.microsoft.com/office/powerpoint/2010/main" val="1687209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88EC1-D75F-479A-8041-42F3A9F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41104-5E92-43D2-ABCF-13537FEFE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4" y="2278251"/>
            <a:ext cx="11592733" cy="4386020"/>
          </a:xfrm>
        </p:spPr>
        <p:txBody>
          <a:bodyPr>
            <a:normAutofit/>
          </a:bodyPr>
          <a:lstStyle/>
          <a:p>
            <a:r>
              <a:rPr lang="en-GB" sz="2400" dirty="0"/>
              <a:t>According to the survey nurses were two times more likely to experience mental health problems in the management of covid as compared to doctors. </a:t>
            </a:r>
          </a:p>
          <a:p>
            <a:r>
              <a:rPr lang="en-GB" sz="2400" dirty="0"/>
              <a:t>This finding affirms what was reported by Ike et. al, 2021 that nurses are four times as likely to experience mental problems in the management of covid compared to doctors. </a:t>
            </a:r>
          </a:p>
          <a:p>
            <a:r>
              <a:rPr lang="en-GB" sz="2400" dirty="0"/>
              <a:t>According to the study females are three times more likely to experience symptoms of mental health problems like anxiety and depression compared to males. </a:t>
            </a:r>
          </a:p>
          <a:p>
            <a:r>
              <a:rPr lang="en-GB" sz="2400" dirty="0"/>
              <a:t>This findings also agree with Ike et. al, 2021 that females are at a higher risk of experiencing anxiety and depression compared to males in the covid -19 era</a:t>
            </a:r>
          </a:p>
        </p:txBody>
      </p:sp>
    </p:spTree>
    <p:extLst>
      <p:ext uri="{BB962C8B-B14F-4D97-AF65-F5344CB8AC3E}">
        <p14:creationId xmlns:p14="http://schemas.microsoft.com/office/powerpoint/2010/main" val="1873903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10515270" cy="4029775"/>
          </a:xfrm>
        </p:spPr>
        <p:txBody>
          <a:bodyPr>
            <a:normAutofit/>
          </a:bodyPr>
          <a:lstStyle/>
          <a:p>
            <a:r>
              <a:rPr lang="en-GB" sz="2400" dirty="0"/>
              <a:t>Covid-19 pandemic had severe psychological impacts on healthcare workers with increases in anxiety, depression and post-traumatic stress disorder. </a:t>
            </a:r>
          </a:p>
          <a:p>
            <a:r>
              <a:rPr lang="en-GB" sz="2400" dirty="0"/>
              <a:t>Covid- 19 pandemic posed more threats to nurses and females psychologically</a:t>
            </a:r>
          </a:p>
          <a:p>
            <a:r>
              <a:rPr lang="en-GB" sz="2400" dirty="0"/>
              <a:t>This study analysis provide enough evidence to support other works of the psychological impacts of covid on healthcare workers. </a:t>
            </a:r>
          </a:p>
          <a:p>
            <a:r>
              <a:rPr lang="en-GB" sz="2400" dirty="0"/>
              <a:t>Authorities must take necessary actions to provide mental health support to healthcare workers. </a:t>
            </a:r>
          </a:p>
        </p:txBody>
      </p:sp>
    </p:spTree>
    <p:extLst>
      <p:ext uri="{BB962C8B-B14F-4D97-AF65-F5344CB8AC3E}">
        <p14:creationId xmlns:p14="http://schemas.microsoft.com/office/powerpoint/2010/main" val="312729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E7070-009B-415A-914F-BE0DF1A67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49DD7-FD5A-48F7-BA4A-275961802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Google Books. (2022)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Practice-led Research, Research-led Practice in the Creative Arts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2"/>
              </a:rPr>
              <a:t>https://www.google.co.uk/books/edition/Practice_led_Research_Research_led_Pract/mBCrBgAAQBAJ?hl=en&amp;gbpv=1&amp;dq=what+is+research+research&amp;pg=PR4&amp;printsec=frontcover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(Accessed 4 April 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190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75" y="2340244"/>
            <a:ext cx="11809707" cy="4370521"/>
          </a:xfrm>
        </p:spPr>
        <p:txBody>
          <a:bodyPr>
            <a:normAutofit fontScale="85000" lnSpcReduction="10000"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. WHO Director-General’s opening remarks at the media briefing on COVID-19 - 11 March 2020. Available: </a:t>
            </a:r>
            <a:r>
              <a:rPr lang="en-GB" sz="2400" u="sng" dirty="0">
                <a:solidFill>
                  <a:srgbClr val="985735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https://www.who.int/dg/speeches/detail/who-director-general-s-opening-remarks-at-the-media-briefing-on-covid-19-11-march-2020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Stuijfzand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S.et al. (2020). Psychological impact of an epidemic/pandemic on the mental health of healthcare professionals: a rapid review.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BMC public health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1230. </a:t>
            </a:r>
            <a:r>
              <a:rPr lang="en-GB" sz="2400" u="sng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https://doi.org/10.1186/s12889-020-09322-z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Siddiqui, I., </a:t>
            </a:r>
            <a:r>
              <a:rPr lang="en-GB" sz="2400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COVID-19: Causes of anxiety and wellbeing support needs of healthcare professionals in the UK: A cross-sectional survey.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medicine (London, England)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66–72. </a:t>
            </a:r>
            <a:r>
              <a:rPr lang="en-GB" sz="2400" u="sng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https://doi.org/10.7861/clinmed.2020-0502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Ike, I. D., Durand-Hill, M., </a:t>
            </a:r>
            <a:r>
              <a:rPr lang="en-GB" sz="24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Elmusharaf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24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Asemota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Silva, E., White, E., &amp; </a:t>
            </a:r>
            <a:r>
              <a:rPr lang="en-GB" sz="24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Awad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 I. (2021). NHS staff mental health status in the active phase of the COVID-19 era: a staff survey in a large London hospital.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psychiatry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34</a:t>
            </a:r>
            <a:r>
              <a:rPr lang="en-GB" sz="24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e100368. https://doi.org/10.1136/gpsych-2020-100368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16334</TotalTime>
  <Words>1672</Words>
  <Application>Microsoft Office PowerPoint</Application>
  <PresentationFormat>Widescreen</PresentationFormat>
  <Paragraphs>127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Open Sans</vt:lpstr>
      <vt:lpstr>Times New Roman</vt:lpstr>
      <vt:lpstr>Office Theme</vt:lpstr>
      <vt:lpstr>Module: Introduction to Research (BMHP5005)  Assessment 2: Viva Voce</vt:lpstr>
      <vt:lpstr>Introduction</vt:lpstr>
      <vt:lpstr>Aim and Objectives  </vt:lpstr>
      <vt:lpstr>Methods</vt:lpstr>
      <vt:lpstr>PowerPoint Presentation</vt:lpstr>
      <vt:lpstr>Literature Review</vt:lpstr>
      <vt:lpstr>LITERATURE REVIEW CONT. </vt:lpstr>
      <vt:lpstr>Results </vt:lpstr>
      <vt:lpstr>RESULTS CONT. </vt:lpstr>
      <vt:lpstr>Discussion</vt:lpstr>
      <vt:lpstr>DISCUSSION </vt:lpstr>
      <vt:lpstr>Conclusion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Comfort Bentil -tumi</cp:lastModifiedBy>
  <cp:revision>14</cp:revision>
  <dcterms:created xsi:type="dcterms:W3CDTF">2020-04-30T09:56:57Z</dcterms:created>
  <dcterms:modified xsi:type="dcterms:W3CDTF">2022-04-04T14:00:38Z</dcterms:modified>
</cp:coreProperties>
</file>